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7" r:id="rId3"/>
    <p:sldId id="286" r:id="rId4"/>
    <p:sldId id="279" r:id="rId5"/>
    <p:sldId id="280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9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349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2018-12-07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mtClean="0"/>
              <a:t>TP-2018-0298-Work_Item_Status</a:t>
            </a:r>
            <a:r>
              <a:rPr lang="en-US" altLang="de-DE" dirty="0"/>
              <a:t>_%</a:t>
            </a:r>
            <a:r>
              <a:rPr lang="en-US" altLang="de-DE" dirty="0" smtClean="0"/>
              <a:t>comp_TP38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v38.0.0</a:t>
            </a:r>
            <a:r>
              <a:rPr lang="de-AT" altLang="de-DE" sz="1400" dirty="0"/>
              <a:t>.  </a:t>
            </a: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2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WI-0092 – Railway Domain Enablement</a:t>
            </a:r>
            <a:endParaRPr lang="en-US" altLang="de-DE" sz="1200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de-DE" sz="1200" b="1" dirty="0" smtClean="0"/>
              <a:t>ARC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 smtClean="0"/>
              <a:t>WI-0035 </a:t>
            </a:r>
            <a:r>
              <a:rPr lang="en-US" altLang="de-DE" sz="1200" dirty="0"/>
              <a:t>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 smtClean="0"/>
              <a:t>WI-0056 </a:t>
            </a:r>
            <a:r>
              <a:rPr lang="en-US" altLang="de-DE" sz="1200" dirty="0"/>
              <a:t>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2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WI-0069 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WI-0080 -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/>
              <a:t>WI-0087 </a:t>
            </a:r>
            <a:r>
              <a:rPr lang="en-US" altLang="de-DE" sz="1200" dirty="0" smtClean="0"/>
              <a:t>- Summary </a:t>
            </a:r>
            <a:r>
              <a:rPr lang="en-US" altLang="de-DE" sz="1200" dirty="0"/>
              <a:t>of differences between Release 2A &amp;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/>
              <a:t>WI-0089 - Getting started with oneM2M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200" dirty="0" err="1">
                <a:solidFill>
                  <a:srgbClr val="0070C0"/>
                </a:solidFill>
              </a:rPr>
              <a:t>Zigbee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WI-0091 - oneM2M Services and Platforms Discovery </a:t>
            </a:r>
            <a:endParaRPr lang="en-US" altLang="de-DE" sz="1200" dirty="0"/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9" name="Textfeld 6"/>
          <p:cNvSpPr txBox="1">
            <a:spLocks noChangeArrowheads="1"/>
          </p:cNvSpPr>
          <p:nvPr/>
        </p:nvSpPr>
        <p:spPr bwMode="auto">
          <a:xfrm>
            <a:off x="4998394" y="1367128"/>
            <a:ext cx="5595294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WI-0065 </a:t>
            </a:r>
            <a:r>
              <a:rPr lang="en-US" altLang="de-DE" sz="1200" dirty="0">
                <a:solidFill>
                  <a:srgbClr val="0070C0"/>
                </a:solidFill>
              </a:rPr>
              <a:t>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200" dirty="0">
                <a:solidFill>
                  <a:srgbClr val="0070C0"/>
                </a:solidFill>
              </a:rPr>
              <a:t>- </a:t>
            </a:r>
            <a:r>
              <a:rPr lang="en-US" altLang="de-DE" sz="1200" dirty="0" smtClean="0">
                <a:solidFill>
                  <a:srgbClr val="0070C0"/>
                </a:solidFill>
              </a:rPr>
              <a:t>Enhancements </a:t>
            </a:r>
            <a:r>
              <a:rPr lang="en-US" altLang="de-DE" sz="1200" dirty="0">
                <a:solidFill>
                  <a:srgbClr val="0070C0"/>
                </a:solidFill>
              </a:rPr>
              <a:t>on Semantic </a:t>
            </a:r>
            <a:r>
              <a:rPr lang="en-US" altLang="de-DE" sz="1200" dirty="0" smtClean="0">
                <a:solidFill>
                  <a:srgbClr val="0070C0"/>
                </a:solidFill>
              </a:rPr>
              <a:t>Support </a:t>
            </a:r>
            <a:r>
              <a:rPr lang="en-US" altLang="de-DE" sz="1200" i="1" dirty="0" smtClean="0">
                <a:solidFill>
                  <a:srgbClr val="0070C0"/>
                </a:solidFill>
              </a:rPr>
              <a:t>(R3 =&gt; R4)</a:t>
            </a:r>
            <a:endParaRPr lang="en-US" altLang="de-DE" sz="1200" i="1" dirty="0">
              <a:solidFill>
                <a:srgbClr val="0070C0"/>
              </a:solidFill>
            </a:endParaRP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WI-0070 </a:t>
            </a:r>
            <a:r>
              <a:rPr lang="en-US" altLang="de-DE" sz="1200" dirty="0">
                <a:solidFill>
                  <a:srgbClr val="0070C0"/>
                </a:solidFill>
              </a:rPr>
              <a:t>- Disaster Alert Service Enabler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>
                <a:solidFill>
                  <a:srgbClr val="0070C0"/>
                </a:solidFill>
              </a:rPr>
              <a:t>WI-0075 – Ind. Dom. Inf. Model </a:t>
            </a:r>
            <a:r>
              <a:rPr lang="en-US" altLang="de-DE" sz="1200" dirty="0" err="1">
                <a:solidFill>
                  <a:srgbClr val="0070C0"/>
                </a:solidFill>
              </a:rPr>
              <a:t>Mapg</a:t>
            </a:r>
            <a:r>
              <a:rPr lang="en-US" altLang="de-DE" sz="1200" dirty="0">
                <a:solidFill>
                  <a:srgbClr val="0070C0"/>
                </a:solidFill>
              </a:rPr>
              <a:t>. &amp; Sem. Spt.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WI-0081 - Smart Device Template </a:t>
            </a:r>
            <a:r>
              <a:rPr lang="en-US" altLang="de-DE" sz="1200" dirty="0" smtClean="0">
                <a:solidFill>
                  <a:srgbClr val="0070C0"/>
                </a:solidFill>
              </a:rPr>
              <a:t>4.0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WI-0084 – SDT based Information Model and Mapping for Vertical Industries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</a:rPr>
              <a:t>Configuration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998394" y="4063536"/>
            <a:ext cx="358240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 smtClean="0"/>
              <a:t>WI-0051 </a:t>
            </a:r>
            <a:r>
              <a:rPr lang="en-US" altLang="de-DE" sz="1200" dirty="0"/>
              <a:t>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dirty="0" smtClean="0"/>
              <a:t>WI-0060 </a:t>
            </a:r>
            <a:r>
              <a:rPr lang="en-US" altLang="de-DE" sz="1200" dirty="0"/>
              <a:t>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</a:t>
            </a:r>
            <a:r>
              <a:rPr lang="en-US" sz="2000" dirty="0" smtClean="0"/>
              <a:t>1, 2 and 3</a:t>
            </a:r>
            <a:endParaRPr lang="en-US" sz="2000" dirty="0"/>
          </a:p>
          <a:p>
            <a:r>
              <a:rPr lang="en-US" sz="2000" dirty="0"/>
              <a:t>WI-0050 – Small Technical Enhancements of oneM2M Release </a:t>
            </a:r>
            <a:r>
              <a:rPr lang="en-US" sz="2000" dirty="0" smtClean="0"/>
              <a:t>3</a:t>
            </a:r>
            <a:endParaRPr lang="en-US" sz="2000" dirty="0"/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691063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REQ WG – WI </a:t>
            </a:r>
            <a:r>
              <a:rPr lang="en-US" dirty="0" smtClean="0"/>
              <a:t>Level of Completeness TP38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WI-0015 </a:t>
            </a:r>
            <a:r>
              <a:rPr lang="en-US" sz="2000" dirty="0"/>
              <a:t>– Use Cases Collection</a:t>
            </a:r>
          </a:p>
          <a:p>
            <a:pPr marL="0" indent="0">
              <a:buNone/>
            </a:pPr>
            <a:r>
              <a:rPr lang="en-US" sz="2000" dirty="0" smtClean="0"/>
              <a:t>50</a:t>
            </a:r>
            <a:r>
              <a:rPr lang="en-US" sz="2000" dirty="0"/>
              <a:t>%	</a:t>
            </a:r>
            <a:r>
              <a:rPr lang="en-US" sz="2000" dirty="0" smtClean="0"/>
              <a:t>WI-0046 </a:t>
            </a:r>
            <a:r>
              <a:rPr lang="en-US" sz="2000" dirty="0"/>
              <a:t>– Vehicular domain </a:t>
            </a:r>
            <a:r>
              <a:rPr lang="en-US" sz="2000" dirty="0" smtClean="0"/>
              <a:t>enablement  (WI scope enhanced at TP38)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WI-0092 - Railway Domain Enablement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037904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ARC WG – WI Level of Completeness </a:t>
            </a:r>
            <a:r>
              <a:rPr lang="en-US" dirty="0" smtClean="0"/>
              <a:t>TP38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271239"/>
            <a:ext cx="11453113" cy="52076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100% </a:t>
            </a:r>
            <a:r>
              <a:rPr lang="en-US" sz="2000" dirty="0"/>
              <a:t>	WI-0031 – Optimized Group-based </a:t>
            </a:r>
            <a:r>
              <a:rPr lang="en-US" sz="2000" dirty="0" smtClean="0"/>
              <a:t>Operation  </a:t>
            </a:r>
            <a:r>
              <a:rPr lang="en-US" sz="2000" dirty="0" smtClean="0">
                <a:solidFill>
                  <a:srgbClr val="FF0000"/>
                </a:solidFill>
              </a:rPr>
              <a:t>-  to be closed</a:t>
            </a: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100</a:t>
            </a:r>
            <a:r>
              <a:rPr lang="en-US" sz="2000" dirty="0" smtClean="0"/>
              <a:t>% </a:t>
            </a:r>
            <a:r>
              <a:rPr lang="en-US" sz="2000" dirty="0"/>
              <a:t>	WI-0035 – Action Triggering 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-  to be closed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50%	WI-0047– DDS usage in oneM2M </a:t>
            </a:r>
            <a:r>
              <a:rPr lang="en-US" sz="2000" dirty="0" smtClean="0"/>
              <a:t>system  </a:t>
            </a:r>
            <a:r>
              <a:rPr lang="en-US" sz="2000" dirty="0" smtClean="0">
                <a:solidFill>
                  <a:srgbClr val="FF0000"/>
                </a:solidFill>
              </a:rPr>
              <a:t>-  inactive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100%</a:t>
            </a:r>
            <a:r>
              <a:rPr lang="en-US" sz="2000" dirty="0"/>
              <a:t>	WI-0056 - Evolution of Proximal IoT </a:t>
            </a:r>
            <a:r>
              <a:rPr lang="en-US" sz="2000" dirty="0" smtClean="0"/>
              <a:t>Interworking  </a:t>
            </a:r>
            <a:r>
              <a:rPr lang="en-US" sz="2000" dirty="0" smtClean="0">
                <a:solidFill>
                  <a:srgbClr val="FF0000"/>
                </a:solidFill>
              </a:rPr>
              <a:t>- to be closed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55%</a:t>
            </a:r>
            <a:r>
              <a:rPr lang="en-US" sz="2000" dirty="0"/>
              <a:t>	WI-0058 – Interworking with 3GPP </a:t>
            </a:r>
            <a:r>
              <a:rPr lang="en-US" sz="2000" dirty="0" smtClean="0"/>
              <a:t>Networks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30%	WI-0064 - Adaptation of oneM2M for Smart </a:t>
            </a:r>
            <a:r>
              <a:rPr lang="en-US" sz="2000" dirty="0" smtClean="0"/>
              <a:t>City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4</a:t>
            </a:r>
            <a:r>
              <a:rPr lang="en-US" sz="2000" dirty="0" smtClean="0"/>
              <a:t>0</a:t>
            </a:r>
            <a:r>
              <a:rPr lang="en-US" sz="2000" dirty="0"/>
              <a:t>%	WI-0069 </a:t>
            </a:r>
            <a:r>
              <a:rPr lang="en-US" sz="2000" dirty="0" smtClean="0"/>
              <a:t>– Physical object heterogeneous identification and tracking service  </a:t>
            </a:r>
            <a:r>
              <a:rPr lang="en-US" sz="2000" dirty="0" smtClean="0">
                <a:solidFill>
                  <a:srgbClr val="FF0000"/>
                </a:solidFill>
              </a:rPr>
              <a:t>- WI updated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60%	WI-0072 – Modbus </a:t>
            </a:r>
            <a:r>
              <a:rPr lang="en-US" sz="2000" dirty="0" smtClean="0"/>
              <a:t>interworking  </a:t>
            </a:r>
            <a:r>
              <a:rPr lang="en-US" sz="2000" dirty="0">
                <a:solidFill>
                  <a:srgbClr val="FF0000"/>
                </a:solidFill>
              </a:rPr>
              <a:t>-  </a:t>
            </a:r>
            <a:r>
              <a:rPr lang="en-US" sz="2000" dirty="0" smtClean="0">
                <a:solidFill>
                  <a:srgbClr val="FF0000"/>
                </a:solidFill>
              </a:rPr>
              <a:t>inactive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15%	WI-0076 - Lightweight oneM2M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27%</a:t>
            </a:r>
            <a:r>
              <a:rPr lang="en-US" sz="2000" dirty="0"/>
              <a:t>	WI-0080 - Edge and Fog Computing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10%	WI-0082 - 3GPP V2X Interworking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2</a:t>
            </a:r>
            <a:r>
              <a:rPr lang="en-US" sz="2000" dirty="0" smtClean="0"/>
              <a:t>5</a:t>
            </a:r>
            <a:r>
              <a:rPr lang="en-US" sz="2000" dirty="0"/>
              <a:t>%	WI-0083 - oneM2M Service Subscribers and Users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95%</a:t>
            </a:r>
            <a:r>
              <a:rPr lang="en-US" sz="2000" dirty="0"/>
              <a:t>	WI-0087 - Summary of Differences between Rel-2A &amp; </a:t>
            </a:r>
            <a:r>
              <a:rPr lang="en-US" sz="2000" dirty="0" smtClean="0"/>
              <a:t>Rel-3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WI-0089 </a:t>
            </a:r>
            <a:r>
              <a:rPr lang="en-US" sz="2000" dirty="0">
                <a:solidFill>
                  <a:srgbClr val="FF0000"/>
                </a:solidFill>
              </a:rPr>
              <a:t>- Getting started with </a:t>
            </a:r>
            <a:r>
              <a:rPr lang="en-US" sz="2000" dirty="0" smtClean="0">
                <a:solidFill>
                  <a:srgbClr val="FF0000"/>
                </a:solidFill>
              </a:rPr>
              <a:t>oneM2M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%	</a:t>
            </a:r>
            <a:r>
              <a:rPr lang="en-US" sz="2000" dirty="0" smtClean="0">
                <a:solidFill>
                  <a:srgbClr val="FF0000"/>
                </a:solidFill>
              </a:rPr>
              <a:t>WI-0090 - oneM2M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dirty="0" err="1">
                <a:solidFill>
                  <a:srgbClr val="FF0000"/>
                </a:solidFill>
              </a:rPr>
              <a:t>Zigbee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interworking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0%	WI-0091 - oneM2M Services and Platforms Discovery</a:t>
            </a:r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684290" cy="1173570"/>
          </a:xfrm>
        </p:spPr>
        <p:txBody>
          <a:bodyPr/>
          <a:lstStyle/>
          <a:p>
            <a:r>
              <a:rPr lang="en-US" dirty="0"/>
              <a:t>PRO WG – WI Level of Completeness </a:t>
            </a:r>
            <a:r>
              <a:rPr lang="en-US" dirty="0" smtClean="0"/>
              <a:t>TP38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none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86766" cy="1173570"/>
          </a:xfrm>
        </p:spPr>
        <p:txBody>
          <a:bodyPr/>
          <a:lstStyle/>
          <a:p>
            <a:r>
              <a:rPr lang="en-US" dirty="0"/>
              <a:t>SEC WG – WI Level of Completeness </a:t>
            </a:r>
            <a:r>
              <a:rPr lang="en-US" dirty="0" smtClean="0"/>
              <a:t>TP38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90</a:t>
            </a:r>
            <a:r>
              <a:rPr lang="en-US" sz="2000" dirty="0">
                <a:solidFill>
                  <a:srgbClr val="FF0000"/>
                </a:solidFill>
              </a:rPr>
              <a:t>% 	WI-0021 – Secure Environment </a:t>
            </a:r>
            <a:r>
              <a:rPr lang="en-US" sz="2000" dirty="0" smtClean="0">
                <a:solidFill>
                  <a:srgbClr val="FF0000"/>
                </a:solidFill>
              </a:rPr>
              <a:t>Abstraction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</a:t>
            </a:r>
            <a:r>
              <a:rPr lang="en-US" sz="2000" dirty="0" smtClean="0">
                <a:solidFill>
                  <a:srgbClr val="FF0000"/>
                </a:solidFill>
              </a:rPr>
              <a:t>oneM2M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</a:t>
            </a:r>
            <a:r>
              <a:rPr lang="en-US" sz="2000" dirty="0" smtClean="0">
                <a:solidFill>
                  <a:srgbClr val="FF0000"/>
                </a:solidFill>
              </a:rPr>
              <a:t>Authentication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Interworking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50%        </a:t>
            </a:r>
            <a:r>
              <a:rPr lang="en-US" sz="2000" dirty="0"/>
              <a:t>WI-0077 -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10046897" cy="1173570"/>
          </a:xfrm>
        </p:spPr>
        <p:txBody>
          <a:bodyPr/>
          <a:lstStyle/>
          <a:p>
            <a:r>
              <a:rPr lang="en-US" dirty="0"/>
              <a:t>MAS WG – WI Level of Completeness </a:t>
            </a:r>
            <a:r>
              <a:rPr lang="en-US" dirty="0" smtClean="0"/>
              <a:t>TP38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25%</a:t>
            </a:r>
            <a:r>
              <a:rPr lang="en-US" sz="2000" dirty="0"/>
              <a:t>	WI-0053	- 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dirty="0" smtClean="0"/>
              <a:t>5</a:t>
            </a:r>
            <a:r>
              <a:rPr lang="en-US" sz="2000" dirty="0"/>
              <a:t>%	WI-0070 – Public Warning Service Enabler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30%        </a:t>
            </a:r>
            <a:r>
              <a:rPr lang="en-US" sz="2000" dirty="0"/>
              <a:t>WI-0075 - Industrial Domain </a:t>
            </a:r>
            <a:r>
              <a:rPr lang="en-US" sz="2000" dirty="0" smtClean="0"/>
              <a:t>Information Model Mapping &amp; Semantics Support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40</a:t>
            </a:r>
            <a:r>
              <a:rPr lang="en-US" sz="2000" dirty="0" smtClean="0"/>
              <a:t>%</a:t>
            </a:r>
            <a:r>
              <a:rPr lang="en-US" sz="2000" dirty="0"/>
              <a:t>	WI-0081 - Smart Device Template 4.0</a:t>
            </a:r>
          </a:p>
          <a:p>
            <a:pPr marL="0" indent="0">
              <a:buNone/>
            </a:pPr>
            <a:r>
              <a:rPr lang="en-US" sz="2000" dirty="0"/>
              <a:t>3</a:t>
            </a:r>
            <a:r>
              <a:rPr lang="en-US" sz="2000" dirty="0" smtClean="0"/>
              <a:t>5</a:t>
            </a:r>
            <a:r>
              <a:rPr lang="en-US" sz="2000" dirty="0"/>
              <a:t>%        WI-0084 – SDT based Information Model and Mapping for Vertical Industries</a:t>
            </a:r>
          </a:p>
          <a:p>
            <a:pPr marL="0" indent="0">
              <a:buNone/>
            </a:pPr>
            <a:r>
              <a:rPr lang="en-US" sz="2000" dirty="0"/>
              <a:t>15%	WI-0088 - M2M/IoT Application and Component Configuration</a:t>
            </a:r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00056" cy="1173570"/>
          </a:xfrm>
        </p:spPr>
        <p:txBody>
          <a:bodyPr/>
          <a:lstStyle/>
          <a:p>
            <a:r>
              <a:rPr lang="en-US" dirty="0"/>
              <a:t>TST WG – WI Level of Completeness </a:t>
            </a:r>
            <a:r>
              <a:rPr lang="en-US" dirty="0" smtClean="0"/>
              <a:t>TP38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100%	WI-0051 - Security Functions Conformance Testing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95%	WI-0054 - Developers guide </a:t>
            </a:r>
            <a:r>
              <a:rPr lang="en-US" sz="2000" dirty="0" smtClean="0">
                <a:solidFill>
                  <a:srgbClr val="FF0000"/>
                </a:solidFill>
              </a:rPr>
              <a:t>series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92%	WI-0060 - Interoperability testing Release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80%	WI-0074 - Conformance Test Specifications Release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92%</a:t>
            </a:r>
            <a:r>
              <a:rPr lang="en-US" sz="2000" dirty="0"/>
              <a:t>	WI-0078 - oneM2M API guide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WI-0085 - Conformance Test Specifications Release 3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WI-0086 - Conformance Test Specifications Release </a:t>
            </a:r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Breitbild</PresentationFormat>
  <Paragraphs>107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Myriad Pro</vt:lpstr>
      <vt:lpstr>Myriad Pro Light</vt:lpstr>
      <vt:lpstr>Office Theme</vt:lpstr>
      <vt:lpstr>Status of Active Work Items Summary &amp; Level of Completeness</vt:lpstr>
      <vt:lpstr>41 active WIs*</vt:lpstr>
      <vt:lpstr>Generic Work Items</vt:lpstr>
      <vt:lpstr>REQ WG – WI Level of Completeness TP38</vt:lpstr>
      <vt:lpstr>ARC WG – WI Level of Completeness TP38</vt:lpstr>
      <vt:lpstr>PRO WG – WI Level of Completeness TP38</vt:lpstr>
      <vt:lpstr>SEC WG – WI Level of Completeness TP38</vt:lpstr>
      <vt:lpstr>MAS WG – WI Level of Completeness TP38</vt:lpstr>
      <vt:lpstr>TST WG – WI Level of Completeness TP38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 V0.8.0</cp:lastModifiedBy>
  <cp:revision>107</cp:revision>
  <dcterms:created xsi:type="dcterms:W3CDTF">2017-09-21T15:46:31Z</dcterms:created>
  <dcterms:modified xsi:type="dcterms:W3CDTF">2018-12-07T03:53:12Z</dcterms:modified>
</cp:coreProperties>
</file>