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23" r:id="rId3"/>
    <p:sldId id="318" r:id="rId4"/>
    <p:sldId id="321" r:id="rId5"/>
    <p:sldId id="268" r:id="rId6"/>
    <p:sldId id="29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70" autoAdjust="0"/>
    <p:restoredTop sz="95914" autoAdjust="0"/>
  </p:normalViewPr>
  <p:slideViewPr>
    <p:cSldViewPr>
      <p:cViewPr varScale="1">
        <p:scale>
          <a:sx n="97" d="100"/>
          <a:sy n="97" d="100"/>
        </p:scale>
        <p:origin x="9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47DBBE-16CC-40F8-AB20-47CA9481238E}" type="datetimeFigureOut">
              <a:rPr lang="en-US" altLang="zh-CN"/>
              <a:pPr>
                <a:defRPr/>
              </a:pPr>
              <a:t>12/7/2018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4CEDB8-058E-4ED0-A78C-7A08070F241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05732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FBC0E8-AAE7-4280-9F57-C6E1DA21B858}" type="datetimeFigureOut">
              <a:rPr lang="zh-CN" altLang="en-US"/>
              <a:pPr>
                <a:defRPr/>
              </a:pPr>
              <a:t>2018/12/7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F64710B-4FE5-47BF-8A5D-9F79D1F7227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0804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64710B-4FE5-47BF-8A5D-9F79D1F72273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7138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2017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algn="ctr">
              <a:defRPr/>
            </a:pPr>
            <a:r>
              <a:rPr lang="en-US" altLang="zh-CN" sz="1200" b="1" i="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Arial" pitchFamily="34" charset="0"/>
              </a:rPr>
              <a:t>TP-2018-0302</a:t>
            </a:r>
            <a:endParaRPr lang="en-GB" altLang="zh-CN" sz="1200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D9AD374-43D0-41DF-9AE9-A6945EBA0EE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2017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i="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Arial" pitchFamily="34" charset="0"/>
              </a:rPr>
              <a:t>TP-2018-0302</a:t>
            </a:r>
            <a:endParaRPr lang="en-GB" altLang="zh-CN" sz="1200" dirty="0" smtClean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58419C0-B19E-4173-9519-13EB3884F4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member.onem2m.org/Application/documentApp/documentinfo/?documentId=28002&amp;fromList=Y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zh-CN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457200" y="3711575"/>
            <a:ext cx="82296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CN" sz="4800" b="1" dirty="0" smtClean="0">
                <a:solidFill>
                  <a:srgbClr val="A0A0A3"/>
                </a:solidFill>
              </a:rPr>
              <a:t>WG5 – MAS#38</a:t>
            </a:r>
            <a:br>
              <a:rPr lang="en-US" altLang="zh-CN" sz="4800" b="1" dirty="0" smtClean="0">
                <a:solidFill>
                  <a:srgbClr val="A0A0A3"/>
                </a:solidFill>
              </a:rPr>
            </a:br>
            <a:r>
              <a:rPr lang="en-US" altLang="zh-CN" sz="4800" b="1" dirty="0" smtClean="0">
                <a:solidFill>
                  <a:srgbClr val="A0A0A3"/>
                </a:solidFill>
              </a:rPr>
              <a:t> Status Report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630974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B42025"/>
                </a:solidFill>
              </a:rPr>
              <a:t>Group Name: WG5 MAS (Management, Abstraction &amp; Semantics)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Source: </a:t>
            </a:r>
            <a:r>
              <a:rPr lang="en-US" altLang="zh-CN" dirty="0" err="1">
                <a:solidFill>
                  <a:srgbClr val="B42025"/>
                </a:solidFill>
              </a:rPr>
              <a:t>Yongjing</a:t>
            </a:r>
            <a:r>
              <a:rPr lang="en-US" altLang="zh-CN" dirty="0">
                <a:solidFill>
                  <a:srgbClr val="B42025"/>
                </a:solidFill>
              </a:rPr>
              <a:t> Zhang (</a:t>
            </a:r>
            <a:r>
              <a:rPr lang="en-US" altLang="zh-CN" dirty="0" err="1">
                <a:solidFill>
                  <a:srgbClr val="B42025"/>
                </a:solidFill>
              </a:rPr>
              <a:t>Huawei</a:t>
            </a:r>
            <a:r>
              <a:rPr lang="en-US" altLang="zh-CN" dirty="0">
                <a:solidFill>
                  <a:srgbClr val="B42025"/>
                </a:solidFill>
              </a:rPr>
              <a:t>, WG5 Chair)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Meeting Date: </a:t>
            </a:r>
            <a:r>
              <a:rPr lang="en-US" altLang="zh-CN" dirty="0" smtClean="0">
                <a:solidFill>
                  <a:srgbClr val="B42025"/>
                </a:solidFill>
              </a:rPr>
              <a:t>2018-12-3 to 2018-12-7</a:t>
            </a:r>
            <a:endParaRPr lang="en-US" altLang="zh-CN" dirty="0">
              <a:solidFill>
                <a:srgbClr val="B42025"/>
              </a:solidFill>
            </a:endParaRPr>
          </a:p>
          <a:p>
            <a:endParaRPr lang="en-US" altLang="zh-CN" dirty="0">
              <a:solidFill>
                <a:srgbClr val="B420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Executive Highlights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altLang="zh-CN" sz="2800" dirty="0" smtClean="0"/>
              <a:t>R4 progressing on track</a:t>
            </a:r>
          </a:p>
          <a:p>
            <a:pPr lvl="1"/>
            <a:r>
              <a:rPr lang="en-US" altLang="zh-CN" sz="2400" dirty="0" smtClean="0"/>
              <a:t>SDT 4.0 enhancements (void, </a:t>
            </a:r>
            <a:r>
              <a:rPr lang="en-US" altLang="zh-CN" sz="2400" dirty="0" err="1" smtClean="0"/>
              <a:t>enum</a:t>
            </a:r>
            <a:r>
              <a:rPr lang="en-US" altLang="zh-CN" sz="2400" dirty="0" smtClean="0"/>
              <a:t>, </a:t>
            </a:r>
            <a:r>
              <a:rPr lang="en-US" altLang="zh-CN" sz="2400" dirty="0" err="1" smtClean="0"/>
              <a:t>semanticURI</a:t>
            </a:r>
            <a:r>
              <a:rPr lang="en-US" altLang="zh-CN" sz="2400" dirty="0" smtClean="0"/>
              <a:t>, data type reference, inheritance exclude</a:t>
            </a:r>
            <a:r>
              <a:rPr lang="en-US" altLang="zh-CN" sz="2400" dirty="0"/>
              <a:t>)</a:t>
            </a:r>
            <a:endParaRPr lang="en-US" altLang="zh-CN" sz="2400" dirty="0" smtClean="0"/>
          </a:p>
          <a:p>
            <a:pPr lvl="1"/>
            <a:r>
              <a:rPr lang="en-US" altLang="zh-CN" sz="2400" dirty="0" smtClean="0"/>
              <a:t>New </a:t>
            </a:r>
            <a:r>
              <a:rPr lang="en-US" altLang="zh-CN" sz="2400" dirty="0"/>
              <a:t>SDT-based Information Models </a:t>
            </a:r>
            <a:r>
              <a:rPr lang="en-US" altLang="zh-CN" sz="2400" dirty="0" smtClean="0"/>
              <a:t>introduced in City, Agriculture, Railway &amp; common domains (TS-0023)</a:t>
            </a:r>
            <a:endParaRPr lang="en-US" altLang="zh-CN" sz="2400" dirty="0"/>
          </a:p>
          <a:p>
            <a:pPr lvl="1"/>
            <a:r>
              <a:rPr lang="en-US" altLang="zh-CN" sz="2400" dirty="0" smtClean="0"/>
              <a:t>Additional options for Semantic reasoning (TR-0033)</a:t>
            </a:r>
          </a:p>
          <a:p>
            <a:pPr lvl="1"/>
            <a:r>
              <a:rPr lang="en-US" altLang="zh-CN" sz="2400" dirty="0" smtClean="0"/>
              <a:t>Further study on </a:t>
            </a:r>
            <a:r>
              <a:rPr lang="en-US" altLang="zh-CN" sz="2400" dirty="0" smtClean="0"/>
              <a:t>Public Warning Services </a:t>
            </a:r>
            <a:r>
              <a:rPr lang="en-US" altLang="zh-CN" sz="2400" dirty="0" smtClean="0"/>
              <a:t>(TR-0046)</a:t>
            </a:r>
          </a:p>
          <a:p>
            <a:endParaRPr lang="en-US" altLang="zh-CN" sz="2800" dirty="0" smtClean="0"/>
          </a:p>
          <a:p>
            <a:pPr lvl="1"/>
            <a:endParaRPr lang="en-US" altLang="zh-CN" sz="2400" dirty="0" smtClean="0"/>
          </a:p>
          <a:p>
            <a:endParaRPr lang="en-US" altLang="zh-CN" sz="3200" dirty="0" smtClean="0"/>
          </a:p>
        </p:txBody>
      </p:sp>
    </p:spTree>
    <p:extLst>
      <p:ext uri="{BB962C8B-B14F-4D97-AF65-F5344CB8AC3E}">
        <p14:creationId xmlns:p14="http://schemas.microsoft.com/office/powerpoint/2010/main" val="20863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Issues for DECISION in TP</a:t>
            </a:r>
          </a:p>
        </p:txBody>
      </p:sp>
      <p:sp>
        <p:nvSpPr>
          <p:cNvPr id="4100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3E6946-71B9-4CF5-A998-488F338AFF5E}" type="slidenum">
              <a:rPr lang="en-US" altLang="zh-CN" smtClean="0"/>
              <a:pPr/>
              <a:t>3</a:t>
            </a:fld>
            <a:endParaRPr lang="en-US" altLang="zh-CN" smtClean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37150"/>
          </a:xfrm>
        </p:spPr>
        <p:txBody>
          <a:bodyPr/>
          <a:lstStyle/>
          <a:p>
            <a:r>
              <a:rPr lang="en-US" altLang="zh-CN" sz="2800" b="1" dirty="0" smtClean="0"/>
              <a:t>CR pack for TP </a:t>
            </a:r>
            <a:r>
              <a:rPr lang="en-US" altLang="zh-CN" sz="2800" b="1" dirty="0"/>
              <a:t>A</a:t>
            </a:r>
            <a:r>
              <a:rPr lang="en-US" altLang="zh-CN" sz="2800" b="1" dirty="0" smtClean="0"/>
              <a:t>pproval </a:t>
            </a:r>
          </a:p>
          <a:p>
            <a:pPr lvl="1"/>
            <a:r>
              <a:rPr lang="en-US" altLang="zh-CN" b="1" dirty="0" smtClean="0"/>
              <a:t>CR </a:t>
            </a:r>
            <a:r>
              <a:rPr lang="en-US" altLang="zh-CN" b="1" dirty="0"/>
              <a:t>pack TS-0023 </a:t>
            </a:r>
            <a:r>
              <a:rPr lang="en-US" altLang="zh-CN" b="1" dirty="0" smtClean="0"/>
              <a:t>R4</a:t>
            </a:r>
          </a:p>
          <a:p>
            <a:pPr lvl="2"/>
            <a:r>
              <a:rPr lang="en-GB" altLang="zh-CN" dirty="0">
                <a:hlinkClick r:id="rId2"/>
              </a:rPr>
              <a:t>TP-2018-0267</a:t>
            </a:r>
            <a:endParaRPr lang="en-US" altLang="zh-CN" b="1" dirty="0" smtClean="0"/>
          </a:p>
          <a:p>
            <a:pPr lvl="2"/>
            <a:endParaRPr lang="en-US" altLang="zh-CN" sz="2000" b="1" dirty="0" smtClean="0"/>
          </a:p>
          <a:p>
            <a:pPr lvl="2"/>
            <a:endParaRPr lang="en-US" altLang="zh-CN" b="1" dirty="0"/>
          </a:p>
          <a:p>
            <a:pPr lvl="1"/>
            <a:endParaRPr lang="en-US" altLang="zh-CN" b="1" dirty="0" smtClean="0"/>
          </a:p>
          <a:p>
            <a:pPr lvl="2"/>
            <a:endParaRPr lang="en-US" altLang="zh-CN" sz="2000" b="1" dirty="0"/>
          </a:p>
        </p:txBody>
      </p:sp>
    </p:spTree>
    <p:extLst>
      <p:ext uri="{BB962C8B-B14F-4D97-AF65-F5344CB8AC3E}">
        <p14:creationId xmlns:p14="http://schemas.microsoft.com/office/powerpoint/2010/main" val="107281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Issues for INFORMATION in TP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95400"/>
            <a:ext cx="6629400" cy="464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2400" b="1" dirty="0" smtClean="0"/>
              <a:t>Meeting Objectives review</a:t>
            </a:r>
            <a:endParaRPr lang="zh-CN" altLang="zh-CN" sz="2400" b="1" dirty="0" smtClean="0"/>
          </a:p>
          <a:p>
            <a:pPr lvl="1"/>
            <a:r>
              <a:rPr lang="en-US" altLang="zh-CN" sz="2400" dirty="0" smtClean="0"/>
              <a:t>Progress R4 </a:t>
            </a:r>
            <a:endParaRPr lang="zh-CN" altLang="zh-CN" sz="2400" dirty="0"/>
          </a:p>
          <a:p>
            <a:pPr lvl="2"/>
            <a:r>
              <a:rPr lang="en-US" altLang="zh-CN" sz="2000" dirty="0"/>
              <a:t>WI-0053 - </a:t>
            </a:r>
            <a:r>
              <a:rPr lang="en-US" altLang="zh-CN" sz="2000" dirty="0" smtClean="0"/>
              <a:t>Enhancements </a:t>
            </a:r>
            <a:r>
              <a:rPr lang="en-US" altLang="zh-CN" sz="2000" dirty="0"/>
              <a:t>on Semantic Support </a:t>
            </a:r>
          </a:p>
          <a:p>
            <a:pPr lvl="2"/>
            <a:r>
              <a:rPr lang="en-US" altLang="zh-CN" sz="2000" dirty="0" smtClean="0"/>
              <a:t>WI-0075 </a:t>
            </a:r>
            <a:r>
              <a:rPr lang="en-US" altLang="zh-CN" sz="2000" dirty="0"/>
              <a:t>- Industrial Domain Information Model Mapping &amp; Semantics Support</a:t>
            </a:r>
            <a:endParaRPr lang="zh-CN" altLang="zh-CN" sz="2000" dirty="0"/>
          </a:p>
          <a:p>
            <a:pPr lvl="2"/>
            <a:r>
              <a:rPr lang="en-US" altLang="zh-CN" sz="2000" dirty="0" smtClean="0"/>
              <a:t>WI-0071 - </a:t>
            </a:r>
            <a:r>
              <a:rPr lang="en-US" altLang="zh-CN" sz="2000" dirty="0" err="1" smtClean="0"/>
              <a:t>WoT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Interworking </a:t>
            </a:r>
          </a:p>
          <a:p>
            <a:pPr lvl="2"/>
            <a:r>
              <a:rPr lang="en-US" altLang="zh-CN" sz="2000" dirty="0" smtClean="0"/>
              <a:t>WI-0081 - SDT </a:t>
            </a:r>
            <a:r>
              <a:rPr lang="en-US" altLang="zh-CN" sz="2000" dirty="0"/>
              <a:t>4.0 </a:t>
            </a:r>
            <a:endParaRPr lang="en-US" altLang="zh-CN" sz="2000" dirty="0" smtClean="0"/>
          </a:p>
          <a:p>
            <a:pPr lvl="2"/>
            <a:r>
              <a:rPr lang="en-US" altLang="zh-CN" sz="2000" dirty="0"/>
              <a:t>WI-0084 </a:t>
            </a:r>
            <a:r>
              <a:rPr lang="en-US" altLang="zh-CN" sz="2000" dirty="0" smtClean="0"/>
              <a:t>– SDT based Information Model</a:t>
            </a:r>
          </a:p>
          <a:p>
            <a:pPr lvl="2"/>
            <a:r>
              <a:rPr lang="en-US" altLang="zh-CN" sz="2000" dirty="0" smtClean="0"/>
              <a:t>WI-0088 </a:t>
            </a:r>
            <a:r>
              <a:rPr lang="en-US" altLang="zh-CN" sz="2000" dirty="0"/>
              <a:t>- M2M/IoT Application and Component </a:t>
            </a:r>
            <a:r>
              <a:rPr lang="en-US" altLang="zh-CN" sz="2000" dirty="0" smtClean="0"/>
              <a:t>Configuration</a:t>
            </a:r>
          </a:p>
          <a:p>
            <a:pPr lvl="2"/>
            <a:r>
              <a:rPr lang="en-US" altLang="zh-CN" sz="2000" dirty="0" smtClean="0"/>
              <a:t>WI-0070 – Public Warning Service </a:t>
            </a:r>
            <a:r>
              <a:rPr lang="en-US" altLang="zh-CN" sz="2000" dirty="0"/>
              <a:t>Enabler</a:t>
            </a:r>
          </a:p>
        </p:txBody>
      </p:sp>
      <p:sp>
        <p:nvSpPr>
          <p:cNvPr id="5125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EC5CAE-4626-4F53-AF07-366CDF7E77A4}" type="slidenum">
              <a:rPr lang="en-US" altLang="zh-CN" smtClean="0"/>
              <a:pPr/>
              <a:t>4</a:t>
            </a:fld>
            <a:endParaRPr lang="en-US" altLang="zh-CN" smtClean="0"/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793" y="1904050"/>
            <a:ext cx="232115" cy="265275"/>
          </a:xfrm>
          <a:prstGeom prst="rect">
            <a:avLst/>
          </a:prstGeom>
        </p:spPr>
      </p:pic>
      <p:sp>
        <p:nvSpPr>
          <p:cNvPr id="10" name="TextBox 25"/>
          <p:cNvSpPr txBox="1"/>
          <p:nvPr/>
        </p:nvSpPr>
        <p:spPr>
          <a:xfrm>
            <a:off x="7086600" y="216513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  <a:sym typeface="Wingdings" pitchFamily="2" charset="2"/>
              </a:rPr>
              <a:t>20% -&gt; 25%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25"/>
          <p:cNvSpPr txBox="1"/>
          <p:nvPr/>
        </p:nvSpPr>
        <p:spPr>
          <a:xfrm>
            <a:off x="7086600" y="3173393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chemeClr val="bg1">
                    <a:lumMod val="65000"/>
                  </a:schemeClr>
                </a:solidFill>
                <a:sym typeface="Wingdings" pitchFamily="2" charset="2"/>
              </a:rPr>
              <a:t>25%</a:t>
            </a:r>
            <a:endParaRPr lang="zh-CN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" name="TextBox 25"/>
          <p:cNvSpPr txBox="1"/>
          <p:nvPr/>
        </p:nvSpPr>
        <p:spPr>
          <a:xfrm>
            <a:off x="7086600" y="260272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  <a:sym typeface="Wingdings" pitchFamily="2" charset="2"/>
              </a:rPr>
              <a:t>25% </a:t>
            </a:r>
            <a:r>
              <a:rPr lang="en-US" altLang="zh-CN" b="1" dirty="0" smtClean="0">
                <a:solidFill>
                  <a:srgbClr val="FF0000"/>
                </a:solidFill>
                <a:sym typeface="Wingdings" pitchFamily="2" charset="2"/>
              </a:rPr>
              <a:t>-&gt; 30%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6" name="TextBox 25"/>
          <p:cNvSpPr txBox="1"/>
          <p:nvPr/>
        </p:nvSpPr>
        <p:spPr>
          <a:xfrm>
            <a:off x="7086600" y="3524944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00B050"/>
                </a:solidFill>
              </a:defRPr>
            </a:lvl1pPr>
          </a:lstStyle>
          <a:p>
            <a:r>
              <a:rPr lang="en-US" altLang="zh-CN" dirty="0" smtClean="0">
                <a:solidFill>
                  <a:srgbClr val="FF0000"/>
                </a:solidFill>
                <a:sym typeface="Wingdings" pitchFamily="2" charset="2"/>
              </a:rPr>
              <a:t>25% </a:t>
            </a:r>
            <a:r>
              <a:rPr lang="en-US" altLang="zh-CN" dirty="0" smtClean="0">
                <a:solidFill>
                  <a:srgbClr val="FF0000"/>
                </a:solidFill>
                <a:sym typeface="Wingdings" pitchFamily="2" charset="2"/>
              </a:rPr>
              <a:t>-&gt; 40%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3" name="TextBox 25"/>
          <p:cNvSpPr txBox="1"/>
          <p:nvPr/>
        </p:nvSpPr>
        <p:spPr>
          <a:xfrm>
            <a:off x="7086600" y="389427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00B050"/>
                </a:solidFill>
              </a:defRPr>
            </a:lvl1pPr>
          </a:lstStyle>
          <a:p>
            <a:r>
              <a:rPr lang="en-US" altLang="zh-CN" dirty="0" smtClean="0">
                <a:solidFill>
                  <a:srgbClr val="FF0000"/>
                </a:solidFill>
                <a:sym typeface="Wingdings" pitchFamily="2" charset="2"/>
              </a:rPr>
              <a:t>25% </a:t>
            </a:r>
            <a:r>
              <a:rPr lang="en-US" altLang="zh-CN" dirty="0" smtClean="0">
                <a:solidFill>
                  <a:srgbClr val="FF0000"/>
                </a:solidFill>
                <a:sym typeface="Wingdings" pitchFamily="2" charset="2"/>
              </a:rPr>
              <a:t>-&gt; 35%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5" name="TextBox 25"/>
          <p:cNvSpPr txBox="1"/>
          <p:nvPr/>
        </p:nvSpPr>
        <p:spPr>
          <a:xfrm>
            <a:off x="7086600" y="433186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00B050"/>
                </a:solidFill>
              </a:defRPr>
            </a:lvl1pPr>
          </a:lstStyle>
          <a:p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  <a:sym typeface="Wingdings" pitchFamily="2" charset="2"/>
              </a:rPr>
              <a:t>15%</a:t>
            </a:r>
            <a:endParaRPr lang="zh-CN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TextBox 25"/>
          <p:cNvSpPr txBox="1"/>
          <p:nvPr/>
        </p:nvSpPr>
        <p:spPr>
          <a:xfrm>
            <a:off x="7086600" y="4996544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00B050"/>
                </a:solidFill>
              </a:defRPr>
            </a:lvl1pPr>
          </a:lstStyle>
          <a:p>
            <a:r>
              <a:rPr lang="en-US" altLang="zh-CN" dirty="0" smtClean="0">
                <a:solidFill>
                  <a:srgbClr val="FF0000"/>
                </a:solidFill>
                <a:sym typeface="Wingdings" pitchFamily="2" charset="2"/>
              </a:rPr>
              <a:t>15% </a:t>
            </a:r>
            <a:r>
              <a:rPr lang="en-US" altLang="zh-CN" dirty="0" smtClean="0">
                <a:solidFill>
                  <a:srgbClr val="FF0000"/>
                </a:solidFill>
                <a:sym typeface="Wingdings" pitchFamily="2" charset="2"/>
              </a:rPr>
              <a:t>-&gt; 25%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27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4000" dirty="0" smtClean="0"/>
              <a:t>Next Steps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229600" cy="51371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dirty="0" smtClean="0"/>
              <a:t>Continue to Progress R4 with WIs split between new WGs</a:t>
            </a:r>
          </a:p>
          <a:p>
            <a:pPr lvl="1" eaLnBrk="1" hangingPunct="1"/>
            <a:r>
              <a:rPr lang="en-US" altLang="zh-CN" sz="2000" dirty="0" smtClean="0"/>
              <a:t>WG1: </a:t>
            </a:r>
            <a:r>
              <a:rPr lang="en-US" altLang="zh-CN" sz="2000" dirty="0" smtClean="0"/>
              <a:t>use case, requirement, data </a:t>
            </a:r>
            <a:r>
              <a:rPr lang="en-US" altLang="zh-CN" sz="2000" dirty="0" smtClean="0"/>
              <a:t>modeling, ontology</a:t>
            </a:r>
          </a:p>
          <a:p>
            <a:pPr lvl="1" eaLnBrk="1" hangingPunct="1"/>
            <a:r>
              <a:rPr lang="en-US" altLang="zh-CN" sz="2000" dirty="0" smtClean="0"/>
              <a:t>WG2: DM, semantics, resource mapping, interworking</a:t>
            </a:r>
            <a:endParaRPr lang="en-US" altLang="zh-CN" sz="2000" dirty="0"/>
          </a:p>
        </p:txBody>
      </p:sp>
      <p:sp>
        <p:nvSpPr>
          <p:cNvPr id="16388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9D241C-0240-4474-9DA2-F5D73FE65155}" type="slidenum">
              <a:rPr lang="en-US" altLang="zh-CN" smtClean="0"/>
              <a:pPr/>
              <a:t>5</a:t>
            </a:fld>
            <a:endParaRPr lang="en-US" altLang="zh-CN" smtClean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510882"/>
              </p:ext>
            </p:extLst>
          </p:nvPr>
        </p:nvGraphicFramePr>
        <p:xfrm>
          <a:off x="457200" y="2819400"/>
          <a:ext cx="83058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5439"/>
                <a:gridCol w="146036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WI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WG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WI-0053 - Enhancements on Semantic Support (TR-0033,</a:t>
                      </a:r>
                      <a:r>
                        <a:rPr lang="en-US" altLang="zh-CN" sz="1400" baseline="0" dirty="0" smtClean="0"/>
                        <a:t> TS-0034)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WG2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WI-0075 - Industrial Domain Information Model Mapping &amp; Semantics Support (TR-0049)</a:t>
                      </a:r>
                      <a:endParaRPr lang="zh-CN" altLang="zh-CN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aseline="0" dirty="0" smtClean="0"/>
                        <a:t>WG1, WG2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WI-0071 - </a:t>
                      </a:r>
                      <a:r>
                        <a:rPr lang="en-US" altLang="zh-CN" sz="1400" dirty="0" err="1" smtClean="0"/>
                        <a:t>WoT</a:t>
                      </a:r>
                      <a:r>
                        <a:rPr lang="en-US" altLang="zh-CN" sz="1400" dirty="0" smtClean="0"/>
                        <a:t> Interworking (TR-0042)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WG1, </a:t>
                      </a:r>
                      <a:r>
                        <a:rPr lang="en-US" altLang="zh-CN" dirty="0" smtClean="0"/>
                        <a:t>WG2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WI-0081 - SDT 4.0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WG1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WI-0084 – SDT based Information Model (TS-0023)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WG1,</a:t>
                      </a:r>
                      <a:r>
                        <a:rPr lang="en-US" altLang="zh-CN" baseline="0" dirty="0" smtClean="0"/>
                        <a:t> WG2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WI-0088 - M2M/IoT Application and Component Configuration (TS-0022)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WG2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WI-0070 – Public Warning Service Enabler (TR-0046)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WG1</a:t>
                      </a:r>
                      <a:r>
                        <a:rPr lang="en-US" altLang="zh-CN" dirty="0" smtClean="0">
                          <a:sym typeface="Wingdings" panose="05000000000000000000" pitchFamily="2" charset="2"/>
                        </a:rPr>
                        <a:t>, </a:t>
                      </a:r>
                      <a:r>
                        <a:rPr lang="en-US" altLang="zh-CN" dirty="0" smtClean="0">
                          <a:sym typeface="Wingdings" panose="05000000000000000000" pitchFamily="2" charset="2"/>
                        </a:rPr>
                        <a:t>WG2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457200" y="2590800"/>
            <a:ext cx="83058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Tentative Re-allocation</a:t>
            </a:r>
            <a:endParaRPr lang="zh-CN" alt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75573" y="2967335"/>
            <a:ext cx="339285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Thank You!</a:t>
            </a:r>
            <a:endParaRPr lang="zh-CN" alt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16884</TotalTime>
  <Words>307</Words>
  <Application>Microsoft Office PowerPoint</Application>
  <PresentationFormat>全屏显示(4:3)</PresentationFormat>
  <Paragraphs>60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Myriad pro</vt:lpstr>
      <vt:lpstr>宋体</vt:lpstr>
      <vt:lpstr>Arial</vt:lpstr>
      <vt:lpstr>Calibri</vt:lpstr>
      <vt:lpstr>Wingdings</vt:lpstr>
      <vt:lpstr>Office Theme</vt:lpstr>
      <vt:lpstr>WG5 – MAS#38  Status Report</vt:lpstr>
      <vt:lpstr>Executive Highlights</vt:lpstr>
      <vt:lpstr>Issues for DECISION in TP</vt:lpstr>
      <vt:lpstr>Issues for INFORMATION in TP</vt:lpstr>
      <vt:lpstr>Next Steps</vt:lpstr>
      <vt:lpstr>PowerPoint 演示文稿</vt:lpstr>
    </vt:vector>
  </TitlesOfParts>
  <Company>Huawei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Yongjing Zhang</dc:creator>
  <cp:lastModifiedBy>Yongjing R01</cp:lastModifiedBy>
  <cp:revision>1790</cp:revision>
  <dcterms:created xsi:type="dcterms:W3CDTF">2012-09-11T22:52:11Z</dcterms:created>
  <dcterms:modified xsi:type="dcterms:W3CDTF">2018-12-07T00:57:22Z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(4)jSkJbC5JZe9rUjai7HewZebmflbM9yi3EKVZfG0OkC0vJftR9kKd96xCu29D98RookkuJegu_x000d_ PRLXco7qN3DvbwfxA9FcIKdkSThFT1HjS+yiBys+u2bWn7ewm8Ro227CpzfKEiLpHO75A83O_x000d_ VzGDGFH2MkRlf6t5uO9+HvkwS/i26uMSDHexlNHeUhkFMWlP6LzkWEHm+8OrJz2GtKudlprc_x000d_ MdsGBLmMZQRvig5aQJ</vt:lpwstr>
  </property>
  <property fmtid="{D5CDD505-2E9C-101B-9397-08002B2CF9AE}" pid="3" name="_ms_pID_725343_00">
    <vt:lpwstr>_ms_pID_725343</vt:lpwstr>
  </property>
  <property fmtid="{D5CDD505-2E9C-101B-9397-08002B2CF9AE}" pid="4" name="_ms_pID_7253431">
    <vt:lpwstr>P1zro08Ddj7Ob0y2yh7XdjaSyHZ12t4OJK5nF33qILCstGwA455LUS_x000d_ delKxCBlCIpOwViU2KNNHBUnTuksZrtzwF05Fw8ykXCOARjCv2BKL09KDDcgPkQNjyhhGUDj_x000d_ f8SSanOR599AueUYj4AwxHlQUQFYqIfIf7tUdKv8a+znGnmevmdsvn5kRJC1gOrxHW2YQ8uo_x000d_ cikrb149O27TzlM2CgrdSMpqsGP7BNbD1dhT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jYTziZ8w/gX+pc4KvnaB/ZfaP+4tdFqjMX4F_x000d_ a81o3EZPNEBk00pyxqmKL9p44QVzGFzdDpIcPZhvphkMWhYhsFnyFEIddN8wYryNUMBP/NiY_x000d_ ZplgZam1cSTdfGFbSJj5K3twKqZmDr3ysk2r2KX7P4muyDugzSM09yv5ur8J+xXX9pQTFF8f_x000d_ 2fl3jzG0DK0YrIy82MXFVvjEpO4j0nYnE/HbfW/dp8tGvgt6aw3YRs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0o68IcZNIHyrdOOpQP_x000d_ 17/0MdTOERONSPSesEBPBikoJ1qYPTKsvN5cOQ4vb2LnjnI8/OZM6cujDHysxv/kXaT2VGlk_x000d_ CID/iQXRW4zMgOfdElriXinsHexuyVo4AxHX63IBC02PCCgr4Mcw6SDxR/ZYVw==</vt:lpwstr>
  </property>
  <property fmtid="{D5CDD505-2E9C-101B-9397-08002B2CF9AE}" pid="9" name="_ms_pID_7253433_00">
    <vt:lpwstr>_ms_pID_7253433</vt:lpwstr>
  </property>
  <property fmtid="{D5CDD505-2E9C-101B-9397-08002B2CF9AE}" pid="10" name="_new_ms_pID_72543">
    <vt:lpwstr>(4)yW2tbUq6HziS4zpoWKddpKqkE+BJcyU1rdeJYp4VJ5EVcANDsMJhFO9ZN4+xbf0F1o4XmBbk
bbLpIxy3yBq6n8kjCSOawf7inqsCxlhybH78KbiArP8lMjhkANfvYrQRy0U0THBi6yWoIwhD
ASSMew/2fbbmaZXyII+gWEOjEeCeAcy7j+JjFCg8Lncu5fuTJ1cwf7uzZNomWM/OsUGDmDQn
Aq/8JJ5QpqzaMomV4Y</vt:lpwstr>
  </property>
  <property fmtid="{D5CDD505-2E9C-101B-9397-08002B2CF9AE}" pid="11" name="_new_ms_pID_72543_00">
    <vt:lpwstr>_new_ms_pID_72543</vt:lpwstr>
  </property>
  <property fmtid="{D5CDD505-2E9C-101B-9397-08002B2CF9AE}" pid="12" name="_new_ms_pID_725431">
    <vt:lpwstr>PmP4UjOzlpcrGj/0D4kHwt4Jd9qOw1PADWGqlcQTqiT40pf9oY5kDe
icIBh7pU5rOQyBqbqaMeKRl1yX/ZRu7lf5R0SAn9ZICA1pXfoDZY94OjCE6bSdOGLzKb6cFU
5+qvzEvbNUSSb3DlmN5UUtfY1Fv2aTJQpq3ZuyxGgieznS1BXZAGcdUuLROkq6mwFqdYFId0
8ePwgLzxwTRPvzBzerbsGCod0SgUSGvTi5RD</vt:lpwstr>
  </property>
  <property fmtid="{D5CDD505-2E9C-101B-9397-08002B2CF9AE}" pid="13" name="_new_ms_pID_725431_00">
    <vt:lpwstr>_new_ms_pID_725431</vt:lpwstr>
  </property>
  <property fmtid="{D5CDD505-2E9C-101B-9397-08002B2CF9AE}" pid="14" name="_new_ms_pID_725432">
    <vt:lpwstr>QM7obkRWdcfa6WSbuwWmPkR/24eSpvKNuGEe
UZrt1Ob4G/JUTICWcZqW4dSjAaI3x3vB28YIjhX/pVgg239WHS6aIT3dM2/wSjspNfEBGsEN
3PPdMhJmZBdxDI3iY/e3+bV3S7N0eesnxNMBXxlts0w3I6RAcFxs8vnmhUeH4TtDQF5nykc4
FPEjxG2f5VjvmDoq7Tzt4z5sNhKnPyzQ3pbhrVLsq6jdCaSN4OAdiO</vt:lpwstr>
  </property>
  <property fmtid="{D5CDD505-2E9C-101B-9397-08002B2CF9AE}" pid="15" name="_new_ms_pID_725432_00">
    <vt:lpwstr>_new_ms_pID_725432</vt:lpwstr>
  </property>
  <property fmtid="{D5CDD505-2E9C-101B-9397-08002B2CF9AE}" pid="16" name="_new_ms_pID_725433">
    <vt:lpwstr>D4wf9SfbdwFkcpvbYG
QV9wKQ==</vt:lpwstr>
  </property>
  <property fmtid="{D5CDD505-2E9C-101B-9397-08002B2CF9AE}" pid="17" name="_2015_ms_pID_725343">
    <vt:lpwstr>(3)XGXC+Li3YQIgSvSfdsq3YvKGEYMb+bSYKbnYoFv7U7B4N/7d1WRS7HJ+HiUaw1ettYeyETZR
USNHwxfoWvSXg4wvSDEXQ37mvLHFbjxzrpmzym39Vot7SJVce80BHhoVpdqPFFVULLjfsriB
M/04rSHQsfpTxC1zpJAUIVMbx8eIzReuvjzaUemtdYdC8FYIb1+6Y5Vm7uK+RkfkjSjKZ62C
4YIivKV491pv/fWquw</vt:lpwstr>
  </property>
  <property fmtid="{D5CDD505-2E9C-101B-9397-08002B2CF9AE}" pid="18" name="_2015_ms_pID_7253431">
    <vt:lpwstr>cYGIZU1SaPHTpvmEiCjgC/Z/KeBNaa/Kqq4IVMEoJ4ugMe9fdYQcnT
1Qy7PfGAPtJcaYkbp/IfqMJZGF5WIwyDo2gm7AsmKTlEIWQH0y23MUQAjIQSMonF9A9ZgXYi
/loMdsbmBPTJIsG9VpKbkRXH5zafRU62phsNbBrBt92p698mekKDO32vAgZzCBZ0NXAcFo0n
IsI+9eKcst3LAL7yCHFK6a+wXtZHJ29VKLSV</vt:lpwstr>
  </property>
  <property fmtid="{D5CDD505-2E9C-101B-9397-08002B2CF9AE}" pid="19" name="_2015_ms_pID_7253432">
    <vt:lpwstr>Fu3wqArnc9OeyXHeygU8HE7vSysql8AWKhel
kAmOaQTly8kcIXgbBHMy+kYgwmqJnQ==</vt:lpwstr>
  </property>
  <property fmtid="{D5CDD505-2E9C-101B-9397-08002B2CF9AE}" pid="20" name="_readonly">
    <vt:lpwstr/>
  </property>
  <property fmtid="{D5CDD505-2E9C-101B-9397-08002B2CF9AE}" pid="21" name="_change">
    <vt:lpwstr/>
  </property>
  <property fmtid="{D5CDD505-2E9C-101B-9397-08002B2CF9AE}" pid="22" name="_full-control">
    <vt:lpwstr/>
  </property>
  <property fmtid="{D5CDD505-2E9C-101B-9397-08002B2CF9AE}" pid="23" name="sflag">
    <vt:lpwstr>1544138787</vt:lpwstr>
  </property>
</Properties>
</file>