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315" r:id="rId4"/>
    <p:sldId id="260" r:id="rId5"/>
    <p:sldId id="305" r:id="rId6"/>
    <p:sldId id="291" r:id="rId7"/>
    <p:sldId id="318" r:id="rId8"/>
    <p:sldId id="319" r:id="rId9"/>
    <p:sldId id="32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2"/>
    <p:restoredTop sz="92520" autoAdjust="0"/>
  </p:normalViewPr>
  <p:slideViewPr>
    <p:cSldViewPr>
      <p:cViewPr varScale="1">
        <p:scale>
          <a:sx n="104" d="100"/>
          <a:sy n="104" d="100"/>
        </p:scale>
        <p:origin x="18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12/7/2018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941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12/7/2018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05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xmlns="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WG3 PRO Status Report to </a:t>
            </a:r>
            <a:r>
              <a:rPr lang="en-US" altLang="en-US" sz="4800" b="1" dirty="0" smtClean="0">
                <a:solidFill>
                  <a:srgbClr val="A0A0A3"/>
                </a:solidFill>
              </a:rPr>
              <a:t>TP38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xmlns="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73152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PRO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Bob Flynn, </a:t>
            </a:r>
            <a:r>
              <a:rPr lang="en-US" altLang="en-US" dirty="0" err="1" smtClean="0">
                <a:solidFill>
                  <a:srgbClr val="B42025"/>
                </a:solidFill>
              </a:rPr>
              <a:t>Convida</a:t>
            </a:r>
            <a:r>
              <a:rPr lang="en-US" altLang="en-US" dirty="0" smtClean="0">
                <a:solidFill>
                  <a:srgbClr val="B42025"/>
                </a:solidFill>
              </a:rPr>
              <a:t> Wireless, bob.flynn@convidawireless.com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2018-12-03 </a:t>
            </a:r>
            <a:r>
              <a:rPr lang="en-US" altLang="zh-CN" dirty="0">
                <a:solidFill>
                  <a:srgbClr val="B42025"/>
                </a:solidFill>
              </a:rPr>
              <a:t>to </a:t>
            </a:r>
            <a:r>
              <a:rPr lang="en-US" altLang="zh-CN" dirty="0" smtClean="0">
                <a:solidFill>
                  <a:srgbClr val="B42025"/>
                </a:solidFill>
              </a:rPr>
              <a:t>2018-12-07</a:t>
            </a:r>
            <a:endParaRPr lang="en-US" altLang="zh-CN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TP38, Reports </a:t>
            </a:r>
            <a:r>
              <a:rPr lang="en-US" altLang="zh-CN" dirty="0">
                <a:solidFill>
                  <a:srgbClr val="B42025"/>
                </a:solidFill>
              </a:rPr>
              <a:t>from Working Groups 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219200"/>
            <a:ext cx="89154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WG3 Objectives for PRO </a:t>
            </a:r>
            <a:r>
              <a:rPr lang="en-GB" altLang="en-US" sz="2000" dirty="0" smtClean="0"/>
              <a:t>38</a:t>
            </a:r>
            <a:endParaRPr lang="en-GB" altLang="en-US" sz="2000" dirty="0"/>
          </a:p>
          <a:p>
            <a:pPr lvl="1"/>
            <a:r>
              <a:rPr lang="fr-FR" altLang="en-US" sz="1500" dirty="0" err="1" smtClean="0"/>
              <a:t>Resolve</a:t>
            </a:r>
            <a:r>
              <a:rPr lang="fr-FR" altLang="en-US" sz="1500" dirty="0" smtClean="0"/>
              <a:t> all issues on TS-0004 </a:t>
            </a:r>
            <a:r>
              <a:rPr lang="fr-FR" altLang="en-US" sz="1500" dirty="0" err="1" smtClean="0"/>
              <a:t>after</a:t>
            </a:r>
            <a:r>
              <a:rPr lang="fr-FR" altLang="en-US" sz="1500" dirty="0" smtClean="0"/>
              <a:t> </a:t>
            </a:r>
            <a:r>
              <a:rPr lang="fr-FR" altLang="en-US" sz="1500" dirty="0" err="1" smtClean="0"/>
              <a:t>edithelp</a:t>
            </a:r>
            <a:r>
              <a:rPr lang="fr-FR" altLang="en-US" sz="1500" dirty="0" smtClean="0"/>
              <a:t> </a:t>
            </a:r>
            <a:r>
              <a:rPr lang="fr-FR" altLang="en-US" sz="1500" dirty="0" err="1" smtClean="0"/>
              <a:t>review</a:t>
            </a:r>
            <a:endParaRPr lang="fr-FR" altLang="en-US" sz="1500" dirty="0" smtClean="0"/>
          </a:p>
          <a:p>
            <a:pPr lvl="1"/>
            <a:endParaRPr lang="en-GB" altLang="en-US" sz="1500" dirty="0"/>
          </a:p>
          <a:p>
            <a:pPr lvl="1"/>
            <a:r>
              <a:rPr lang="en-GB" altLang="en-US" sz="1500" dirty="0"/>
              <a:t>Complete the R3 </a:t>
            </a:r>
            <a:r>
              <a:rPr lang="en-GB" altLang="en-US" sz="1500" dirty="0" smtClean="0"/>
              <a:t>work </a:t>
            </a:r>
            <a:r>
              <a:rPr lang="en-GB" altLang="en-US" sz="1500" dirty="0"/>
              <a:t>/ Essential corrections for </a:t>
            </a:r>
            <a:r>
              <a:rPr lang="en-GB" altLang="en-US" sz="1500" dirty="0" smtClean="0"/>
              <a:t>R2</a:t>
            </a:r>
          </a:p>
          <a:p>
            <a:pPr lvl="1"/>
            <a:endParaRPr lang="en-GB" altLang="en-US" sz="1500" dirty="0"/>
          </a:p>
          <a:p>
            <a:r>
              <a:rPr lang="en-GB" altLang="en-US" sz="2000" dirty="0" smtClean="0"/>
              <a:t>Status </a:t>
            </a:r>
            <a:r>
              <a:rPr lang="en-GB" altLang="en-US" sz="2000" dirty="0"/>
              <a:t>details</a:t>
            </a:r>
          </a:p>
          <a:p>
            <a:pPr lvl="1"/>
            <a:r>
              <a:rPr lang="en-GB" altLang="en-US" sz="1500" dirty="0" smtClean="0"/>
              <a:t>19 </a:t>
            </a:r>
            <a:r>
              <a:rPr lang="en-GB" altLang="en-US" sz="1500" dirty="0"/>
              <a:t>CRs agreed at </a:t>
            </a:r>
            <a:r>
              <a:rPr lang="en-GB" altLang="en-US" sz="1500" dirty="0" smtClean="0"/>
              <a:t>PRO 38:   13 </a:t>
            </a:r>
            <a:r>
              <a:rPr lang="en-GB" altLang="en-US" sz="1500" dirty="0"/>
              <a:t>for TS-0004,  </a:t>
            </a:r>
            <a:r>
              <a:rPr lang="en-GB" altLang="en-US" sz="1500" dirty="0" smtClean="0"/>
              <a:t>5 </a:t>
            </a:r>
            <a:r>
              <a:rPr lang="en-GB" altLang="en-US" sz="1500" dirty="0"/>
              <a:t>for bindings</a:t>
            </a:r>
          </a:p>
          <a:p>
            <a:pPr lvl="1"/>
            <a:endParaRPr lang="en-GB" altLang="en-US" sz="1500" dirty="0" smtClean="0"/>
          </a:p>
          <a:p>
            <a:pPr lvl="1"/>
            <a:r>
              <a:rPr lang="en-GB" altLang="en-US" sz="1500" dirty="0" smtClean="0"/>
              <a:t> 6 CRs for </a:t>
            </a:r>
            <a:r>
              <a:rPr lang="en-GB" altLang="en-US" sz="1500" dirty="0" err="1" smtClean="0"/>
              <a:t>Rel</a:t>
            </a:r>
            <a:r>
              <a:rPr lang="en-GB" altLang="en-US" sz="1500" dirty="0" smtClean="0"/>
              <a:t> 2, 11 CRs for </a:t>
            </a:r>
            <a:r>
              <a:rPr lang="en-GB" altLang="en-US" sz="1500" dirty="0" err="1" smtClean="0"/>
              <a:t>rel</a:t>
            </a:r>
            <a:r>
              <a:rPr lang="en-GB" altLang="en-US" sz="1500" dirty="0" smtClean="0"/>
              <a:t> 3</a:t>
            </a:r>
          </a:p>
          <a:p>
            <a:pPr lvl="2"/>
            <a:endParaRPr lang="en-GB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D0650670-693B-414A-9A4F-21D773EF29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TS-0004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D3AC99C-82E7-4BFF-882F-996D15F19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148255"/>
              </p:ext>
            </p:extLst>
          </p:nvPr>
        </p:nvGraphicFramePr>
        <p:xfrm>
          <a:off x="304800" y="1544186"/>
          <a:ext cx="8515350" cy="1056139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childResourceRef_drt_R2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Convida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deletion of stateTag for several resource types (Rel-2)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FlexContainerRSC_R2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Convida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53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Modification_for_Comparisons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385" name="Slide Number Placeholder 5">
            <a:extLst>
              <a:ext uri="{FF2B5EF4-FFF2-40B4-BE49-F238E27FC236}">
                <a16:creationId xmlns:a16="http://schemas.microsoft.com/office/drawing/2014/main" xmlns="" id="{EAEB76A7-743D-3945-A64B-743B9D7C85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AA6F494-BF4C-2A4E-972F-81A777E7F3C0}" type="slidenum">
              <a:rPr lang="en-US" altLang="en-US" smtClean="0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4A07413-511F-2A4B-AD79-657322E65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347804"/>
              </p:ext>
            </p:extLst>
          </p:nvPr>
        </p:nvGraphicFramePr>
        <p:xfrm>
          <a:off x="304800" y="3128296"/>
          <a:ext cx="8515350" cy="2102711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deletion of stateTag for several resource types (Rel-3)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22759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PRO-2018-0252R01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Note_for_FanOutPoint_Deletion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trigger_reference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Convida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Modification_for_Comparisons_Rel3_Mirror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PRO-2018-0233R01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TS-0004 adding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acpID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schedule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Convida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259921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FlexContainerRSC_R3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Convida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1682544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PRO-2018-0223R06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childResourceRef_drt_R3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Convida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970827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TS-0004-pollingChannelURI_correction_R3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Angel Reina Ortega, ETSI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281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2FB5F5-6A95-584A-B83F-3DEEEDC7502A}"/>
              </a:ext>
            </a:extLst>
          </p:cNvPr>
          <p:cNvSpPr txBox="1"/>
          <p:nvPr/>
        </p:nvSpPr>
        <p:spPr>
          <a:xfrm>
            <a:off x="228600" y="1219200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AC2F82F-72D9-8944-A121-B8816EBA9069}"/>
              </a:ext>
            </a:extLst>
          </p:cNvPr>
          <p:cNvSpPr txBox="1"/>
          <p:nvPr/>
        </p:nvSpPr>
        <p:spPr>
          <a:xfrm>
            <a:off x="228600" y="2758964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3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D3E34FB1-CA07-9841-860E-FF94A24ED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06860"/>
              </p:ext>
            </p:extLst>
          </p:nvPr>
        </p:nvGraphicFramePr>
        <p:xfrm>
          <a:off x="304800" y="5231007"/>
          <a:ext cx="8515350" cy="219733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Modification_for_Child_resource_of_MultimediaSession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73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xmlns="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xmlns="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xmlns="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5344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dirty="0"/>
              <a:t>CRs for following Technical Specifications – Release 2&amp;3</a:t>
            </a:r>
            <a:endParaRPr lang="en-GB" altLang="en-US" sz="20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TS-0004 </a:t>
            </a:r>
            <a:r>
              <a:rPr lang="en-GB" altLang="en-US" sz="2000" dirty="0" smtClean="0">
                <a:solidFill>
                  <a:schemeClr val="tx1"/>
                </a:solidFill>
              </a:rPr>
              <a:t>v2.19.0 </a:t>
            </a:r>
            <a:r>
              <a:rPr lang="en-GB" altLang="en-US" sz="2000" dirty="0">
                <a:solidFill>
                  <a:schemeClr val="tx1"/>
                </a:solidFill>
              </a:rPr>
              <a:t>and TS-0004 </a:t>
            </a:r>
            <a:r>
              <a:rPr lang="en-GB" altLang="en-US" sz="2000" dirty="0" smtClean="0">
                <a:solidFill>
                  <a:schemeClr val="tx1"/>
                </a:solidFill>
              </a:rPr>
              <a:t>v3.9.2 </a:t>
            </a:r>
            <a:r>
              <a:rPr lang="en-GB" altLang="en-US" sz="2000" dirty="0">
                <a:solidFill>
                  <a:schemeClr val="tx1"/>
                </a:solidFill>
              </a:rPr>
              <a:t>(Core Protocol) Rapporteur: (vacant)</a:t>
            </a:r>
            <a:br>
              <a:rPr lang="en-GB" altLang="en-US" sz="2000" dirty="0">
                <a:solidFill>
                  <a:schemeClr val="tx1"/>
                </a:solidFill>
              </a:rPr>
            </a:br>
            <a:endParaRPr lang="en-GB" altLang="en-US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altLang="en-US" sz="1800" dirty="0" smtClean="0">
                <a:solidFill>
                  <a:srgbClr val="0070C0"/>
                </a:solidFill>
              </a:rPr>
              <a:t> </a:t>
            </a:r>
            <a:r>
              <a:rPr lang="en-GB" altLang="en-US" sz="1800" dirty="0">
                <a:solidFill>
                  <a:srgbClr val="0070C0"/>
                </a:solidFill>
              </a:rPr>
              <a:t>see 	</a:t>
            </a:r>
            <a:r>
              <a:rPr lang="en-GB" sz="1800" dirty="0"/>
              <a:t> TP-2018-0314-TP38_TS-0004_CR_Pack  </a:t>
            </a:r>
            <a:r>
              <a:rPr lang="en-GB" sz="1800" dirty="0" smtClean="0"/>
              <a:t>  </a:t>
            </a:r>
            <a:r>
              <a:rPr lang="en-US" altLang="ja-JP" sz="1800" dirty="0" smtClean="0"/>
              <a:t>Release </a:t>
            </a:r>
            <a:r>
              <a:rPr lang="en-US" altLang="ja-JP" sz="1800" dirty="0"/>
              <a:t>2 and 3 from </a:t>
            </a:r>
            <a:r>
              <a:rPr lang="en-US" altLang="ja-JP" sz="1800" dirty="0" smtClean="0"/>
              <a:t>PRO 37.1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dirty="0"/>
              <a:t> 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to </a:t>
            </a:r>
            <a:r>
              <a:rPr lang="en-US" altLang="en-US" sz="2000" dirty="0" smtClean="0">
                <a:solidFill>
                  <a:schemeClr val="tx1"/>
                </a:solidFill>
              </a:rPr>
              <a:t>TP38 </a:t>
            </a:r>
            <a:r>
              <a:rPr lang="en-US" altLang="en-US" sz="2000" dirty="0">
                <a:solidFill>
                  <a:schemeClr val="tx1"/>
                </a:solidFill>
              </a:rPr>
              <a:t>Closing Plenary, for approval</a:t>
            </a:r>
            <a:r>
              <a:rPr lang="en-GB" altLang="en-US" sz="2000" u="sng" dirty="0">
                <a:solidFill>
                  <a:srgbClr val="0070C0"/>
                </a:solidFill>
              </a:rPr>
              <a:t/>
            </a:r>
            <a:br>
              <a:rPr lang="en-GB" altLang="en-US" sz="2000" u="sng" dirty="0">
                <a:solidFill>
                  <a:srgbClr val="0070C0"/>
                </a:solidFill>
              </a:rPr>
            </a:br>
            <a:r>
              <a:rPr lang="en-GB" altLang="en-US" sz="2000" u="sng" dirty="0">
                <a:solidFill>
                  <a:srgbClr val="0070C0"/>
                </a:solidFill>
              </a:rPr>
              <a:t/>
            </a:r>
            <a:br>
              <a:rPr lang="en-GB" altLang="en-US" sz="2000" u="sng" dirty="0">
                <a:solidFill>
                  <a:srgbClr val="0070C0"/>
                </a:solidFill>
              </a:rPr>
            </a:br>
            <a:r>
              <a:rPr lang="en-GB" altLang="en-US" sz="2000" b="1" dirty="0" smtClean="0">
                <a:solidFill>
                  <a:srgbClr val="953735"/>
                </a:solidFill>
              </a:rPr>
              <a:t>Rapporteur to </a:t>
            </a:r>
            <a:r>
              <a:rPr lang="en-GB" altLang="en-US" sz="2000" b="1" dirty="0">
                <a:solidFill>
                  <a:srgbClr val="953735"/>
                </a:solidFill>
              </a:rPr>
              <a:t>produce TS-0004 </a:t>
            </a:r>
            <a:r>
              <a:rPr lang="en-GB" altLang="en-US" sz="2000" b="1" dirty="0" smtClean="0">
                <a:solidFill>
                  <a:srgbClr val="953735"/>
                </a:solidFill>
              </a:rPr>
              <a:t>v2.20.0 </a:t>
            </a:r>
            <a:r>
              <a:rPr lang="en-GB" altLang="en-US" sz="2000" b="1" dirty="0">
                <a:solidFill>
                  <a:srgbClr val="953735"/>
                </a:solidFill>
              </a:rPr>
              <a:t>and v </a:t>
            </a:r>
            <a:r>
              <a:rPr lang="en-GB" altLang="en-US" sz="2000" b="1" dirty="0" smtClean="0">
                <a:solidFill>
                  <a:srgbClr val="953735"/>
                </a:solidFill>
              </a:rPr>
              <a:t>3.10.0 </a:t>
            </a:r>
            <a:r>
              <a:rPr lang="en-GB" altLang="en-US" sz="2000" b="1" dirty="0">
                <a:solidFill>
                  <a:srgbClr val="953735"/>
                </a:solidFill>
              </a:rPr>
              <a:t>with the CRs incorporated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All CRs presented are WG Agreed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xmlns="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Bindings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xmlns="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ACE8909-16EF-4F4B-8D4B-0C40DDA5D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76060"/>
              </p:ext>
            </p:extLst>
          </p:nvPr>
        </p:nvGraphicFramePr>
        <p:xfrm>
          <a:off x="314325" y="2133600"/>
          <a:ext cx="8515350" cy="2421466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1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0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PRO-2018-0262R01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TS-0008-new_Options_correction_R3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Angel Reina Ortega, ETSI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TS-0008-responseStatusCodes_correction_R3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Angel Reina Ortega, ETSI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TS-0008_RSC_5206_description_correction_R2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TS-0008_RSC_5206_description correction_R3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473701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001496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947243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772993"/>
                  </a:ext>
                </a:extLst>
              </a:tr>
              <a:tr h="30479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7892847"/>
                  </a:ext>
                </a:extLst>
              </a:tr>
            </a:tbl>
          </a:graphicData>
        </a:graphic>
      </p:graphicFrame>
      <p:sp>
        <p:nvSpPr>
          <p:cNvPr id="13347" name="TextBox 2">
            <a:extLst>
              <a:ext uri="{FF2B5EF4-FFF2-40B4-BE49-F238E27FC236}">
                <a16:creationId xmlns:a16="http://schemas.microsoft.com/office/drawing/2014/main" xmlns="" id="{CA0B47D3-9C28-8E4D-8810-46A5BC96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163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 dirty="0"/>
              <a:t>TS-0008 (CoAP)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xmlns="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xmlns="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8196" name="Content Placeholder 1">
            <a:extLst>
              <a:ext uri="{FF2B5EF4-FFF2-40B4-BE49-F238E27FC236}">
                <a16:creationId xmlns:a16="http://schemas.microsoft.com/office/drawing/2014/main" xmlns="" id="{6957BFD6-8103-314D-A8CC-2A8B4710E92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534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en-GB" altLang="en-US" sz="2400" dirty="0">
                <a:ea typeface="MS PGothic" charset="-128"/>
              </a:rPr>
              <a:t>CRs for following Technical Specifications – Release 2 and 3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TS-0008 </a:t>
            </a:r>
            <a:r>
              <a:rPr lang="en-GB" altLang="en-US" sz="1800" dirty="0" smtClean="0">
                <a:solidFill>
                  <a:schemeClr val="tx1"/>
                </a:solidFill>
                <a:ea typeface="MS PGothic" charset="-128"/>
              </a:rPr>
              <a:t>v2.6.0 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and </a:t>
            </a:r>
            <a:r>
              <a:rPr lang="en-GB" altLang="en-US" sz="1800" dirty="0" smtClean="0">
                <a:solidFill>
                  <a:schemeClr val="tx1"/>
                </a:solidFill>
                <a:ea typeface="MS PGothic" charset="-128"/>
              </a:rPr>
              <a:t>v3.2.1  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(CoAP Protocol Binding) 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Rapporteur: (vacant)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2000" dirty="0">
                <a:solidFill>
                  <a:schemeClr val="tx1"/>
                </a:solidFill>
                <a:ea typeface="MS PGothic" charset="-128"/>
              </a:rPr>
              <a:t/>
            </a:r>
            <a:br>
              <a:rPr lang="en-GB" altLang="en-US" sz="2000" dirty="0">
                <a:solidFill>
                  <a:schemeClr val="tx1"/>
                </a:solidFill>
                <a:ea typeface="MS PGothic" charset="-128"/>
              </a:rPr>
            </a:br>
            <a:r>
              <a:rPr lang="en-GB" sz="1800" dirty="0"/>
              <a:t>TP-2018-0315-TP38_TS-0008_CR_Pack </a:t>
            </a:r>
            <a:r>
              <a:rPr lang="en-GB" sz="1800" dirty="0" smtClean="0"/>
              <a:t> </a:t>
            </a:r>
            <a:r>
              <a:rPr lang="en-US" altLang="ja-JP" sz="1800" dirty="0" smtClean="0">
                <a:ea typeface="MS PGothic" charset="-128"/>
              </a:rPr>
              <a:t>from PRO38</a:t>
            </a:r>
            <a:endParaRPr lang="en-US" altLang="ja-JP" sz="1800" dirty="0">
              <a:ea typeface="MS PGothic" charset="-128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altLang="ja-JP" sz="1800" dirty="0">
                <a:ea typeface="MS PGothic" charset="-128"/>
              </a:rPr>
              <a:t>	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  <a:ea typeface="MS PGothic" charset="-128"/>
              </a:rPr>
              <a:t>to </a:t>
            </a:r>
            <a:r>
              <a:rPr lang="en-US" altLang="en-US" sz="1800" dirty="0" smtClean="0">
                <a:solidFill>
                  <a:schemeClr val="tx1"/>
                </a:solidFill>
                <a:ea typeface="MS PGothic" charset="-128"/>
              </a:rPr>
              <a:t>TP38 </a:t>
            </a:r>
            <a:r>
              <a:rPr lang="en-US" altLang="en-US" sz="1800" dirty="0">
                <a:solidFill>
                  <a:schemeClr val="tx1"/>
                </a:solidFill>
                <a:ea typeface="MS PGothic" charset="-128"/>
              </a:rPr>
              <a:t>Closing Plenary, for approval</a:t>
            </a:r>
            <a:r>
              <a:rPr lang="en-GB" altLang="en-US" sz="1800" u="sng" dirty="0">
                <a:solidFill>
                  <a:srgbClr val="0070C0"/>
                </a:solidFill>
                <a:ea typeface="MS PGothic" charset="-128"/>
              </a:rPr>
              <a:t/>
            </a:r>
            <a:br>
              <a:rPr lang="en-GB" altLang="en-US" sz="1800" u="sng" dirty="0">
                <a:solidFill>
                  <a:srgbClr val="0070C0"/>
                </a:solidFill>
                <a:ea typeface="MS PGothic" charset="-128"/>
              </a:rPr>
            </a:br>
            <a:endParaRPr lang="en-GB" altLang="en-US" sz="1800" u="sng" dirty="0">
              <a:solidFill>
                <a:srgbClr val="0070C0"/>
              </a:solidFill>
              <a:ea typeface="MS PGothic" charset="-128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SeungMyeong to produce TS-0008 v2.7.0, </a:t>
            </a:r>
            <a:r>
              <a:rPr lang="en-GB" altLang="en-US" sz="1800" b="1" dirty="0" smtClean="0">
                <a:solidFill>
                  <a:srgbClr val="953735"/>
                </a:solidFill>
                <a:ea typeface="MS PGothic" charset="-128"/>
              </a:rPr>
              <a:t>v3.2.3  </a:t>
            </a: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with the CRs incorporated</a:t>
            </a:r>
            <a:endParaRPr lang="en-US" altLang="en-US" sz="2000" dirty="0">
              <a:ea typeface="MS PGothic" charset="-128"/>
            </a:endParaRPr>
          </a:p>
          <a:p>
            <a:pPr marL="400050" lvl="2" indent="0" eaLnBrk="1" hangingPunct="1">
              <a:buFont typeface="Arial" charset="0"/>
              <a:buNone/>
              <a:defRPr/>
            </a:pPr>
            <a:r>
              <a:rPr lang="en-US" altLang="en-US" sz="2000" dirty="0">
                <a:ea typeface="MS PGothic" charset="-128"/>
              </a:rPr>
              <a:t>All CRs presented are WG Agreed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xmlns="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Bindings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xmlns="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ACE8909-16EF-4F4B-8D4B-0C40DDA5D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06668"/>
              </p:ext>
            </p:extLst>
          </p:nvPr>
        </p:nvGraphicFramePr>
        <p:xfrm>
          <a:off x="314325" y="2133600"/>
          <a:ext cx="8515350" cy="2421466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1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0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TS-0009_RSC_5206_description_correction_R2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PRO-2018-0256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TS-0009_RSC_5206_description correction_R3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473701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001496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947243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772993"/>
                  </a:ext>
                </a:extLst>
              </a:tr>
              <a:tr h="30479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7892847"/>
                  </a:ext>
                </a:extLst>
              </a:tr>
            </a:tbl>
          </a:graphicData>
        </a:graphic>
      </p:graphicFrame>
      <p:sp>
        <p:nvSpPr>
          <p:cNvPr id="13347" name="TextBox 2">
            <a:extLst>
              <a:ext uri="{FF2B5EF4-FFF2-40B4-BE49-F238E27FC236}">
                <a16:creationId xmlns:a16="http://schemas.microsoft.com/office/drawing/2014/main" xmlns="" id="{CA0B47D3-9C28-8E4D-8810-46A5BC96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16245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 dirty="0" smtClean="0"/>
              <a:t>TS-0009 (HTTP)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38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xmlns="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xmlns="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8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8196" name="Content Placeholder 1">
            <a:extLst>
              <a:ext uri="{FF2B5EF4-FFF2-40B4-BE49-F238E27FC236}">
                <a16:creationId xmlns:a16="http://schemas.microsoft.com/office/drawing/2014/main" xmlns="" id="{6957BFD6-8103-314D-A8CC-2A8B4710E92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534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en-GB" altLang="en-US" sz="2400" dirty="0">
                <a:ea typeface="MS PGothic" charset="-128"/>
              </a:rPr>
              <a:t>CRs for following Technical Specifications – Release 2 and 3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TS-0009 v2.14.0 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and v3.1.0  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(</a:t>
            </a:r>
            <a:r>
              <a:rPr lang="en-GB" altLang="en-US" sz="1800" dirty="0" err="1">
                <a:solidFill>
                  <a:schemeClr val="tx1"/>
                </a:solidFill>
                <a:ea typeface="MS PGothic" charset="-128"/>
              </a:rPr>
              <a:t>HTTPProtocol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 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Binding) 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Rapporteur: (vacant)</a:t>
            </a:r>
            <a:r>
              <a:rPr lang="en-GB" altLang="en-US" sz="1800" dirty="0">
                <a:solidFill>
                  <a:srgbClr val="FF0000"/>
                </a:solidFill>
                <a:ea typeface="MS PGothic" charset="-128"/>
              </a:rPr>
              <a:t/>
            </a:r>
            <a:br>
              <a:rPr lang="en-GB" altLang="en-US" sz="1800" dirty="0">
                <a:solidFill>
                  <a:srgbClr val="FF0000"/>
                </a:solidFill>
                <a:ea typeface="MS PGothic" charset="-128"/>
              </a:rPr>
            </a:br>
            <a:r>
              <a:rPr lang="en-GB" altLang="en-US" sz="2000" dirty="0">
                <a:solidFill>
                  <a:schemeClr val="tx1"/>
                </a:solidFill>
                <a:ea typeface="MS PGothic" charset="-128"/>
              </a:rPr>
              <a:t/>
            </a:r>
            <a:br>
              <a:rPr lang="en-GB" altLang="en-US" sz="2000" dirty="0">
                <a:solidFill>
                  <a:schemeClr val="tx1"/>
                </a:solidFill>
                <a:ea typeface="MS PGothic" charset="-128"/>
              </a:rPr>
            </a:br>
            <a:r>
              <a:rPr lang="en-GB" sz="1800" dirty="0"/>
              <a:t>TP-2018-0316-TP38_TS-0009_CR_pack  </a:t>
            </a:r>
            <a:r>
              <a:rPr lang="en-US" altLang="ja-JP" sz="1800" dirty="0" smtClean="0">
                <a:ea typeface="MS PGothic" charset="-128"/>
              </a:rPr>
              <a:t>from PRO38</a:t>
            </a:r>
            <a:endParaRPr lang="en-US" altLang="ja-JP" sz="1800" dirty="0">
              <a:ea typeface="MS PGothic" charset="-128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altLang="ja-JP" sz="1800" dirty="0">
                <a:ea typeface="MS PGothic" charset="-128"/>
              </a:rPr>
              <a:t>	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  <a:ea typeface="MS PGothic" charset="-128"/>
              </a:rPr>
              <a:t>to </a:t>
            </a:r>
            <a:r>
              <a:rPr lang="en-US" altLang="en-US" sz="1800" dirty="0" smtClean="0">
                <a:solidFill>
                  <a:schemeClr val="tx1"/>
                </a:solidFill>
                <a:ea typeface="MS PGothic" charset="-128"/>
              </a:rPr>
              <a:t>TP38 </a:t>
            </a:r>
            <a:r>
              <a:rPr lang="en-US" altLang="en-US" sz="1800" dirty="0">
                <a:solidFill>
                  <a:schemeClr val="tx1"/>
                </a:solidFill>
                <a:ea typeface="MS PGothic" charset="-128"/>
              </a:rPr>
              <a:t>Closing Plenary, for approval</a:t>
            </a:r>
            <a:r>
              <a:rPr lang="en-GB" altLang="en-US" sz="1800" u="sng" dirty="0">
                <a:solidFill>
                  <a:srgbClr val="0070C0"/>
                </a:solidFill>
                <a:ea typeface="MS PGothic" charset="-128"/>
              </a:rPr>
              <a:t/>
            </a:r>
            <a:br>
              <a:rPr lang="en-GB" altLang="en-US" sz="1800" u="sng" dirty="0">
                <a:solidFill>
                  <a:srgbClr val="0070C0"/>
                </a:solidFill>
                <a:ea typeface="MS PGothic" charset="-128"/>
              </a:rPr>
            </a:br>
            <a:endParaRPr lang="en-GB" altLang="en-US" sz="1800" u="sng" dirty="0">
              <a:solidFill>
                <a:srgbClr val="0070C0"/>
              </a:solidFill>
              <a:ea typeface="MS PGothic" charset="-128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SeungMyeong to </a:t>
            </a: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produce </a:t>
            </a:r>
            <a:r>
              <a:rPr lang="en-GB" altLang="en-US" sz="1800" b="1" dirty="0" smtClean="0">
                <a:solidFill>
                  <a:srgbClr val="953735"/>
                </a:solidFill>
                <a:ea typeface="MS PGothic" charset="-128"/>
              </a:rPr>
              <a:t>TS-0009 v2.15.0</a:t>
            </a: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, v3.2.0  with the CRs incorporated</a:t>
            </a:r>
            <a:endParaRPr lang="en-US" altLang="en-US" sz="2000" dirty="0">
              <a:ea typeface="MS PGothic" charset="-128"/>
            </a:endParaRPr>
          </a:p>
          <a:p>
            <a:pPr marL="400050" lvl="2" indent="0" eaLnBrk="1" hangingPunct="1">
              <a:buFont typeface="Arial" charset="0"/>
              <a:buNone/>
              <a:defRPr/>
            </a:pPr>
            <a:r>
              <a:rPr lang="en-US" altLang="en-US" sz="2000" dirty="0">
                <a:ea typeface="MS PGothic" charset="-128"/>
              </a:rPr>
              <a:t>All CRs presented are WG Agreed</a:t>
            </a:r>
            <a:endParaRPr lang="en-GB" altLang="en-US" sz="2000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600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err="1" smtClean="0"/>
              <a:t>Conferences</a:t>
            </a:r>
            <a:r>
              <a:rPr lang="fr-FR" sz="2400" dirty="0" smtClean="0"/>
              <a:t> call </a:t>
            </a:r>
            <a:r>
              <a:rPr lang="fr-FR" sz="2400" dirty="0" err="1" smtClean="0"/>
              <a:t>will</a:t>
            </a:r>
            <a:r>
              <a:rPr lang="fr-FR" sz="2400" dirty="0" smtClean="0"/>
              <a:t> be </a:t>
            </a:r>
            <a:r>
              <a:rPr lang="fr-FR" sz="2400" dirty="0" err="1" smtClean="0"/>
              <a:t>needed</a:t>
            </a:r>
            <a:r>
              <a:rPr lang="fr-FR" sz="2400" dirty="0" smtClean="0"/>
              <a:t> for </a:t>
            </a:r>
            <a:r>
              <a:rPr lang="fr-FR" sz="2400" dirty="0" err="1" smtClean="0"/>
              <a:t>addressing</a:t>
            </a:r>
            <a:r>
              <a:rPr lang="fr-FR" sz="2400" dirty="0" smtClean="0"/>
              <a:t> </a:t>
            </a:r>
            <a:r>
              <a:rPr lang="fr-FR" sz="2400" dirty="0" err="1" smtClean="0"/>
              <a:t>CRs</a:t>
            </a:r>
            <a:r>
              <a:rPr lang="fr-FR" sz="2400" dirty="0" smtClean="0"/>
              <a:t> </a:t>
            </a:r>
            <a:r>
              <a:rPr lang="fr-FR" sz="2400" dirty="0" err="1" smtClean="0"/>
              <a:t>before</a:t>
            </a:r>
            <a:r>
              <a:rPr lang="fr-FR" sz="2400" dirty="0" smtClean="0"/>
              <a:t> R3 ratification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Conference</a:t>
            </a:r>
            <a:r>
              <a:rPr lang="fr-FR" sz="2400" dirty="0" smtClean="0"/>
              <a:t> calls </a:t>
            </a:r>
            <a:r>
              <a:rPr lang="fr-FR" sz="2400" dirty="0" err="1" smtClean="0"/>
              <a:t>schedule</a:t>
            </a:r>
            <a:r>
              <a:rPr lang="fr-FR" sz="2400" dirty="0" smtClean="0"/>
              <a:t> to be </a:t>
            </a:r>
            <a:r>
              <a:rPr lang="fr-FR" sz="2400" dirty="0" err="1" smtClean="0"/>
              <a:t>defined</a:t>
            </a:r>
            <a:r>
              <a:rPr lang="fr-FR" sz="2400" dirty="0" smtClean="0"/>
              <a:t> </a:t>
            </a:r>
          </a:p>
          <a:p>
            <a:endParaRPr lang="fr-FR" sz="2400" dirty="0" smtClean="0"/>
          </a:p>
          <a:p>
            <a:r>
              <a:rPr lang="fr-FR" sz="2400" dirty="0" smtClean="0"/>
              <a:t>Rapporteurs </a:t>
            </a:r>
            <a:r>
              <a:rPr lang="fr-FR" sz="2400" dirty="0" err="1" smtClean="0"/>
              <a:t>required</a:t>
            </a:r>
            <a:r>
              <a:rPr lang="fr-FR" sz="2400" dirty="0" smtClean="0"/>
              <a:t> for TS-0004, XSD, TS-0008 and TS-0020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6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15276</TotalTime>
  <Words>352</Words>
  <Application>Microsoft Office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PGothic</vt:lpstr>
      <vt:lpstr>Arial</vt:lpstr>
      <vt:lpstr>Calibri</vt:lpstr>
      <vt:lpstr>Myriad pro</vt:lpstr>
      <vt:lpstr>Office Theme</vt:lpstr>
      <vt:lpstr>WG3 PRO Status Report to TP38</vt:lpstr>
      <vt:lpstr>Summary</vt:lpstr>
      <vt:lpstr>Agreed CRs for TS-0004</vt:lpstr>
      <vt:lpstr>Items for DECISION in TP</vt:lpstr>
      <vt:lpstr>Agreed CRs for Bindings</vt:lpstr>
      <vt:lpstr>Items for DECISION in TP</vt:lpstr>
      <vt:lpstr>Agreed CRs for Bindings</vt:lpstr>
      <vt:lpstr>Items for DECISION in TP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Laurent Velez</cp:lastModifiedBy>
  <cp:revision>560</cp:revision>
  <dcterms:created xsi:type="dcterms:W3CDTF">2012-09-11T22:52:11Z</dcterms:created>
  <dcterms:modified xsi:type="dcterms:W3CDTF">2018-12-07T03:43:06Z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