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0"/>
  </p:notesMasterIdLst>
  <p:handoutMasterIdLst>
    <p:handoutMasterId r:id="rId21"/>
  </p:handoutMasterIdLst>
  <p:sldIdLst>
    <p:sldId id="261" r:id="rId5"/>
    <p:sldId id="262" r:id="rId6"/>
    <p:sldId id="338" r:id="rId7"/>
    <p:sldId id="335" r:id="rId8"/>
    <p:sldId id="336" r:id="rId9"/>
    <p:sldId id="339" r:id="rId10"/>
    <p:sldId id="340" r:id="rId11"/>
    <p:sldId id="347" r:id="rId12"/>
    <p:sldId id="348" r:id="rId13"/>
    <p:sldId id="342" r:id="rId14"/>
    <p:sldId id="343" r:id="rId15"/>
    <p:sldId id="346" r:id="rId16"/>
    <p:sldId id="345" r:id="rId17"/>
    <p:sldId id="341" r:id="rId18"/>
    <p:sldId id="33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60">
          <p15:clr>
            <a:srgbClr val="A4A3A4"/>
          </p15:clr>
        </p15:guide>
        <p15:guide id="4"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 Shilat" initials="MS" lastIdx="20" clrIdx="0">
    <p:extLst>
      <p:ext uri="{19B8F6BF-5375-455C-9EA6-DF929625EA0E}">
        <p15:presenceInfo xmlns:p15="http://schemas.microsoft.com/office/powerpoint/2012/main" userId="S-1-5-21-143744227-174999600-642189945-19616" providerId="AD"/>
      </p:ext>
    </p:extLst>
  </p:cmAuthor>
  <p:cmAuthor id="2" name="Ronit Soen" initials="RS" lastIdx="4" clrIdx="1">
    <p:extLst>
      <p:ext uri="{19B8F6BF-5375-455C-9EA6-DF929625EA0E}">
        <p15:presenceInfo xmlns:p15="http://schemas.microsoft.com/office/powerpoint/2012/main" userId="S-1-5-21-143744227-174999600-642189945-819680" providerId="AD"/>
      </p:ext>
    </p:extLst>
  </p:cmAuthor>
  <p:cmAuthor id="3" name="Stein, Lisa Theresa" initials="SLT" lastIdx="11" clrIdx="2">
    <p:extLst>
      <p:ext uri="{19B8F6BF-5375-455C-9EA6-DF929625EA0E}">
        <p15:presenceInfo xmlns:p15="http://schemas.microsoft.com/office/powerpoint/2012/main" userId="S-1-5-21-141981640-2262667612-2140419436-46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8FD1"/>
    <a:srgbClr val="EC008C"/>
    <a:srgbClr val="3E484F"/>
    <a:srgbClr val="004A8D"/>
    <a:srgbClr val="E1F0FF"/>
    <a:srgbClr val="A9CFED"/>
    <a:srgbClr val="E7E6E6"/>
    <a:srgbClr val="302E45"/>
    <a:srgbClr val="F58C7E"/>
    <a:srgbClr val="F067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סגנון בהיר 2 - הדגשה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68" autoAdjust="0"/>
    <p:restoredTop sz="77491" autoAdjust="0"/>
  </p:normalViewPr>
  <p:slideViewPr>
    <p:cSldViewPr snapToGrid="0" showGuides="1">
      <p:cViewPr varScale="1">
        <p:scale>
          <a:sx n="111" d="100"/>
          <a:sy n="111" d="100"/>
        </p:scale>
        <p:origin x="930" y="10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124" d="100"/>
          <a:sy n="124" d="100"/>
        </p:scale>
        <p:origin x="495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646816" cy="458787"/>
          </a:xfrm>
          <a:prstGeom prst="rect">
            <a:avLst/>
          </a:prstGeom>
        </p:spPr>
        <p:txBody>
          <a:bodyPr vert="horz" lIns="91440" tIns="45720" rIns="91440" bIns="45720" rtlCol="0" anchor="t"/>
          <a:lstStyle>
            <a:lvl1pPr algn="r">
              <a:defRPr sz="1200"/>
            </a:lvl1pPr>
          </a:lstStyle>
          <a:p>
            <a:fld id="{31C06EA9-5B09-4754-A303-3A3F0FC820EB}" type="slidenum">
              <a:rPr lang="en-US" smtClean="0">
                <a:latin typeface="Calibri" panose="020F0502020204030204" pitchFamily="34" charset="0"/>
                <a:cs typeface="Calibri" panose="020F0502020204030204" pitchFamily="34" charset="0"/>
              </a:rPr>
              <a:t>‹N°›</a:t>
            </a:fld>
            <a:endParaRPr lang="en-US">
              <a:latin typeface="Calibri" panose="020F0502020204030204" pitchFamily="34" charset="0"/>
              <a:cs typeface="Calibri" panose="020F0502020204030204" pitchFamily="34" charset="0"/>
            </a:endParaRPr>
          </a:p>
        </p:txBody>
      </p:sp>
      <p:sp>
        <p:nvSpPr>
          <p:cNvPr id="49" name="TextBox 48">
            <a:extLst>
              <a:ext uri="{FF2B5EF4-FFF2-40B4-BE49-F238E27FC236}">
                <a16:creationId xmlns:a16="http://schemas.microsoft.com/office/drawing/2014/main" id="{123D6AF7-F2B6-46DF-B629-BDA4FA07FC58}"/>
              </a:ext>
            </a:extLst>
          </p:cNvPr>
          <p:cNvSpPr txBox="1"/>
          <p:nvPr/>
        </p:nvSpPr>
        <p:spPr>
          <a:xfrm>
            <a:off x="422994" y="8685213"/>
            <a:ext cx="1228143" cy="276999"/>
          </a:xfrm>
          <a:prstGeom prst="rect">
            <a:avLst/>
          </a:prstGeom>
          <a:noFill/>
        </p:spPr>
        <p:txBody>
          <a:bodyPr wrap="square" rtlCol="0">
            <a:spAutoFit/>
          </a:bodyPr>
          <a:lstStyle/>
          <a:p>
            <a:pPr lvl="0"/>
            <a:r>
              <a:rPr lang="en-US" sz="1200" dirty="0">
                <a:solidFill>
                  <a:schemeClr val="tx2"/>
                </a:solidFill>
              </a:rPr>
              <a:t>© ETSI 2018</a:t>
            </a:r>
            <a:endParaRPr lang="he-IL" sz="1200" dirty="0">
              <a:solidFill>
                <a:schemeClr val="tx2"/>
              </a:solidFill>
            </a:endParaRPr>
          </a:p>
        </p:txBody>
      </p:sp>
    </p:spTree>
    <p:extLst>
      <p:ext uri="{BB962C8B-B14F-4D97-AF65-F5344CB8AC3E}">
        <p14:creationId xmlns:p14="http://schemas.microsoft.com/office/powerpoint/2010/main" val="858876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4">
            <a:extLst>
              <a:ext uri="{FF2B5EF4-FFF2-40B4-BE49-F238E27FC236}">
                <a16:creationId xmlns:a16="http://schemas.microsoft.com/office/drawing/2014/main" id="{3C6A86D3-EC4B-4CF0-BE59-F74CA7A04FF6}"/>
              </a:ext>
            </a:extLst>
          </p:cNvPr>
          <p:cNvSpPr>
            <a:spLocks noGrp="1"/>
          </p:cNvSpPr>
          <p:nvPr>
            <p:ph type="sldNum" sz="quarter" idx="5"/>
          </p:nvPr>
        </p:nvSpPr>
        <p:spPr>
          <a:xfrm>
            <a:off x="3884613" y="8685213"/>
            <a:ext cx="2646816" cy="458787"/>
          </a:xfrm>
          <a:prstGeom prst="rect">
            <a:avLst/>
          </a:prstGeom>
        </p:spPr>
        <p:txBody>
          <a:bodyPr vert="horz" lIns="91440" tIns="45720" rIns="91440" bIns="45720" rtlCol="0" anchor="t"/>
          <a:lstStyle>
            <a:lvl1pPr algn="r">
              <a:defRPr sz="1200">
                <a:solidFill>
                  <a:schemeClr val="tx1"/>
                </a:solidFill>
                <a:latin typeface="+mn-lt"/>
              </a:defRPr>
            </a:lvl1pPr>
          </a:lstStyle>
          <a:p>
            <a:fld id="{31C06EA9-5B09-4754-A303-3A3F0FC820EB}" type="slidenum">
              <a:rPr lang="en-US" smtClean="0">
                <a:cs typeface="Tahoma" panose="020B0604030504040204" pitchFamily="34" charset="0"/>
              </a:rPr>
              <a:pPr/>
              <a:t>‹N°›</a:t>
            </a:fld>
            <a:endParaRPr lang="en-US">
              <a:cs typeface="Tahoma" panose="020B0604030504040204" pitchFamily="34" charset="0"/>
            </a:endParaRPr>
          </a:p>
        </p:txBody>
      </p:sp>
      <p:sp>
        <p:nvSpPr>
          <p:cNvPr id="39" name="TextBox 38">
            <a:extLst>
              <a:ext uri="{FF2B5EF4-FFF2-40B4-BE49-F238E27FC236}">
                <a16:creationId xmlns:a16="http://schemas.microsoft.com/office/drawing/2014/main" id="{A3E77542-6D51-4929-97A6-1018616E40ED}"/>
              </a:ext>
            </a:extLst>
          </p:cNvPr>
          <p:cNvSpPr txBox="1"/>
          <p:nvPr/>
        </p:nvSpPr>
        <p:spPr>
          <a:xfrm>
            <a:off x="422994" y="8685213"/>
            <a:ext cx="1228143" cy="276999"/>
          </a:xfrm>
          <a:prstGeom prst="rect">
            <a:avLst/>
          </a:prstGeom>
          <a:noFill/>
        </p:spPr>
        <p:txBody>
          <a:bodyPr wrap="square" rtlCol="0">
            <a:spAutoFit/>
          </a:bodyPr>
          <a:lstStyle/>
          <a:p>
            <a:pPr lvl="0"/>
            <a:r>
              <a:rPr lang="en-US" sz="1200" dirty="0">
                <a:solidFill>
                  <a:schemeClr val="tx2"/>
                </a:solidFill>
              </a:rPr>
              <a:t>© ETSI 2018</a:t>
            </a:r>
            <a:endParaRPr lang="he-IL" sz="1200" dirty="0">
              <a:solidFill>
                <a:schemeClr val="tx2"/>
              </a:solidFill>
            </a:endParaRPr>
          </a:p>
        </p:txBody>
      </p:sp>
    </p:spTree>
    <p:extLst>
      <p:ext uri="{BB962C8B-B14F-4D97-AF65-F5344CB8AC3E}">
        <p14:creationId xmlns:p14="http://schemas.microsoft.com/office/powerpoint/2010/main" val="1062171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Tahoma" panose="020B0604030504040204" pitchFamily="34" charset="0"/>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The STF has </a:t>
            </a:r>
            <a:r>
              <a:rPr lang="en-US" dirty="0" err="1"/>
              <a:t>analysed</a:t>
            </a:r>
            <a:r>
              <a:rPr lang="en-US" dirty="0"/>
              <a:t> and described various situations where IoT devices and systems would improve the support of such situations by responders, e.g. Automatic direct emergency call from IoT device, IoT-based mission critical communications, Mission critical logistics support.</a:t>
            </a:r>
          </a:p>
          <a:p>
            <a:r>
              <a:rPr lang="en-US" dirty="0"/>
              <a:t>Some situations could even only rely on device to device communications, for example IoT-based action following public warning system message reception, where an IoT device could take action on another system automatically, preventing a further disaster (e.g. stopping a train in case of an earthquake).</a:t>
            </a:r>
            <a:endParaRPr lang="en-GB" dirty="0"/>
          </a:p>
        </p:txBody>
      </p:sp>
      <p:sp>
        <p:nvSpPr>
          <p:cNvPr id="4" name="Espace réservé du numéro de diapositive 3"/>
          <p:cNvSpPr>
            <a:spLocks noGrp="1"/>
          </p:cNvSpPr>
          <p:nvPr>
            <p:ph type="sldNum" sz="quarter" idx="5"/>
          </p:nvPr>
        </p:nvSpPr>
        <p:spPr/>
        <p:txBody>
          <a:bodyPr/>
          <a:lstStyle/>
          <a:p>
            <a:fld id="{31C06EA9-5B09-4754-A303-3A3F0FC820EB}" type="slidenum">
              <a:rPr lang="en-US" smtClean="0">
                <a:cs typeface="Tahoma" panose="020B0604030504040204" pitchFamily="34" charset="0"/>
              </a:rPr>
              <a:pPr/>
              <a:t>7</a:t>
            </a:fld>
            <a:endParaRPr lang="en-US">
              <a:cs typeface="Tahoma" panose="020B0604030504040204" pitchFamily="34" charset="0"/>
            </a:endParaRPr>
          </a:p>
        </p:txBody>
      </p:sp>
    </p:spTree>
    <p:extLst>
      <p:ext uri="{BB962C8B-B14F-4D97-AF65-F5344CB8AC3E}">
        <p14:creationId xmlns:p14="http://schemas.microsoft.com/office/powerpoint/2010/main" val="10698884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solidFill>
          <a:schemeClr val="bg2"/>
        </a:solidFill>
        <a:effectLst/>
      </p:bgPr>
    </p:bg>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372A564D-06A5-4EFE-B38B-6D6BE06ECA5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642549"/>
            <a:ext cx="12192000" cy="1856941"/>
          </a:xfrm>
          <a:prstGeom prst="rect">
            <a:avLst/>
          </a:prstGeom>
        </p:spPr>
      </p:pic>
      <p:pic>
        <p:nvPicPr>
          <p:cNvPr id="3" name="תמונה 2" descr="תמונה שמכילה אובייקט&#10;&#10;תיאור שנוצר ברמת מהימנות גבוהה">
            <a:extLst>
              <a:ext uri="{FF2B5EF4-FFF2-40B4-BE49-F238E27FC236}">
                <a16:creationId xmlns:a16="http://schemas.microsoft.com/office/drawing/2014/main" id="{07CFF163-8B1C-47C8-BBE1-D23B5B2E5D65}"/>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09760" y="389002"/>
            <a:ext cx="7800815" cy="1025635"/>
          </a:xfrm>
          <a:prstGeom prst="rect">
            <a:avLst/>
          </a:prstGeom>
        </p:spPr>
      </p:pic>
      <p:sp>
        <p:nvSpPr>
          <p:cNvPr id="125" name="מציין מיקום טקסט 46">
            <a:extLst>
              <a:ext uri="{FF2B5EF4-FFF2-40B4-BE49-F238E27FC236}">
                <a16:creationId xmlns:a16="http://schemas.microsoft.com/office/drawing/2014/main" id="{5FD01500-B874-4ED1-BA77-137138AC7113}"/>
              </a:ext>
            </a:extLst>
          </p:cNvPr>
          <p:cNvSpPr>
            <a:spLocks noGrp="1"/>
          </p:cNvSpPr>
          <p:nvPr>
            <p:ph type="body" sz="quarter" idx="16" hasCustomPrompt="1"/>
          </p:nvPr>
        </p:nvSpPr>
        <p:spPr>
          <a:xfrm>
            <a:off x="5047315" y="5945551"/>
            <a:ext cx="2037913" cy="360000"/>
          </a:xfrm>
        </p:spPr>
        <p:txBody>
          <a:bodyPr>
            <a:noAutofit/>
          </a:bodyPr>
          <a:lstStyle>
            <a:lvl1pPr algn="ctr">
              <a:spcBef>
                <a:spcPts val="0"/>
              </a:spcBef>
              <a:defRPr sz="2000" b="0">
                <a:solidFill>
                  <a:schemeClr val="tx1"/>
                </a:solidFill>
                <a:latin typeface="+mn-lt"/>
              </a:defRPr>
            </a:lvl1pPr>
          </a:lstStyle>
          <a:p>
            <a:pPr lvl="0"/>
            <a:r>
              <a:rPr lang="en-US" dirty="0"/>
              <a:t>Date</a:t>
            </a:r>
          </a:p>
        </p:txBody>
      </p:sp>
      <p:sp>
        <p:nvSpPr>
          <p:cNvPr id="119" name="כותרת 1">
            <a:extLst>
              <a:ext uri="{FF2B5EF4-FFF2-40B4-BE49-F238E27FC236}">
                <a16:creationId xmlns:a16="http://schemas.microsoft.com/office/drawing/2014/main" id="{E40A6F19-AB55-4BB2-90A9-1D0AFF238E97}"/>
              </a:ext>
            </a:extLst>
          </p:cNvPr>
          <p:cNvSpPr>
            <a:spLocks noGrp="1"/>
          </p:cNvSpPr>
          <p:nvPr>
            <p:ph type="ctrTitle" hasCustomPrompt="1"/>
          </p:nvPr>
        </p:nvSpPr>
        <p:spPr>
          <a:xfrm>
            <a:off x="566884" y="2947395"/>
            <a:ext cx="10998774" cy="1330920"/>
          </a:xfrm>
        </p:spPr>
        <p:txBody>
          <a:bodyPr>
            <a:noAutofit/>
          </a:bodyPr>
          <a:lstStyle>
            <a:lvl1pPr algn="ctr">
              <a:lnSpc>
                <a:spcPts val="4400"/>
              </a:lnSpc>
              <a:defRPr sz="4800" baseline="0">
                <a:solidFill>
                  <a:schemeClr val="accent1"/>
                </a:solidFill>
                <a:latin typeface="+mj-lt"/>
              </a:defRPr>
            </a:lvl1pPr>
          </a:lstStyle>
          <a:p>
            <a:r>
              <a:rPr lang="en-US" dirty="0"/>
              <a:t>Presentation title</a:t>
            </a:r>
          </a:p>
        </p:txBody>
      </p:sp>
      <p:sp>
        <p:nvSpPr>
          <p:cNvPr id="38" name="מציין מיקום טקסט 46">
            <a:extLst>
              <a:ext uri="{FF2B5EF4-FFF2-40B4-BE49-F238E27FC236}">
                <a16:creationId xmlns:a16="http://schemas.microsoft.com/office/drawing/2014/main" id="{723708AD-1A8C-4C3F-BD80-D41BBAFFB041}"/>
              </a:ext>
            </a:extLst>
          </p:cNvPr>
          <p:cNvSpPr>
            <a:spLocks noGrp="1"/>
          </p:cNvSpPr>
          <p:nvPr>
            <p:ph type="body" sz="quarter" idx="13" hasCustomPrompt="1"/>
          </p:nvPr>
        </p:nvSpPr>
        <p:spPr>
          <a:xfrm>
            <a:off x="3688591" y="5071255"/>
            <a:ext cx="2880000" cy="325683"/>
          </a:xfrm>
        </p:spPr>
        <p:txBody>
          <a:bodyPr vert="horz" lIns="108878" tIns="54439" rIns="108878" bIns="54439" rtlCol="0">
            <a:noAutofit/>
          </a:bodyPr>
          <a:lstStyle>
            <a:lvl1pPr>
              <a:defRPr lang="en-US" sz="2000" b="1" dirty="0">
                <a:solidFill>
                  <a:schemeClr val="accent1"/>
                </a:solidFill>
                <a:latin typeface="+mn-lt"/>
              </a:defRPr>
            </a:lvl1pPr>
          </a:lstStyle>
          <a:p>
            <a:pPr lvl="0">
              <a:spcBef>
                <a:spcPts val="0"/>
              </a:spcBef>
            </a:pPr>
            <a:r>
              <a:rPr lang="en-US" dirty="0"/>
              <a:t>Name</a:t>
            </a:r>
          </a:p>
        </p:txBody>
      </p:sp>
      <p:sp>
        <p:nvSpPr>
          <p:cNvPr id="39" name="מציין מיקום טקסט 46">
            <a:extLst>
              <a:ext uri="{FF2B5EF4-FFF2-40B4-BE49-F238E27FC236}">
                <a16:creationId xmlns:a16="http://schemas.microsoft.com/office/drawing/2014/main" id="{0414D16D-A991-4A59-B46B-10A4B8FF1B4E}"/>
              </a:ext>
            </a:extLst>
          </p:cNvPr>
          <p:cNvSpPr>
            <a:spLocks noGrp="1"/>
          </p:cNvSpPr>
          <p:nvPr>
            <p:ph type="body" sz="quarter" idx="17" hasCustomPrompt="1"/>
          </p:nvPr>
        </p:nvSpPr>
        <p:spPr>
          <a:xfrm>
            <a:off x="7222942" y="5071255"/>
            <a:ext cx="2880000" cy="325683"/>
          </a:xfrm>
        </p:spPr>
        <p:txBody>
          <a:bodyPr vert="horz" lIns="108878" tIns="54439" rIns="108878" bIns="54439" rtlCol="0">
            <a:noAutofit/>
          </a:bodyPr>
          <a:lstStyle>
            <a:lvl1pPr rtl="0">
              <a:defRPr lang="en-US" sz="2000" b="1" dirty="0">
                <a:solidFill>
                  <a:schemeClr val="accent1"/>
                </a:solidFill>
                <a:latin typeface="+mn-lt"/>
              </a:defRPr>
            </a:lvl1pPr>
          </a:lstStyle>
          <a:p>
            <a:pPr lvl="0">
              <a:spcBef>
                <a:spcPts val="0"/>
              </a:spcBef>
            </a:pPr>
            <a:r>
              <a:rPr lang="en-US" dirty="0"/>
              <a:t>Text</a:t>
            </a:r>
          </a:p>
        </p:txBody>
      </p:sp>
      <p:sp>
        <p:nvSpPr>
          <p:cNvPr id="40" name="TextBox 39">
            <a:extLst>
              <a:ext uri="{FF2B5EF4-FFF2-40B4-BE49-F238E27FC236}">
                <a16:creationId xmlns:a16="http://schemas.microsoft.com/office/drawing/2014/main" id="{D7444CF9-36DD-4075-BEFB-C959185E6308}"/>
              </a:ext>
            </a:extLst>
          </p:cNvPr>
          <p:cNvSpPr txBox="1"/>
          <p:nvPr userDrawn="1"/>
        </p:nvSpPr>
        <p:spPr>
          <a:xfrm>
            <a:off x="2041970" y="5082995"/>
            <a:ext cx="1646622" cy="400110"/>
          </a:xfrm>
          <a:prstGeom prst="rect">
            <a:avLst/>
          </a:prstGeom>
          <a:noFill/>
        </p:spPr>
        <p:txBody>
          <a:bodyPr wrap="square" rtlCol="0">
            <a:spAutoFit/>
          </a:bodyPr>
          <a:lstStyle/>
          <a:p>
            <a:r>
              <a:rPr lang="en-US" sz="2000" b="0" kern="1200" baseline="0" dirty="0">
                <a:solidFill>
                  <a:schemeClr val="accent1"/>
                </a:solidFill>
                <a:latin typeface="+mn-lt"/>
                <a:ea typeface="+mn-ea"/>
                <a:cs typeface="Tahoma" panose="020B0604030504040204" pitchFamily="34" charset="0"/>
              </a:rPr>
              <a:t>Presented by:</a:t>
            </a:r>
          </a:p>
        </p:txBody>
      </p:sp>
      <p:sp>
        <p:nvSpPr>
          <p:cNvPr id="41" name="TextBox 40">
            <a:extLst>
              <a:ext uri="{FF2B5EF4-FFF2-40B4-BE49-F238E27FC236}">
                <a16:creationId xmlns:a16="http://schemas.microsoft.com/office/drawing/2014/main" id="{2BD26F86-6539-41EE-BEEC-1242BFE10597}"/>
              </a:ext>
            </a:extLst>
          </p:cNvPr>
          <p:cNvSpPr txBox="1"/>
          <p:nvPr userDrawn="1"/>
        </p:nvSpPr>
        <p:spPr>
          <a:xfrm>
            <a:off x="6591952" y="5082995"/>
            <a:ext cx="681397" cy="400110"/>
          </a:xfrm>
          <a:prstGeom prst="rect">
            <a:avLst/>
          </a:prstGeom>
          <a:noFill/>
        </p:spPr>
        <p:txBody>
          <a:bodyPr wrap="square" rtlCol="0">
            <a:spAutoFit/>
          </a:bodyPr>
          <a:lstStyle/>
          <a:p>
            <a:r>
              <a:rPr lang="en-US" sz="2000" b="0" kern="1200" baseline="0" dirty="0">
                <a:solidFill>
                  <a:schemeClr val="accent1"/>
                </a:solidFill>
                <a:latin typeface="+mn-lt"/>
                <a:ea typeface="+mn-ea"/>
                <a:cs typeface="Tahoma" panose="020B0604030504040204" pitchFamily="34" charset="0"/>
              </a:rPr>
              <a:t>For:</a:t>
            </a:r>
          </a:p>
        </p:txBody>
      </p:sp>
      <p:sp>
        <p:nvSpPr>
          <p:cNvPr id="12" name="TextBox 11">
            <a:extLst>
              <a:ext uri="{FF2B5EF4-FFF2-40B4-BE49-F238E27FC236}">
                <a16:creationId xmlns:a16="http://schemas.microsoft.com/office/drawing/2014/main" id="{13E566ED-C85F-4471-BBF7-A8D5741A95D3}"/>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2018</a:t>
            </a:r>
            <a:endParaRPr lang="he-IL" sz="1400" dirty="0">
              <a:solidFill>
                <a:schemeClr val="bg1"/>
              </a:solidFill>
            </a:endParaRPr>
          </a:p>
        </p:txBody>
      </p:sp>
    </p:spTree>
    <p:extLst>
      <p:ext uri="{BB962C8B-B14F-4D97-AF65-F5344CB8AC3E}">
        <p14:creationId xmlns:p14="http://schemas.microsoft.com/office/powerpoint/2010/main" val="2563828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solidFill>
          <a:schemeClr val="bg2"/>
        </a:solidFill>
        <a:effectLst/>
      </p:bgPr>
    </p:bg>
    <p:spTree>
      <p:nvGrpSpPr>
        <p:cNvPr id="1" name=""/>
        <p:cNvGrpSpPr/>
        <p:nvPr/>
      </p:nvGrpSpPr>
      <p:grpSpPr>
        <a:xfrm>
          <a:off x="0" y="0"/>
          <a:ext cx="0" cy="0"/>
          <a:chOff x="0" y="0"/>
          <a:chExt cx="0" cy="0"/>
        </a:xfrm>
      </p:grpSpPr>
      <p:grpSp>
        <p:nvGrpSpPr>
          <p:cNvPr id="19" name="קבוצה 18">
            <a:extLst>
              <a:ext uri="{FF2B5EF4-FFF2-40B4-BE49-F238E27FC236}">
                <a16:creationId xmlns:a16="http://schemas.microsoft.com/office/drawing/2014/main" id="{630DADC7-25AE-4B73-A1DD-1C0132BB56CA}"/>
              </a:ext>
            </a:extLst>
          </p:cNvPr>
          <p:cNvGrpSpPr/>
          <p:nvPr userDrawn="1"/>
        </p:nvGrpSpPr>
        <p:grpSpPr>
          <a:xfrm>
            <a:off x="1953901" y="0"/>
            <a:ext cx="7667717" cy="6858001"/>
            <a:chOff x="2731193" y="0"/>
            <a:chExt cx="7667717" cy="6858001"/>
          </a:xfrm>
        </p:grpSpPr>
        <p:sp>
          <p:nvSpPr>
            <p:cNvPr id="20" name="צורה חופשית: צורה 19">
              <a:extLst>
                <a:ext uri="{FF2B5EF4-FFF2-40B4-BE49-F238E27FC236}">
                  <a16:creationId xmlns:a16="http://schemas.microsoft.com/office/drawing/2014/main" id="{17DF4961-DCED-4D2E-A58B-A63307BFE713}"/>
                </a:ext>
              </a:extLst>
            </p:cNvPr>
            <p:cNvSpPr/>
            <p:nvPr userDrawn="1"/>
          </p:nvSpPr>
          <p:spPr>
            <a:xfrm>
              <a:off x="4777558" y="0"/>
              <a:ext cx="4389250" cy="6858000"/>
            </a:xfrm>
            <a:custGeom>
              <a:avLst/>
              <a:gdLst>
                <a:gd name="connsiteX0" fmla="*/ 2039448 w 4389250"/>
                <a:gd name="connsiteY0" fmla="*/ 0 h 6858000"/>
                <a:gd name="connsiteX1" fmla="*/ 2783030 w 4389250"/>
                <a:gd name="connsiteY1" fmla="*/ 0 h 6858000"/>
                <a:gd name="connsiteX2" fmla="*/ 2854818 w 4389250"/>
                <a:gd name="connsiteY2" fmla="*/ 53222 h 6858000"/>
                <a:gd name="connsiteX3" fmla="*/ 4388762 w 4389250"/>
                <a:gd name="connsiteY3" fmla="*/ 2923229 h 6858000"/>
                <a:gd name="connsiteX4" fmla="*/ 692952 w 4389250"/>
                <a:gd name="connsiteY4" fmla="*/ 6796091 h 6858000"/>
                <a:gd name="connsiteX5" fmla="*/ 498457 w 4389250"/>
                <a:gd name="connsiteY5" fmla="*/ 6858000 h 6858000"/>
                <a:gd name="connsiteX6" fmla="*/ 0 w 4389250"/>
                <a:gd name="connsiteY6" fmla="*/ 6858000 h 6858000"/>
                <a:gd name="connsiteX7" fmla="*/ 163544 w 4389250"/>
                <a:gd name="connsiteY7" fmla="*/ 6793240 h 6858000"/>
                <a:gd name="connsiteX8" fmla="*/ 3648163 w 4389250"/>
                <a:gd name="connsiteY8" fmla="*/ 2892256 h 6858000"/>
                <a:gd name="connsiteX9" fmla="*/ 2055949 w 4389250"/>
                <a:gd name="connsiteY9" fmla="*/ 12634 h 6858000"/>
                <a:gd name="connsiteX10" fmla="*/ 2039448 w 438925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89250" h="6858000">
                  <a:moveTo>
                    <a:pt x="2039448" y="0"/>
                  </a:moveTo>
                  <a:lnTo>
                    <a:pt x="2783030" y="0"/>
                  </a:lnTo>
                  <a:lnTo>
                    <a:pt x="2854818" y="53222"/>
                  </a:lnTo>
                  <a:cubicBezTo>
                    <a:pt x="3715038" y="727088"/>
                    <a:pt x="4367479" y="1656240"/>
                    <a:pt x="4388762" y="2923229"/>
                  </a:cubicBezTo>
                  <a:cubicBezTo>
                    <a:pt x="4425645" y="5114604"/>
                    <a:pt x="2365114" y="6242376"/>
                    <a:pt x="692952" y="6796091"/>
                  </a:cubicBezTo>
                  <a:lnTo>
                    <a:pt x="498457" y="6858000"/>
                  </a:lnTo>
                  <a:lnTo>
                    <a:pt x="0" y="6858000"/>
                  </a:lnTo>
                  <a:lnTo>
                    <a:pt x="163544" y="6793240"/>
                  </a:lnTo>
                  <a:cubicBezTo>
                    <a:pt x="1669864" y="6179291"/>
                    <a:pt x="3711092" y="4949986"/>
                    <a:pt x="3648163" y="2892256"/>
                  </a:cubicBezTo>
                  <a:cubicBezTo>
                    <a:pt x="3610657" y="1644998"/>
                    <a:pt x="2917462" y="702965"/>
                    <a:pt x="2055949" y="12634"/>
                  </a:cubicBezTo>
                  <a:lnTo>
                    <a:pt x="2039448" y="0"/>
                  </a:lnTo>
                  <a:close/>
                </a:path>
              </a:pathLst>
            </a:custGeom>
            <a:solidFill>
              <a:srgbClr val="E1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1" name="צורה חופשית: צורה 20">
              <a:extLst>
                <a:ext uri="{FF2B5EF4-FFF2-40B4-BE49-F238E27FC236}">
                  <a16:creationId xmlns:a16="http://schemas.microsoft.com/office/drawing/2014/main" id="{9F261F25-391E-4495-9F8C-317D9B8B7421}"/>
                </a:ext>
              </a:extLst>
            </p:cNvPr>
            <p:cNvSpPr>
              <a:spLocks/>
            </p:cNvSpPr>
            <p:nvPr userDrawn="1"/>
          </p:nvSpPr>
          <p:spPr bwMode="auto">
            <a:xfrm>
              <a:off x="2731193" y="2"/>
              <a:ext cx="4206981" cy="6857999"/>
            </a:xfrm>
            <a:custGeom>
              <a:avLst/>
              <a:gdLst>
                <a:gd name="connsiteX0" fmla="*/ 2134482 w 4206981"/>
                <a:gd name="connsiteY0" fmla="*/ 0 h 6857999"/>
                <a:gd name="connsiteX1" fmla="*/ 2565507 w 4206981"/>
                <a:gd name="connsiteY1" fmla="*/ 0 h 6857999"/>
                <a:gd name="connsiteX2" fmla="*/ 2607190 w 4206981"/>
                <a:gd name="connsiteY2" fmla="*/ 29852 h 6857999"/>
                <a:gd name="connsiteX3" fmla="*/ 4206859 w 4206981"/>
                <a:gd name="connsiteY3" fmla="*/ 2889873 h 6857999"/>
                <a:gd name="connsiteX4" fmla="*/ 364395 w 4206981"/>
                <a:gd name="connsiteY4" fmla="*/ 6830388 h 6857999"/>
                <a:gd name="connsiteX5" fmla="*/ 280110 w 4206981"/>
                <a:gd name="connsiteY5" fmla="*/ 6857999 h 6857999"/>
                <a:gd name="connsiteX6" fmla="*/ 0 w 4206981"/>
                <a:gd name="connsiteY6" fmla="*/ 6857999 h 6857999"/>
                <a:gd name="connsiteX7" fmla="*/ 67164 w 4206981"/>
                <a:gd name="connsiteY7" fmla="*/ 6831728 h 6857999"/>
                <a:gd name="connsiteX8" fmla="*/ 3516140 w 4206981"/>
                <a:gd name="connsiteY8" fmla="*/ 2908934 h 6857999"/>
                <a:gd name="connsiteX9" fmla="*/ 2319762 w 4206981"/>
                <a:gd name="connsiteY9" fmla="*/ 163793 h 6857999"/>
                <a:gd name="connsiteX10" fmla="*/ 2134482 w 4206981"/>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6981" h="6857999">
                  <a:moveTo>
                    <a:pt x="2134482" y="0"/>
                  </a:moveTo>
                  <a:lnTo>
                    <a:pt x="2565507" y="0"/>
                  </a:lnTo>
                  <a:lnTo>
                    <a:pt x="2607190" y="29852"/>
                  </a:lnTo>
                  <a:cubicBezTo>
                    <a:pt x="3525928" y="721020"/>
                    <a:pt x="4217577" y="1658697"/>
                    <a:pt x="4206859" y="2889873"/>
                  </a:cubicBezTo>
                  <a:cubicBezTo>
                    <a:pt x="4186902" y="5047419"/>
                    <a:pt x="2074272" y="6248861"/>
                    <a:pt x="364395" y="6830388"/>
                  </a:cubicBezTo>
                  <a:lnTo>
                    <a:pt x="280110" y="6857999"/>
                  </a:lnTo>
                  <a:lnTo>
                    <a:pt x="0" y="6857999"/>
                  </a:lnTo>
                  <a:lnTo>
                    <a:pt x="67164" y="6831728"/>
                  </a:lnTo>
                  <a:cubicBezTo>
                    <a:pt x="1611971" y="6205232"/>
                    <a:pt x="3504906" y="4917315"/>
                    <a:pt x="3516140" y="2908934"/>
                  </a:cubicBezTo>
                  <a:cubicBezTo>
                    <a:pt x="3522095" y="1708731"/>
                    <a:pt x="3017034" y="819374"/>
                    <a:pt x="2319762" y="163793"/>
                  </a:cubicBezTo>
                  <a:lnTo>
                    <a:pt x="2134482" y="0"/>
                  </a:lnTo>
                  <a:close/>
                </a:path>
              </a:pathLst>
            </a:custGeom>
            <a:solidFill>
              <a:srgbClr val="E1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rtl="0"/>
              <a:endParaRPr lang="en-US"/>
            </a:p>
          </p:txBody>
        </p:sp>
        <p:sp>
          <p:nvSpPr>
            <p:cNvPr id="22" name="צורה חופשית: צורה 21">
              <a:extLst>
                <a:ext uri="{FF2B5EF4-FFF2-40B4-BE49-F238E27FC236}">
                  <a16:creationId xmlns:a16="http://schemas.microsoft.com/office/drawing/2014/main" id="{703373F4-4545-463C-90D2-59838D91260E}"/>
                </a:ext>
              </a:extLst>
            </p:cNvPr>
            <p:cNvSpPr>
              <a:spLocks/>
            </p:cNvSpPr>
            <p:nvPr userDrawn="1"/>
          </p:nvSpPr>
          <p:spPr bwMode="auto">
            <a:xfrm>
              <a:off x="3885728" y="1"/>
              <a:ext cx="4093156" cy="6857999"/>
            </a:xfrm>
            <a:custGeom>
              <a:avLst/>
              <a:gdLst>
                <a:gd name="connsiteX0" fmla="*/ 1916065 w 4093156"/>
                <a:gd name="connsiteY0" fmla="*/ 0 h 6857999"/>
                <a:gd name="connsiteX1" fmla="*/ 2481932 w 4093156"/>
                <a:gd name="connsiteY1" fmla="*/ 0 h 6857999"/>
                <a:gd name="connsiteX2" fmla="*/ 2637513 w 4093156"/>
                <a:gd name="connsiteY2" fmla="*/ 119981 h 6857999"/>
                <a:gd name="connsiteX3" fmla="*/ 4093021 w 4093156"/>
                <a:gd name="connsiteY3" fmla="*/ 2889873 h 6857999"/>
                <a:gd name="connsiteX4" fmla="*/ 424957 w 4093156"/>
                <a:gd name="connsiteY4" fmla="*/ 6820408 h 6857999"/>
                <a:gd name="connsiteX5" fmla="*/ 312696 w 4093156"/>
                <a:gd name="connsiteY5" fmla="*/ 6857999 h 6857999"/>
                <a:gd name="connsiteX6" fmla="*/ 0 w 4093156"/>
                <a:gd name="connsiteY6" fmla="*/ 6857999 h 6857999"/>
                <a:gd name="connsiteX7" fmla="*/ 37473 w 4093156"/>
                <a:gd name="connsiteY7" fmla="*/ 6843451 h 6857999"/>
                <a:gd name="connsiteX8" fmla="*/ 3414182 w 4093156"/>
                <a:gd name="connsiteY8" fmla="*/ 2923229 h 6857999"/>
                <a:gd name="connsiteX9" fmla="*/ 1931972 w 4093156"/>
                <a:gd name="connsiteY9" fmla="*/ 12867 h 6857999"/>
                <a:gd name="connsiteX10" fmla="*/ 1916065 w 4093156"/>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3156" h="6857999">
                  <a:moveTo>
                    <a:pt x="1916065" y="0"/>
                  </a:moveTo>
                  <a:lnTo>
                    <a:pt x="2481932" y="0"/>
                  </a:lnTo>
                  <a:lnTo>
                    <a:pt x="2637513" y="119981"/>
                  </a:lnTo>
                  <a:cubicBezTo>
                    <a:pt x="3461823" y="790118"/>
                    <a:pt x="4082377" y="1693319"/>
                    <a:pt x="4093021" y="2889873"/>
                  </a:cubicBezTo>
                  <a:cubicBezTo>
                    <a:pt x="4112374" y="5087764"/>
                    <a:pt x="2050364" y="6254462"/>
                    <a:pt x="424957" y="6820408"/>
                  </a:cubicBezTo>
                  <a:lnTo>
                    <a:pt x="312696" y="6857999"/>
                  </a:lnTo>
                  <a:lnTo>
                    <a:pt x="0" y="6857999"/>
                  </a:lnTo>
                  <a:lnTo>
                    <a:pt x="37473" y="6843451"/>
                  </a:lnTo>
                  <a:cubicBezTo>
                    <a:pt x="1492772" y="6258553"/>
                    <a:pt x="3443881" y="5043389"/>
                    <a:pt x="3414182" y="2923229"/>
                  </a:cubicBezTo>
                  <a:cubicBezTo>
                    <a:pt x="3397211" y="1658102"/>
                    <a:pt x="2750863" y="707246"/>
                    <a:pt x="1931972" y="12867"/>
                  </a:cubicBezTo>
                  <a:lnTo>
                    <a:pt x="1916065" y="0"/>
                  </a:lnTo>
                  <a:close/>
                </a:path>
              </a:pathLst>
            </a:custGeom>
            <a:solidFill>
              <a:srgbClr val="E1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rtl="0"/>
              <a:endParaRPr lang="en-US"/>
            </a:p>
          </p:txBody>
        </p:sp>
        <p:sp>
          <p:nvSpPr>
            <p:cNvPr id="23" name="צורה חופשית: צורה 22">
              <a:extLst>
                <a:ext uri="{FF2B5EF4-FFF2-40B4-BE49-F238E27FC236}">
                  <a16:creationId xmlns:a16="http://schemas.microsoft.com/office/drawing/2014/main" id="{590407C2-26F7-45D5-BE31-B110BBC52073}"/>
                </a:ext>
              </a:extLst>
            </p:cNvPr>
            <p:cNvSpPr>
              <a:spLocks/>
            </p:cNvSpPr>
            <p:nvPr userDrawn="1"/>
          </p:nvSpPr>
          <p:spPr bwMode="auto">
            <a:xfrm>
              <a:off x="7973203" y="1"/>
              <a:ext cx="2425707" cy="2659585"/>
            </a:xfrm>
            <a:custGeom>
              <a:avLst/>
              <a:gdLst>
                <a:gd name="connsiteX0" fmla="*/ 0 w 2425707"/>
                <a:gd name="connsiteY0" fmla="*/ 0 h 2659585"/>
                <a:gd name="connsiteX1" fmla="*/ 544789 w 2425707"/>
                <a:gd name="connsiteY1" fmla="*/ 0 h 2659585"/>
                <a:gd name="connsiteX2" fmla="*/ 617562 w 2425707"/>
                <a:gd name="connsiteY2" fmla="*/ 48632 h 2659585"/>
                <a:gd name="connsiteX3" fmla="*/ 2425707 w 2425707"/>
                <a:gd name="connsiteY3" fmla="*/ 2659585 h 2659585"/>
                <a:gd name="connsiteX4" fmla="*/ 1558654 w 2425707"/>
                <a:gd name="connsiteY4" fmla="*/ 2659585 h 2659585"/>
                <a:gd name="connsiteX5" fmla="*/ 140026 w 2425707"/>
                <a:gd name="connsiteY5" fmla="*/ 105783 h 2659585"/>
                <a:gd name="connsiteX6" fmla="*/ 0 w 2425707"/>
                <a:gd name="connsiteY6" fmla="*/ 0 h 265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5707" h="2659585">
                  <a:moveTo>
                    <a:pt x="0" y="0"/>
                  </a:moveTo>
                  <a:lnTo>
                    <a:pt x="544789" y="0"/>
                  </a:lnTo>
                  <a:lnTo>
                    <a:pt x="617562" y="48632"/>
                  </a:lnTo>
                  <a:cubicBezTo>
                    <a:pt x="1525571" y="684578"/>
                    <a:pt x="2263581" y="1537343"/>
                    <a:pt x="2425707" y="2659585"/>
                  </a:cubicBezTo>
                  <a:lnTo>
                    <a:pt x="1558654" y="2659585"/>
                  </a:lnTo>
                  <a:cubicBezTo>
                    <a:pt x="1555379" y="1581578"/>
                    <a:pt x="942724" y="742636"/>
                    <a:pt x="140026" y="105783"/>
                  </a:cubicBezTo>
                  <a:lnTo>
                    <a:pt x="0" y="0"/>
                  </a:lnTo>
                  <a:close/>
                </a:path>
              </a:pathLst>
            </a:custGeom>
            <a:solidFill>
              <a:srgbClr val="E1F0FF"/>
            </a:solidFill>
            <a:ln>
              <a:noFill/>
            </a:ln>
            <a:extLst/>
          </p:spPr>
          <p:txBody>
            <a:bodyPr vert="horz" wrap="square" lIns="91440" tIns="45720" rIns="91440" bIns="45720" numCol="1" anchor="t" anchorCtr="0" compatLnSpc="1">
              <a:prstTxWarp prst="textNoShape">
                <a:avLst/>
              </a:prstTxWarp>
              <a:noAutofit/>
            </a:bodyPr>
            <a:lstStyle/>
            <a:p>
              <a:pPr rtl="0"/>
              <a:endParaRPr lang="en-US"/>
            </a:p>
          </p:txBody>
        </p:sp>
      </p:grpSp>
      <p:pic>
        <p:nvPicPr>
          <p:cNvPr id="13" name="תמונה 12">
            <a:extLst>
              <a:ext uri="{FF2B5EF4-FFF2-40B4-BE49-F238E27FC236}">
                <a16:creationId xmlns:a16="http://schemas.microsoft.com/office/drawing/2014/main" id="{C889F92E-54E5-4148-B838-023E4ACC68F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09762" y="389003"/>
            <a:ext cx="3414056" cy="1400739"/>
          </a:xfrm>
          <a:prstGeom prst="rect">
            <a:avLst/>
          </a:prstGeom>
        </p:spPr>
      </p:pic>
      <p:sp>
        <p:nvSpPr>
          <p:cNvPr id="26" name="מציין מיקום טקסט 46">
            <a:extLst>
              <a:ext uri="{FF2B5EF4-FFF2-40B4-BE49-F238E27FC236}">
                <a16:creationId xmlns:a16="http://schemas.microsoft.com/office/drawing/2014/main" id="{E8764290-FB38-42DB-A451-B6028A7F4AA2}"/>
              </a:ext>
            </a:extLst>
          </p:cNvPr>
          <p:cNvSpPr>
            <a:spLocks noGrp="1"/>
          </p:cNvSpPr>
          <p:nvPr>
            <p:ph type="body" sz="quarter" idx="16" hasCustomPrompt="1"/>
          </p:nvPr>
        </p:nvSpPr>
        <p:spPr>
          <a:xfrm>
            <a:off x="5047315" y="5945551"/>
            <a:ext cx="2037913" cy="360000"/>
          </a:xfrm>
        </p:spPr>
        <p:txBody>
          <a:bodyPr>
            <a:noAutofit/>
          </a:bodyPr>
          <a:lstStyle>
            <a:lvl1pPr algn="ctr">
              <a:spcBef>
                <a:spcPts val="0"/>
              </a:spcBef>
              <a:defRPr sz="2000" b="0">
                <a:solidFill>
                  <a:schemeClr val="tx1"/>
                </a:solidFill>
                <a:latin typeface="+mn-lt"/>
              </a:defRPr>
            </a:lvl1pPr>
          </a:lstStyle>
          <a:p>
            <a:pPr lvl="0"/>
            <a:r>
              <a:rPr lang="en-US" dirty="0"/>
              <a:t>Date</a:t>
            </a:r>
          </a:p>
        </p:txBody>
      </p:sp>
      <p:sp>
        <p:nvSpPr>
          <p:cNvPr id="30" name="כותרת 1">
            <a:extLst>
              <a:ext uri="{FF2B5EF4-FFF2-40B4-BE49-F238E27FC236}">
                <a16:creationId xmlns:a16="http://schemas.microsoft.com/office/drawing/2014/main" id="{9ABE937E-880A-485B-B24C-45CBD5961E90}"/>
              </a:ext>
            </a:extLst>
          </p:cNvPr>
          <p:cNvSpPr>
            <a:spLocks noGrp="1"/>
          </p:cNvSpPr>
          <p:nvPr>
            <p:ph type="ctrTitle" hasCustomPrompt="1"/>
          </p:nvPr>
        </p:nvSpPr>
        <p:spPr>
          <a:xfrm>
            <a:off x="566884" y="2947395"/>
            <a:ext cx="10998774" cy="1330920"/>
          </a:xfrm>
        </p:spPr>
        <p:txBody>
          <a:bodyPr>
            <a:noAutofit/>
          </a:bodyPr>
          <a:lstStyle>
            <a:lvl1pPr algn="ctr">
              <a:lnSpc>
                <a:spcPts val="4400"/>
              </a:lnSpc>
              <a:defRPr sz="4800" baseline="0">
                <a:solidFill>
                  <a:schemeClr val="accent1"/>
                </a:solidFill>
                <a:latin typeface="+mj-lt"/>
              </a:defRPr>
            </a:lvl1pPr>
          </a:lstStyle>
          <a:p>
            <a:r>
              <a:rPr lang="en-US" dirty="0"/>
              <a:t>Presentation title</a:t>
            </a:r>
          </a:p>
        </p:txBody>
      </p:sp>
      <p:sp>
        <p:nvSpPr>
          <p:cNvPr id="31" name="מציין מיקום טקסט 46">
            <a:extLst>
              <a:ext uri="{FF2B5EF4-FFF2-40B4-BE49-F238E27FC236}">
                <a16:creationId xmlns:a16="http://schemas.microsoft.com/office/drawing/2014/main" id="{DBBED7A2-FE66-4BAE-B1DF-AE0297E5DF36}"/>
              </a:ext>
            </a:extLst>
          </p:cNvPr>
          <p:cNvSpPr>
            <a:spLocks noGrp="1"/>
          </p:cNvSpPr>
          <p:nvPr>
            <p:ph type="body" sz="quarter" idx="13" hasCustomPrompt="1"/>
          </p:nvPr>
        </p:nvSpPr>
        <p:spPr>
          <a:xfrm>
            <a:off x="3688591" y="5071255"/>
            <a:ext cx="2880000" cy="325683"/>
          </a:xfrm>
        </p:spPr>
        <p:txBody>
          <a:bodyPr vert="horz" lIns="108878" tIns="54439" rIns="108878" bIns="54439" rtlCol="0">
            <a:noAutofit/>
          </a:bodyPr>
          <a:lstStyle>
            <a:lvl1pPr>
              <a:defRPr lang="en-US" sz="2000" b="1" dirty="0">
                <a:solidFill>
                  <a:schemeClr val="accent1"/>
                </a:solidFill>
                <a:latin typeface="+mn-lt"/>
              </a:defRPr>
            </a:lvl1pPr>
          </a:lstStyle>
          <a:p>
            <a:pPr lvl="0">
              <a:spcBef>
                <a:spcPts val="0"/>
              </a:spcBef>
            </a:pPr>
            <a:r>
              <a:rPr lang="en-US" dirty="0"/>
              <a:t>Name</a:t>
            </a:r>
          </a:p>
        </p:txBody>
      </p:sp>
      <p:sp>
        <p:nvSpPr>
          <p:cNvPr id="32" name="מציין מיקום טקסט 46">
            <a:extLst>
              <a:ext uri="{FF2B5EF4-FFF2-40B4-BE49-F238E27FC236}">
                <a16:creationId xmlns:a16="http://schemas.microsoft.com/office/drawing/2014/main" id="{04D61B56-6656-4B35-905A-D7A6DE36E9E8}"/>
              </a:ext>
            </a:extLst>
          </p:cNvPr>
          <p:cNvSpPr>
            <a:spLocks noGrp="1"/>
          </p:cNvSpPr>
          <p:nvPr>
            <p:ph type="body" sz="quarter" idx="17" hasCustomPrompt="1"/>
          </p:nvPr>
        </p:nvSpPr>
        <p:spPr>
          <a:xfrm>
            <a:off x="7222942" y="5071255"/>
            <a:ext cx="2880000" cy="325683"/>
          </a:xfrm>
        </p:spPr>
        <p:txBody>
          <a:bodyPr vert="horz" lIns="108878" tIns="54439" rIns="108878" bIns="54439" rtlCol="0">
            <a:noAutofit/>
          </a:bodyPr>
          <a:lstStyle>
            <a:lvl1pPr rtl="0">
              <a:defRPr lang="en-US" sz="2000" b="1" dirty="0">
                <a:solidFill>
                  <a:schemeClr val="accent1"/>
                </a:solidFill>
                <a:latin typeface="+mn-lt"/>
              </a:defRPr>
            </a:lvl1pPr>
          </a:lstStyle>
          <a:p>
            <a:pPr lvl="0">
              <a:spcBef>
                <a:spcPts val="0"/>
              </a:spcBef>
            </a:pPr>
            <a:r>
              <a:rPr lang="en-US" dirty="0"/>
              <a:t>Text</a:t>
            </a:r>
          </a:p>
        </p:txBody>
      </p:sp>
      <p:sp>
        <p:nvSpPr>
          <p:cNvPr id="33" name="TextBox 32">
            <a:extLst>
              <a:ext uri="{FF2B5EF4-FFF2-40B4-BE49-F238E27FC236}">
                <a16:creationId xmlns:a16="http://schemas.microsoft.com/office/drawing/2014/main" id="{23CA7211-2781-4CC7-A862-D01C14DA3256}"/>
              </a:ext>
            </a:extLst>
          </p:cNvPr>
          <p:cNvSpPr txBox="1"/>
          <p:nvPr userDrawn="1"/>
        </p:nvSpPr>
        <p:spPr>
          <a:xfrm>
            <a:off x="2041970" y="5082995"/>
            <a:ext cx="1646622" cy="400110"/>
          </a:xfrm>
          <a:prstGeom prst="rect">
            <a:avLst/>
          </a:prstGeom>
          <a:noFill/>
        </p:spPr>
        <p:txBody>
          <a:bodyPr wrap="square" rtlCol="0">
            <a:spAutoFit/>
          </a:bodyPr>
          <a:lstStyle/>
          <a:p>
            <a:r>
              <a:rPr lang="en-US" sz="2000" b="0" kern="1200" baseline="0" dirty="0">
                <a:solidFill>
                  <a:schemeClr val="accent1"/>
                </a:solidFill>
                <a:latin typeface="+mn-lt"/>
                <a:ea typeface="+mn-ea"/>
                <a:cs typeface="Tahoma" panose="020B0604030504040204" pitchFamily="34" charset="0"/>
              </a:rPr>
              <a:t>Presented by:</a:t>
            </a:r>
          </a:p>
        </p:txBody>
      </p:sp>
      <p:sp>
        <p:nvSpPr>
          <p:cNvPr id="34" name="TextBox 33">
            <a:extLst>
              <a:ext uri="{FF2B5EF4-FFF2-40B4-BE49-F238E27FC236}">
                <a16:creationId xmlns:a16="http://schemas.microsoft.com/office/drawing/2014/main" id="{8239F56A-2FC9-4842-8E82-805A8A15B5D4}"/>
              </a:ext>
            </a:extLst>
          </p:cNvPr>
          <p:cNvSpPr txBox="1"/>
          <p:nvPr userDrawn="1"/>
        </p:nvSpPr>
        <p:spPr>
          <a:xfrm>
            <a:off x="6591952" y="5082995"/>
            <a:ext cx="681397" cy="400110"/>
          </a:xfrm>
          <a:prstGeom prst="rect">
            <a:avLst/>
          </a:prstGeom>
          <a:noFill/>
        </p:spPr>
        <p:txBody>
          <a:bodyPr wrap="square" rtlCol="0">
            <a:spAutoFit/>
          </a:bodyPr>
          <a:lstStyle/>
          <a:p>
            <a:r>
              <a:rPr lang="en-US" sz="2000" b="0" kern="1200" baseline="0" dirty="0">
                <a:solidFill>
                  <a:schemeClr val="accent1"/>
                </a:solidFill>
                <a:latin typeface="+mn-lt"/>
                <a:ea typeface="+mn-ea"/>
                <a:cs typeface="Tahoma" panose="020B0604030504040204" pitchFamily="34" charset="0"/>
              </a:rPr>
              <a:t>For:</a:t>
            </a:r>
          </a:p>
        </p:txBody>
      </p:sp>
      <p:sp>
        <p:nvSpPr>
          <p:cNvPr id="16" name="TextBox 15">
            <a:extLst>
              <a:ext uri="{FF2B5EF4-FFF2-40B4-BE49-F238E27FC236}">
                <a16:creationId xmlns:a16="http://schemas.microsoft.com/office/drawing/2014/main" id="{0025BB3E-08E5-45D6-B257-2910811173C9}"/>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Tree>
    <p:extLst>
      <p:ext uri="{BB962C8B-B14F-4D97-AF65-F5344CB8AC3E}">
        <p14:creationId xmlns:p14="http://schemas.microsoft.com/office/powerpoint/2010/main" val="2481720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bg>
      <p:bgPr>
        <a:solidFill>
          <a:schemeClr val="bg2"/>
        </a:solidFill>
        <a:effectLst/>
      </p:bgPr>
    </p:bg>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41ED0645-EEA7-4500-A273-D7D147FF9B7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4723632"/>
            <a:ext cx="12192000" cy="1856941"/>
          </a:xfrm>
          <a:prstGeom prst="rect">
            <a:avLst/>
          </a:prstGeom>
        </p:spPr>
      </p:pic>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59" y="274702"/>
            <a:ext cx="8904188"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0"/>
            <a:ext cx="8904190" cy="4040687"/>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45" name="תמונה 44">
            <a:extLst>
              <a:ext uri="{FF2B5EF4-FFF2-40B4-BE49-F238E27FC236}">
                <a16:creationId xmlns:a16="http://schemas.microsoft.com/office/drawing/2014/main" id="{4522AFBD-9A9E-4F45-B8FE-CE5FB2376C0B}"/>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0" name="TextBox 9">
            <a:extLst>
              <a:ext uri="{FF2B5EF4-FFF2-40B4-BE49-F238E27FC236}">
                <a16:creationId xmlns:a16="http://schemas.microsoft.com/office/drawing/2014/main" id="{C6B10DB2-7748-4164-B8A2-F994322A381A}"/>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13" name="Footer Placeholder 3">
            <a:extLst>
              <a:ext uri="{FF2B5EF4-FFF2-40B4-BE49-F238E27FC236}">
                <a16:creationId xmlns:a16="http://schemas.microsoft.com/office/drawing/2014/main" id="{26445544-3A41-40EE-90C9-7278D1A41F38}"/>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‹N°›</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2" name="מציין מיקום של כותרת תחתונה 4">
            <a:extLst>
              <a:ext uri="{FF2B5EF4-FFF2-40B4-BE49-F238E27FC236}">
                <a16:creationId xmlns:a16="http://schemas.microsoft.com/office/drawing/2014/main" id="{8A44ADFC-C522-4FBB-9F00-E4F5D9DA093E}"/>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oneM2M TP#39, 18/02/2019</a:t>
            </a:r>
            <a:endParaRPr lang="en-US" dirty="0"/>
          </a:p>
        </p:txBody>
      </p:sp>
    </p:spTree>
    <p:extLst>
      <p:ext uri="{BB962C8B-B14F-4D97-AF65-F5344CB8AC3E}">
        <p14:creationId xmlns:p14="http://schemas.microsoft.com/office/powerpoint/2010/main" val="3060397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cxnSp>
        <p:nvCxnSpPr>
          <p:cNvPr id="10" name="מחבר ישר 9">
            <a:extLst>
              <a:ext uri="{FF2B5EF4-FFF2-40B4-BE49-F238E27FC236}">
                <a16:creationId xmlns:a16="http://schemas.microsoft.com/office/drawing/2014/main" id="{F2461A2C-52BF-4F6E-AC6D-0086E64568D6}"/>
              </a:ext>
            </a:extLst>
          </p:cNvPr>
          <p:cNvCxnSpPr/>
          <p:nvPr userDrawn="1"/>
        </p:nvCxnSpPr>
        <p:spPr>
          <a:xfrm>
            <a:off x="609758" y="1140812"/>
            <a:ext cx="115822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59" y="274702"/>
            <a:ext cx="9525657"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1"/>
            <a:ext cx="11225625"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8" name="תמונה 7">
            <a:extLst>
              <a:ext uri="{FF2B5EF4-FFF2-40B4-BE49-F238E27FC236}">
                <a16:creationId xmlns:a16="http://schemas.microsoft.com/office/drawing/2014/main" id="{D9A40441-B7FA-4C56-A9F6-81667400FCC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3" name="TextBox 12">
            <a:extLst>
              <a:ext uri="{FF2B5EF4-FFF2-40B4-BE49-F238E27FC236}">
                <a16:creationId xmlns:a16="http://schemas.microsoft.com/office/drawing/2014/main" id="{EAB85ED7-A3EC-4840-B6B7-F3AAEA6A7EC6}"/>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14" name="Footer Placeholder 3">
            <a:extLst>
              <a:ext uri="{FF2B5EF4-FFF2-40B4-BE49-F238E27FC236}">
                <a16:creationId xmlns:a16="http://schemas.microsoft.com/office/drawing/2014/main" id="{65198F5C-2171-4B1F-A434-2CDEB837F2F1}"/>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‹N°›</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1" name="מציין מיקום של כותרת תחתונה 4">
            <a:extLst>
              <a:ext uri="{FF2B5EF4-FFF2-40B4-BE49-F238E27FC236}">
                <a16:creationId xmlns:a16="http://schemas.microsoft.com/office/drawing/2014/main" id="{DC49BE82-A312-486A-93E3-F95DCDD2EC5A}"/>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oneM2M TP#39, 18/02/2019</a:t>
            </a:r>
            <a:endParaRPr lang="en-US" dirty="0"/>
          </a:p>
        </p:txBody>
      </p:sp>
    </p:spTree>
    <p:extLst>
      <p:ext uri="{BB962C8B-B14F-4D97-AF65-F5344CB8AC3E}">
        <p14:creationId xmlns:p14="http://schemas.microsoft.com/office/powerpoint/2010/main" val="3382413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ntents">
    <p:spTree>
      <p:nvGrpSpPr>
        <p:cNvPr id="1" name=""/>
        <p:cNvGrpSpPr/>
        <p:nvPr/>
      </p:nvGrpSpPr>
      <p:grpSpPr>
        <a:xfrm>
          <a:off x="0" y="0"/>
          <a:ext cx="0" cy="0"/>
          <a:chOff x="0" y="0"/>
          <a:chExt cx="0" cy="0"/>
        </a:xfrm>
      </p:grpSpPr>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59" y="274702"/>
            <a:ext cx="9525657"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1"/>
            <a:ext cx="5508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sp>
        <p:nvSpPr>
          <p:cNvPr id="6" name="מציין מיקום תוכן 4">
            <a:extLst>
              <a:ext uri="{FF2B5EF4-FFF2-40B4-BE49-F238E27FC236}">
                <a16:creationId xmlns:a16="http://schemas.microsoft.com/office/drawing/2014/main" id="{C3D68647-40BB-4E40-9D12-4180680B3A93}"/>
              </a:ext>
            </a:extLst>
          </p:cNvPr>
          <p:cNvSpPr>
            <a:spLocks noGrp="1"/>
          </p:cNvSpPr>
          <p:nvPr>
            <p:ph sz="quarter" idx="11" hasCustomPrompt="1"/>
          </p:nvPr>
        </p:nvSpPr>
        <p:spPr>
          <a:xfrm>
            <a:off x="6327384" y="1600571"/>
            <a:ext cx="5508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cxnSp>
        <p:nvCxnSpPr>
          <p:cNvPr id="8" name="מחבר ישר 7">
            <a:extLst>
              <a:ext uri="{FF2B5EF4-FFF2-40B4-BE49-F238E27FC236}">
                <a16:creationId xmlns:a16="http://schemas.microsoft.com/office/drawing/2014/main" id="{19F36860-9811-4767-99D7-F50368208E0C}"/>
              </a:ext>
            </a:extLst>
          </p:cNvPr>
          <p:cNvCxnSpPr/>
          <p:nvPr userDrawn="1"/>
        </p:nvCxnSpPr>
        <p:spPr>
          <a:xfrm>
            <a:off x="609758" y="1140812"/>
            <a:ext cx="115822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תמונה 9">
            <a:extLst>
              <a:ext uri="{FF2B5EF4-FFF2-40B4-BE49-F238E27FC236}">
                <a16:creationId xmlns:a16="http://schemas.microsoft.com/office/drawing/2014/main" id="{4AA17FF7-E86C-4838-AB9C-3F47BB9CABF0}"/>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3" name="TextBox 12">
            <a:extLst>
              <a:ext uri="{FF2B5EF4-FFF2-40B4-BE49-F238E27FC236}">
                <a16:creationId xmlns:a16="http://schemas.microsoft.com/office/drawing/2014/main" id="{38B0F238-C625-43A1-9C2B-130EAD00CCFA}"/>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2018</a:t>
            </a:r>
            <a:endParaRPr lang="he-IL" sz="1400" dirty="0">
              <a:solidFill>
                <a:schemeClr val="bg1"/>
              </a:solidFill>
            </a:endParaRPr>
          </a:p>
        </p:txBody>
      </p:sp>
      <p:sp>
        <p:nvSpPr>
          <p:cNvPr id="14" name="Footer Placeholder 3">
            <a:extLst>
              <a:ext uri="{FF2B5EF4-FFF2-40B4-BE49-F238E27FC236}">
                <a16:creationId xmlns:a16="http://schemas.microsoft.com/office/drawing/2014/main" id="{34AFCAF6-F960-4857-B88B-801B85C0EDD4}"/>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‹N°›</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1" name="מציין מיקום של כותרת תחתונה 4">
            <a:extLst>
              <a:ext uri="{FF2B5EF4-FFF2-40B4-BE49-F238E27FC236}">
                <a16:creationId xmlns:a16="http://schemas.microsoft.com/office/drawing/2014/main" id="{2260128B-980F-4208-97DA-26FBB1E943D0}"/>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oneM2M TP#39, 18/02/2019</a:t>
            </a:r>
            <a:endParaRPr lang="en-US" dirty="0"/>
          </a:p>
        </p:txBody>
      </p:sp>
    </p:spTree>
    <p:extLst>
      <p:ext uri="{BB962C8B-B14F-4D97-AF65-F5344CB8AC3E}">
        <p14:creationId xmlns:p14="http://schemas.microsoft.com/office/powerpoint/2010/main" val="3795344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 General Divider 2">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1" name="TextBox 10">
            <a:extLst>
              <a:ext uri="{FF2B5EF4-FFF2-40B4-BE49-F238E27FC236}">
                <a16:creationId xmlns:a16="http://schemas.microsoft.com/office/drawing/2014/main" id="{CB15B2BD-39A7-4F11-A0F9-A8EBC07F4ED4}"/>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2018</a:t>
            </a:r>
            <a:endParaRPr lang="he-IL" sz="1400" dirty="0">
              <a:solidFill>
                <a:schemeClr val="bg1"/>
              </a:solidFill>
            </a:endParaRPr>
          </a:p>
        </p:txBody>
      </p:sp>
      <p:sp>
        <p:nvSpPr>
          <p:cNvPr id="12" name="Footer Placeholder 3">
            <a:extLst>
              <a:ext uri="{FF2B5EF4-FFF2-40B4-BE49-F238E27FC236}">
                <a16:creationId xmlns:a16="http://schemas.microsoft.com/office/drawing/2014/main" id="{44E42D40-548C-4F03-B969-9E06A979BE34}"/>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‹N°›</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4" name="מציין מיקום של כותרת תחתונה 4">
            <a:extLst>
              <a:ext uri="{FF2B5EF4-FFF2-40B4-BE49-F238E27FC236}">
                <a16:creationId xmlns:a16="http://schemas.microsoft.com/office/drawing/2014/main" id="{7A22057F-76AC-44E4-B9AA-1D791EFB56B1}"/>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oneM2M TP#39, 18/02/2019</a:t>
            </a:r>
            <a:endParaRPr lang="en-US" dirty="0"/>
          </a:p>
        </p:txBody>
      </p:sp>
    </p:spTree>
    <p:extLst>
      <p:ext uri="{BB962C8B-B14F-4D97-AF65-F5344CB8AC3E}">
        <p14:creationId xmlns:p14="http://schemas.microsoft.com/office/powerpoint/2010/main" val="23283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מציין מיקום של כותרת 1">
            <a:extLst>
              <a:ext uri="{FF2B5EF4-FFF2-40B4-BE49-F238E27FC236}">
                <a16:creationId xmlns:a16="http://schemas.microsoft.com/office/drawing/2014/main" id="{2CFED113-5DDD-4FFD-8CCB-BC6D24C55D09}"/>
              </a:ext>
            </a:extLst>
          </p:cNvPr>
          <p:cNvSpPr>
            <a:spLocks noGrp="1"/>
          </p:cNvSpPr>
          <p:nvPr>
            <p:ph type="title"/>
          </p:nvPr>
        </p:nvSpPr>
        <p:spPr>
          <a:xfrm>
            <a:off x="609759" y="274702"/>
            <a:ext cx="9525657" cy="866110"/>
          </a:xfrm>
          <a:prstGeom prst="rect">
            <a:avLst/>
          </a:prstGeom>
        </p:spPr>
        <p:txBody>
          <a:bodyPr vert="horz" lIns="108878" tIns="54439" rIns="108878" bIns="54439" rtlCol="0" anchor="b">
            <a:noAutofit/>
          </a:bodyPr>
          <a:lstStyle/>
          <a:p>
            <a:r>
              <a:rPr lang="en-US" dirty="0"/>
              <a:t>Click to edit headline style</a:t>
            </a:r>
          </a:p>
        </p:txBody>
      </p:sp>
      <p:sp>
        <p:nvSpPr>
          <p:cNvPr id="24" name="מציין מיקום טקסט 2">
            <a:extLst>
              <a:ext uri="{FF2B5EF4-FFF2-40B4-BE49-F238E27FC236}">
                <a16:creationId xmlns:a16="http://schemas.microsoft.com/office/drawing/2014/main" id="{C17FB1B4-EC1B-4F1E-A23B-7FB39219B1FF}"/>
              </a:ext>
            </a:extLst>
          </p:cNvPr>
          <p:cNvSpPr>
            <a:spLocks noGrp="1"/>
          </p:cNvSpPr>
          <p:nvPr>
            <p:ph type="body" idx="1"/>
          </p:nvPr>
        </p:nvSpPr>
        <p:spPr>
          <a:xfrm>
            <a:off x="609759" y="1600571"/>
            <a:ext cx="11225625" cy="4527011"/>
          </a:xfrm>
          <a:prstGeom prst="rect">
            <a:avLst/>
          </a:prstGeom>
        </p:spPr>
        <p:txBody>
          <a:bodyPr vert="horz" lIns="108878" tIns="54439" rIns="108878" bIns="54439" rtlCol="0">
            <a:noAutofit/>
          </a:bodyPr>
          <a:lstStyle/>
          <a:p>
            <a:pPr lvl="0"/>
            <a:r>
              <a:rPr lang="en-US" dirty="0"/>
              <a:t>First Level Text</a:t>
            </a:r>
            <a:endParaRPr lang="he-IL" dirty="0"/>
          </a:p>
          <a:p>
            <a:pPr lvl="1"/>
            <a:r>
              <a:rPr lang="en-US" dirty="0"/>
              <a:t>First Level Bullet</a:t>
            </a:r>
            <a:endParaRPr lang="he-IL" dirty="0"/>
          </a:p>
          <a:p>
            <a:pPr lvl="2"/>
            <a:r>
              <a:rPr lang="en-US" dirty="0"/>
              <a:t>Second Level Bullet</a:t>
            </a:r>
          </a:p>
          <a:p>
            <a:pPr lvl="3"/>
            <a:r>
              <a:rPr lang="en-US" dirty="0"/>
              <a:t>Third Level Number</a:t>
            </a:r>
            <a:endParaRPr lang="he-IL" dirty="0"/>
          </a:p>
          <a:p>
            <a:pPr lvl="4"/>
            <a:r>
              <a:rPr lang="en-US" dirty="0"/>
              <a:t>First Level Number</a:t>
            </a:r>
          </a:p>
          <a:p>
            <a:pPr lvl="5"/>
            <a:r>
              <a:rPr lang="en-US" dirty="0"/>
              <a:t>Second Level Number</a:t>
            </a:r>
          </a:p>
          <a:p>
            <a:pPr lvl="6"/>
            <a:r>
              <a:rPr lang="en-US" dirty="0"/>
              <a:t>Third Level Number</a:t>
            </a:r>
          </a:p>
          <a:p>
            <a:pPr lvl="7"/>
            <a:r>
              <a:rPr lang="en-US" dirty="0"/>
              <a:t>Note</a:t>
            </a:r>
          </a:p>
        </p:txBody>
      </p:sp>
    </p:spTree>
    <p:extLst>
      <p:ext uri="{BB962C8B-B14F-4D97-AF65-F5344CB8AC3E}">
        <p14:creationId xmlns:p14="http://schemas.microsoft.com/office/powerpoint/2010/main" val="853609190"/>
      </p:ext>
    </p:extLst>
  </p:cSld>
  <p:clrMap bg1="lt1" tx1="dk1" bg2="lt2" tx2="dk2" accent1="accent1" accent2="accent2" accent3="accent3" accent4="accent4" accent5="accent5" accent6="accent6" hlink="hlink" folHlink="folHlink"/>
  <p:sldLayoutIdLst>
    <p:sldLayoutId id="2147483803" r:id="rId1"/>
    <p:sldLayoutId id="2147483800" r:id="rId2"/>
    <p:sldLayoutId id="2147483801" r:id="rId3"/>
    <p:sldLayoutId id="2147483660" r:id="rId4"/>
    <p:sldLayoutId id="2147483779" r:id="rId5"/>
    <p:sldLayoutId id="2147483835" r:id="rId6"/>
  </p:sldLayoutIdLst>
  <p:hf sldNum="0" hdr="0" dt="0"/>
  <p:txStyles>
    <p:titleStyle>
      <a:lvl1pPr algn="l" defTabSz="914400" rtl="0" eaLnBrk="1" latinLnBrk="0" hangingPunct="1">
        <a:lnSpc>
          <a:spcPts val="3000"/>
        </a:lnSpc>
        <a:spcBef>
          <a:spcPct val="0"/>
        </a:spcBef>
        <a:buNone/>
        <a:defRPr sz="3000" b="0" kern="1200" baseline="0">
          <a:solidFill>
            <a:schemeClr val="accent1"/>
          </a:solidFill>
          <a:latin typeface="+mn-lt"/>
          <a:ea typeface="+mj-ea"/>
          <a:cs typeface="Tahoma" panose="020B0604030504040204" pitchFamily="34" charset="0"/>
        </a:defRPr>
      </a:lvl1pPr>
    </p:titleStyle>
    <p:bodyStyle>
      <a:lvl1pPr marL="0" indent="0" algn="l" defTabSz="914400" rtl="0" eaLnBrk="1" latinLnBrk="0" hangingPunct="1">
        <a:lnSpc>
          <a:spcPct val="100000"/>
        </a:lnSpc>
        <a:spcBef>
          <a:spcPts val="1800"/>
        </a:spcBef>
        <a:buFont typeface="Wingdings" panose="05000000000000000000" pitchFamily="2" charset="2"/>
        <a:buNone/>
        <a:defRPr sz="2400" kern="1200" baseline="0">
          <a:solidFill>
            <a:schemeClr val="tx1"/>
          </a:solidFill>
          <a:latin typeface="+mn-lt"/>
          <a:ea typeface="+mn-ea"/>
          <a:cs typeface="Tahoma" panose="020B0604030504040204" pitchFamily="34" charset="0"/>
        </a:defRPr>
      </a:lvl1pPr>
      <a:lvl2pPr marL="360000" indent="-360000" algn="l" defTabSz="914400" rtl="0" eaLnBrk="1" latinLnBrk="0" hangingPunct="1">
        <a:lnSpc>
          <a:spcPct val="100000"/>
        </a:lnSpc>
        <a:spcBef>
          <a:spcPts val="1200"/>
        </a:spcBef>
        <a:buClr>
          <a:schemeClr val="accent3"/>
        </a:buClr>
        <a:buSzPct val="93000"/>
        <a:buFontTx/>
        <a:buBlip>
          <a:blip r:embed="rId8"/>
        </a:buBlip>
        <a:defRPr sz="2400" kern="1200" baseline="0">
          <a:solidFill>
            <a:schemeClr val="tx1"/>
          </a:solidFill>
          <a:latin typeface="+mj-lt"/>
          <a:ea typeface="+mn-ea"/>
          <a:cs typeface="Tahoma" panose="020B0604030504040204" pitchFamily="34" charset="0"/>
        </a:defRPr>
      </a:lvl2pPr>
      <a:lvl3pPr marL="720000" indent="-360000" algn="l" defTabSz="914400" rtl="0" eaLnBrk="1" latinLnBrk="0" hangingPunct="1">
        <a:lnSpc>
          <a:spcPct val="100000"/>
        </a:lnSpc>
        <a:spcBef>
          <a:spcPts val="600"/>
        </a:spcBef>
        <a:buClr>
          <a:schemeClr val="accent2"/>
        </a:buClr>
        <a:buSzPct val="93000"/>
        <a:buFontTx/>
        <a:buBlip>
          <a:blip r:embed="rId8"/>
        </a:buBlip>
        <a:defRPr sz="2000" kern="1200" baseline="0">
          <a:solidFill>
            <a:schemeClr val="tx1"/>
          </a:solidFill>
          <a:latin typeface="+mj-lt"/>
          <a:ea typeface="+mn-ea"/>
          <a:cs typeface="Tahoma" panose="020B0604030504040204" pitchFamily="34" charset="0"/>
        </a:defRPr>
      </a:lvl3pPr>
      <a:lvl4pPr marL="1008000" indent="-288000" algn="l" defTabSz="914400" rtl="0" eaLnBrk="1" latinLnBrk="0" hangingPunct="1">
        <a:lnSpc>
          <a:spcPct val="100000"/>
        </a:lnSpc>
        <a:spcBef>
          <a:spcPts val="400"/>
        </a:spcBef>
        <a:buClr>
          <a:schemeClr val="accent2"/>
        </a:buClr>
        <a:buSzPct val="93000"/>
        <a:buFontTx/>
        <a:buBlip>
          <a:blip r:embed="rId8"/>
        </a:buBlip>
        <a:defRPr sz="1800" kern="1200" baseline="0">
          <a:solidFill>
            <a:schemeClr val="tx1"/>
          </a:solidFill>
          <a:latin typeface="+mj-lt"/>
          <a:ea typeface="+mn-ea"/>
          <a:cs typeface="Tahoma" panose="020B0604030504040204" pitchFamily="34" charset="0"/>
        </a:defRPr>
      </a:lvl4pPr>
      <a:lvl5pPr marL="360000" indent="-360000" algn="l" defTabSz="914400" rtl="0" eaLnBrk="1" latinLnBrk="0" hangingPunct="1">
        <a:lnSpc>
          <a:spcPct val="100000"/>
        </a:lnSpc>
        <a:spcBef>
          <a:spcPts val="1200"/>
        </a:spcBef>
        <a:buClr>
          <a:schemeClr val="accent2"/>
        </a:buClr>
        <a:buFont typeface="+mj-lt"/>
        <a:buAutoNum type="arabicPeriod"/>
        <a:defRPr sz="2400" kern="1200" baseline="0">
          <a:solidFill>
            <a:schemeClr val="tx1"/>
          </a:solidFill>
          <a:latin typeface="+mj-lt"/>
          <a:ea typeface="+mn-ea"/>
          <a:cs typeface="Tahoma" panose="020B0604030504040204" pitchFamily="34" charset="0"/>
        </a:defRPr>
      </a:lvl5pPr>
      <a:lvl6pPr marL="720000" indent="-360000" algn="l" defTabSz="914400" rtl="0" eaLnBrk="1" latinLnBrk="0" hangingPunct="1">
        <a:lnSpc>
          <a:spcPct val="100000"/>
        </a:lnSpc>
        <a:spcBef>
          <a:spcPts val="600"/>
        </a:spcBef>
        <a:buClr>
          <a:schemeClr val="accent2"/>
        </a:buClr>
        <a:buFont typeface="+mj-lt"/>
        <a:buAutoNum type="arabicParenR"/>
        <a:defRPr sz="2000" kern="1200" baseline="0">
          <a:solidFill>
            <a:schemeClr val="tx1"/>
          </a:solidFill>
          <a:latin typeface="+mj-lt"/>
          <a:ea typeface="+mn-ea"/>
          <a:cs typeface="Tahoma" panose="020B0604030504040204" pitchFamily="34" charset="0"/>
        </a:defRPr>
      </a:lvl6pPr>
      <a:lvl7pPr marL="1008000" indent="-288000" algn="l" defTabSz="914400" rtl="0" eaLnBrk="1" latinLnBrk="0" hangingPunct="1">
        <a:lnSpc>
          <a:spcPct val="100000"/>
        </a:lnSpc>
        <a:spcBef>
          <a:spcPts val="400"/>
        </a:spcBef>
        <a:buClr>
          <a:schemeClr val="accent2"/>
        </a:buClr>
        <a:buFont typeface="+mj-lt"/>
        <a:buAutoNum type="alphaLcParenR"/>
        <a:defRPr sz="1800" kern="1200" baseline="0">
          <a:solidFill>
            <a:schemeClr val="tx1"/>
          </a:solidFill>
          <a:latin typeface="+mj-lt"/>
          <a:ea typeface="+mn-ea"/>
          <a:cs typeface="Tahoma" panose="020B0604030504040204" pitchFamily="34" charset="0"/>
        </a:defRPr>
      </a:lvl7pPr>
      <a:lvl8pPr marL="0" indent="0" algn="l" defTabSz="914400" rtl="0" eaLnBrk="1" latinLnBrk="0" hangingPunct="1">
        <a:lnSpc>
          <a:spcPct val="100000"/>
        </a:lnSpc>
        <a:spcBef>
          <a:spcPts val="600"/>
        </a:spcBef>
        <a:buFont typeface="Arial" panose="020B0604020202020204" pitchFamily="34" charset="0"/>
        <a:buNone/>
        <a:defRPr sz="1600" kern="1200" baseline="0">
          <a:solidFill>
            <a:schemeClr val="tx1"/>
          </a:solidFill>
          <a:latin typeface="+mj-lt"/>
          <a:ea typeface="+mn-ea"/>
          <a:cs typeface="Tahoma" panose="020B060403050404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A4A3A4"/>
          </p15:clr>
        </p15:guide>
        <p15:guide id="2" orient="horz" pos="3960" userDrawn="1">
          <p15:clr>
            <a:srgbClr val="F26B43"/>
          </p15:clr>
        </p15:guide>
        <p15:guide id="3" orient="horz" pos="345" userDrawn="1">
          <p15:clr>
            <a:srgbClr val="F26B43"/>
          </p15:clr>
        </p15:guide>
        <p15:guide id="4" pos="336" userDrawn="1">
          <p15:clr>
            <a:srgbClr val="F26B43"/>
          </p15:clr>
        </p15:guide>
        <p15:guide id="5" pos="7334" userDrawn="1">
          <p15:clr>
            <a:srgbClr val="F26B43"/>
          </p15:clr>
        </p15:guide>
        <p15:guide id="6" orient="horz" pos="1192" userDrawn="1">
          <p15:clr>
            <a:srgbClr val="A4A3A4"/>
          </p15:clr>
        </p15:guide>
        <p15:guide id="7" orient="horz" pos="960" userDrawn="1">
          <p15:clr>
            <a:srgbClr val="A4A3A4"/>
          </p15:clr>
        </p15:guide>
        <p15:guide id="9" orient="horz" pos="1420" userDrawn="1">
          <p15:clr>
            <a:srgbClr val="A4A3A4"/>
          </p15:clr>
        </p15:guide>
        <p15:guide id="12" orient="horz" pos="2160" userDrawn="1">
          <p15:clr>
            <a:srgbClr val="A4A3A4"/>
          </p15:clr>
        </p15:guide>
        <p15:guide id="13" orient="horz" pos="632"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portal.etsi.org/STF/STFs/STFHomePages/STF555" TargetMode="External"/><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docbox.etsi.org/EMTEL/EMTEL/05-CONTRIBUTIONS/2018/EMTEL(18)000026_LS_to_ETSI_TCs__3GPP_WGs_and_oneM2M.docx" TargetMode="External"/><Relationship Id="rId2" Type="http://schemas.openxmlformats.org/officeDocument/2006/relationships/hyperlink" Target="https://portal.etsi.org/STF/STFs/STFHomePages/STF555"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טקסט 4">
            <a:extLst>
              <a:ext uri="{FF2B5EF4-FFF2-40B4-BE49-F238E27FC236}">
                <a16:creationId xmlns:a16="http://schemas.microsoft.com/office/drawing/2014/main" id="{70EFC105-4126-4095-9808-AAFCC9AA83CD}"/>
              </a:ext>
            </a:extLst>
          </p:cNvPr>
          <p:cNvSpPr>
            <a:spLocks noGrp="1"/>
          </p:cNvSpPr>
          <p:nvPr>
            <p:ph type="body" sz="quarter" idx="16"/>
          </p:nvPr>
        </p:nvSpPr>
        <p:spPr/>
        <p:txBody>
          <a:bodyPr/>
          <a:lstStyle/>
          <a:p>
            <a:r>
              <a:rPr lang="en-US" dirty="0"/>
              <a:t>18.02.2019</a:t>
            </a:r>
          </a:p>
        </p:txBody>
      </p:sp>
      <p:sp>
        <p:nvSpPr>
          <p:cNvPr id="2" name="כותרת 1">
            <a:extLst>
              <a:ext uri="{FF2B5EF4-FFF2-40B4-BE49-F238E27FC236}">
                <a16:creationId xmlns:a16="http://schemas.microsoft.com/office/drawing/2014/main" id="{4A59707F-057E-4A2B-8139-5C96DDFC9F5E}"/>
              </a:ext>
            </a:extLst>
          </p:cNvPr>
          <p:cNvSpPr>
            <a:spLocks noGrp="1"/>
          </p:cNvSpPr>
          <p:nvPr>
            <p:ph type="ctrTitle"/>
          </p:nvPr>
        </p:nvSpPr>
        <p:spPr>
          <a:xfrm>
            <a:off x="566884" y="3131389"/>
            <a:ext cx="10998774" cy="1665560"/>
          </a:xfrm>
        </p:spPr>
        <p:txBody>
          <a:bodyPr/>
          <a:lstStyle/>
          <a:p>
            <a:br>
              <a:rPr lang="en-US" dirty="0"/>
            </a:br>
            <a:br>
              <a:rPr lang="en-US" dirty="0"/>
            </a:br>
            <a:br>
              <a:rPr lang="en-US" dirty="0"/>
            </a:br>
            <a:br>
              <a:rPr lang="en-US" dirty="0"/>
            </a:br>
            <a:r>
              <a:rPr lang="en-US" dirty="0"/>
              <a:t>ETSI STF 555</a:t>
            </a:r>
            <a:br>
              <a:rPr lang="en-US" dirty="0"/>
            </a:br>
            <a:r>
              <a:rPr lang="en-US" dirty="0"/>
              <a:t>Study of use cases and communications involving IoT devices in emergency situations</a:t>
            </a:r>
          </a:p>
        </p:txBody>
      </p:sp>
      <p:sp>
        <p:nvSpPr>
          <p:cNvPr id="3" name="מציין מיקום טקסט 2">
            <a:extLst>
              <a:ext uri="{FF2B5EF4-FFF2-40B4-BE49-F238E27FC236}">
                <a16:creationId xmlns:a16="http://schemas.microsoft.com/office/drawing/2014/main" id="{383F8D3C-4FCC-45C2-A491-65EFF4E00AA8}"/>
              </a:ext>
            </a:extLst>
          </p:cNvPr>
          <p:cNvSpPr>
            <a:spLocks noGrp="1"/>
          </p:cNvSpPr>
          <p:nvPr>
            <p:ph type="body" sz="quarter" idx="13"/>
          </p:nvPr>
        </p:nvSpPr>
        <p:spPr>
          <a:xfrm>
            <a:off x="3688591" y="5071255"/>
            <a:ext cx="2037913" cy="673937"/>
          </a:xfrm>
        </p:spPr>
        <p:txBody>
          <a:bodyPr/>
          <a:lstStyle/>
          <a:p>
            <a:r>
              <a:rPr lang="en-US" dirty="0"/>
              <a:t>Samir Medjiah, STF expert</a:t>
            </a:r>
          </a:p>
        </p:txBody>
      </p:sp>
      <p:sp>
        <p:nvSpPr>
          <p:cNvPr id="4" name="מציין מיקום טקסט 3">
            <a:extLst>
              <a:ext uri="{FF2B5EF4-FFF2-40B4-BE49-F238E27FC236}">
                <a16:creationId xmlns:a16="http://schemas.microsoft.com/office/drawing/2014/main" id="{8156C221-E8FE-4FCC-B9EC-0C922B7AB2C1}"/>
              </a:ext>
            </a:extLst>
          </p:cNvPr>
          <p:cNvSpPr>
            <a:spLocks noGrp="1"/>
          </p:cNvSpPr>
          <p:nvPr>
            <p:ph type="body" sz="quarter" idx="17"/>
          </p:nvPr>
        </p:nvSpPr>
        <p:spPr>
          <a:xfrm>
            <a:off x="7222942" y="5105289"/>
            <a:ext cx="4342716" cy="840262"/>
          </a:xfrm>
        </p:spPr>
        <p:txBody>
          <a:bodyPr/>
          <a:lstStyle/>
          <a:p>
            <a:pPr>
              <a:spcBef>
                <a:spcPts val="400"/>
              </a:spcBef>
            </a:pPr>
            <a:r>
              <a:rPr lang="en-US" sz="1800" dirty="0"/>
              <a:t>oneM2M TP#39,     </a:t>
            </a:r>
          </a:p>
          <a:p>
            <a:pPr>
              <a:spcBef>
                <a:spcPts val="0"/>
              </a:spcBef>
            </a:pPr>
            <a:r>
              <a:rPr lang="en-US" sz="1800" dirty="0"/>
              <a:t>February 18, 2019</a:t>
            </a:r>
          </a:p>
          <a:p>
            <a:endParaRPr lang="en-US" dirty="0"/>
          </a:p>
        </p:txBody>
      </p:sp>
    </p:spTree>
    <p:extLst>
      <p:ext uri="{BB962C8B-B14F-4D97-AF65-F5344CB8AC3E}">
        <p14:creationId xmlns:p14="http://schemas.microsoft.com/office/powerpoint/2010/main" val="1657794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F1EEDC-269B-416C-942B-009EAB27755C}"/>
              </a:ext>
            </a:extLst>
          </p:cNvPr>
          <p:cNvSpPr>
            <a:spLocks noGrp="1"/>
          </p:cNvSpPr>
          <p:nvPr>
            <p:ph type="title"/>
          </p:nvPr>
        </p:nvSpPr>
        <p:spPr/>
        <p:txBody>
          <a:bodyPr/>
          <a:lstStyle/>
          <a:p>
            <a:r>
              <a:rPr lang="en-GB" dirty="0"/>
              <a:t>Potential points of failure (extracted examples)</a:t>
            </a:r>
          </a:p>
        </p:txBody>
      </p:sp>
      <p:sp>
        <p:nvSpPr>
          <p:cNvPr id="3" name="Espace réservé du contenu 2">
            <a:extLst>
              <a:ext uri="{FF2B5EF4-FFF2-40B4-BE49-F238E27FC236}">
                <a16:creationId xmlns:a16="http://schemas.microsoft.com/office/drawing/2014/main" id="{918E1FCF-5FA3-486A-94F7-455C58B45492}"/>
              </a:ext>
            </a:extLst>
          </p:cNvPr>
          <p:cNvSpPr>
            <a:spLocks noGrp="1"/>
          </p:cNvSpPr>
          <p:nvPr>
            <p:ph sz="quarter" idx="10"/>
          </p:nvPr>
        </p:nvSpPr>
        <p:spPr>
          <a:xfrm>
            <a:off x="609758" y="1274164"/>
            <a:ext cx="11225625" cy="5006407"/>
          </a:xfrm>
        </p:spPr>
        <p:txBody>
          <a:bodyPr/>
          <a:lstStyle/>
          <a:p>
            <a:pPr lvl="1"/>
            <a:r>
              <a:rPr lang="en-US" b="1" dirty="0"/>
              <a:t>Summary of points of failure in all domains</a:t>
            </a:r>
          </a:p>
          <a:p>
            <a:pPr lvl="2"/>
            <a:r>
              <a:rPr lang="en-US" dirty="0"/>
              <a:t>IoT device failure (battery failure, physical damage, etc.)</a:t>
            </a:r>
          </a:p>
          <a:p>
            <a:pPr lvl="2"/>
            <a:r>
              <a:rPr lang="en-US" dirty="0"/>
              <a:t>Call failure (network failure, protocol incompatibility, improper configuration, improper PSAP selection, etc.)</a:t>
            </a:r>
          </a:p>
          <a:p>
            <a:pPr lvl="2"/>
            <a:r>
              <a:rPr lang="en-US" dirty="0"/>
              <a:t>False alarm (hacked or faulty IoT device, misinterpreting of environment data, etc.)</a:t>
            </a:r>
          </a:p>
          <a:p>
            <a:pPr lvl="2"/>
            <a:r>
              <a:rPr lang="en-US" dirty="0"/>
              <a:t>Redundant alarm detection</a:t>
            </a:r>
          </a:p>
          <a:p>
            <a:pPr lvl="2"/>
            <a:r>
              <a:rPr lang="en-US" dirty="0"/>
              <a:t>Network congestion</a:t>
            </a:r>
            <a:endParaRPr lang="en-GB" dirty="0"/>
          </a:p>
          <a:p>
            <a:pPr lvl="2"/>
            <a:r>
              <a:rPr lang="en-GB" dirty="0"/>
              <a:t>Message is not comprehensive or cannot be understood</a:t>
            </a:r>
          </a:p>
          <a:p>
            <a:pPr lvl="2"/>
            <a:r>
              <a:rPr lang="en-US" dirty="0"/>
              <a:t>Emergency services are not able to obtain the IoT device data because the IoT service platform is not available </a:t>
            </a:r>
          </a:p>
          <a:p>
            <a:pPr lvl="2"/>
            <a:r>
              <a:rPr lang="en-US" dirty="0"/>
              <a:t>Intentional denial-of-service attacks or jamming.</a:t>
            </a:r>
          </a:p>
          <a:p>
            <a:pPr lvl="2"/>
            <a:r>
              <a:rPr lang="en-US" dirty="0"/>
              <a:t>IoT device is not able to exchange data with applications, service platforms because they were produced by different providers (lack of interoperability)</a:t>
            </a:r>
          </a:p>
          <a:p>
            <a:pPr lvl="2"/>
            <a:r>
              <a:rPr lang="en-US" dirty="0"/>
              <a:t>etc.</a:t>
            </a:r>
          </a:p>
        </p:txBody>
      </p:sp>
      <p:sp>
        <p:nvSpPr>
          <p:cNvPr id="4" name="Espace réservé du pied de page 3">
            <a:extLst>
              <a:ext uri="{FF2B5EF4-FFF2-40B4-BE49-F238E27FC236}">
                <a16:creationId xmlns:a16="http://schemas.microsoft.com/office/drawing/2014/main" id="{544D94A6-7397-4DFE-B332-C8CF5B1AA25A}"/>
              </a:ext>
            </a:extLst>
          </p:cNvPr>
          <p:cNvSpPr>
            <a:spLocks noGrp="1"/>
          </p:cNvSpPr>
          <p:nvPr>
            <p:ph type="ftr" sz="quarter" idx="3"/>
          </p:nvPr>
        </p:nvSpPr>
        <p:spPr/>
        <p:txBody>
          <a:bodyPr/>
          <a:lstStyle/>
          <a:p>
            <a:r>
              <a:rPr lang="en-US"/>
              <a:t>oneM2M TP#39, 18/02/2019</a:t>
            </a:r>
            <a:endParaRPr lang="en-US" dirty="0"/>
          </a:p>
        </p:txBody>
      </p:sp>
    </p:spTree>
    <p:extLst>
      <p:ext uri="{BB962C8B-B14F-4D97-AF65-F5344CB8AC3E}">
        <p14:creationId xmlns:p14="http://schemas.microsoft.com/office/powerpoint/2010/main" val="329735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0CD8B8-5D65-4690-ABA0-D6C964E64E25}"/>
              </a:ext>
            </a:extLst>
          </p:cNvPr>
          <p:cNvSpPr>
            <a:spLocks noGrp="1"/>
          </p:cNvSpPr>
          <p:nvPr>
            <p:ph type="title"/>
          </p:nvPr>
        </p:nvSpPr>
        <p:spPr/>
        <p:txBody>
          <a:bodyPr/>
          <a:lstStyle/>
          <a:p>
            <a:r>
              <a:rPr lang="en-GB" dirty="0"/>
              <a:t>Recommendations of requirements </a:t>
            </a:r>
          </a:p>
        </p:txBody>
      </p:sp>
      <p:sp>
        <p:nvSpPr>
          <p:cNvPr id="3" name="Espace réservé du contenu 2">
            <a:extLst>
              <a:ext uri="{FF2B5EF4-FFF2-40B4-BE49-F238E27FC236}">
                <a16:creationId xmlns:a16="http://schemas.microsoft.com/office/drawing/2014/main" id="{FED6C571-A00B-4C07-B33C-61C86B92DEC0}"/>
              </a:ext>
            </a:extLst>
          </p:cNvPr>
          <p:cNvSpPr>
            <a:spLocks noGrp="1"/>
          </p:cNvSpPr>
          <p:nvPr>
            <p:ph sz="quarter" idx="10"/>
          </p:nvPr>
        </p:nvSpPr>
        <p:spPr/>
        <p:txBody>
          <a:bodyPr/>
          <a:lstStyle/>
          <a:p>
            <a:pPr lvl="1"/>
            <a:r>
              <a:rPr lang="en-US" dirty="0"/>
              <a:t>For every domain, 5 knowledge areas have been identified :</a:t>
            </a:r>
          </a:p>
          <a:p>
            <a:pPr lvl="2"/>
            <a:r>
              <a:rPr lang="en-US" dirty="0"/>
              <a:t>Usage &amp; maintenance</a:t>
            </a:r>
          </a:p>
          <a:p>
            <a:pPr lvl="2"/>
            <a:r>
              <a:rPr lang="en-US" dirty="0">
                <a:solidFill>
                  <a:srgbClr val="298FD1"/>
                </a:solidFill>
              </a:rPr>
              <a:t>Interoperability</a:t>
            </a:r>
          </a:p>
          <a:p>
            <a:pPr lvl="2"/>
            <a:r>
              <a:rPr lang="en-US" dirty="0"/>
              <a:t>Networks and connectivity</a:t>
            </a:r>
          </a:p>
          <a:p>
            <a:pPr lvl="2"/>
            <a:r>
              <a:rPr lang="en-US" dirty="0">
                <a:solidFill>
                  <a:srgbClr val="298FD1"/>
                </a:solidFill>
              </a:rPr>
              <a:t>Data exchange at service and application level</a:t>
            </a:r>
          </a:p>
          <a:p>
            <a:pPr lvl="2"/>
            <a:r>
              <a:rPr lang="en-US" dirty="0"/>
              <a:t>Security</a:t>
            </a:r>
            <a:endParaRPr lang="en-GB" dirty="0"/>
          </a:p>
          <a:p>
            <a:endParaRPr lang="en-GB" dirty="0"/>
          </a:p>
        </p:txBody>
      </p:sp>
      <p:sp>
        <p:nvSpPr>
          <p:cNvPr id="4" name="Espace réservé du pied de page 3">
            <a:extLst>
              <a:ext uri="{FF2B5EF4-FFF2-40B4-BE49-F238E27FC236}">
                <a16:creationId xmlns:a16="http://schemas.microsoft.com/office/drawing/2014/main" id="{EEEEDF0C-122E-4B70-86A9-90D99887B90E}"/>
              </a:ext>
            </a:extLst>
          </p:cNvPr>
          <p:cNvSpPr>
            <a:spLocks noGrp="1"/>
          </p:cNvSpPr>
          <p:nvPr>
            <p:ph type="ftr" sz="quarter" idx="3"/>
          </p:nvPr>
        </p:nvSpPr>
        <p:spPr/>
        <p:txBody>
          <a:bodyPr/>
          <a:lstStyle/>
          <a:p>
            <a:r>
              <a:rPr lang="en-US"/>
              <a:t>oneM2M TP#39, 18/02/2019</a:t>
            </a:r>
            <a:endParaRPr lang="en-US" dirty="0"/>
          </a:p>
        </p:txBody>
      </p:sp>
    </p:spTree>
    <p:extLst>
      <p:ext uri="{BB962C8B-B14F-4D97-AF65-F5344CB8AC3E}">
        <p14:creationId xmlns:p14="http://schemas.microsoft.com/office/powerpoint/2010/main" val="1875510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0CD8B8-5D65-4690-ABA0-D6C964E64E25}"/>
              </a:ext>
            </a:extLst>
          </p:cNvPr>
          <p:cNvSpPr>
            <a:spLocks noGrp="1"/>
          </p:cNvSpPr>
          <p:nvPr>
            <p:ph type="title"/>
          </p:nvPr>
        </p:nvSpPr>
        <p:spPr/>
        <p:txBody>
          <a:bodyPr/>
          <a:lstStyle/>
          <a:p>
            <a:r>
              <a:rPr lang="en-GB" dirty="0"/>
              <a:t>Recommendations of requirements (extracted examples)</a:t>
            </a:r>
          </a:p>
        </p:txBody>
      </p:sp>
      <p:sp>
        <p:nvSpPr>
          <p:cNvPr id="3" name="Espace réservé du contenu 2">
            <a:extLst>
              <a:ext uri="{FF2B5EF4-FFF2-40B4-BE49-F238E27FC236}">
                <a16:creationId xmlns:a16="http://schemas.microsoft.com/office/drawing/2014/main" id="{FED6C571-A00B-4C07-B33C-61C86B92DEC0}"/>
              </a:ext>
            </a:extLst>
          </p:cNvPr>
          <p:cNvSpPr>
            <a:spLocks noGrp="1"/>
          </p:cNvSpPr>
          <p:nvPr>
            <p:ph sz="quarter" idx="10"/>
          </p:nvPr>
        </p:nvSpPr>
        <p:spPr>
          <a:xfrm>
            <a:off x="609758" y="1140813"/>
            <a:ext cx="11225625" cy="5442485"/>
          </a:xfrm>
        </p:spPr>
        <p:txBody>
          <a:bodyPr/>
          <a:lstStyle/>
          <a:p>
            <a:pPr lvl="1">
              <a:buClr>
                <a:srgbClr val="69747A"/>
              </a:buClr>
            </a:pPr>
            <a:r>
              <a:rPr lang="en-US" b="1" dirty="0">
                <a:solidFill>
                  <a:srgbClr val="3E484F"/>
                </a:solidFill>
              </a:rPr>
              <a:t>Interoperability</a:t>
            </a:r>
          </a:p>
          <a:p>
            <a:pPr lvl="2">
              <a:buClr>
                <a:srgbClr val="69747A"/>
              </a:buClr>
            </a:pPr>
            <a:r>
              <a:rPr lang="en-US" b="1" dirty="0">
                <a:solidFill>
                  <a:srgbClr val="298FD1"/>
                </a:solidFill>
              </a:rPr>
              <a:t>Emergency Calling domain </a:t>
            </a:r>
          </a:p>
          <a:p>
            <a:pPr lvl="3">
              <a:buClr>
                <a:srgbClr val="69747A"/>
              </a:buClr>
            </a:pPr>
            <a:r>
              <a:rPr lang="en-US" dirty="0">
                <a:solidFill>
                  <a:srgbClr val="3E484F"/>
                </a:solidFill>
              </a:rPr>
              <a:t>PSAPs / ECCs should support the reception of emergency a data message from an IoT device (i.e. a one-shot emergency data message with no Callback).</a:t>
            </a:r>
          </a:p>
          <a:p>
            <a:pPr lvl="3">
              <a:buClr>
                <a:srgbClr val="69747A"/>
              </a:buClr>
            </a:pPr>
            <a:r>
              <a:rPr lang="en-US" dirty="0">
                <a:solidFill>
                  <a:srgbClr val="3E484F"/>
                </a:solidFill>
              </a:rPr>
              <a:t>Emergency data from an authorized IoT device should be in a format that is understandable by the PSAP.</a:t>
            </a:r>
          </a:p>
          <a:p>
            <a:pPr lvl="2">
              <a:buClr>
                <a:srgbClr val="69747A"/>
              </a:buClr>
            </a:pPr>
            <a:r>
              <a:rPr lang="en-US" b="1" dirty="0">
                <a:solidFill>
                  <a:srgbClr val="298FD1"/>
                </a:solidFill>
              </a:rPr>
              <a:t>Mission Critical Communication domain</a:t>
            </a:r>
          </a:p>
          <a:p>
            <a:pPr lvl="3">
              <a:buClr>
                <a:srgbClr val="69747A"/>
              </a:buClr>
            </a:pPr>
            <a:r>
              <a:rPr lang="en-US" dirty="0">
                <a:solidFill>
                  <a:srgbClr val="3E484F"/>
                </a:solidFill>
              </a:rPr>
              <a:t>All IoT devices to be used for mission critical applications should have passed some sort of "interoperability certification" to ensure that devices from different vendors can communicate over networks from other vendors with each other.</a:t>
            </a:r>
          </a:p>
          <a:p>
            <a:pPr lvl="3">
              <a:buClr>
                <a:srgbClr val="69747A"/>
              </a:buClr>
            </a:pPr>
            <a:r>
              <a:rPr lang="en-US" dirty="0">
                <a:solidFill>
                  <a:srgbClr val="3E484F"/>
                </a:solidFill>
              </a:rPr>
              <a:t>Syntax and semantics of data contributing to the Common operating Picture (COP) should be </a:t>
            </a:r>
            <a:r>
              <a:rPr lang="en-US" dirty="0" err="1">
                <a:solidFill>
                  <a:srgbClr val="3E484F"/>
                </a:solidFill>
              </a:rPr>
              <a:t>standardised</a:t>
            </a:r>
            <a:r>
              <a:rPr lang="en-US" dirty="0">
                <a:solidFill>
                  <a:srgbClr val="3E484F"/>
                </a:solidFill>
              </a:rPr>
              <a:t>. This includes IoT data.</a:t>
            </a:r>
          </a:p>
          <a:p>
            <a:pPr lvl="2">
              <a:buClr>
                <a:srgbClr val="69747A"/>
              </a:buClr>
            </a:pPr>
            <a:r>
              <a:rPr lang="en-US" b="1" dirty="0">
                <a:solidFill>
                  <a:srgbClr val="298FD1"/>
                </a:solidFill>
              </a:rPr>
              <a:t>Public Warning System domain</a:t>
            </a:r>
          </a:p>
          <a:p>
            <a:pPr lvl="3">
              <a:buClr>
                <a:srgbClr val="69747A"/>
              </a:buClr>
            </a:pPr>
            <a:r>
              <a:rPr lang="en-US" dirty="0">
                <a:solidFill>
                  <a:srgbClr val="3E484F"/>
                </a:solidFill>
              </a:rPr>
              <a:t>An IoT device acting in PWS should be able to understand PWS as </a:t>
            </a:r>
            <a:r>
              <a:rPr lang="en-US" dirty="0" err="1">
                <a:solidFill>
                  <a:srgbClr val="3E484F"/>
                </a:solidFill>
              </a:rPr>
              <a:t>standardised</a:t>
            </a:r>
            <a:r>
              <a:rPr lang="en-US" dirty="0">
                <a:solidFill>
                  <a:srgbClr val="3E484F"/>
                </a:solidFill>
              </a:rPr>
              <a:t> for different regulations.</a:t>
            </a:r>
          </a:p>
          <a:p>
            <a:pPr lvl="3">
              <a:buClr>
                <a:srgbClr val="69747A"/>
              </a:buClr>
            </a:pPr>
            <a:r>
              <a:rPr lang="en-US" dirty="0">
                <a:solidFill>
                  <a:srgbClr val="3E484F"/>
                </a:solidFill>
              </a:rPr>
              <a:t>An IoT device acting in PWS should support the format of the connected devices to be able to convey the information (i.e. video, voice, text, etc.).</a:t>
            </a:r>
          </a:p>
          <a:p>
            <a:pPr lvl="2">
              <a:buClr>
                <a:srgbClr val="69747A"/>
              </a:buClr>
            </a:pPr>
            <a:r>
              <a:rPr lang="en-US" b="1" dirty="0">
                <a:solidFill>
                  <a:srgbClr val="298FD1"/>
                </a:solidFill>
              </a:rPr>
              <a:t>Automated Emergency Response domain</a:t>
            </a:r>
          </a:p>
          <a:p>
            <a:pPr lvl="3">
              <a:buClr>
                <a:srgbClr val="69747A"/>
              </a:buClr>
            </a:pPr>
            <a:r>
              <a:rPr lang="en-US" dirty="0">
                <a:solidFill>
                  <a:srgbClr val="3E484F"/>
                </a:solidFill>
              </a:rPr>
              <a:t>IoT devices should be able to support automated emergency response priority service.</a:t>
            </a:r>
          </a:p>
        </p:txBody>
      </p:sp>
      <p:sp>
        <p:nvSpPr>
          <p:cNvPr id="4" name="Espace réservé du pied de page 3">
            <a:extLst>
              <a:ext uri="{FF2B5EF4-FFF2-40B4-BE49-F238E27FC236}">
                <a16:creationId xmlns:a16="http://schemas.microsoft.com/office/drawing/2014/main" id="{EEEEDF0C-122E-4B70-86A9-90D99887B90E}"/>
              </a:ext>
            </a:extLst>
          </p:cNvPr>
          <p:cNvSpPr>
            <a:spLocks noGrp="1"/>
          </p:cNvSpPr>
          <p:nvPr>
            <p:ph type="ftr" sz="quarter" idx="3"/>
          </p:nvPr>
        </p:nvSpPr>
        <p:spPr/>
        <p:txBody>
          <a:bodyPr/>
          <a:lstStyle/>
          <a:p>
            <a:pPr algn="ctr">
              <a:buFont typeface="Wingdings" panose="05000000000000000000" pitchFamily="2" charset="2"/>
              <a:buNone/>
            </a:pPr>
            <a:r>
              <a:rPr lang="en-US"/>
              <a:t>oneM2M TP#39, 18/02/2019</a:t>
            </a:r>
            <a:endParaRPr lang="en-US" dirty="0"/>
          </a:p>
        </p:txBody>
      </p:sp>
    </p:spTree>
    <p:extLst>
      <p:ext uri="{BB962C8B-B14F-4D97-AF65-F5344CB8AC3E}">
        <p14:creationId xmlns:p14="http://schemas.microsoft.com/office/powerpoint/2010/main" val="3460413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0CD8B8-5D65-4690-ABA0-D6C964E64E25}"/>
              </a:ext>
            </a:extLst>
          </p:cNvPr>
          <p:cNvSpPr>
            <a:spLocks noGrp="1"/>
          </p:cNvSpPr>
          <p:nvPr>
            <p:ph type="title"/>
          </p:nvPr>
        </p:nvSpPr>
        <p:spPr/>
        <p:txBody>
          <a:bodyPr/>
          <a:lstStyle/>
          <a:p>
            <a:r>
              <a:rPr lang="en-GB" dirty="0"/>
              <a:t>Recommendations of requirements (extracted examples)</a:t>
            </a:r>
          </a:p>
        </p:txBody>
      </p:sp>
      <p:sp>
        <p:nvSpPr>
          <p:cNvPr id="3" name="Espace réservé du contenu 2">
            <a:extLst>
              <a:ext uri="{FF2B5EF4-FFF2-40B4-BE49-F238E27FC236}">
                <a16:creationId xmlns:a16="http://schemas.microsoft.com/office/drawing/2014/main" id="{FED6C571-A00B-4C07-B33C-61C86B92DEC0}"/>
              </a:ext>
            </a:extLst>
          </p:cNvPr>
          <p:cNvSpPr>
            <a:spLocks noGrp="1"/>
          </p:cNvSpPr>
          <p:nvPr>
            <p:ph sz="quarter" idx="10"/>
          </p:nvPr>
        </p:nvSpPr>
        <p:spPr>
          <a:xfrm>
            <a:off x="609758" y="1140813"/>
            <a:ext cx="11225625" cy="5717188"/>
          </a:xfrm>
        </p:spPr>
        <p:txBody>
          <a:bodyPr/>
          <a:lstStyle/>
          <a:p>
            <a:pPr lvl="1">
              <a:buClr>
                <a:srgbClr val="69747A"/>
              </a:buClr>
            </a:pPr>
            <a:r>
              <a:rPr lang="en-US" b="1" dirty="0">
                <a:solidFill>
                  <a:srgbClr val="3E484F"/>
                </a:solidFill>
              </a:rPr>
              <a:t>Data exchange at service and application level</a:t>
            </a:r>
          </a:p>
          <a:p>
            <a:pPr lvl="2">
              <a:buClr>
                <a:srgbClr val="69747A"/>
              </a:buClr>
            </a:pPr>
            <a:r>
              <a:rPr lang="en-US" b="1" dirty="0">
                <a:solidFill>
                  <a:srgbClr val="298FD1"/>
                </a:solidFill>
              </a:rPr>
              <a:t>Emergency Calling domain</a:t>
            </a:r>
          </a:p>
          <a:p>
            <a:pPr lvl="3">
              <a:buClr>
                <a:srgbClr val="69747A"/>
              </a:buClr>
            </a:pPr>
            <a:r>
              <a:rPr lang="en-US" dirty="0">
                <a:solidFill>
                  <a:srgbClr val="3E484F"/>
                </a:solidFill>
              </a:rPr>
              <a:t>EC-enabled IoT devices should support the sending of an emergency data message</a:t>
            </a:r>
          </a:p>
          <a:p>
            <a:pPr lvl="2">
              <a:buClr>
                <a:srgbClr val="69747A"/>
              </a:buClr>
            </a:pPr>
            <a:r>
              <a:rPr lang="en-US" b="1" dirty="0">
                <a:solidFill>
                  <a:srgbClr val="298FD1"/>
                </a:solidFill>
              </a:rPr>
              <a:t>Mission Critical Communication domain</a:t>
            </a:r>
          </a:p>
          <a:p>
            <a:pPr lvl="3">
              <a:buClr>
                <a:srgbClr val="69747A"/>
              </a:buClr>
            </a:pPr>
            <a:r>
              <a:rPr lang="en-US" dirty="0">
                <a:solidFill>
                  <a:srgbClr val="3E484F"/>
                </a:solidFill>
              </a:rPr>
              <a:t>All (IoT) devices and the on/off-network should support time </a:t>
            </a:r>
            <a:r>
              <a:rPr lang="en-US" dirty="0" err="1">
                <a:solidFill>
                  <a:srgbClr val="3E484F"/>
                </a:solidFill>
              </a:rPr>
              <a:t>synchronisation</a:t>
            </a:r>
            <a:r>
              <a:rPr lang="en-US" dirty="0">
                <a:solidFill>
                  <a:srgbClr val="3E484F"/>
                </a:solidFill>
              </a:rPr>
              <a:t> and should assign time stamps to data when/where appropriate.</a:t>
            </a:r>
          </a:p>
          <a:p>
            <a:pPr lvl="3">
              <a:buClr>
                <a:srgbClr val="69747A"/>
              </a:buClr>
            </a:pPr>
            <a:r>
              <a:rPr lang="en-US" dirty="0">
                <a:solidFill>
                  <a:srgbClr val="3E484F"/>
                </a:solidFill>
              </a:rPr>
              <a:t>IoT devices should be able to trigger other IoT devices (e.g., smoke detector turns on a camera).</a:t>
            </a:r>
          </a:p>
          <a:p>
            <a:pPr lvl="2">
              <a:buClr>
                <a:srgbClr val="69747A"/>
              </a:buClr>
            </a:pPr>
            <a:r>
              <a:rPr lang="en-US" b="1" dirty="0">
                <a:solidFill>
                  <a:srgbClr val="298FD1"/>
                </a:solidFill>
              </a:rPr>
              <a:t>Public Warning System domain</a:t>
            </a:r>
          </a:p>
          <a:p>
            <a:pPr lvl="3">
              <a:buClr>
                <a:srgbClr val="69747A"/>
              </a:buClr>
            </a:pPr>
            <a:r>
              <a:rPr lang="en-US" dirty="0">
                <a:solidFill>
                  <a:srgbClr val="3E484F"/>
                </a:solidFill>
              </a:rPr>
              <a:t>PWS message content should be comprehensive, this may include different languages, icons, text, etc.  Comprehensive PWS message is used to identify the warning message and to enable the IoT device to take the required action if instructed by the PWS message.</a:t>
            </a:r>
          </a:p>
          <a:p>
            <a:pPr lvl="3">
              <a:buClr>
                <a:srgbClr val="69747A"/>
              </a:buClr>
            </a:pPr>
            <a:r>
              <a:rPr lang="en-US" dirty="0">
                <a:solidFill>
                  <a:srgbClr val="3E484F"/>
                </a:solidFill>
              </a:rPr>
              <a:t>The IoT service platform and the IoT device should identify PWS message duplication and suppress them.</a:t>
            </a:r>
          </a:p>
          <a:p>
            <a:pPr lvl="3">
              <a:buClr>
                <a:srgbClr val="69747A"/>
              </a:buClr>
            </a:pPr>
            <a:r>
              <a:rPr lang="en-US" dirty="0">
                <a:solidFill>
                  <a:srgbClr val="3E484F"/>
                </a:solidFill>
              </a:rPr>
              <a:t>The IoT service platform and IoT device should forward the PWS message, if instructed to do so and if its capability allows.</a:t>
            </a:r>
          </a:p>
          <a:p>
            <a:pPr lvl="2">
              <a:buClr>
                <a:srgbClr val="69747A"/>
              </a:buClr>
            </a:pPr>
            <a:r>
              <a:rPr lang="en-US" b="1" dirty="0">
                <a:solidFill>
                  <a:srgbClr val="298FD1"/>
                </a:solidFill>
              </a:rPr>
              <a:t>Automated Emergency Response domain</a:t>
            </a:r>
          </a:p>
          <a:p>
            <a:pPr lvl="3">
              <a:buClr>
                <a:srgbClr val="69747A"/>
              </a:buClr>
            </a:pPr>
            <a:r>
              <a:rPr lang="en-US" dirty="0">
                <a:solidFill>
                  <a:srgbClr val="3E484F"/>
                </a:solidFill>
              </a:rPr>
              <a:t>An AE-enabled IoT device should support the sending and receiving of the automated emergency response server information.</a:t>
            </a:r>
          </a:p>
        </p:txBody>
      </p:sp>
      <p:sp>
        <p:nvSpPr>
          <p:cNvPr id="4" name="Espace réservé du pied de page 3">
            <a:extLst>
              <a:ext uri="{FF2B5EF4-FFF2-40B4-BE49-F238E27FC236}">
                <a16:creationId xmlns:a16="http://schemas.microsoft.com/office/drawing/2014/main" id="{EEEEDF0C-122E-4B70-86A9-90D99887B90E}"/>
              </a:ext>
            </a:extLst>
          </p:cNvPr>
          <p:cNvSpPr>
            <a:spLocks noGrp="1"/>
          </p:cNvSpPr>
          <p:nvPr>
            <p:ph type="ftr" sz="quarter" idx="3"/>
          </p:nvPr>
        </p:nvSpPr>
        <p:spPr/>
        <p:txBody>
          <a:bodyPr/>
          <a:lstStyle/>
          <a:p>
            <a:pPr algn="ctr">
              <a:buFont typeface="Wingdings" panose="05000000000000000000" pitchFamily="2" charset="2"/>
              <a:buNone/>
            </a:pPr>
            <a:r>
              <a:rPr lang="en-US"/>
              <a:t>oneM2M TP#39, 18/02/2019</a:t>
            </a:r>
            <a:endParaRPr lang="en-US" dirty="0"/>
          </a:p>
        </p:txBody>
      </p:sp>
    </p:spTree>
    <p:extLst>
      <p:ext uri="{BB962C8B-B14F-4D97-AF65-F5344CB8AC3E}">
        <p14:creationId xmlns:p14="http://schemas.microsoft.com/office/powerpoint/2010/main" val="3290983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F0C5F4-D378-4E84-AFF4-0D579C0F65DB}"/>
              </a:ext>
            </a:extLst>
          </p:cNvPr>
          <p:cNvSpPr>
            <a:spLocks noGrp="1"/>
          </p:cNvSpPr>
          <p:nvPr>
            <p:ph type="title"/>
          </p:nvPr>
        </p:nvSpPr>
        <p:spPr/>
        <p:txBody>
          <a:bodyPr/>
          <a:lstStyle/>
          <a:p>
            <a:r>
              <a:rPr lang="en-US" dirty="0"/>
              <a:t>oneM2M liaison</a:t>
            </a:r>
            <a:endParaRPr lang="en-GB" dirty="0"/>
          </a:p>
        </p:txBody>
      </p:sp>
      <p:sp>
        <p:nvSpPr>
          <p:cNvPr id="3" name="Espace réservé du contenu 2">
            <a:extLst>
              <a:ext uri="{FF2B5EF4-FFF2-40B4-BE49-F238E27FC236}">
                <a16:creationId xmlns:a16="http://schemas.microsoft.com/office/drawing/2014/main" id="{6337C8FB-D924-4F79-BCE1-31F5B1A634AD}"/>
              </a:ext>
            </a:extLst>
          </p:cNvPr>
          <p:cNvSpPr>
            <a:spLocks noGrp="1"/>
          </p:cNvSpPr>
          <p:nvPr>
            <p:ph sz="quarter" idx="10"/>
          </p:nvPr>
        </p:nvSpPr>
        <p:spPr/>
        <p:txBody>
          <a:bodyPr/>
          <a:lstStyle/>
          <a:p>
            <a:pPr lvl="1"/>
            <a:r>
              <a:rPr lang="en-GB" dirty="0"/>
              <a:t>Final draft approval by SC EMTEL is before next oneM2M TP (#40)</a:t>
            </a:r>
          </a:p>
          <a:p>
            <a:pPr lvl="2"/>
            <a:r>
              <a:rPr lang="en-GB" dirty="0"/>
              <a:t>Pre-final stable draft will be sent in a LS  from SC EMTEL for comments and suggestions around 15.03.2019</a:t>
            </a:r>
          </a:p>
          <a:p>
            <a:pPr lvl="2"/>
            <a:r>
              <a:rPr lang="en-GB" dirty="0"/>
              <a:t>Need for feedback by oneM2M community before </a:t>
            </a:r>
            <a:r>
              <a:rPr lang="en-GB" b="1" dirty="0">
                <a:solidFill>
                  <a:srgbClr val="FF0000"/>
                </a:solidFill>
              </a:rPr>
              <a:t>07.04.2019</a:t>
            </a:r>
          </a:p>
          <a:p>
            <a:pPr lvl="2"/>
            <a:r>
              <a:rPr lang="en-US" dirty="0"/>
              <a:t>Final draft will be available for approval by SC EMTEL on </a:t>
            </a:r>
            <a:r>
              <a:rPr lang="en-US" b="1" dirty="0">
                <a:solidFill>
                  <a:srgbClr val="FF0000"/>
                </a:solidFill>
              </a:rPr>
              <a:t>15.04.2019</a:t>
            </a:r>
          </a:p>
          <a:p>
            <a:pPr lvl="2"/>
            <a:endParaRPr lang="en-GB" b="1" dirty="0">
              <a:solidFill>
                <a:srgbClr val="FF0000"/>
              </a:solidFill>
            </a:endParaRPr>
          </a:p>
        </p:txBody>
      </p:sp>
      <p:sp>
        <p:nvSpPr>
          <p:cNvPr id="4" name="Espace réservé du pied de page 3">
            <a:extLst>
              <a:ext uri="{FF2B5EF4-FFF2-40B4-BE49-F238E27FC236}">
                <a16:creationId xmlns:a16="http://schemas.microsoft.com/office/drawing/2014/main" id="{9F1E49C7-1326-4D10-962E-C857A40DEFB1}"/>
              </a:ext>
            </a:extLst>
          </p:cNvPr>
          <p:cNvSpPr>
            <a:spLocks noGrp="1"/>
          </p:cNvSpPr>
          <p:nvPr>
            <p:ph type="ftr" sz="quarter" idx="3"/>
          </p:nvPr>
        </p:nvSpPr>
        <p:spPr/>
        <p:txBody>
          <a:bodyPr/>
          <a:lstStyle/>
          <a:p>
            <a:pPr algn="ctr">
              <a:buFont typeface="Wingdings" panose="05000000000000000000" pitchFamily="2" charset="2"/>
              <a:buNone/>
            </a:pPr>
            <a:r>
              <a:rPr lang="en-US"/>
              <a:t>oneM2M TP#39, 18/02/2019</a:t>
            </a:r>
            <a:endParaRPr lang="en-US" dirty="0"/>
          </a:p>
        </p:txBody>
      </p:sp>
    </p:spTree>
    <p:extLst>
      <p:ext uri="{BB962C8B-B14F-4D97-AF65-F5344CB8AC3E}">
        <p14:creationId xmlns:p14="http://schemas.microsoft.com/office/powerpoint/2010/main" val="868359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975B0CF-ED61-4BB8-883A-4C0439B7B986}"/>
              </a:ext>
            </a:extLst>
          </p:cNvPr>
          <p:cNvSpPr>
            <a:spLocks noGrp="1"/>
          </p:cNvSpPr>
          <p:nvPr>
            <p:ph type="title"/>
          </p:nvPr>
        </p:nvSpPr>
        <p:spPr/>
        <p:txBody>
          <a:bodyPr/>
          <a:lstStyle/>
          <a:p>
            <a:r>
              <a:rPr lang="en-US" dirty="0"/>
              <a:t>Contact details</a:t>
            </a:r>
            <a:endParaRPr lang="en-US" sz="2000" dirty="0"/>
          </a:p>
        </p:txBody>
      </p:sp>
      <p:sp>
        <p:nvSpPr>
          <p:cNvPr id="8" name="מציין מיקום תוכן 6">
            <a:extLst>
              <a:ext uri="{FF2B5EF4-FFF2-40B4-BE49-F238E27FC236}">
                <a16:creationId xmlns:a16="http://schemas.microsoft.com/office/drawing/2014/main" id="{9D481B49-9EAC-4F23-8ADE-E67B5DC68278}"/>
              </a:ext>
            </a:extLst>
          </p:cNvPr>
          <p:cNvSpPr txBox="1">
            <a:spLocks/>
          </p:cNvSpPr>
          <p:nvPr/>
        </p:nvSpPr>
        <p:spPr>
          <a:xfrm>
            <a:off x="1984678" y="1543314"/>
            <a:ext cx="8222643" cy="4845681"/>
          </a:xfrm>
          <a:prstGeom prst="rect">
            <a:avLst/>
          </a:prstGeom>
        </p:spPr>
        <p:txBody>
          <a:bodyPr/>
          <a:lstStyle>
            <a:lvl1pPr marL="0" indent="0" algn="l" defTabSz="914400" rtl="0" eaLnBrk="1" latinLnBrk="0" hangingPunct="1">
              <a:lnSpc>
                <a:spcPct val="100000"/>
              </a:lnSpc>
              <a:spcBef>
                <a:spcPts val="1800"/>
              </a:spcBef>
              <a:buFont typeface="Wingdings" panose="05000000000000000000" pitchFamily="2" charset="2"/>
              <a:buNone/>
              <a:defRPr sz="2400" kern="1200" baseline="0">
                <a:solidFill>
                  <a:schemeClr val="tx1"/>
                </a:solidFill>
                <a:latin typeface="+mn-lt"/>
                <a:ea typeface="+mn-ea"/>
                <a:cs typeface="Tahoma" panose="020B0604030504040204" pitchFamily="34" charset="0"/>
              </a:defRPr>
            </a:lvl1pPr>
            <a:lvl2pPr marL="360000" indent="-360000" algn="l" defTabSz="914400" rtl="0" eaLnBrk="1" latinLnBrk="0" hangingPunct="1">
              <a:lnSpc>
                <a:spcPct val="100000"/>
              </a:lnSpc>
              <a:spcBef>
                <a:spcPts val="1200"/>
              </a:spcBef>
              <a:buClr>
                <a:schemeClr val="accent3"/>
              </a:buClr>
              <a:buSzPct val="93000"/>
              <a:buFontTx/>
              <a:buBlip>
                <a:blip r:embed="rId2"/>
              </a:buBlip>
              <a:defRPr sz="2400" kern="1200" baseline="0">
                <a:solidFill>
                  <a:schemeClr val="tx1"/>
                </a:solidFill>
                <a:latin typeface="+mj-lt"/>
                <a:ea typeface="+mn-ea"/>
                <a:cs typeface="Tahoma" panose="020B0604030504040204" pitchFamily="34" charset="0"/>
              </a:defRPr>
            </a:lvl2pPr>
            <a:lvl3pPr marL="720000" indent="-360000" algn="l" defTabSz="914400" rtl="0" eaLnBrk="1" latinLnBrk="0" hangingPunct="1">
              <a:lnSpc>
                <a:spcPct val="100000"/>
              </a:lnSpc>
              <a:spcBef>
                <a:spcPts val="600"/>
              </a:spcBef>
              <a:buClr>
                <a:schemeClr val="accent2"/>
              </a:buClr>
              <a:buSzPct val="93000"/>
              <a:buFontTx/>
              <a:buBlip>
                <a:blip r:embed="rId2"/>
              </a:buBlip>
              <a:defRPr sz="2000" kern="1200" baseline="0">
                <a:solidFill>
                  <a:schemeClr val="tx1"/>
                </a:solidFill>
                <a:latin typeface="+mj-lt"/>
                <a:ea typeface="+mn-ea"/>
                <a:cs typeface="Tahoma" panose="020B0604030504040204" pitchFamily="34" charset="0"/>
              </a:defRPr>
            </a:lvl3pPr>
            <a:lvl4pPr marL="1008000" indent="-288000" algn="l" defTabSz="914400" rtl="0" eaLnBrk="1" latinLnBrk="0" hangingPunct="1">
              <a:lnSpc>
                <a:spcPct val="100000"/>
              </a:lnSpc>
              <a:spcBef>
                <a:spcPts val="400"/>
              </a:spcBef>
              <a:buClr>
                <a:schemeClr val="accent2"/>
              </a:buClr>
              <a:buSzPct val="93000"/>
              <a:buFontTx/>
              <a:buBlip>
                <a:blip r:embed="rId2"/>
              </a:buBlip>
              <a:defRPr sz="1800" kern="1200" baseline="0">
                <a:solidFill>
                  <a:schemeClr val="tx1"/>
                </a:solidFill>
                <a:latin typeface="+mj-lt"/>
                <a:ea typeface="+mn-ea"/>
                <a:cs typeface="Tahoma" panose="020B0604030504040204" pitchFamily="34" charset="0"/>
              </a:defRPr>
            </a:lvl4pPr>
            <a:lvl5pPr marL="360000" indent="-360000" algn="l" defTabSz="914400" rtl="0" eaLnBrk="1" latinLnBrk="0" hangingPunct="1">
              <a:lnSpc>
                <a:spcPct val="100000"/>
              </a:lnSpc>
              <a:spcBef>
                <a:spcPts val="1200"/>
              </a:spcBef>
              <a:buClr>
                <a:schemeClr val="accent2"/>
              </a:buClr>
              <a:buFont typeface="+mj-lt"/>
              <a:buAutoNum type="arabicPeriod"/>
              <a:defRPr sz="2400" kern="1200" baseline="0">
                <a:solidFill>
                  <a:schemeClr val="tx1"/>
                </a:solidFill>
                <a:latin typeface="+mj-lt"/>
                <a:ea typeface="+mn-ea"/>
                <a:cs typeface="Tahoma" panose="020B0604030504040204" pitchFamily="34" charset="0"/>
              </a:defRPr>
            </a:lvl5pPr>
            <a:lvl6pPr marL="720000" indent="-360000" algn="l" defTabSz="914400" rtl="0" eaLnBrk="1" latinLnBrk="0" hangingPunct="1">
              <a:lnSpc>
                <a:spcPct val="100000"/>
              </a:lnSpc>
              <a:spcBef>
                <a:spcPts val="600"/>
              </a:spcBef>
              <a:buClr>
                <a:schemeClr val="accent2"/>
              </a:buClr>
              <a:buFont typeface="+mj-lt"/>
              <a:buAutoNum type="arabicParenR"/>
              <a:defRPr sz="2000" kern="1200" baseline="0">
                <a:solidFill>
                  <a:schemeClr val="tx1"/>
                </a:solidFill>
                <a:latin typeface="+mj-lt"/>
                <a:ea typeface="+mn-ea"/>
                <a:cs typeface="Tahoma" panose="020B0604030504040204" pitchFamily="34" charset="0"/>
              </a:defRPr>
            </a:lvl6pPr>
            <a:lvl7pPr marL="1008000" indent="-288000" algn="l" defTabSz="914400" rtl="0" eaLnBrk="1" latinLnBrk="0" hangingPunct="1">
              <a:lnSpc>
                <a:spcPct val="100000"/>
              </a:lnSpc>
              <a:spcBef>
                <a:spcPts val="400"/>
              </a:spcBef>
              <a:buClr>
                <a:schemeClr val="accent2"/>
              </a:buClr>
              <a:buFont typeface="+mj-lt"/>
              <a:buAutoNum type="alphaLcParenR"/>
              <a:defRPr sz="1800" kern="1200" baseline="0">
                <a:solidFill>
                  <a:schemeClr val="tx1"/>
                </a:solidFill>
                <a:latin typeface="+mj-lt"/>
                <a:ea typeface="+mn-ea"/>
                <a:cs typeface="Tahoma" panose="020B0604030504040204" pitchFamily="34" charset="0"/>
              </a:defRPr>
            </a:lvl7pPr>
            <a:lvl8pPr marL="0" indent="0" algn="l" defTabSz="914400" rtl="0" eaLnBrk="1" latinLnBrk="0" hangingPunct="1">
              <a:lnSpc>
                <a:spcPct val="100000"/>
              </a:lnSpc>
              <a:spcBef>
                <a:spcPts val="600"/>
              </a:spcBef>
              <a:buFont typeface="Arial" panose="020B0604020202020204" pitchFamily="34" charset="0"/>
              <a:buNone/>
              <a:defRPr sz="1600" kern="1200" baseline="0">
                <a:solidFill>
                  <a:schemeClr val="tx1"/>
                </a:solidFill>
                <a:latin typeface="+mj-lt"/>
                <a:ea typeface="+mn-ea"/>
                <a:cs typeface="Tahoma" panose="020B0604030504040204" pitchFamily="34" charset="0"/>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altLang="en-US" sz="3600" b="1" dirty="0">
                <a:solidFill>
                  <a:schemeClr val="bg1">
                    <a:lumMod val="50000"/>
                  </a:schemeClr>
                </a:solidFill>
              </a:rPr>
              <a:t>Thank you for your attention. Questions?</a:t>
            </a:r>
          </a:p>
          <a:p>
            <a:pPr algn="ctr">
              <a:buFontTx/>
              <a:buNone/>
            </a:pPr>
            <a:endParaRPr lang="en-GB" altLang="en-US" sz="3600" b="1" dirty="0">
              <a:solidFill>
                <a:schemeClr val="bg1">
                  <a:lumMod val="50000"/>
                </a:schemeClr>
              </a:solidFill>
            </a:endParaRPr>
          </a:p>
          <a:p>
            <a:pPr marL="2776538"/>
            <a:r>
              <a:rPr lang="en-GB" altLang="en-US" sz="2800" b="1" dirty="0"/>
              <a:t>Samir Medjiah</a:t>
            </a:r>
          </a:p>
          <a:p>
            <a:pPr marL="2776538"/>
            <a:r>
              <a:rPr lang="en-GB" altLang="en-US" sz="2800" b="1" dirty="0"/>
              <a:t>STF 555 member</a:t>
            </a:r>
            <a:br>
              <a:rPr lang="en-GB" altLang="en-US" dirty="0"/>
            </a:br>
            <a:br>
              <a:rPr lang="en-GB" altLang="en-US" dirty="0"/>
            </a:br>
            <a:r>
              <a:rPr lang="en-US" altLang="en-US" sz="1600" dirty="0"/>
              <a:t>LAAS-CNRS / </a:t>
            </a:r>
            <a:r>
              <a:rPr lang="en-US" altLang="en-US" sz="1600" dirty="0" err="1"/>
              <a:t>Netellany</a:t>
            </a:r>
            <a:br>
              <a:rPr lang="en-US" altLang="en-US" sz="1600" dirty="0"/>
            </a:br>
            <a:r>
              <a:rPr lang="en-US" altLang="en-US" sz="1600" dirty="0"/>
              <a:t>Email:    	samir.medjiah@laas.fr</a:t>
            </a:r>
            <a:br>
              <a:rPr lang="en-US" altLang="en-US" sz="1600" dirty="0"/>
            </a:br>
            <a:r>
              <a:rPr lang="en-US" altLang="en-US" sz="1600" dirty="0"/>
              <a:t>	Samir.medjiah@gmail.com</a:t>
            </a:r>
            <a:endParaRPr lang="en-GB" altLang="en-US" sz="1600" dirty="0"/>
          </a:p>
          <a:p>
            <a:pPr marL="2776538"/>
            <a:br>
              <a:rPr lang="en-GB" altLang="en-US" sz="1800" dirty="0"/>
            </a:br>
            <a:endParaRPr lang="he-IL" altLang="en-US" dirty="0"/>
          </a:p>
        </p:txBody>
      </p:sp>
      <p:sp>
        <p:nvSpPr>
          <p:cNvPr id="2" name="ZoneTexte 1">
            <a:extLst>
              <a:ext uri="{FF2B5EF4-FFF2-40B4-BE49-F238E27FC236}">
                <a16:creationId xmlns:a16="http://schemas.microsoft.com/office/drawing/2014/main" id="{BB47E3A9-BF8C-4C64-B74A-6671A83410E2}"/>
              </a:ext>
            </a:extLst>
          </p:cNvPr>
          <p:cNvSpPr txBox="1"/>
          <p:nvPr/>
        </p:nvSpPr>
        <p:spPr>
          <a:xfrm>
            <a:off x="1812756" y="5786438"/>
            <a:ext cx="8566485" cy="400110"/>
          </a:xfrm>
          <a:prstGeom prst="rect">
            <a:avLst/>
          </a:prstGeom>
          <a:noFill/>
        </p:spPr>
        <p:txBody>
          <a:bodyPr wrap="square" rtlCol="0">
            <a:spAutoFit/>
          </a:bodyPr>
          <a:lstStyle/>
          <a:p>
            <a:r>
              <a:rPr lang="en-GB" sz="2000" dirty="0">
                <a:latin typeface="+mj-lt"/>
                <a:cs typeface="Tahoma" panose="020B0604030504040204" pitchFamily="34" charset="0"/>
              </a:rPr>
              <a:t>STF web page: </a:t>
            </a:r>
            <a:r>
              <a:rPr lang="en-GB" sz="2000" dirty="0">
                <a:latin typeface="+mj-lt"/>
                <a:cs typeface="Tahoma" panose="020B0604030504040204" pitchFamily="34" charset="0"/>
                <a:hlinkClick r:id="rId3"/>
              </a:rPr>
              <a:t>https://portal.etsi.org//STF/STFs/STFHomePages/STF555</a:t>
            </a:r>
            <a:endParaRPr lang="en-GB" sz="2000" dirty="0">
              <a:latin typeface="+mj-lt"/>
              <a:cs typeface="Tahoma" panose="020B0604030504040204" pitchFamily="34" charset="0"/>
            </a:endParaRPr>
          </a:p>
        </p:txBody>
      </p:sp>
      <p:sp>
        <p:nvSpPr>
          <p:cNvPr id="4" name="Espace réservé du pied de page 3">
            <a:extLst>
              <a:ext uri="{FF2B5EF4-FFF2-40B4-BE49-F238E27FC236}">
                <a16:creationId xmlns:a16="http://schemas.microsoft.com/office/drawing/2014/main" id="{229BA446-FD23-4593-8ED0-EDC6546B77F3}"/>
              </a:ext>
            </a:extLst>
          </p:cNvPr>
          <p:cNvSpPr>
            <a:spLocks noGrp="1"/>
          </p:cNvSpPr>
          <p:nvPr>
            <p:ph type="ftr" sz="quarter" idx="3"/>
          </p:nvPr>
        </p:nvSpPr>
        <p:spPr/>
        <p:txBody>
          <a:bodyPr/>
          <a:lstStyle/>
          <a:p>
            <a:pPr algn="ctr">
              <a:buFont typeface="Wingdings" panose="05000000000000000000" pitchFamily="2" charset="2"/>
              <a:buNone/>
            </a:pPr>
            <a:r>
              <a:rPr lang="en-US"/>
              <a:t>oneM2M TP#39, 18/02/2019</a:t>
            </a:r>
            <a:endParaRPr lang="en-US" dirty="0"/>
          </a:p>
        </p:txBody>
      </p:sp>
    </p:spTree>
    <p:extLst>
      <p:ext uri="{BB962C8B-B14F-4D97-AF65-F5344CB8AC3E}">
        <p14:creationId xmlns:p14="http://schemas.microsoft.com/office/powerpoint/2010/main" val="1993848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A2EB890-44BB-4440-A1E7-5922D047D7A3}"/>
              </a:ext>
            </a:extLst>
          </p:cNvPr>
          <p:cNvSpPr>
            <a:spLocks noGrp="1"/>
          </p:cNvSpPr>
          <p:nvPr>
            <p:ph type="title"/>
          </p:nvPr>
        </p:nvSpPr>
        <p:spPr/>
        <p:txBody>
          <a:bodyPr/>
          <a:lstStyle/>
          <a:p>
            <a:r>
              <a:rPr lang="en-US" dirty="0"/>
              <a:t>Content</a:t>
            </a:r>
          </a:p>
        </p:txBody>
      </p:sp>
      <p:sp>
        <p:nvSpPr>
          <p:cNvPr id="3" name="מציין מיקום תוכן 2">
            <a:extLst>
              <a:ext uri="{FF2B5EF4-FFF2-40B4-BE49-F238E27FC236}">
                <a16:creationId xmlns:a16="http://schemas.microsoft.com/office/drawing/2014/main" id="{C9C713A6-B41C-47F2-986B-33941B0B4537}"/>
              </a:ext>
            </a:extLst>
          </p:cNvPr>
          <p:cNvSpPr>
            <a:spLocks noGrp="1"/>
          </p:cNvSpPr>
          <p:nvPr>
            <p:ph sz="quarter" idx="10"/>
          </p:nvPr>
        </p:nvSpPr>
        <p:spPr/>
        <p:txBody>
          <a:bodyPr/>
          <a:lstStyle/>
          <a:p>
            <a:pPr lvl="1"/>
            <a:r>
              <a:rPr lang="en-US" dirty="0"/>
              <a:t>Objective &amp; presentation of the STF</a:t>
            </a:r>
          </a:p>
          <a:p>
            <a:pPr lvl="1"/>
            <a:r>
              <a:rPr lang="en-US" dirty="0"/>
              <a:t>Current status</a:t>
            </a:r>
          </a:p>
          <a:p>
            <a:pPr lvl="1"/>
            <a:r>
              <a:rPr lang="en-US" dirty="0"/>
              <a:t>Use cases and potential requirements</a:t>
            </a:r>
          </a:p>
          <a:p>
            <a:pPr lvl="1"/>
            <a:r>
              <a:rPr lang="en-US" dirty="0"/>
              <a:t>oneM2M liaison</a:t>
            </a:r>
          </a:p>
        </p:txBody>
      </p:sp>
      <p:sp>
        <p:nvSpPr>
          <p:cNvPr id="4" name="מציין מיקום של כותרת תחתונה 3">
            <a:extLst>
              <a:ext uri="{FF2B5EF4-FFF2-40B4-BE49-F238E27FC236}">
                <a16:creationId xmlns:a16="http://schemas.microsoft.com/office/drawing/2014/main" id="{C8588695-E232-40E2-A0B0-BEEFEC6DE70C}"/>
              </a:ext>
            </a:extLst>
          </p:cNvPr>
          <p:cNvSpPr>
            <a:spLocks noGrp="1"/>
          </p:cNvSpPr>
          <p:nvPr>
            <p:ph type="ftr" sz="quarter" idx="3"/>
          </p:nvPr>
        </p:nvSpPr>
        <p:spPr/>
        <p:txBody>
          <a:bodyPr/>
          <a:lstStyle/>
          <a:p>
            <a:pPr algn="ctr">
              <a:buFont typeface="Wingdings" panose="05000000000000000000" pitchFamily="2" charset="2"/>
              <a:buNone/>
            </a:pPr>
            <a:r>
              <a:rPr lang="en-US"/>
              <a:t>oneM2M TP#39, 18/02/2019</a:t>
            </a:r>
            <a:endParaRPr lang="en-US" dirty="0"/>
          </a:p>
        </p:txBody>
      </p:sp>
    </p:spTree>
    <p:extLst>
      <p:ext uri="{BB962C8B-B14F-4D97-AF65-F5344CB8AC3E}">
        <p14:creationId xmlns:p14="http://schemas.microsoft.com/office/powerpoint/2010/main" val="641456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9AC1D5-C4F1-470E-ACA1-BEB2DA5724E6}"/>
              </a:ext>
            </a:extLst>
          </p:cNvPr>
          <p:cNvSpPr>
            <a:spLocks noGrp="1"/>
          </p:cNvSpPr>
          <p:nvPr>
            <p:ph type="title"/>
          </p:nvPr>
        </p:nvSpPr>
        <p:spPr/>
        <p:txBody>
          <a:bodyPr/>
          <a:lstStyle/>
          <a:p>
            <a:r>
              <a:rPr lang="en-GB" dirty="0"/>
              <a:t>Objectives</a:t>
            </a:r>
          </a:p>
        </p:txBody>
      </p:sp>
      <p:sp>
        <p:nvSpPr>
          <p:cNvPr id="3" name="Espace réservé du contenu 2">
            <a:extLst>
              <a:ext uri="{FF2B5EF4-FFF2-40B4-BE49-F238E27FC236}">
                <a16:creationId xmlns:a16="http://schemas.microsoft.com/office/drawing/2014/main" id="{6F5E9AB4-1AC2-4B05-A9CF-8D6BD2F76B53}"/>
              </a:ext>
            </a:extLst>
          </p:cNvPr>
          <p:cNvSpPr>
            <a:spLocks noGrp="1"/>
          </p:cNvSpPr>
          <p:nvPr>
            <p:ph sz="quarter" idx="10"/>
          </p:nvPr>
        </p:nvSpPr>
        <p:spPr>
          <a:xfrm>
            <a:off x="609759" y="1285777"/>
            <a:ext cx="11225625" cy="4680000"/>
          </a:xfrm>
        </p:spPr>
        <p:txBody>
          <a:bodyPr/>
          <a:lstStyle/>
          <a:p>
            <a:pPr lvl="1"/>
            <a:r>
              <a:rPr lang="en-GB" dirty="0"/>
              <a:t>The purpose of STF 555 is to deliver </a:t>
            </a:r>
            <a:r>
              <a:rPr lang="en-GB" b="1" dirty="0">
                <a:solidFill>
                  <a:srgbClr val="0070C0"/>
                </a:solidFill>
              </a:rPr>
              <a:t>a Technical Report </a:t>
            </a:r>
            <a:r>
              <a:rPr lang="en-GB" dirty="0"/>
              <a:t>to prepare the </a:t>
            </a:r>
            <a:r>
              <a:rPr lang="en-GB" b="1" dirty="0">
                <a:solidFill>
                  <a:srgbClr val="0070C0"/>
                </a:solidFill>
              </a:rPr>
              <a:t>requirements for communications involving IoT devices in all types of emergency situations. </a:t>
            </a:r>
            <a:r>
              <a:rPr lang="en-GB" dirty="0"/>
              <a:t>This includes the use of IoT devices to enhance:</a:t>
            </a:r>
          </a:p>
          <a:p>
            <a:pPr lvl="2"/>
            <a:r>
              <a:rPr lang="en-GB" b="1" dirty="0">
                <a:solidFill>
                  <a:srgbClr val="0070C0"/>
                </a:solidFill>
              </a:rPr>
              <a:t>Emergency calling</a:t>
            </a:r>
            <a:r>
              <a:rPr lang="en-GB" dirty="0"/>
              <a:t>, e.g. between individuals and emergency authorities/organisations, between emergency authorities/organisations, and between individuals;</a:t>
            </a:r>
          </a:p>
          <a:p>
            <a:pPr lvl="2"/>
            <a:endParaRPr lang="en-GB" sz="1000" dirty="0"/>
          </a:p>
          <a:p>
            <a:pPr lvl="2"/>
            <a:r>
              <a:rPr lang="en-GB" b="1" dirty="0">
                <a:solidFill>
                  <a:srgbClr val="0070C0"/>
                </a:solidFill>
              </a:rPr>
              <a:t>Mission critical communications </a:t>
            </a:r>
            <a:r>
              <a:rPr lang="en-GB" dirty="0"/>
              <a:t>within emergency services/public safety organisations, e.g. between public safety officers and control centres, between the control centres of different public safety organisations, and between individual public safety officers;</a:t>
            </a:r>
          </a:p>
          <a:p>
            <a:pPr lvl="2"/>
            <a:endParaRPr lang="en-GB" sz="1000" dirty="0"/>
          </a:p>
          <a:p>
            <a:pPr lvl="2"/>
            <a:r>
              <a:rPr lang="en-GB" b="1" dirty="0">
                <a:solidFill>
                  <a:srgbClr val="0070C0"/>
                </a:solidFill>
              </a:rPr>
              <a:t>Public Warning System </a:t>
            </a:r>
            <a:r>
              <a:rPr lang="en-GB" dirty="0"/>
              <a:t>type communications from authorities to the general public.</a:t>
            </a:r>
          </a:p>
          <a:p>
            <a:pPr marL="0" lvl="1" indent="0">
              <a:buNone/>
            </a:pPr>
            <a:endParaRPr lang="en-GB" dirty="0"/>
          </a:p>
          <a:p>
            <a:endParaRPr lang="en-GB" dirty="0"/>
          </a:p>
        </p:txBody>
      </p:sp>
      <p:sp>
        <p:nvSpPr>
          <p:cNvPr id="4" name="Espace réservé du pied de page 3">
            <a:extLst>
              <a:ext uri="{FF2B5EF4-FFF2-40B4-BE49-F238E27FC236}">
                <a16:creationId xmlns:a16="http://schemas.microsoft.com/office/drawing/2014/main" id="{14E585C6-D411-46C2-B47D-75DC7A0A75C0}"/>
              </a:ext>
            </a:extLst>
          </p:cNvPr>
          <p:cNvSpPr>
            <a:spLocks noGrp="1"/>
          </p:cNvSpPr>
          <p:nvPr>
            <p:ph type="ftr" sz="quarter" idx="3"/>
          </p:nvPr>
        </p:nvSpPr>
        <p:spPr>
          <a:xfrm>
            <a:off x="4038600" y="6388995"/>
            <a:ext cx="4114800" cy="365125"/>
          </a:xfrm>
          <a:prstGeom prst="rect">
            <a:avLst/>
          </a:prstGeom>
        </p:spPr>
        <p:txBody>
          <a:bodyPr/>
          <a:lstStyle/>
          <a:p>
            <a:pPr algn="ctr">
              <a:buFont typeface="Wingdings" panose="05000000000000000000" pitchFamily="2" charset="2"/>
              <a:buNone/>
            </a:pPr>
            <a:r>
              <a:rPr lang="en-US"/>
              <a:t>oneM2M TP#39, 18/02/2019</a:t>
            </a:r>
            <a:endParaRPr lang="en-US" dirty="0"/>
          </a:p>
        </p:txBody>
      </p:sp>
    </p:spTree>
    <p:extLst>
      <p:ext uri="{BB962C8B-B14F-4D97-AF65-F5344CB8AC3E}">
        <p14:creationId xmlns:p14="http://schemas.microsoft.com/office/powerpoint/2010/main" val="249408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156A96-219E-4E06-9729-34A576012463}"/>
              </a:ext>
            </a:extLst>
          </p:cNvPr>
          <p:cNvSpPr>
            <a:spLocks noGrp="1"/>
          </p:cNvSpPr>
          <p:nvPr>
            <p:ph type="title"/>
          </p:nvPr>
        </p:nvSpPr>
        <p:spPr/>
        <p:txBody>
          <a:bodyPr/>
          <a:lstStyle/>
          <a:p>
            <a:r>
              <a:rPr lang="en-GB" dirty="0"/>
              <a:t>Project Description</a:t>
            </a:r>
          </a:p>
        </p:txBody>
      </p:sp>
      <p:sp>
        <p:nvSpPr>
          <p:cNvPr id="3" name="Espace réservé du contenu 2">
            <a:extLst>
              <a:ext uri="{FF2B5EF4-FFF2-40B4-BE49-F238E27FC236}">
                <a16:creationId xmlns:a16="http://schemas.microsoft.com/office/drawing/2014/main" id="{ABE22473-0030-4781-BEFA-2568D76F11C9}"/>
              </a:ext>
            </a:extLst>
          </p:cNvPr>
          <p:cNvSpPr>
            <a:spLocks noGrp="1"/>
          </p:cNvSpPr>
          <p:nvPr>
            <p:ph sz="quarter" idx="10"/>
          </p:nvPr>
        </p:nvSpPr>
        <p:spPr>
          <a:xfrm>
            <a:off x="483187" y="1251284"/>
            <a:ext cx="11225625" cy="4993192"/>
          </a:xfrm>
        </p:spPr>
        <p:txBody>
          <a:bodyPr/>
          <a:lstStyle/>
          <a:p>
            <a:pPr lvl="1"/>
            <a:r>
              <a:rPr lang="en-US" b="1" u="sng" dirty="0">
                <a:solidFill>
                  <a:schemeClr val="accent1"/>
                </a:solidFill>
              </a:rPr>
              <a:t>Deliverable</a:t>
            </a:r>
            <a:r>
              <a:rPr lang="en-US" dirty="0"/>
              <a:t> : ETSI </a:t>
            </a:r>
            <a:r>
              <a:rPr lang="en-US" b="1" dirty="0">
                <a:solidFill>
                  <a:schemeClr val="accent1"/>
                </a:solidFill>
              </a:rPr>
              <a:t>TR</a:t>
            </a:r>
            <a:r>
              <a:rPr lang="en-US" dirty="0"/>
              <a:t> 103 582: Study of use cases and communications involving IoT devices in provision of emergency situations</a:t>
            </a:r>
          </a:p>
          <a:p>
            <a:pPr lvl="1"/>
            <a:r>
              <a:rPr lang="en-US" b="1" u="sng" dirty="0">
                <a:solidFill>
                  <a:schemeClr val="accent1"/>
                </a:solidFill>
              </a:rPr>
              <a:t>Experts</a:t>
            </a:r>
          </a:p>
          <a:p>
            <a:pPr lvl="1"/>
            <a:endParaRPr lang="en-US" b="1" u="sng" dirty="0">
              <a:solidFill>
                <a:srgbClr val="0070C0"/>
              </a:solidFill>
            </a:endParaRPr>
          </a:p>
          <a:p>
            <a:pPr lvl="1"/>
            <a:endParaRPr lang="en-US" b="1" u="sng" dirty="0">
              <a:solidFill>
                <a:srgbClr val="0070C0"/>
              </a:solidFill>
            </a:endParaRPr>
          </a:p>
          <a:p>
            <a:pPr lvl="1"/>
            <a:endParaRPr lang="en-US" sz="800" b="1" u="sng" dirty="0">
              <a:solidFill>
                <a:schemeClr val="accent1"/>
              </a:solidFill>
            </a:endParaRPr>
          </a:p>
          <a:p>
            <a:pPr lvl="1"/>
            <a:r>
              <a:rPr lang="en-US" b="1" u="sng" dirty="0">
                <a:solidFill>
                  <a:schemeClr val="accent1"/>
                </a:solidFill>
              </a:rPr>
              <a:t>Steering Committee</a:t>
            </a:r>
          </a:p>
          <a:p>
            <a:pPr lvl="2"/>
            <a:r>
              <a:rPr lang="en-US" sz="1600" dirty="0"/>
              <a:t>Daniel </a:t>
            </a:r>
            <a:r>
              <a:rPr lang="en-US" sz="1600" dirty="0" err="1"/>
              <a:t>Voisard</a:t>
            </a:r>
            <a:r>
              <a:rPr lang="en-US" sz="1600" dirty="0"/>
              <a:t>, </a:t>
            </a:r>
            <a:r>
              <a:rPr lang="en-US" sz="1600" dirty="0" err="1"/>
              <a:t>Ofcom</a:t>
            </a:r>
            <a:r>
              <a:rPr lang="en-US" sz="1600" dirty="0"/>
              <a:t> </a:t>
            </a:r>
          </a:p>
          <a:p>
            <a:pPr lvl="2"/>
            <a:r>
              <a:rPr lang="en-US" sz="1600" dirty="0"/>
              <a:t>Cristina </a:t>
            </a:r>
            <a:r>
              <a:rPr lang="en-US" sz="1600" dirty="0" err="1"/>
              <a:t>Lumbreras</a:t>
            </a:r>
            <a:r>
              <a:rPr lang="en-US" sz="1600" dirty="0"/>
              <a:t>, EENA</a:t>
            </a:r>
          </a:p>
          <a:p>
            <a:pPr lvl="2"/>
            <a:r>
              <a:rPr lang="en-US" sz="1600" dirty="0"/>
              <a:t>Chantal </a:t>
            </a:r>
            <a:r>
              <a:rPr lang="en-US" sz="1600" dirty="0" err="1"/>
              <a:t>Bonardi</a:t>
            </a:r>
            <a:r>
              <a:rPr lang="en-US" sz="1600" dirty="0"/>
              <a:t>, ETSI</a:t>
            </a:r>
          </a:p>
          <a:p>
            <a:pPr lvl="1"/>
            <a:r>
              <a:rPr lang="en-US" b="1" u="sng" dirty="0">
                <a:solidFill>
                  <a:schemeClr val="accent1"/>
                </a:solidFill>
              </a:rPr>
              <a:t>Related TBs</a:t>
            </a:r>
          </a:p>
          <a:p>
            <a:pPr lvl="2"/>
            <a:r>
              <a:rPr lang="en-US" sz="1600" dirty="0"/>
              <a:t>ETSI TC SmartM2M, TC TCCE, TC </a:t>
            </a:r>
            <a:r>
              <a:rPr lang="en-US" sz="1600" dirty="0" err="1"/>
              <a:t>SmartBAN</a:t>
            </a:r>
            <a:r>
              <a:rPr lang="en-US" sz="1600" dirty="0"/>
              <a:t>, and if possible, </a:t>
            </a:r>
            <a:r>
              <a:rPr lang="en-US" sz="1600" b="1" dirty="0">
                <a:solidFill>
                  <a:srgbClr val="FF0000"/>
                </a:solidFill>
              </a:rPr>
              <a:t>oneM2M</a:t>
            </a:r>
            <a:r>
              <a:rPr lang="en-US" sz="1600" dirty="0"/>
              <a:t>, 3GPP (SA1, SA4 and SA6)</a:t>
            </a:r>
          </a:p>
        </p:txBody>
      </p:sp>
      <p:sp>
        <p:nvSpPr>
          <p:cNvPr id="4" name="Espace réservé du pied de page 3">
            <a:extLst>
              <a:ext uri="{FF2B5EF4-FFF2-40B4-BE49-F238E27FC236}">
                <a16:creationId xmlns:a16="http://schemas.microsoft.com/office/drawing/2014/main" id="{B4152A4D-4DAC-4402-9604-AF83E77E2ED4}"/>
              </a:ext>
            </a:extLst>
          </p:cNvPr>
          <p:cNvSpPr>
            <a:spLocks noGrp="1"/>
          </p:cNvSpPr>
          <p:nvPr>
            <p:ph type="ftr" sz="quarter" idx="3"/>
          </p:nvPr>
        </p:nvSpPr>
        <p:spPr>
          <a:xfrm>
            <a:off x="4038600" y="6388995"/>
            <a:ext cx="4114800" cy="365125"/>
          </a:xfrm>
          <a:prstGeom prst="rect">
            <a:avLst/>
          </a:prstGeom>
        </p:spPr>
        <p:txBody>
          <a:bodyPr/>
          <a:lstStyle/>
          <a:p>
            <a:pPr algn="ctr">
              <a:buFont typeface="Wingdings" panose="05000000000000000000" pitchFamily="2" charset="2"/>
              <a:buNone/>
            </a:pPr>
            <a:r>
              <a:rPr lang="en-US"/>
              <a:t>oneM2M TP#39, 18/02/2019</a:t>
            </a:r>
            <a:endParaRPr lang="en-US" dirty="0"/>
          </a:p>
        </p:txBody>
      </p:sp>
      <p:graphicFrame>
        <p:nvGraphicFramePr>
          <p:cNvPr id="7" name="Tableau 6">
            <a:extLst>
              <a:ext uri="{FF2B5EF4-FFF2-40B4-BE49-F238E27FC236}">
                <a16:creationId xmlns:a16="http://schemas.microsoft.com/office/drawing/2014/main" id="{6B064F1F-A44E-4562-9BEB-D3DEE5EFD88C}"/>
              </a:ext>
            </a:extLst>
          </p:cNvPr>
          <p:cNvGraphicFramePr>
            <a:graphicFrameLocks noGrp="1"/>
          </p:cNvGraphicFramePr>
          <p:nvPr>
            <p:extLst>
              <p:ext uri="{D42A27DB-BD31-4B8C-83A1-F6EECF244321}">
                <p14:modId xmlns:p14="http://schemas.microsoft.com/office/powerpoint/2010/main" val="4204952900"/>
              </p:ext>
            </p:extLst>
          </p:nvPr>
        </p:nvGraphicFramePr>
        <p:xfrm>
          <a:off x="2120807" y="2342590"/>
          <a:ext cx="9032466" cy="1405290"/>
        </p:xfrm>
        <a:graphic>
          <a:graphicData uri="http://schemas.openxmlformats.org/drawingml/2006/table">
            <a:tbl>
              <a:tblPr firstRow="1">
                <a:tableStyleId>{BC89EF96-8CEA-46FF-86C4-4CE0E7609802}</a:tableStyleId>
              </a:tblPr>
              <a:tblGrid>
                <a:gridCol w="4516233">
                  <a:extLst>
                    <a:ext uri="{9D8B030D-6E8A-4147-A177-3AD203B41FA5}">
                      <a16:colId xmlns:a16="http://schemas.microsoft.com/office/drawing/2014/main" val="1881009593"/>
                    </a:ext>
                  </a:extLst>
                </a:gridCol>
                <a:gridCol w="4516233">
                  <a:extLst>
                    <a:ext uri="{9D8B030D-6E8A-4147-A177-3AD203B41FA5}">
                      <a16:colId xmlns:a16="http://schemas.microsoft.com/office/drawing/2014/main" val="1077476904"/>
                    </a:ext>
                  </a:extLst>
                </a:gridCol>
              </a:tblGrid>
              <a:tr h="234215">
                <a:tc>
                  <a:txBody>
                    <a:bodyPr/>
                    <a:lstStyle/>
                    <a:p>
                      <a:pPr>
                        <a:spcAft>
                          <a:spcPts val="0"/>
                        </a:spcAft>
                      </a:pPr>
                      <a:r>
                        <a:rPr lang="en-US" sz="1400">
                          <a:effectLst/>
                        </a:rPr>
                        <a:t>Expert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40000"/>
                        <a:lumOff val="60000"/>
                      </a:schemeClr>
                    </a:solidFill>
                  </a:tcPr>
                </a:tc>
                <a:tc>
                  <a:txBody>
                    <a:bodyPr/>
                    <a:lstStyle/>
                    <a:p>
                      <a:pPr>
                        <a:spcAft>
                          <a:spcPts val="0"/>
                        </a:spcAft>
                      </a:pPr>
                      <a:r>
                        <a:rPr lang="en-US" sz="1400" dirty="0">
                          <a:effectLst/>
                        </a:rPr>
                        <a:t>Organization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40000"/>
                        <a:lumOff val="60000"/>
                      </a:schemeClr>
                    </a:solidFill>
                  </a:tcPr>
                </a:tc>
                <a:extLst>
                  <a:ext uri="{0D108BD9-81ED-4DB2-BD59-A6C34878D82A}">
                    <a16:rowId xmlns:a16="http://schemas.microsoft.com/office/drawing/2014/main" val="1895502325"/>
                  </a:ext>
                </a:extLst>
              </a:tr>
              <a:tr h="234215">
                <a:tc>
                  <a:txBody>
                    <a:bodyPr/>
                    <a:lstStyle/>
                    <a:p>
                      <a:pPr>
                        <a:spcAft>
                          <a:spcPts val="0"/>
                        </a:spcAft>
                      </a:pPr>
                      <a:r>
                        <a:rPr lang="en-GB" sz="1400">
                          <a:effectLst/>
                        </a:rPr>
                        <a:t>Craig Bishop</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400" dirty="0">
                          <a:effectLst/>
                        </a:rPr>
                        <a:t>Bishop Communications Ltd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013727"/>
                  </a:ext>
                </a:extLst>
              </a:tr>
              <a:tr h="234215">
                <a:tc>
                  <a:txBody>
                    <a:bodyPr/>
                    <a:lstStyle/>
                    <a:p>
                      <a:pPr>
                        <a:spcAft>
                          <a:spcPts val="0"/>
                        </a:spcAft>
                      </a:pPr>
                      <a:r>
                        <a:rPr lang="en-GB" sz="1400" dirty="0">
                          <a:effectLst/>
                        </a:rPr>
                        <a:t>Anton Donner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400" dirty="0" err="1">
                          <a:effectLst/>
                        </a:rPr>
                        <a:t>Ingenieurbüro</a:t>
                      </a:r>
                      <a:r>
                        <a:rPr lang="en-GB" sz="1400" dirty="0">
                          <a:effectLst/>
                        </a:rPr>
                        <a:t> Donner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4197061"/>
                  </a:ext>
                </a:extLst>
              </a:tr>
              <a:tr h="234215">
                <a:tc>
                  <a:txBody>
                    <a:bodyPr/>
                    <a:lstStyle/>
                    <a:p>
                      <a:pPr>
                        <a:spcAft>
                          <a:spcPts val="0"/>
                        </a:spcAft>
                      </a:pPr>
                      <a:r>
                        <a:rPr lang="en-GB" sz="1400">
                          <a:effectLst/>
                        </a:rPr>
                        <a:t>Ban Al-Bakri</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400" dirty="0" err="1">
                          <a:effectLst/>
                        </a:rPr>
                        <a:t>MeadowCom</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1473580"/>
                  </a:ext>
                </a:extLst>
              </a:tr>
              <a:tr h="234215">
                <a:tc>
                  <a:txBody>
                    <a:bodyPr/>
                    <a:lstStyle/>
                    <a:p>
                      <a:pPr>
                        <a:spcAft>
                          <a:spcPts val="0"/>
                        </a:spcAft>
                      </a:pPr>
                      <a:r>
                        <a:rPr lang="en-GB" sz="1400">
                          <a:effectLst/>
                        </a:rPr>
                        <a:t>Samir Medjiah</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400" dirty="0">
                          <a:effectLst/>
                        </a:rPr>
                        <a:t>LAAS-CNRS / Netellany SASU</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7086568"/>
                  </a:ext>
                </a:extLst>
              </a:tr>
              <a:tr h="234215">
                <a:tc>
                  <a:txBody>
                    <a:bodyPr/>
                    <a:lstStyle/>
                    <a:p>
                      <a:pPr>
                        <a:spcAft>
                          <a:spcPts val="0"/>
                        </a:spcAft>
                      </a:pPr>
                      <a:r>
                        <a:rPr lang="en-GB" sz="1400">
                          <a:effectLst/>
                        </a:rPr>
                        <a:t>Michelle Wetterwald (STF leader)</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400" dirty="0">
                          <a:effectLst/>
                        </a:rPr>
                        <a:t>Netellany SASU / FBConsulting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3837873"/>
                  </a:ext>
                </a:extLst>
              </a:tr>
            </a:tbl>
          </a:graphicData>
        </a:graphic>
      </p:graphicFrame>
    </p:spTree>
    <p:extLst>
      <p:ext uri="{BB962C8B-B14F-4D97-AF65-F5344CB8AC3E}">
        <p14:creationId xmlns:p14="http://schemas.microsoft.com/office/powerpoint/2010/main" val="738818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6C274B-AEC7-4E17-BB07-AD4DFD28D254}"/>
              </a:ext>
            </a:extLst>
          </p:cNvPr>
          <p:cNvSpPr>
            <a:spLocks noGrp="1"/>
          </p:cNvSpPr>
          <p:nvPr>
            <p:ph type="title"/>
          </p:nvPr>
        </p:nvSpPr>
        <p:spPr/>
        <p:txBody>
          <a:bodyPr/>
          <a:lstStyle/>
          <a:p>
            <a:r>
              <a:rPr lang="en-GB" dirty="0"/>
              <a:t>Project Description</a:t>
            </a:r>
          </a:p>
        </p:txBody>
      </p:sp>
      <p:sp>
        <p:nvSpPr>
          <p:cNvPr id="3" name="Espace réservé du contenu 2">
            <a:extLst>
              <a:ext uri="{FF2B5EF4-FFF2-40B4-BE49-F238E27FC236}">
                <a16:creationId xmlns:a16="http://schemas.microsoft.com/office/drawing/2014/main" id="{1272F328-37AA-4860-8D26-CC68A2F83F76}"/>
              </a:ext>
            </a:extLst>
          </p:cNvPr>
          <p:cNvSpPr>
            <a:spLocks noGrp="1"/>
          </p:cNvSpPr>
          <p:nvPr>
            <p:ph sz="quarter" idx="10"/>
          </p:nvPr>
        </p:nvSpPr>
        <p:spPr>
          <a:xfrm>
            <a:off x="609758" y="1140812"/>
            <a:ext cx="11225625" cy="5139760"/>
          </a:xfrm>
        </p:spPr>
        <p:txBody>
          <a:bodyPr/>
          <a:lstStyle/>
          <a:p>
            <a:pPr lvl="1"/>
            <a:r>
              <a:rPr lang="en-US" dirty="0"/>
              <a:t>Schedule</a:t>
            </a:r>
            <a:endParaRPr lang="en-US" sz="2200" dirty="0"/>
          </a:p>
          <a:p>
            <a:pPr lvl="2"/>
            <a:r>
              <a:rPr lang="en-US" dirty="0"/>
              <a:t>The STF started on June 25, 2018</a:t>
            </a:r>
          </a:p>
          <a:p>
            <a:endParaRPr lang="en-GB" dirty="0"/>
          </a:p>
        </p:txBody>
      </p:sp>
      <p:sp>
        <p:nvSpPr>
          <p:cNvPr id="4" name="Espace réservé du pied de page 3">
            <a:extLst>
              <a:ext uri="{FF2B5EF4-FFF2-40B4-BE49-F238E27FC236}">
                <a16:creationId xmlns:a16="http://schemas.microsoft.com/office/drawing/2014/main" id="{626435DB-6258-443D-BCB6-4665B9FC6848}"/>
              </a:ext>
            </a:extLst>
          </p:cNvPr>
          <p:cNvSpPr>
            <a:spLocks noGrp="1"/>
          </p:cNvSpPr>
          <p:nvPr>
            <p:ph type="ftr" sz="quarter" idx="3"/>
          </p:nvPr>
        </p:nvSpPr>
        <p:spPr>
          <a:xfrm>
            <a:off x="4038600" y="6388995"/>
            <a:ext cx="4114800" cy="365125"/>
          </a:xfrm>
          <a:prstGeom prst="rect">
            <a:avLst/>
          </a:prstGeom>
        </p:spPr>
        <p:txBody>
          <a:bodyPr/>
          <a:lstStyle/>
          <a:p>
            <a:pPr algn="ctr">
              <a:buFont typeface="Wingdings" panose="05000000000000000000" pitchFamily="2" charset="2"/>
              <a:buNone/>
            </a:pPr>
            <a:r>
              <a:rPr lang="en-US"/>
              <a:t>oneM2M TP#39, 18/02/2019</a:t>
            </a:r>
            <a:endParaRPr lang="en-US" dirty="0"/>
          </a:p>
        </p:txBody>
      </p:sp>
      <p:pic>
        <p:nvPicPr>
          <p:cNvPr id="7" name="Image 6">
            <a:extLst>
              <a:ext uri="{FF2B5EF4-FFF2-40B4-BE49-F238E27FC236}">
                <a16:creationId xmlns:a16="http://schemas.microsoft.com/office/drawing/2014/main" id="{701E8F32-A094-49FB-9352-7F4C236CEC6A}"/>
              </a:ext>
            </a:extLst>
          </p:cNvPr>
          <p:cNvPicPr>
            <a:picLocks noChangeAspect="1"/>
          </p:cNvPicPr>
          <p:nvPr/>
        </p:nvPicPr>
        <p:blipFill>
          <a:blip r:embed="rId2"/>
          <a:stretch>
            <a:fillRect/>
          </a:stretch>
        </p:blipFill>
        <p:spPr>
          <a:xfrm>
            <a:off x="1276662" y="2224127"/>
            <a:ext cx="9638675" cy="3604409"/>
          </a:xfrm>
          <a:prstGeom prst="rect">
            <a:avLst/>
          </a:prstGeom>
        </p:spPr>
      </p:pic>
      <p:cxnSp>
        <p:nvCxnSpPr>
          <p:cNvPr id="6" name="Connecteur droit 5">
            <a:extLst>
              <a:ext uri="{FF2B5EF4-FFF2-40B4-BE49-F238E27FC236}">
                <a16:creationId xmlns:a16="http://schemas.microsoft.com/office/drawing/2014/main" id="{11CBF0E6-7E79-49E9-B4B8-4EBF80E32084}"/>
              </a:ext>
            </a:extLst>
          </p:cNvPr>
          <p:cNvCxnSpPr>
            <a:cxnSpLocks/>
          </p:cNvCxnSpPr>
          <p:nvPr/>
        </p:nvCxnSpPr>
        <p:spPr>
          <a:xfrm>
            <a:off x="9693911" y="2298340"/>
            <a:ext cx="0" cy="3530196"/>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167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D79758-FF92-46B2-8489-CB063BAB0151}"/>
              </a:ext>
            </a:extLst>
          </p:cNvPr>
          <p:cNvSpPr>
            <a:spLocks noGrp="1"/>
          </p:cNvSpPr>
          <p:nvPr>
            <p:ph type="title"/>
          </p:nvPr>
        </p:nvSpPr>
        <p:spPr/>
        <p:txBody>
          <a:bodyPr/>
          <a:lstStyle/>
          <a:p>
            <a:r>
              <a:rPr lang="en-US" dirty="0"/>
              <a:t>Activities and achievements at this point</a:t>
            </a:r>
            <a:endParaRPr lang="en-GB" dirty="0"/>
          </a:p>
        </p:txBody>
      </p:sp>
      <p:sp>
        <p:nvSpPr>
          <p:cNvPr id="3" name="Espace réservé du contenu 2">
            <a:extLst>
              <a:ext uri="{FF2B5EF4-FFF2-40B4-BE49-F238E27FC236}">
                <a16:creationId xmlns:a16="http://schemas.microsoft.com/office/drawing/2014/main" id="{8ABA419D-BD38-4A73-8FBC-C8BBF4FFEE58}"/>
              </a:ext>
            </a:extLst>
          </p:cNvPr>
          <p:cNvSpPr>
            <a:spLocks noGrp="1"/>
          </p:cNvSpPr>
          <p:nvPr>
            <p:ph sz="quarter" idx="10"/>
          </p:nvPr>
        </p:nvSpPr>
        <p:spPr>
          <a:xfrm>
            <a:off x="609758" y="1298448"/>
            <a:ext cx="11225625" cy="4982123"/>
          </a:xfrm>
        </p:spPr>
        <p:txBody>
          <a:bodyPr/>
          <a:lstStyle/>
          <a:p>
            <a:pPr lvl="1"/>
            <a:r>
              <a:rPr lang="en-GB" dirty="0"/>
              <a:t>STF web page at: </a:t>
            </a:r>
            <a:r>
              <a:rPr lang="en-GB" u="sng" dirty="0">
                <a:hlinkClick r:id="rId2"/>
              </a:rPr>
              <a:t>https://portal.etsi.org//STF/STFs/STFHomePages/STF555</a:t>
            </a:r>
            <a:endParaRPr lang="en-GB" u="sng" dirty="0"/>
          </a:p>
          <a:p>
            <a:pPr lvl="1"/>
            <a:r>
              <a:rPr lang="en-GB" dirty="0"/>
              <a:t>Liaison statement (</a:t>
            </a:r>
            <a:r>
              <a:rPr lang="en-GB" u="sng" dirty="0">
                <a:hlinkClick r:id="rId3"/>
              </a:rPr>
              <a:t>EMTEL(18)000026</a:t>
            </a:r>
            <a:r>
              <a:rPr lang="en-GB" dirty="0"/>
              <a:t>) sent by SC EMTEL to the related standardisation bodies on August 2, 2018 to inform them about the start of the STF and its scope</a:t>
            </a:r>
          </a:p>
          <a:p>
            <a:pPr lvl="1"/>
            <a:r>
              <a:rPr lang="en-GB" dirty="0"/>
              <a:t>Draft versions : </a:t>
            </a:r>
          </a:p>
          <a:p>
            <a:pPr lvl="2"/>
            <a:r>
              <a:rPr lang="en-GB" dirty="0"/>
              <a:t>V0.2.0 of TR 103 582 with the results of Task 2 (state of the art) is available as an SC EMTEL draft</a:t>
            </a:r>
          </a:p>
          <a:p>
            <a:pPr lvl="2"/>
            <a:r>
              <a:rPr lang="en-US" dirty="0"/>
              <a:t>V0.3.0 with use cases descriptions (Task 3) is available as an SC EMTEL draft</a:t>
            </a:r>
          </a:p>
          <a:p>
            <a:pPr lvl="2"/>
            <a:r>
              <a:rPr lang="en-US" dirty="0"/>
              <a:t>V0.4.0 with identification of points of failure and a first list of requirements (Task 4) is available as an SC EMTEL draft</a:t>
            </a:r>
          </a:p>
          <a:p>
            <a:pPr lvl="1"/>
            <a:r>
              <a:rPr lang="en-US" dirty="0"/>
              <a:t>Final draft will be available for approval by SC EMTEL on </a:t>
            </a:r>
            <a:r>
              <a:rPr lang="en-US" b="1" dirty="0">
                <a:solidFill>
                  <a:srgbClr val="FF0000"/>
                </a:solidFill>
              </a:rPr>
              <a:t>15.04.2019</a:t>
            </a:r>
          </a:p>
        </p:txBody>
      </p:sp>
      <p:sp>
        <p:nvSpPr>
          <p:cNvPr id="4" name="Espace réservé du pied de page 3">
            <a:extLst>
              <a:ext uri="{FF2B5EF4-FFF2-40B4-BE49-F238E27FC236}">
                <a16:creationId xmlns:a16="http://schemas.microsoft.com/office/drawing/2014/main" id="{90017396-E841-4C35-A8C4-9ACD5C211B7A}"/>
              </a:ext>
            </a:extLst>
          </p:cNvPr>
          <p:cNvSpPr>
            <a:spLocks noGrp="1"/>
          </p:cNvSpPr>
          <p:nvPr>
            <p:ph type="ftr" sz="quarter" idx="3"/>
          </p:nvPr>
        </p:nvSpPr>
        <p:spPr/>
        <p:txBody>
          <a:bodyPr/>
          <a:lstStyle/>
          <a:p>
            <a:pPr algn="ctr">
              <a:buFont typeface="Wingdings" panose="05000000000000000000" pitchFamily="2" charset="2"/>
              <a:buNone/>
            </a:pPr>
            <a:r>
              <a:rPr lang="en-US"/>
              <a:t>oneM2M TP#39, 18/02/2019</a:t>
            </a:r>
            <a:endParaRPr lang="en-US" dirty="0"/>
          </a:p>
        </p:txBody>
      </p:sp>
    </p:spTree>
    <p:extLst>
      <p:ext uri="{BB962C8B-B14F-4D97-AF65-F5344CB8AC3E}">
        <p14:creationId xmlns:p14="http://schemas.microsoft.com/office/powerpoint/2010/main" val="326493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C95550-69DA-4741-9E67-5D27F4B5E157}"/>
              </a:ext>
            </a:extLst>
          </p:cNvPr>
          <p:cNvSpPr>
            <a:spLocks noGrp="1"/>
          </p:cNvSpPr>
          <p:nvPr>
            <p:ph type="title"/>
          </p:nvPr>
        </p:nvSpPr>
        <p:spPr/>
        <p:txBody>
          <a:bodyPr/>
          <a:lstStyle/>
          <a:p>
            <a:r>
              <a:rPr lang="en-US" dirty="0"/>
              <a:t>List of use cases</a:t>
            </a:r>
            <a:endParaRPr lang="en-GB" dirty="0"/>
          </a:p>
        </p:txBody>
      </p:sp>
      <p:sp>
        <p:nvSpPr>
          <p:cNvPr id="3" name="Espace réservé du contenu 2">
            <a:extLst>
              <a:ext uri="{FF2B5EF4-FFF2-40B4-BE49-F238E27FC236}">
                <a16:creationId xmlns:a16="http://schemas.microsoft.com/office/drawing/2014/main" id="{EE4B2C18-D3AA-4AD1-900C-04D1CF563991}"/>
              </a:ext>
            </a:extLst>
          </p:cNvPr>
          <p:cNvSpPr>
            <a:spLocks noGrp="1"/>
          </p:cNvSpPr>
          <p:nvPr>
            <p:ph sz="quarter" idx="10"/>
          </p:nvPr>
        </p:nvSpPr>
        <p:spPr/>
        <p:txBody>
          <a:bodyPr/>
          <a:lstStyle/>
          <a:p>
            <a:pPr lvl="1"/>
            <a:r>
              <a:rPr lang="en-US" dirty="0"/>
              <a:t>EC1: Automatic direct emergency call from IoT device</a:t>
            </a:r>
          </a:p>
          <a:p>
            <a:pPr lvl="1"/>
            <a:r>
              <a:rPr lang="en-US" dirty="0"/>
              <a:t>EC2: IoT device provides additional information to an emergency call</a:t>
            </a:r>
          </a:p>
          <a:p>
            <a:pPr lvl="1"/>
            <a:r>
              <a:rPr lang="en-US" dirty="0"/>
              <a:t>MC1: IoT-based mission critical communications</a:t>
            </a:r>
          </a:p>
          <a:p>
            <a:pPr lvl="1"/>
            <a:r>
              <a:rPr lang="en-US" dirty="0"/>
              <a:t>MC2: Mission critical logistics support</a:t>
            </a:r>
          </a:p>
          <a:p>
            <a:pPr lvl="1"/>
            <a:r>
              <a:rPr lang="en-US" dirty="0"/>
              <a:t>MC3: Emergency services teams accessing pre-deployed IoT devices</a:t>
            </a:r>
          </a:p>
          <a:p>
            <a:pPr lvl="1"/>
            <a:r>
              <a:rPr lang="en-US" dirty="0"/>
              <a:t>PWS1: Warning sent by IoT device to citizens</a:t>
            </a:r>
          </a:p>
          <a:p>
            <a:pPr lvl="1"/>
            <a:r>
              <a:rPr lang="en-US" dirty="0"/>
              <a:t>AE1: IoT communication with priority handling to prevent emergency situation</a:t>
            </a:r>
          </a:p>
          <a:p>
            <a:pPr lvl="1"/>
            <a:r>
              <a:rPr lang="en-US" dirty="0"/>
              <a:t>AE2: IoT-based action following public warning system message reception</a:t>
            </a:r>
          </a:p>
          <a:p>
            <a:pPr lvl="1"/>
            <a:endParaRPr lang="en-GB" dirty="0"/>
          </a:p>
        </p:txBody>
      </p:sp>
      <p:sp>
        <p:nvSpPr>
          <p:cNvPr id="4" name="Espace réservé du pied de page 3">
            <a:extLst>
              <a:ext uri="{FF2B5EF4-FFF2-40B4-BE49-F238E27FC236}">
                <a16:creationId xmlns:a16="http://schemas.microsoft.com/office/drawing/2014/main" id="{F71E5C64-11BF-4EAF-B903-756188354F06}"/>
              </a:ext>
            </a:extLst>
          </p:cNvPr>
          <p:cNvSpPr>
            <a:spLocks noGrp="1"/>
          </p:cNvSpPr>
          <p:nvPr>
            <p:ph type="ftr" sz="quarter" idx="3"/>
          </p:nvPr>
        </p:nvSpPr>
        <p:spPr/>
        <p:txBody>
          <a:bodyPr/>
          <a:lstStyle/>
          <a:p>
            <a:pPr algn="ctr">
              <a:buFont typeface="Wingdings" panose="05000000000000000000" pitchFamily="2" charset="2"/>
              <a:buNone/>
            </a:pPr>
            <a:r>
              <a:rPr lang="en-US"/>
              <a:t>oneM2M TP#39, 18/02/2019</a:t>
            </a:r>
            <a:endParaRPr lang="en-US" dirty="0"/>
          </a:p>
        </p:txBody>
      </p:sp>
    </p:spTree>
    <p:extLst>
      <p:ext uri="{BB962C8B-B14F-4D97-AF65-F5344CB8AC3E}">
        <p14:creationId xmlns:p14="http://schemas.microsoft.com/office/powerpoint/2010/main" val="1484139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218BD4-4323-4C13-9798-9AA7DA81F6E7}"/>
              </a:ext>
            </a:extLst>
          </p:cNvPr>
          <p:cNvSpPr>
            <a:spLocks noGrp="1"/>
          </p:cNvSpPr>
          <p:nvPr>
            <p:ph type="title"/>
          </p:nvPr>
        </p:nvSpPr>
        <p:spPr/>
        <p:txBody>
          <a:bodyPr/>
          <a:lstStyle/>
          <a:p>
            <a:r>
              <a:rPr lang="en-US" dirty="0"/>
              <a:t>Example Use Case:  </a:t>
            </a:r>
            <a:br>
              <a:rPr lang="en-US" dirty="0"/>
            </a:br>
            <a:r>
              <a:rPr lang="en-US" dirty="0"/>
              <a:t>MC1: IoT-based mission critical communications</a:t>
            </a:r>
            <a:endParaRPr lang="en-GB" dirty="0"/>
          </a:p>
        </p:txBody>
      </p:sp>
      <p:sp>
        <p:nvSpPr>
          <p:cNvPr id="4" name="Espace réservé du pied de page 3">
            <a:extLst>
              <a:ext uri="{FF2B5EF4-FFF2-40B4-BE49-F238E27FC236}">
                <a16:creationId xmlns:a16="http://schemas.microsoft.com/office/drawing/2014/main" id="{4F9AB19C-DEAC-48C6-B5A9-7BDC50A3155D}"/>
              </a:ext>
            </a:extLst>
          </p:cNvPr>
          <p:cNvSpPr>
            <a:spLocks noGrp="1"/>
          </p:cNvSpPr>
          <p:nvPr>
            <p:ph type="ftr" sz="quarter" idx="3"/>
          </p:nvPr>
        </p:nvSpPr>
        <p:spPr/>
        <p:txBody>
          <a:bodyPr/>
          <a:lstStyle/>
          <a:p>
            <a:pPr algn="ctr">
              <a:buFont typeface="Wingdings" panose="05000000000000000000" pitchFamily="2" charset="2"/>
              <a:buNone/>
            </a:pPr>
            <a:r>
              <a:rPr lang="en-US"/>
              <a:t>oneM2M TP#39, 18/02/2019</a:t>
            </a:r>
            <a:endParaRPr lang="en-US" dirty="0"/>
          </a:p>
        </p:txBody>
      </p:sp>
      <p:pic>
        <p:nvPicPr>
          <p:cNvPr id="5" name="Grafik 1">
            <a:extLst>
              <a:ext uri="{FF2B5EF4-FFF2-40B4-BE49-F238E27FC236}">
                <a16:creationId xmlns:a16="http://schemas.microsoft.com/office/drawing/2014/main" id="{79D72A1B-71BC-4F11-B814-CE47589CE4B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0713" y="1287447"/>
            <a:ext cx="9525657" cy="5101548"/>
          </a:xfrm>
          <a:prstGeom prst="rect">
            <a:avLst/>
          </a:prstGeom>
          <a:noFill/>
          <a:ln>
            <a:noFill/>
          </a:ln>
        </p:spPr>
      </p:pic>
    </p:spTree>
    <p:extLst>
      <p:ext uri="{BB962C8B-B14F-4D97-AF65-F5344CB8AC3E}">
        <p14:creationId xmlns:p14="http://schemas.microsoft.com/office/powerpoint/2010/main" val="218837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36947B-895D-4705-9882-70C7346ADCE7}"/>
              </a:ext>
            </a:extLst>
          </p:cNvPr>
          <p:cNvSpPr>
            <a:spLocks noGrp="1"/>
          </p:cNvSpPr>
          <p:nvPr>
            <p:ph type="title"/>
          </p:nvPr>
        </p:nvSpPr>
        <p:spPr>
          <a:xfrm>
            <a:off x="609759" y="274702"/>
            <a:ext cx="10273100" cy="866110"/>
          </a:xfrm>
        </p:spPr>
        <p:txBody>
          <a:bodyPr/>
          <a:lstStyle/>
          <a:p>
            <a:r>
              <a:rPr lang="en-US" dirty="0"/>
              <a:t>Example Use Case:  </a:t>
            </a:r>
            <a:br>
              <a:rPr lang="en-US" dirty="0"/>
            </a:br>
            <a:r>
              <a:rPr lang="en-US" dirty="0"/>
              <a:t>AE2: IoT-based action following PWS message reception</a:t>
            </a:r>
            <a:endParaRPr lang="en-GB" dirty="0"/>
          </a:p>
        </p:txBody>
      </p:sp>
      <p:sp>
        <p:nvSpPr>
          <p:cNvPr id="4" name="Espace réservé du pied de page 3">
            <a:extLst>
              <a:ext uri="{FF2B5EF4-FFF2-40B4-BE49-F238E27FC236}">
                <a16:creationId xmlns:a16="http://schemas.microsoft.com/office/drawing/2014/main" id="{69FB3B40-18FC-49A5-B988-97DA0C757499}"/>
              </a:ext>
            </a:extLst>
          </p:cNvPr>
          <p:cNvSpPr>
            <a:spLocks noGrp="1"/>
          </p:cNvSpPr>
          <p:nvPr>
            <p:ph type="ftr" sz="quarter" idx="3"/>
          </p:nvPr>
        </p:nvSpPr>
        <p:spPr/>
        <p:txBody>
          <a:bodyPr/>
          <a:lstStyle/>
          <a:p>
            <a:pPr algn="ctr">
              <a:buFont typeface="Wingdings" panose="05000000000000000000" pitchFamily="2" charset="2"/>
              <a:buNone/>
            </a:pPr>
            <a:r>
              <a:rPr lang="en-US"/>
              <a:t>oneM2M TP#39, 18/02/2019</a:t>
            </a:r>
            <a:endParaRPr lang="en-US" dirty="0"/>
          </a:p>
        </p:txBody>
      </p:sp>
      <p:pic>
        <p:nvPicPr>
          <p:cNvPr id="5" name="Image 4">
            <a:extLst>
              <a:ext uri="{FF2B5EF4-FFF2-40B4-BE49-F238E27FC236}">
                <a16:creationId xmlns:a16="http://schemas.microsoft.com/office/drawing/2014/main" id="{558FC15A-7516-452F-84A8-8B1D11EF93A7}"/>
              </a:ext>
            </a:extLst>
          </p:cNvPr>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669132" y="1140812"/>
            <a:ext cx="8853735" cy="5248183"/>
          </a:xfrm>
          <a:prstGeom prst="rect">
            <a:avLst/>
          </a:prstGeom>
          <a:noFill/>
        </p:spPr>
      </p:pic>
    </p:spTree>
    <p:extLst>
      <p:ext uri="{BB962C8B-B14F-4D97-AF65-F5344CB8AC3E}">
        <p14:creationId xmlns:p14="http://schemas.microsoft.com/office/powerpoint/2010/main" val="2223528275"/>
      </p:ext>
    </p:extLst>
  </p:cSld>
  <p:clrMapOvr>
    <a:masterClrMapping/>
  </p:clrMapOvr>
</p:sld>
</file>

<file path=ppt/theme/theme1.xml><?xml version="1.0" encoding="utf-8"?>
<a:theme xmlns:a="http://schemas.openxmlformats.org/drawingml/2006/main" name="ETSI Corporate 2018">
  <a:themeElements>
    <a:clrScheme name="ETSI 2018">
      <a:dk1>
        <a:srgbClr val="3E484F"/>
      </a:dk1>
      <a:lt1>
        <a:srgbClr val="A0CBED"/>
      </a:lt1>
      <a:dk2>
        <a:srgbClr val="000000"/>
      </a:dk2>
      <a:lt2>
        <a:srgbClr val="FFFFFF"/>
      </a:lt2>
      <a:accent1>
        <a:srgbClr val="004A8D"/>
      </a:accent1>
      <a:accent2>
        <a:srgbClr val="007DC3"/>
      </a:accent2>
      <a:accent3>
        <a:srgbClr val="69747A"/>
      </a:accent3>
      <a:accent4>
        <a:srgbClr val="E8E196"/>
      </a:accent4>
      <a:accent5>
        <a:srgbClr val="FFC20E"/>
      </a:accent5>
      <a:accent6>
        <a:srgbClr val="8DC640"/>
      </a:accent6>
      <a:hlink>
        <a:srgbClr val="007DC3"/>
      </a:hlink>
      <a:folHlink>
        <a:srgbClr val="8C56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400" dirty="0" err="1" smtClean="0">
            <a:solidFill>
              <a:schemeClr val="tx2"/>
            </a:solidFill>
          </a:defRPr>
        </a:defPPr>
      </a:lstStyle>
    </a:txDef>
  </a:objectDefaults>
  <a:extraClrSchemeLst/>
  <a:extLst>
    <a:ext uri="{05A4C25C-085E-4340-85A3-A5531E510DB2}">
      <thm15:themeFamily xmlns:thm15="http://schemas.microsoft.com/office/thememl/2012/main" name="ETSI_CORPORATE_PRESENTATION_template_2018_Light_Version.potx" id="{F98CD3C9-3A5F-4769-A56E-668FEF5FF6D3}" vid="{D95230A8-416F-4ED0-BC96-FFDC73720D8C}"/>
    </a:ext>
  </a:extLst>
</a:theme>
</file>

<file path=ppt/theme/theme2.xml><?xml version="1.0" encoding="utf-8"?>
<a:theme xmlns:a="http://schemas.openxmlformats.org/drawingml/2006/main" name="Office Theme">
  <a:themeElements>
    <a:clrScheme name="ETSI 2018">
      <a:dk1>
        <a:srgbClr val="3E484F"/>
      </a:dk1>
      <a:lt1>
        <a:srgbClr val="A0CBED"/>
      </a:lt1>
      <a:dk2>
        <a:srgbClr val="000000"/>
      </a:dk2>
      <a:lt2>
        <a:srgbClr val="FFFFFF"/>
      </a:lt2>
      <a:accent1>
        <a:srgbClr val="004A8D"/>
      </a:accent1>
      <a:accent2>
        <a:srgbClr val="007DC3"/>
      </a:accent2>
      <a:accent3>
        <a:srgbClr val="69747A"/>
      </a:accent3>
      <a:accent4>
        <a:srgbClr val="E8E196"/>
      </a:accent4>
      <a:accent5>
        <a:srgbClr val="FFC20E"/>
      </a:accent5>
      <a:accent6>
        <a:srgbClr val="8DC640"/>
      </a:accent6>
      <a:hlink>
        <a:srgbClr val="007DC3"/>
      </a:hlink>
      <a:folHlink>
        <a:srgbClr val="8C56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TSI 2018">
      <a:dk1>
        <a:srgbClr val="3E484F"/>
      </a:dk1>
      <a:lt1>
        <a:srgbClr val="A0CBED"/>
      </a:lt1>
      <a:dk2>
        <a:srgbClr val="000000"/>
      </a:dk2>
      <a:lt2>
        <a:srgbClr val="FFFFFF"/>
      </a:lt2>
      <a:accent1>
        <a:srgbClr val="004A8D"/>
      </a:accent1>
      <a:accent2>
        <a:srgbClr val="007DC3"/>
      </a:accent2>
      <a:accent3>
        <a:srgbClr val="69747A"/>
      </a:accent3>
      <a:accent4>
        <a:srgbClr val="E8E196"/>
      </a:accent4>
      <a:accent5>
        <a:srgbClr val="FFC20E"/>
      </a:accent5>
      <a:accent6>
        <a:srgbClr val="8DC640"/>
      </a:accent6>
      <a:hlink>
        <a:srgbClr val="007DC3"/>
      </a:hlink>
      <a:folHlink>
        <a:srgbClr val="8C56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006DA1A1329A24CA7756A956DC8210A" ma:contentTypeVersion="7" ma:contentTypeDescription="Create a new document." ma:contentTypeScope="" ma:versionID="2aaac59ac1cacbd2446adb29d8b738ef">
  <xsd:schema xmlns:xsd="http://www.w3.org/2001/XMLSchema" xmlns:xs="http://www.w3.org/2001/XMLSchema" xmlns:p="http://schemas.microsoft.com/office/2006/metadata/properties" xmlns:ns2="0c4cf4bc-6d72-41ba-a5e3-d1f467f41ac9" targetNamespace="http://schemas.microsoft.com/office/2006/metadata/properties" ma:root="true" ma:fieldsID="d328c42ee8d78e6d98ba67eccf81e9b3" ns2:_="">
    <xsd:import namespace="0c4cf4bc-6d72-41ba-a5e3-d1f467f41ac9"/>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Reference_x0020_No_x002e_"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4cf4bc-6d72-41ba-a5e3-d1f467f41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Reference_x0020_No_x002e_" ma:index="12" nillable="true" ma:displayName="Reference No." ma:description="Informative reference ID as defined in section 2.2&#10;" ma:internalName="Reference_x0020_No_x002e_">
      <xsd:simpleType>
        <xsd:restriction base="dms:Text">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ference_x0020_No_x002e_ xmlns="0c4cf4bc-6d72-41ba-a5e3-d1f467f41ac9" xsi:nil="true"/>
  </documentManagement>
</p:properties>
</file>

<file path=customXml/itemProps1.xml><?xml version="1.0" encoding="utf-8"?>
<ds:datastoreItem xmlns:ds="http://schemas.openxmlformats.org/officeDocument/2006/customXml" ds:itemID="{253D1520-2A5D-487C-9610-CBE065A0D56B}">
  <ds:schemaRefs>
    <ds:schemaRef ds:uri="http://schemas.microsoft.com/sharepoint/v3/contenttype/forms"/>
  </ds:schemaRefs>
</ds:datastoreItem>
</file>

<file path=customXml/itemProps2.xml><?xml version="1.0" encoding="utf-8"?>
<ds:datastoreItem xmlns:ds="http://schemas.openxmlformats.org/officeDocument/2006/customXml" ds:itemID="{B0700B7A-92B3-4DC9-9BED-A70A9DA0BF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4cf4bc-6d72-41ba-a5e3-d1f467f41a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8EE099-5E22-4A72-9626-D65349EFD4EA}">
  <ds:schemaRefs>
    <ds:schemaRef ds:uri="0c4cf4bc-6d72-41ba-a5e3-d1f467f41ac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ETSI_STF515_Conference_ProjectOverview</Template>
  <TotalTime>1359</TotalTime>
  <Words>1220</Words>
  <Application>Microsoft Office PowerPoint</Application>
  <PresentationFormat>Grand écran</PresentationFormat>
  <Paragraphs>137</Paragraphs>
  <Slides>15</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Arial</vt:lpstr>
      <vt:lpstr>Calibri</vt:lpstr>
      <vt:lpstr>Calibri Light</vt:lpstr>
      <vt:lpstr>Wingdings</vt:lpstr>
      <vt:lpstr>ETSI Corporate 2018</vt:lpstr>
      <vt:lpstr>    ETSI STF 555 Study of use cases and communications involving IoT devices in emergency situations</vt:lpstr>
      <vt:lpstr>Content</vt:lpstr>
      <vt:lpstr>Objectives</vt:lpstr>
      <vt:lpstr>Project Description</vt:lpstr>
      <vt:lpstr>Project Description</vt:lpstr>
      <vt:lpstr>Activities and achievements at this point</vt:lpstr>
      <vt:lpstr>List of use cases</vt:lpstr>
      <vt:lpstr>Example Use Case:   MC1: IoT-based mission critical communications</vt:lpstr>
      <vt:lpstr>Example Use Case:   AE2: IoT-based action following PWS message reception</vt:lpstr>
      <vt:lpstr>Potential points of failure (extracted examples)</vt:lpstr>
      <vt:lpstr>Recommendations of requirements </vt:lpstr>
      <vt:lpstr>Recommendations of requirements (extracted examples)</vt:lpstr>
      <vt:lpstr>Recommendations of requirements (extracted examples)</vt:lpstr>
      <vt:lpstr>oneM2M liaison</vt:lpstr>
      <vt:lpstr>Contact details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short guide to using the ETSI PowerPoint Template</dc:title>
  <dc:subject>&lt;Speech title here&gt;</dc:subject>
  <dc:creator>Samir Medjiah</dc:creator>
  <cp:keywords/>
  <cp:lastModifiedBy>Samir Medjiah</cp:lastModifiedBy>
  <cp:revision>267</cp:revision>
  <dcterms:created xsi:type="dcterms:W3CDTF">2018-09-18T13:07:59Z</dcterms:created>
  <dcterms:modified xsi:type="dcterms:W3CDTF">2019-02-15T05:54:27Z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curityLevel">
    <vt:lpwstr>Level 2 – Sensitive</vt:lpwstr>
  </property>
  <property fmtid="{D5CDD505-2E9C-101B-9397-08002B2CF9AE}" pid="3" name="Updated">
    <vt:bool>true</vt:bool>
  </property>
  <property fmtid="{D5CDD505-2E9C-101B-9397-08002B2CF9AE}" pid="4" name="ContentTypeId">
    <vt:lpwstr>0x010100F006DA1A1329A24CA7756A956DC8210A</vt:lpwstr>
  </property>
  <property fmtid="{D5CDD505-2E9C-101B-9397-08002B2CF9AE}" pid="5" name="AuthorIds_UIVersion_512">
    <vt:lpwstr>17</vt:lpwstr>
  </property>
</Properties>
</file>