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84" r:id="rId3"/>
    <p:sldId id="323" r:id="rId4"/>
    <p:sldId id="314" r:id="rId5"/>
    <p:sldId id="322" r:id="rId6"/>
    <p:sldId id="291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94570"/>
  </p:normalViewPr>
  <p:slideViewPr>
    <p:cSldViewPr>
      <p:cViewPr varScale="1">
        <p:scale>
          <a:sx n="86" d="100"/>
          <a:sy n="86" d="100"/>
        </p:scale>
        <p:origin x="138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74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niblett\Documents\oneM2M\protocols\PRO31\CR%20histor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CR's</a:t>
            </a:r>
            <a:r>
              <a:rPr lang="en-US" baseline="0"/>
              <a:t> agreed by TP Meeting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Sheet2!$E$1</c:f>
              <c:strCache>
                <c:ptCount val="1"/>
                <c:pt idx="0">
                  <c:v>MNT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Sheet2!$A$2:$A$21</c:f>
              <c:numCache>
                <c:formatCode>General</c:formatCode>
                <c:ptCount val="20"/>
                <c:pt idx="0">
                  <c:v>19</c:v>
                </c:pt>
                <c:pt idx="1">
                  <c:v>20</c:v>
                </c:pt>
                <c:pt idx="2">
                  <c:v>21</c:v>
                </c:pt>
                <c:pt idx="3">
                  <c:v>22</c:v>
                </c:pt>
                <c:pt idx="4">
                  <c:v>23</c:v>
                </c:pt>
                <c:pt idx="5">
                  <c:v>24</c:v>
                </c:pt>
                <c:pt idx="6">
                  <c:v>25</c:v>
                </c:pt>
                <c:pt idx="7">
                  <c:v>26</c:v>
                </c:pt>
                <c:pt idx="8">
                  <c:v>27</c:v>
                </c:pt>
                <c:pt idx="9">
                  <c:v>28</c:v>
                </c:pt>
                <c:pt idx="10">
                  <c:v>29</c:v>
                </c:pt>
                <c:pt idx="11">
                  <c:v>30</c:v>
                </c:pt>
                <c:pt idx="12">
                  <c:v>31</c:v>
                </c:pt>
                <c:pt idx="13">
                  <c:v>32</c:v>
                </c:pt>
                <c:pt idx="14">
                  <c:v>33</c:v>
                </c:pt>
                <c:pt idx="15">
                  <c:v>34</c:v>
                </c:pt>
                <c:pt idx="16">
                  <c:v>35</c:v>
                </c:pt>
                <c:pt idx="17">
                  <c:v>37</c:v>
                </c:pt>
                <c:pt idx="18">
                  <c:v>38</c:v>
                </c:pt>
                <c:pt idx="19">
                  <c:v>39</c:v>
                </c:pt>
              </c:numCache>
            </c:numRef>
          </c:cat>
          <c:val>
            <c:numRef>
              <c:f>Sheet2!$E$2:$E$21</c:f>
              <c:numCache>
                <c:formatCode>General</c:formatCode>
                <c:ptCount val="20"/>
                <c:pt idx="0">
                  <c:v>27</c:v>
                </c:pt>
                <c:pt idx="1">
                  <c:v>28</c:v>
                </c:pt>
                <c:pt idx="2">
                  <c:v>12</c:v>
                </c:pt>
                <c:pt idx="3">
                  <c:v>15</c:v>
                </c:pt>
                <c:pt idx="4">
                  <c:v>18</c:v>
                </c:pt>
                <c:pt idx="5">
                  <c:v>29</c:v>
                </c:pt>
                <c:pt idx="6">
                  <c:v>30</c:v>
                </c:pt>
                <c:pt idx="7">
                  <c:v>18</c:v>
                </c:pt>
                <c:pt idx="8">
                  <c:v>19</c:v>
                </c:pt>
                <c:pt idx="9">
                  <c:v>7</c:v>
                </c:pt>
                <c:pt idx="10">
                  <c:v>20</c:v>
                </c:pt>
                <c:pt idx="11">
                  <c:v>7</c:v>
                </c:pt>
                <c:pt idx="12">
                  <c:v>26</c:v>
                </c:pt>
                <c:pt idx="13">
                  <c:v>19</c:v>
                </c:pt>
                <c:pt idx="14">
                  <c:v>16</c:v>
                </c:pt>
                <c:pt idx="15">
                  <c:v>9</c:v>
                </c:pt>
                <c:pt idx="16">
                  <c:v>21</c:v>
                </c:pt>
                <c:pt idx="17">
                  <c:v>7</c:v>
                </c:pt>
                <c:pt idx="18">
                  <c:v>7</c:v>
                </c:pt>
                <c:pt idx="19">
                  <c:v>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8E1-8845-BAA4-2071C276C71D}"/>
            </c:ext>
          </c:extLst>
        </c:ser>
        <c:ser>
          <c:idx val="3"/>
          <c:order val="1"/>
          <c:tx>
            <c:strRef>
              <c:f>Sheet2!$F$1</c:f>
              <c:strCache>
                <c:ptCount val="1"/>
                <c:pt idx="0">
                  <c:v>R2 new feature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Sheet2!$A$2:$A$21</c:f>
              <c:numCache>
                <c:formatCode>General</c:formatCode>
                <c:ptCount val="20"/>
                <c:pt idx="0">
                  <c:v>19</c:v>
                </c:pt>
                <c:pt idx="1">
                  <c:v>20</c:v>
                </c:pt>
                <c:pt idx="2">
                  <c:v>21</c:v>
                </c:pt>
                <c:pt idx="3">
                  <c:v>22</c:v>
                </c:pt>
                <c:pt idx="4">
                  <c:v>23</c:v>
                </c:pt>
                <c:pt idx="5">
                  <c:v>24</c:v>
                </c:pt>
                <c:pt idx="6">
                  <c:v>25</c:v>
                </c:pt>
                <c:pt idx="7">
                  <c:v>26</c:v>
                </c:pt>
                <c:pt idx="8">
                  <c:v>27</c:v>
                </c:pt>
                <c:pt idx="9">
                  <c:v>28</c:v>
                </c:pt>
                <c:pt idx="10">
                  <c:v>29</c:v>
                </c:pt>
                <c:pt idx="11">
                  <c:v>30</c:v>
                </c:pt>
                <c:pt idx="12">
                  <c:v>31</c:v>
                </c:pt>
                <c:pt idx="13">
                  <c:v>32</c:v>
                </c:pt>
                <c:pt idx="14">
                  <c:v>33</c:v>
                </c:pt>
                <c:pt idx="15">
                  <c:v>34</c:v>
                </c:pt>
                <c:pt idx="16">
                  <c:v>35</c:v>
                </c:pt>
                <c:pt idx="17">
                  <c:v>37</c:v>
                </c:pt>
                <c:pt idx="18">
                  <c:v>38</c:v>
                </c:pt>
                <c:pt idx="19">
                  <c:v>39</c:v>
                </c:pt>
              </c:numCache>
            </c:numRef>
          </c:cat>
          <c:val>
            <c:numRef>
              <c:f>Sheet2!$F$2:$F$21</c:f>
              <c:numCache>
                <c:formatCode>General</c:formatCode>
                <c:ptCount val="20"/>
                <c:pt idx="0">
                  <c:v>1</c:v>
                </c:pt>
                <c:pt idx="1">
                  <c:v>0</c:v>
                </c:pt>
                <c:pt idx="2">
                  <c:v>3</c:v>
                </c:pt>
                <c:pt idx="3">
                  <c:v>9</c:v>
                </c:pt>
                <c:pt idx="4">
                  <c:v>15</c:v>
                </c:pt>
                <c:pt idx="5">
                  <c:v>24</c:v>
                </c:pt>
                <c:pt idx="6">
                  <c:v>0</c:v>
                </c:pt>
                <c:pt idx="7">
                  <c:v>2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3</c:v>
                </c:pt>
                <c:pt idx="14">
                  <c:v>2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8E1-8845-BAA4-2071C276C71D}"/>
            </c:ext>
          </c:extLst>
        </c:ser>
        <c:ser>
          <c:idx val="4"/>
          <c:order val="2"/>
          <c:tx>
            <c:strRef>
              <c:f>Sheet2!$G$1</c:f>
              <c:strCache>
                <c:ptCount val="1"/>
                <c:pt idx="0">
                  <c:v>R3 new feature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Sheet2!$A$2:$A$21</c:f>
              <c:numCache>
                <c:formatCode>General</c:formatCode>
                <c:ptCount val="20"/>
                <c:pt idx="0">
                  <c:v>19</c:v>
                </c:pt>
                <c:pt idx="1">
                  <c:v>20</c:v>
                </c:pt>
                <c:pt idx="2">
                  <c:v>21</c:v>
                </c:pt>
                <c:pt idx="3">
                  <c:v>22</c:v>
                </c:pt>
                <c:pt idx="4">
                  <c:v>23</c:v>
                </c:pt>
                <c:pt idx="5">
                  <c:v>24</c:v>
                </c:pt>
                <c:pt idx="6">
                  <c:v>25</c:v>
                </c:pt>
                <c:pt idx="7">
                  <c:v>26</c:v>
                </c:pt>
                <c:pt idx="8">
                  <c:v>27</c:v>
                </c:pt>
                <c:pt idx="9">
                  <c:v>28</c:v>
                </c:pt>
                <c:pt idx="10">
                  <c:v>29</c:v>
                </c:pt>
                <c:pt idx="11">
                  <c:v>30</c:v>
                </c:pt>
                <c:pt idx="12">
                  <c:v>31</c:v>
                </c:pt>
                <c:pt idx="13">
                  <c:v>32</c:v>
                </c:pt>
                <c:pt idx="14">
                  <c:v>33</c:v>
                </c:pt>
                <c:pt idx="15">
                  <c:v>34</c:v>
                </c:pt>
                <c:pt idx="16">
                  <c:v>35</c:v>
                </c:pt>
                <c:pt idx="17">
                  <c:v>37</c:v>
                </c:pt>
                <c:pt idx="18">
                  <c:v>38</c:v>
                </c:pt>
                <c:pt idx="19">
                  <c:v>39</c:v>
                </c:pt>
              </c:numCache>
            </c:numRef>
          </c:cat>
          <c:val>
            <c:numRef>
              <c:f>Sheet2!$G$2:$G$21</c:f>
              <c:numCache>
                <c:formatCode>General</c:formatCode>
                <c:ptCount val="20"/>
                <c:pt idx="7">
                  <c:v>1</c:v>
                </c:pt>
                <c:pt idx="8">
                  <c:v>1</c:v>
                </c:pt>
                <c:pt idx="9">
                  <c:v>4</c:v>
                </c:pt>
                <c:pt idx="10">
                  <c:v>2</c:v>
                </c:pt>
                <c:pt idx="11">
                  <c:v>3</c:v>
                </c:pt>
                <c:pt idx="12">
                  <c:v>10</c:v>
                </c:pt>
                <c:pt idx="13">
                  <c:v>4</c:v>
                </c:pt>
                <c:pt idx="14">
                  <c:v>16</c:v>
                </c:pt>
                <c:pt idx="15">
                  <c:v>12</c:v>
                </c:pt>
                <c:pt idx="16">
                  <c:v>12</c:v>
                </c:pt>
                <c:pt idx="17">
                  <c:v>6</c:v>
                </c:pt>
                <c:pt idx="18">
                  <c:v>11</c:v>
                </c:pt>
                <c:pt idx="19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8E1-8845-BAA4-2071C276C71D}"/>
            </c:ext>
          </c:extLst>
        </c:ser>
        <c:ser>
          <c:idx val="0"/>
          <c:order val="3"/>
          <c:tx>
            <c:strRef>
              <c:f>Sheet2!$H$1</c:f>
              <c:strCache>
                <c:ptCount val="1"/>
                <c:pt idx="0">
                  <c:v>R4 new feature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Sheet2!$A$2:$A$21</c:f>
              <c:numCache>
                <c:formatCode>General</c:formatCode>
                <c:ptCount val="20"/>
                <c:pt idx="0">
                  <c:v>19</c:v>
                </c:pt>
                <c:pt idx="1">
                  <c:v>20</c:v>
                </c:pt>
                <c:pt idx="2">
                  <c:v>21</c:v>
                </c:pt>
                <c:pt idx="3">
                  <c:v>22</c:v>
                </c:pt>
                <c:pt idx="4">
                  <c:v>23</c:v>
                </c:pt>
                <c:pt idx="5">
                  <c:v>24</c:v>
                </c:pt>
                <c:pt idx="6">
                  <c:v>25</c:v>
                </c:pt>
                <c:pt idx="7">
                  <c:v>26</c:v>
                </c:pt>
                <c:pt idx="8">
                  <c:v>27</c:v>
                </c:pt>
                <c:pt idx="9">
                  <c:v>28</c:v>
                </c:pt>
                <c:pt idx="10">
                  <c:v>29</c:v>
                </c:pt>
                <c:pt idx="11">
                  <c:v>30</c:v>
                </c:pt>
                <c:pt idx="12">
                  <c:v>31</c:v>
                </c:pt>
                <c:pt idx="13">
                  <c:v>32</c:v>
                </c:pt>
                <c:pt idx="14">
                  <c:v>33</c:v>
                </c:pt>
                <c:pt idx="15">
                  <c:v>34</c:v>
                </c:pt>
                <c:pt idx="16">
                  <c:v>35</c:v>
                </c:pt>
                <c:pt idx="17">
                  <c:v>37</c:v>
                </c:pt>
                <c:pt idx="18">
                  <c:v>38</c:v>
                </c:pt>
                <c:pt idx="19">
                  <c:v>39</c:v>
                </c:pt>
              </c:numCache>
            </c:numRef>
          </c:cat>
          <c:val>
            <c:numRef>
              <c:f>Sheet2!$H$2:$H$21</c:f>
              <c:numCache>
                <c:formatCode>General</c:formatCode>
                <c:ptCount val="20"/>
                <c:pt idx="17">
                  <c:v>1</c:v>
                </c:pt>
                <c:pt idx="18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8E1-8845-BAA4-2071C276C7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892468336"/>
        <c:axId val="-804239632"/>
      </c:lineChart>
      <c:catAx>
        <c:axId val="-892468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04239632"/>
        <c:crosses val="autoZero"/>
        <c:auto val="1"/>
        <c:lblAlgn val="ctr"/>
        <c:lblOffset val="100"/>
        <c:noMultiLvlLbl val="0"/>
      </c:catAx>
      <c:valAx>
        <c:axId val="-804239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92468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6CDF8CD-CE67-4542-9964-1A2292BFE1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B7F551-D8F2-514B-8316-61DE5F05982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408B5231-5405-A24E-87D5-4D245948112F}" type="datetimeFigureOut">
              <a:rPr lang="en-US" altLang="en-US"/>
              <a:pPr>
                <a:defRPr/>
              </a:pPr>
              <a:t>5/22/2019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92C010-4280-854A-B2F4-4243116E91B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F30C51-69FB-3E42-B449-C23C0C14E6A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2174D0D1-F300-E447-8CF5-65BC97653A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75EA9D3-9681-204C-832F-58A01FD822F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164A2A-CC36-114D-8D32-E03B142F2A2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1904A6D1-88BE-3E42-A2F3-6E2FEB663BE9}" type="datetimeFigureOut">
              <a:rPr lang="en-US" altLang="en-US"/>
              <a:pPr>
                <a:defRPr/>
              </a:pPr>
              <a:t>5/22/2019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FB19E59-5FA3-8A4F-A7A4-BCC1AFBF5CB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9C41C2E-2825-2647-9901-6D5794C818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288715-F9BF-0848-90FA-13342F2EF30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455B0B-233D-BA48-A12F-D044C31A99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A815D609-ACCA-0D43-BAB7-F11D0400FF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MS PGothic" panose="020B0600070205080204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7EBB710-36A1-C248-A5AB-A840EE7DBA3F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D260633-51D6-9545-A035-D00F24E3DD0A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3E383654-42BD-E44B-B37D-63F71C3367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8315E19-2CF7-EF4B-AA9C-B29DCC1A63F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666BE096-07C0-004A-9BAB-7EF87D2006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780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BE60F43-186D-6840-850A-657AC4D638A4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E9F841D-1578-4F44-9099-030C7457FB9A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1AEFFDC3-57BA-794C-AA1E-99CB014E374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79F35D6-28C0-1D49-BC21-9BA3E343E8D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BA34274E-A46A-8E4F-8989-7F6767A87C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0455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695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200" r:id="rId1"/>
    <p:sldLayoutId id="2147484201" r:id="rId2"/>
    <p:sldLayoutId id="214748419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B7545984-A27F-BA47-8352-F0370CDFED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30FDCAE4-9D15-DC43-B22E-DC7C03DAC072}"/>
              </a:ext>
            </a:extLst>
          </p:cNvPr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148" name="Title 1">
            <a:extLst>
              <a:ext uri="{FF2B5EF4-FFF2-40B4-BE49-F238E27FC236}">
                <a16:creationId xmlns:a16="http://schemas.microsoft.com/office/drawing/2014/main" id="{32A77AD6-B3DF-144A-ABE2-B3FB684B527B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 bwMode="auto">
          <a:xfrm>
            <a:off x="228600" y="3711575"/>
            <a:ext cx="8686800" cy="93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4800" b="1" dirty="0">
                <a:solidFill>
                  <a:srgbClr val="A0A0A3"/>
                </a:solidFill>
              </a:rPr>
              <a:t>SDS Status Report to TP40</a:t>
            </a:r>
          </a:p>
        </p:txBody>
      </p:sp>
      <p:sp>
        <p:nvSpPr>
          <p:cNvPr id="6149" name="TextBox 4">
            <a:extLst>
              <a:ext uri="{FF2B5EF4-FFF2-40B4-BE49-F238E27FC236}">
                <a16:creationId xmlns:a16="http://schemas.microsoft.com/office/drawing/2014/main" id="{14281ED8-C627-E742-909A-026C47B82C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5256213"/>
            <a:ext cx="622548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Group Name: oneM2M SDS</a:t>
            </a: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Source: Dale Seed, Peter Niblett, SeungMyeong Jeong, Wei Zhou</a:t>
            </a:r>
          </a:p>
          <a:p>
            <a:pPr eaLnBrk="1" hangingPunct="1"/>
            <a:r>
              <a:rPr lang="en-US" altLang="zh-CN" dirty="0">
                <a:solidFill>
                  <a:srgbClr val="B42025"/>
                </a:solidFill>
              </a:rPr>
              <a:t>Meeting Date: 2019-05-20 to 2019-05-24</a:t>
            </a:r>
          </a:p>
          <a:p>
            <a:pPr eaLnBrk="1" hangingPunct="1"/>
            <a:endParaRPr lang="en-US" altLang="en-US" dirty="0">
              <a:solidFill>
                <a:srgbClr val="B42025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>
            <a:extLst>
              <a:ext uri="{FF2B5EF4-FFF2-40B4-BE49-F238E27FC236}">
                <a16:creationId xmlns:a16="http://schemas.microsoft.com/office/drawing/2014/main" id="{CB4E5FCB-1B9F-A945-B6BA-1419A699301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/>
              <a:t>Summary</a:t>
            </a:r>
          </a:p>
        </p:txBody>
      </p:sp>
      <p:sp>
        <p:nvSpPr>
          <p:cNvPr id="7170" name="Content Placeholder 2">
            <a:extLst>
              <a:ext uri="{FF2B5EF4-FFF2-40B4-BE49-F238E27FC236}">
                <a16:creationId xmlns:a16="http://schemas.microsoft.com/office/drawing/2014/main" id="{83D3DC27-AC91-B14F-980B-A8C42A049373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228600" y="1219200"/>
            <a:ext cx="8915400" cy="5181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2800" dirty="0"/>
              <a:t>Objectives for SDS</a:t>
            </a:r>
          </a:p>
          <a:p>
            <a:pPr lvl="1"/>
            <a:r>
              <a:rPr lang="en-GB" altLang="en-US" sz="2000" dirty="0"/>
              <a:t>Progress Rel-4 work items </a:t>
            </a:r>
            <a:endParaRPr lang="en-GB" altLang="en-US" sz="1600" dirty="0"/>
          </a:p>
          <a:p>
            <a:pPr lvl="1"/>
            <a:r>
              <a:rPr lang="en-GB" altLang="en-US" sz="2000" dirty="0"/>
              <a:t>Reduce number of open actions</a:t>
            </a:r>
          </a:p>
          <a:p>
            <a:pPr lvl="2"/>
            <a:r>
              <a:rPr lang="en-GB" altLang="en-US" sz="1600" dirty="0"/>
              <a:t>Closed – 15, Remain Open - 14</a:t>
            </a:r>
          </a:p>
          <a:p>
            <a:pPr lvl="1"/>
            <a:r>
              <a:rPr lang="en-GB" altLang="en-US" sz="2000" dirty="0" err="1"/>
              <a:t>Rel</a:t>
            </a:r>
            <a:r>
              <a:rPr lang="en-GB" altLang="en-US" sz="2000" dirty="0"/>
              <a:t> 2/3 Maintenance</a:t>
            </a:r>
          </a:p>
          <a:p>
            <a:endParaRPr lang="en-GB" altLang="en-US" sz="1800" dirty="0"/>
          </a:p>
          <a:p>
            <a:r>
              <a:rPr lang="en-GB" altLang="en-US" sz="2800" dirty="0"/>
              <a:t>Status details</a:t>
            </a:r>
          </a:p>
          <a:p>
            <a:pPr lvl="1"/>
            <a:r>
              <a:rPr lang="en-GB" altLang="en-US" sz="1800" dirty="0"/>
              <a:t>27 Input contributions agreed towards Rel-4 TRs </a:t>
            </a:r>
          </a:p>
          <a:p>
            <a:pPr lvl="2"/>
            <a:r>
              <a:rPr lang="en-GB" altLang="en-US" sz="1400" dirty="0"/>
              <a:t>TR-0024, TR-0026, TR-0043, TR-0050, TR-0052, TR-0053, TR-0054, TR-0055, TR-0059, TR-0060</a:t>
            </a:r>
          </a:p>
          <a:p>
            <a:pPr lvl="1"/>
            <a:r>
              <a:rPr lang="en-GB" altLang="en-US" sz="1800" dirty="0"/>
              <a:t>11 Input contributions agreed towards Rel-4 TSs </a:t>
            </a:r>
          </a:p>
          <a:p>
            <a:pPr lvl="2"/>
            <a:r>
              <a:rPr lang="en-GB" altLang="en-US" sz="1400" dirty="0"/>
              <a:t>TS-0001, TS-0026</a:t>
            </a:r>
          </a:p>
          <a:p>
            <a:pPr lvl="1"/>
            <a:r>
              <a:rPr lang="en-GB" altLang="en-US" sz="1800" dirty="0"/>
              <a:t>33 Maintenance CRs agreed towards TSs (Mostly Rel-2 / Rel-3)</a:t>
            </a:r>
          </a:p>
          <a:p>
            <a:pPr lvl="2"/>
            <a:r>
              <a:rPr lang="en-GB" altLang="en-US" sz="1400" dirty="0"/>
              <a:t>TS-0001, TS-0004, TS-0026, TS-0008, TS-0009, TS-0034</a:t>
            </a:r>
          </a:p>
          <a:p>
            <a:pPr lvl="1"/>
            <a:r>
              <a:rPr lang="en-GB" altLang="en-US" sz="1800" dirty="0"/>
              <a:t>~15 Contributions pushed to teleconference calls due to lack of meeting time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B0A10-2082-46D6-BA22-F3EBC4206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SDS40 WI Activity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BE76552-7814-408B-8438-148A841882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371600"/>
            <a:ext cx="7119937" cy="4692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968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1">
            <a:extLst>
              <a:ext uri="{FF2B5EF4-FFF2-40B4-BE49-F238E27FC236}">
                <a16:creationId xmlns:a16="http://schemas.microsoft.com/office/drawing/2014/main" id="{D8A7622D-48EF-9348-B8A7-E0159527BC8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CR Trends</a:t>
            </a:r>
          </a:p>
        </p:txBody>
      </p:sp>
      <p:sp>
        <p:nvSpPr>
          <p:cNvPr id="8194" name="Content Placeholder 1">
            <a:extLst>
              <a:ext uri="{FF2B5EF4-FFF2-40B4-BE49-F238E27FC236}">
                <a16:creationId xmlns:a16="http://schemas.microsoft.com/office/drawing/2014/main" id="{34C1E3CF-C2C7-DF42-9FE7-11F2D53645B9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/>
        </p:nvGraphicFramePr>
        <p:xfrm>
          <a:off x="1365250" y="1320800"/>
          <a:ext cx="6413500" cy="421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>
            <a:extLst>
              <a:ext uri="{FF2B5EF4-FFF2-40B4-BE49-F238E27FC236}">
                <a16:creationId xmlns:a16="http://schemas.microsoft.com/office/drawing/2014/main" id="{F75CAB61-64DC-4B4F-9539-4CEFB8894A8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Items for Decision</a:t>
            </a:r>
          </a:p>
        </p:txBody>
      </p:sp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345837F0-6AB3-AE43-BAC7-228BBB54AC6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2018  oneM2M Partners</a:t>
            </a:r>
          </a:p>
          <a:p>
            <a:pPr algn="ctr"/>
            <a:r>
              <a:rPr lang="en-GB" altLang="en-US" dirty="0">
                <a:solidFill>
                  <a:srgbClr val="898989"/>
                </a:solidFill>
                <a:latin typeface="Myriad pro"/>
              </a:rPr>
              <a:t>   </a:t>
            </a:r>
          </a:p>
          <a:p>
            <a:fld id="{68E0EAA2-9044-7A4E-8223-567EDD9B9929}" type="slidenum">
              <a:rPr lang="en-US" altLang="en-US" smtClean="0">
                <a:solidFill>
                  <a:srgbClr val="898989"/>
                </a:solidFill>
                <a:latin typeface="Myriad pro"/>
              </a:rPr>
              <a:pPr/>
              <a:t>5</a:t>
            </a:fld>
            <a:endParaRPr lang="en-US" altLang="en-US" dirty="0">
              <a:solidFill>
                <a:srgbClr val="898989"/>
              </a:solidFill>
              <a:latin typeface="Myriad pro"/>
            </a:endParaRPr>
          </a:p>
        </p:txBody>
      </p:sp>
      <p:sp>
        <p:nvSpPr>
          <p:cNvPr id="9219" name="Content Placeholder 1">
            <a:extLst>
              <a:ext uri="{FF2B5EF4-FFF2-40B4-BE49-F238E27FC236}">
                <a16:creationId xmlns:a16="http://schemas.microsoft.com/office/drawing/2014/main" id="{DE8B707D-B50C-3841-955D-9E77726F86A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762000" y="1600200"/>
            <a:ext cx="8077200" cy="441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dirty="0"/>
              <a:t>CR Packs:</a:t>
            </a:r>
          </a:p>
          <a:p>
            <a:r>
              <a:rPr lang="en-US" altLang="en-US" sz="2400" dirty="0"/>
              <a:t>TS-0001 – TP-2019-0083 – 6-R2, 9-R3, 9-R4</a:t>
            </a:r>
          </a:p>
          <a:p>
            <a:r>
              <a:rPr lang="en-US" altLang="en-US" sz="2400" dirty="0"/>
              <a:t>TS-0004 – TP-2019-0084 – 5-R2, 5-R3, 0-R4</a:t>
            </a:r>
          </a:p>
          <a:p>
            <a:r>
              <a:rPr lang="en-US" altLang="en-US" sz="2400" dirty="0"/>
              <a:t>TS-0005 – TP-2019-0104 – 0-R2, 1-R3, 0-R4</a:t>
            </a:r>
          </a:p>
          <a:p>
            <a:r>
              <a:rPr lang="en-US" altLang="en-US" sz="2400" dirty="0"/>
              <a:t>TS-0006 – TP-2019-0105 – 0-R2, 1-R3, 0-R4</a:t>
            </a:r>
          </a:p>
          <a:p>
            <a:r>
              <a:rPr lang="en-US" altLang="en-US" sz="2400" dirty="0"/>
              <a:t>TS-0026 – TP-2019-0085 – 0-R2, 1-R3, 2-R4  </a:t>
            </a:r>
          </a:p>
          <a:p>
            <a:r>
              <a:rPr lang="en-US" altLang="en-US" sz="2400" dirty="0"/>
              <a:t>TS-0034 – TP-2019-0086 – 0-R2, 1-R3, 0-R4  </a:t>
            </a:r>
          </a:p>
          <a:p>
            <a:r>
              <a:rPr lang="en-US" altLang="en-US" sz="2400" dirty="0"/>
              <a:t>TS-0008 – TP-2019-0087 – 1-R2, 1-R3, 0-R4</a:t>
            </a:r>
          </a:p>
          <a:p>
            <a:r>
              <a:rPr lang="en-US" altLang="en-US" sz="2400" dirty="0"/>
              <a:t>TS-0009 – TP-2019-0088 – 1-R2, 1-R3, 0-R4</a:t>
            </a:r>
          </a:p>
        </p:txBody>
      </p:sp>
    </p:spTree>
    <p:extLst>
      <p:ext uri="{BB962C8B-B14F-4D97-AF65-F5344CB8AC3E}">
        <p14:creationId xmlns:p14="http://schemas.microsoft.com/office/powerpoint/2010/main" val="2105506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>
            <a:extLst>
              <a:ext uri="{FF2B5EF4-FFF2-40B4-BE49-F238E27FC236}">
                <a16:creationId xmlns:a16="http://schemas.microsoft.com/office/drawing/2014/main" id="{40B75F41-199D-2345-AB0D-DD6071886E7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Conference Calls</a:t>
            </a:r>
          </a:p>
        </p:txBody>
      </p:sp>
      <p:sp>
        <p:nvSpPr>
          <p:cNvPr id="10242" name="Slide Number Placeholder 5">
            <a:extLst>
              <a:ext uri="{FF2B5EF4-FFF2-40B4-BE49-F238E27FC236}">
                <a16:creationId xmlns:a16="http://schemas.microsoft.com/office/drawing/2014/main" id="{35C0DC95-AAB1-1640-A9E1-380E0A3CA4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GB" altLang="en-US">
                <a:solidFill>
                  <a:srgbClr val="898989"/>
                </a:solidFill>
                <a:latin typeface="Myriad pro"/>
              </a:rPr>
              <a:t>© 2017 oneM2M Partners							</a:t>
            </a:r>
            <a:fld id="{D6C38747-0EA7-8C43-ADA5-DD007B118D1D}" type="slidenum">
              <a:rPr lang="en-US" altLang="en-US" smtClean="0">
                <a:solidFill>
                  <a:srgbClr val="898989"/>
                </a:solidFill>
                <a:latin typeface="Myriad pro"/>
              </a:rPr>
              <a:pPr algn="l"/>
              <a:t>6</a:t>
            </a:fld>
            <a:endParaRPr lang="en-US" altLang="en-US">
              <a:solidFill>
                <a:srgbClr val="898989"/>
              </a:solidFill>
              <a:latin typeface="Myriad pro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2C05569-0EBF-4FE1-A386-84A66EAA62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6202741"/>
              </p:ext>
            </p:extLst>
          </p:nvPr>
        </p:nvGraphicFramePr>
        <p:xfrm>
          <a:off x="1600200" y="2286000"/>
          <a:ext cx="5943600" cy="286139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647855">
                  <a:extLst>
                    <a:ext uri="{9D8B030D-6E8A-4147-A177-3AD203B41FA5}">
                      <a16:colId xmlns:a16="http://schemas.microsoft.com/office/drawing/2014/main" val="596299078"/>
                    </a:ext>
                  </a:extLst>
                </a:gridCol>
                <a:gridCol w="2220202">
                  <a:extLst>
                    <a:ext uri="{9D8B030D-6E8A-4147-A177-3AD203B41FA5}">
                      <a16:colId xmlns:a16="http://schemas.microsoft.com/office/drawing/2014/main" val="1251884909"/>
                    </a:ext>
                  </a:extLst>
                </a:gridCol>
                <a:gridCol w="2075543">
                  <a:extLst>
                    <a:ext uri="{9D8B030D-6E8A-4147-A177-3AD203B41FA5}">
                      <a16:colId xmlns:a16="http://schemas.microsoft.com/office/drawing/2014/main" val="2256693401"/>
                    </a:ext>
                  </a:extLst>
                </a:gridCol>
              </a:tblGrid>
              <a:tr h="57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Meeting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>
                          <a:effectLst/>
                        </a:rPr>
                        <a:t>Date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>
                          <a:effectLst/>
                        </a:rPr>
                        <a:t>Time (UTC)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32632648"/>
                  </a:ext>
                </a:extLst>
              </a:tr>
              <a:tr h="57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SDS 40.1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Thurs 6-Jun-2019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>
                          <a:effectLst/>
                        </a:rPr>
                        <a:t>12:30 – 14:00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55496494"/>
                  </a:ext>
                </a:extLst>
              </a:tr>
              <a:tr h="57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SDS 40.2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Thurs 13-Jun-2019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12:30 – 14:00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45463217"/>
                  </a:ext>
                </a:extLst>
              </a:tr>
              <a:tr h="57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SDS 40.3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Thurs 20-Jun-2019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12:30 – 14:00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30924263"/>
                  </a:ext>
                </a:extLst>
              </a:tr>
              <a:tr h="57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SDS 40.4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Thurs 27-Jun-2019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12:30 – 14:00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6351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18427</TotalTime>
  <Words>262</Words>
  <Application>Microsoft Office PowerPoint</Application>
  <PresentationFormat>On-screen Show (4:3)</PresentationFormat>
  <Paragraphs>53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MS PGothic</vt:lpstr>
      <vt:lpstr>Arial</vt:lpstr>
      <vt:lpstr>Calibri</vt:lpstr>
      <vt:lpstr>Myriad pro</vt:lpstr>
      <vt:lpstr>Times New Roman</vt:lpstr>
      <vt:lpstr>Office Theme</vt:lpstr>
      <vt:lpstr>SDS Status Report to TP40</vt:lpstr>
      <vt:lpstr>Summary</vt:lpstr>
      <vt:lpstr>SDS40 WI Activity </vt:lpstr>
      <vt:lpstr>CR Trends</vt:lpstr>
      <vt:lpstr>Items for Decision</vt:lpstr>
      <vt:lpstr>Conference Calls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Victoria Mitchell</dc:creator>
  <cp:lastModifiedBy>Dale2</cp:lastModifiedBy>
  <cp:revision>558</cp:revision>
  <dcterms:created xsi:type="dcterms:W3CDTF">2012-09-11T22:52:11Z</dcterms:created>
  <dcterms:modified xsi:type="dcterms:W3CDTF">2019-05-24T20:34:40Z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pdateProcess">
    <vt:lpwstr>End</vt:lpwstr>
  </property>
</Properties>
</file>