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2"/>
  </p:sldMasterIdLst>
  <p:notesMasterIdLst>
    <p:notesMasterId r:id="rId16"/>
  </p:notesMasterIdLst>
  <p:handoutMasterIdLst>
    <p:handoutMasterId r:id="rId17"/>
  </p:handoutMasterIdLst>
  <p:sldIdLst>
    <p:sldId id="256" r:id="rId3"/>
    <p:sldId id="306" r:id="rId4"/>
    <p:sldId id="308" r:id="rId5"/>
    <p:sldId id="311" r:id="rId6"/>
    <p:sldId id="312" r:id="rId7"/>
    <p:sldId id="283" r:id="rId8"/>
    <p:sldId id="303" r:id="rId9"/>
    <p:sldId id="297" r:id="rId10"/>
    <p:sldId id="293" r:id="rId11"/>
    <p:sldId id="310" r:id="rId12"/>
    <p:sldId id="288" r:id="rId13"/>
    <p:sldId id="309" r:id="rId14"/>
    <p:sldId id="275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icrosoft YaHei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icrosoft YaHei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icrosoft YaHei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icrosoft YaHei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icrosoft YaHei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icrosoft YaHei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icrosoft YaHei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icrosoft YaHei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Microsoft YaHei"/>
      </a:defRPr>
    </a:lvl9pPr>
  </p:defaultTextStyle>
  <p:extLst>
    <p:ext uri="{EFAFB233-063F-42B5-8137-9DF3F51BA10A}">
      <p15:sldGuideLst xmlns:p15="http://schemas.microsoft.com/office/powerpoint/2012/main">
        <p15:guide id="1" orient="horz" pos="5454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2BE"/>
    <a:srgbClr val="0070C0"/>
    <a:srgbClr val="66C7FF"/>
    <a:srgbClr val="FF9933"/>
    <a:srgbClr val="79A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074" autoAdjust="0"/>
  </p:normalViewPr>
  <p:slideViewPr>
    <p:cSldViewPr snapToGrid="0">
      <p:cViewPr varScale="1">
        <p:scale>
          <a:sx n="34" d="100"/>
          <a:sy n="34" d="100"/>
        </p:scale>
        <p:origin x="1042" y="19"/>
      </p:cViewPr>
      <p:guideLst>
        <p:guide orient="horz" pos="5454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46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D9E4A-CA40-4F5E-BF0B-23E46ABFFBF9}" type="datetimeFigureOut">
              <a:rPr lang="zh-CN" altLang="en-US" smtClean="0"/>
              <a:t>2019/6/11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969F0-5C08-4C03-957A-4406621DAA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9122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9" name="Shape 33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379308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Microsoft YaHei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Microsoft YaHei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Microsoft YaHei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Microsoft YaHei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Microsoft YaHei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Microsoft YaHei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Microsoft YaHei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Microsoft YaHei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Microsoft YaHe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1785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3655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7224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Co-creation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441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 拷贝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这里是PPT主标题"/>
          <p:cNvSpPr txBox="1">
            <a:spLocks noGrp="1"/>
          </p:cNvSpPr>
          <p:nvPr>
            <p:ph type="body" sz="quarter" idx="13"/>
          </p:nvPr>
        </p:nvSpPr>
        <p:spPr>
          <a:xfrm>
            <a:off x="1002441" y="4483799"/>
            <a:ext cx="15638822" cy="205740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0000">
                <a:solidFill>
                  <a:srgbClr val="FFFFFF"/>
                </a:solidFill>
              </a:defRPr>
            </a:lvl1pPr>
          </a:lstStyle>
          <a:p>
            <a:r>
              <a:t>这里是PPT主标题</a:t>
            </a:r>
          </a:p>
        </p:txBody>
      </p:sp>
      <p:sp>
        <p:nvSpPr>
          <p:cNvPr id="16" name="版本\主讲人信息副标题"/>
          <p:cNvSpPr txBox="1">
            <a:spLocks noGrp="1"/>
          </p:cNvSpPr>
          <p:nvPr>
            <p:ph type="body" sz="quarter" idx="14"/>
          </p:nvPr>
        </p:nvSpPr>
        <p:spPr>
          <a:xfrm>
            <a:off x="1002441" y="6471994"/>
            <a:ext cx="15638822" cy="8247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">
                <a:solidFill>
                  <a:srgbClr val="FFFFFF"/>
                </a:solidFill>
              </a:defRPr>
            </a:lvl1pPr>
          </a:lstStyle>
          <a:p>
            <a:r>
              <a:t>版本\主讲人信息副标题</a:t>
            </a:r>
          </a:p>
        </p:txBody>
      </p:sp>
      <p:sp>
        <p:nvSpPr>
          <p:cNvPr id="17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由图片">
    <p:bg>
      <p:bgPr>
        <a:solidFill>
          <a:srgbClr val="1019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这里是一小段文字的排版，这里是一小段文字的排版这里是一小段文字的排版，This is a short text，use it，这里是一小段文字的排版，This is a short text，use it，这里是一小段文字的排版。"/>
          <p:cNvSpPr txBox="1">
            <a:spLocks noGrp="1"/>
          </p:cNvSpPr>
          <p:nvPr>
            <p:ph type="body" sz="quarter" idx="13"/>
          </p:nvPr>
        </p:nvSpPr>
        <p:spPr>
          <a:xfrm>
            <a:off x="2355850" y="3095289"/>
            <a:ext cx="20200571" cy="1270001"/>
          </a:xfrm>
          <a:prstGeom prst="rect">
            <a:avLst/>
          </a:prstGeom>
        </p:spPr>
        <p:txBody>
          <a:bodyPr anchor="ctr">
            <a:spAutoFit/>
          </a:bodyPr>
          <a:lstStyle>
            <a:lvl1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>
                <a:solidFill>
                  <a:srgbClr val="FFFFFF"/>
                </a:solidFill>
              </a:defRPr>
            </a:lvl1pPr>
          </a:lstStyle>
          <a:p>
            <a:r>
              <a:rPr dirty="0" err="1"/>
              <a:t>这里是一小段文字的排版，这里是一小段文字的排版这里是一小段文字的排版，This</a:t>
            </a:r>
            <a:r>
              <a:rPr dirty="0"/>
              <a:t> is a short </a:t>
            </a:r>
            <a:r>
              <a:rPr dirty="0" err="1"/>
              <a:t>text，use</a:t>
            </a:r>
            <a:r>
              <a:rPr dirty="0"/>
              <a:t> </a:t>
            </a:r>
            <a:r>
              <a:rPr dirty="0" err="1"/>
              <a:t>it，这里是一小段文字的排版，This</a:t>
            </a:r>
            <a:r>
              <a:rPr dirty="0"/>
              <a:t> is a short </a:t>
            </a:r>
            <a:r>
              <a:rPr dirty="0" err="1"/>
              <a:t>text，use</a:t>
            </a:r>
            <a:r>
              <a:rPr dirty="0"/>
              <a:t> </a:t>
            </a:r>
            <a:r>
              <a:rPr dirty="0" err="1"/>
              <a:t>it，这里是一小段文字的排版</a:t>
            </a:r>
            <a:r>
              <a:rPr dirty="0"/>
              <a:t>。</a:t>
            </a:r>
          </a:p>
        </p:txBody>
      </p:sp>
      <p:pic>
        <p:nvPicPr>
          <p:cNvPr id="193" name="波浪1.png" descr="波浪1.png"/>
          <p:cNvPicPr>
            <a:picLocks noChangeAspect="1"/>
          </p:cNvPicPr>
          <p:nvPr/>
        </p:nvPicPr>
        <p:blipFill>
          <a:blip r:embed="rId2">
            <a:alphaModFix amt="61546"/>
            <a:extLst/>
          </a:blip>
          <a:stretch>
            <a:fillRect/>
          </a:stretch>
        </p:blipFill>
        <p:spPr>
          <a:xfrm rot="12481395">
            <a:off x="10057898" y="7715400"/>
            <a:ext cx="15380854" cy="8651731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" name="内容页大标题为页面顶部居左上位置"/>
          <p:cNvSpPr txBox="1">
            <a:spLocks noGrp="1"/>
          </p:cNvSpPr>
          <p:nvPr>
            <p:ph type="body" idx="14" hasCustomPrompt="1"/>
          </p:nvPr>
        </p:nvSpPr>
        <p:spPr>
          <a:xfrm>
            <a:off x="2097400" y="699440"/>
            <a:ext cx="12454378" cy="71814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sz="4000" b="1" dirty="0" smtClean="0"/>
              <a:t>标题</a:t>
            </a:r>
            <a:endParaRPr lang="zh-CN" altLang="en-US" sz="4000" b="1" dirty="0"/>
          </a:p>
        </p:txBody>
      </p:sp>
      <p:pic>
        <p:nvPicPr>
          <p:cNvPr id="11" name="W1 拷贝.png" descr="W1 拷贝.png">
            <a:extLst>
              <a:ext uri="{FF2B5EF4-FFF2-40B4-BE49-F238E27FC236}">
                <a16:creationId xmlns:a16="http://schemas.microsoft.com/office/drawing/2014/main" id="{4B7A313E-FB97-1441-BCB0-ECF338FAF3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19841188" y="5846"/>
            <a:ext cx="4508743" cy="130753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97400" cy="2097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最后页">
    <p:bg>
      <p:bgPr>
        <a:solidFill>
          <a:srgbClr val="1019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HANK YOU"/>
          <p:cNvSpPr txBox="1">
            <a:spLocks noGrp="1"/>
          </p:cNvSpPr>
          <p:nvPr>
            <p:ph type="body" sz="quarter" idx="13"/>
          </p:nvPr>
        </p:nvSpPr>
        <p:spPr>
          <a:xfrm>
            <a:off x="4372589" y="5829300"/>
            <a:ext cx="15638822" cy="2057400"/>
          </a:xfrm>
          <a:prstGeom prst="rect">
            <a:avLst/>
          </a:prstGeom>
        </p:spPr>
        <p:txBody>
          <a:bodyPr anchor="ctr">
            <a:noAutofit/>
          </a:bodyPr>
          <a:lstStyle>
            <a:lvl1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0000" b="1">
                <a:solidFill>
                  <a:srgbClr val="FFFFFF"/>
                </a:solidFill>
              </a:defRPr>
            </a:lvl1pPr>
          </a:lstStyle>
          <a:p>
            <a:r>
              <a:t>THANK YOU</a:t>
            </a:r>
          </a:p>
        </p:txBody>
      </p:sp>
      <p:pic>
        <p:nvPicPr>
          <p:cNvPr id="330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59360" y="7823977"/>
            <a:ext cx="4119280" cy="27833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" name="W1 拷贝.png" descr="W1 拷贝.png">
            <a:extLst>
              <a:ext uri="{FF2B5EF4-FFF2-40B4-BE49-F238E27FC236}">
                <a16:creationId xmlns:a16="http://schemas.microsoft.com/office/drawing/2014/main" id="{4B7A313E-FB97-1441-BCB0-ECF338FAF3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19841188" y="5846"/>
            <a:ext cx="4508743" cy="130753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文本"/>
          <p:cNvSpPr txBox="1">
            <a:spLocks noGrp="1"/>
          </p:cNvSpPr>
          <p:nvPr>
            <p:ph type="title"/>
          </p:nvPr>
        </p:nvSpPr>
        <p:spPr>
          <a:xfrm>
            <a:off x="1778000" y="3985945"/>
            <a:ext cx="20828000" cy="4648201"/>
          </a:xfrm>
          <a:prstGeom prst="rect">
            <a:avLst/>
          </a:prstGeom>
        </p:spPr>
        <p:txBody>
          <a:bodyPr/>
          <a:lstStyle>
            <a:lvl1pPr>
              <a:defRPr sz="9000" spc="270"/>
            </a:lvl1pPr>
          </a:lstStyle>
          <a:p>
            <a:r>
              <a:t>标题文本</a:t>
            </a:r>
          </a:p>
        </p:txBody>
      </p:sp>
      <p:sp>
        <p:nvSpPr>
          <p:cNvPr id="4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7" name="W1 拷贝.png" descr="W1 拷贝.png">
            <a:extLst>
              <a:ext uri="{FF2B5EF4-FFF2-40B4-BE49-F238E27FC236}">
                <a16:creationId xmlns:a16="http://schemas.microsoft.com/office/drawing/2014/main" id="{4B7A313E-FB97-1441-BCB0-ECF338FAF3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9841188" y="5846"/>
            <a:ext cx="4508743" cy="130753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97400" cy="20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745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与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8" name="W1 拷贝.png" descr="W1 拷贝.png">
            <a:extLst>
              <a:ext uri="{FF2B5EF4-FFF2-40B4-BE49-F238E27FC236}">
                <a16:creationId xmlns:a16="http://schemas.microsoft.com/office/drawing/2014/main" id="{4B7A313E-FB97-1441-BCB0-ECF338FAF3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9841188" y="5846"/>
            <a:ext cx="4508743" cy="130753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97400" cy="20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146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9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“未命名”的副本.001.jpeg" descr="“未命名”的副本.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-1"/>
            <a:ext cx="24384001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矩形"/>
          <p:cNvSpPr/>
          <p:nvPr/>
        </p:nvSpPr>
        <p:spPr>
          <a:xfrm>
            <a:off x="0" y="-107376"/>
            <a:ext cx="24384001" cy="3606341"/>
          </a:xfrm>
          <a:prstGeom prst="rect">
            <a:avLst/>
          </a:prstGeom>
          <a:gradFill>
            <a:gsLst>
              <a:gs pos="0">
                <a:srgbClr val="0F1911">
                  <a:alpha val="82025"/>
                </a:srgbClr>
              </a:gs>
              <a:gs pos="100000">
                <a:srgbClr val="0F1911">
                  <a:alpha val="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标题文本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标题文本</a:t>
            </a:r>
          </a:p>
        </p:txBody>
      </p:sp>
      <p:sp>
        <p:nvSpPr>
          <p:cNvPr id="7" name="正文级别 1…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58984" y="13081000"/>
            <a:ext cx="453332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2" name="W1 拷贝.png" descr="W1 拷贝.png">
            <a:extLst>
              <a:ext uri="{FF2B5EF4-FFF2-40B4-BE49-F238E27FC236}">
                <a16:creationId xmlns:a16="http://schemas.microsoft.com/office/drawing/2014/main" id="{4B7A313E-FB97-1441-BCB0-ECF338FAF38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/>
          </a:blip>
          <a:stretch>
            <a:fillRect/>
          </a:stretch>
        </p:blipFill>
        <p:spPr>
          <a:xfrm>
            <a:off x="19875257" y="0"/>
            <a:ext cx="4508743" cy="130753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9" r:id="rId3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l" defTabSz="12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sz="10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icrosoft YaHei"/>
        </a:defRPr>
      </a:lvl1pPr>
      <a:lvl2pPr marL="0" marR="0" indent="0" algn="l" defTabSz="12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sz="10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icrosoft YaHei"/>
        </a:defRPr>
      </a:lvl2pPr>
      <a:lvl3pPr marL="0" marR="0" indent="0" algn="l" defTabSz="12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sz="10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icrosoft YaHei"/>
        </a:defRPr>
      </a:lvl3pPr>
      <a:lvl4pPr marL="0" marR="0" indent="0" algn="l" defTabSz="12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sz="10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icrosoft YaHei"/>
        </a:defRPr>
      </a:lvl4pPr>
      <a:lvl5pPr marL="0" marR="0" indent="0" algn="l" defTabSz="12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sz="10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icrosoft YaHei"/>
        </a:defRPr>
      </a:lvl5pPr>
      <a:lvl6pPr marL="0" marR="0" indent="0" algn="l" defTabSz="12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sz="10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icrosoft YaHei"/>
        </a:defRPr>
      </a:lvl6pPr>
      <a:lvl7pPr marL="0" marR="0" indent="0" algn="l" defTabSz="12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sz="10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icrosoft YaHei"/>
        </a:defRPr>
      </a:lvl7pPr>
      <a:lvl8pPr marL="0" marR="0" indent="0" algn="l" defTabSz="12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sz="10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icrosoft YaHei"/>
        </a:defRPr>
      </a:lvl8pPr>
      <a:lvl9pPr marL="0" marR="0" indent="0" algn="l" defTabSz="12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355600" algn="l"/>
          <a:tab pos="711200" algn="l"/>
          <a:tab pos="1066800" algn="l"/>
          <a:tab pos="1422400" algn="l"/>
          <a:tab pos="1778000" algn="l"/>
          <a:tab pos="2133600" algn="l"/>
          <a:tab pos="2489200" algn="l"/>
          <a:tab pos="2844800" algn="l"/>
          <a:tab pos="3200400" algn="l"/>
          <a:tab pos="3556000" algn="l"/>
          <a:tab pos="3911600" algn="l"/>
          <a:tab pos="4267200" algn="l"/>
        </a:tabLst>
        <a:defRPr sz="10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Microsoft YaHei"/>
        </a:defRPr>
      </a:lvl9pPr>
    </p:titleStyle>
    <p:body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icrosoft YaHei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icrosoft YaHei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icrosoft YaHei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icrosoft YaHei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icrosoft YaHei"/>
        </a:defRPr>
      </a:lvl5pPr>
      <a:lvl6pPr marL="0" marR="0" indent="355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icrosoft YaHei"/>
        </a:defRPr>
      </a:lvl6pPr>
      <a:lvl7pPr marL="0" marR="0" indent="711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icrosoft YaHei"/>
        </a:defRPr>
      </a:lvl7pPr>
      <a:lvl8pPr marL="0" marR="0" indent="1066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icrosoft YaHei"/>
        </a:defRPr>
      </a:lvl8pPr>
      <a:lvl9pPr marL="0" marR="0" indent="1422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Microsoft YaHei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1689100" y="7620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1689100" y="3177575"/>
            <a:ext cx="21005800" cy="9455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45620" y="13081000"/>
            <a:ext cx="480061" cy="5207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lnSpc>
                <a:spcPct val="100000"/>
              </a:lnSpc>
              <a:defRPr sz="2400" spc="0">
                <a:latin typeface="PingFang-SC-Light"/>
                <a:ea typeface="PingFang-SC-Light"/>
                <a:cs typeface="PingFang-SC-Light"/>
                <a:sym typeface="PingFang-SC-Light"/>
              </a:defRPr>
            </a:lvl1pPr>
          </a:lstStyle>
          <a:p>
            <a:fld id="{86CB4B4D-7CA3-9044-876B-883B54F8677D}" type="slidenum">
              <a:rPr b="0">
                <a:solidFill>
                  <a:srgbClr val="FFFFFF"/>
                </a:solidFill>
              </a:rPr>
              <a:pPr/>
              <a:t>‹#›</a:t>
            </a:fld>
            <a:endParaRPr b="0">
              <a:solidFill>
                <a:srgbClr val="FFFFFF"/>
              </a:solidFill>
            </a:endParaRPr>
          </a:p>
        </p:txBody>
      </p:sp>
      <p:pic>
        <p:nvPicPr>
          <p:cNvPr id="11" name="W1 拷贝.png" descr="W1 拷贝.png">
            <a:extLst>
              <a:ext uri="{FF2B5EF4-FFF2-40B4-BE49-F238E27FC236}">
                <a16:creationId xmlns:a16="http://schemas.microsoft.com/office/drawing/2014/main" id="{4B7A313E-FB97-1441-BCB0-ECF338FAF3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19841188" y="5846"/>
            <a:ext cx="4508743" cy="130753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97400" cy="20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700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209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PingFang SC Semibold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209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PingFang SC Semibold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209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PingFang SC Semibold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209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PingFang SC Semibold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209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PingFang SC Semibold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209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PingFang SC Semibold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209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PingFang SC Semibold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209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PingFang SC Semibold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209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PingFang SC Semibold"/>
        </a:defRPr>
      </a:lvl9pPr>
    </p:titleStyle>
    <p:bodyStyle>
      <a:lvl1pPr marL="0" marR="0" indent="0" algn="l" defTabSz="825500" rtl="0" latinLnBrk="0">
        <a:lnSpc>
          <a:spcPct val="11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114" baseline="0">
          <a:ln>
            <a:noFill/>
          </a:ln>
          <a:solidFill>
            <a:srgbClr val="FFFFFF"/>
          </a:solidFill>
          <a:uFillTx/>
          <a:latin typeface="PingFang-SC-Regular"/>
          <a:ea typeface="PingFang-SC-Regular"/>
          <a:cs typeface="PingFang-SC-Regular"/>
          <a:sym typeface="PingFang-SC-Regular"/>
        </a:defRPr>
      </a:lvl1pPr>
      <a:lvl2pPr marL="0" marR="0" indent="0" algn="l" defTabSz="825500" rtl="0" latinLnBrk="0">
        <a:lnSpc>
          <a:spcPct val="11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114" baseline="0">
          <a:ln>
            <a:noFill/>
          </a:ln>
          <a:solidFill>
            <a:srgbClr val="FFFFFF"/>
          </a:solidFill>
          <a:uFillTx/>
          <a:latin typeface="PingFang-SC-Regular"/>
          <a:ea typeface="PingFang-SC-Regular"/>
          <a:cs typeface="PingFang-SC-Regular"/>
          <a:sym typeface="PingFang-SC-Regular"/>
        </a:defRPr>
      </a:lvl2pPr>
      <a:lvl3pPr marL="0" marR="0" indent="0" algn="l" defTabSz="825500" rtl="0" latinLnBrk="0">
        <a:lnSpc>
          <a:spcPct val="11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114" baseline="0">
          <a:ln>
            <a:noFill/>
          </a:ln>
          <a:solidFill>
            <a:srgbClr val="FFFFFF"/>
          </a:solidFill>
          <a:uFillTx/>
          <a:latin typeface="PingFang-SC-Regular"/>
          <a:ea typeface="PingFang-SC-Regular"/>
          <a:cs typeface="PingFang-SC-Regular"/>
          <a:sym typeface="PingFang-SC-Regular"/>
        </a:defRPr>
      </a:lvl3pPr>
      <a:lvl4pPr marL="0" marR="0" indent="0" algn="l" defTabSz="825500" rtl="0" latinLnBrk="0">
        <a:lnSpc>
          <a:spcPct val="11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114" baseline="0">
          <a:ln>
            <a:noFill/>
          </a:ln>
          <a:solidFill>
            <a:srgbClr val="FFFFFF"/>
          </a:solidFill>
          <a:uFillTx/>
          <a:latin typeface="PingFang-SC-Regular"/>
          <a:ea typeface="PingFang-SC-Regular"/>
          <a:cs typeface="PingFang-SC-Regular"/>
          <a:sym typeface="PingFang-SC-Regular"/>
        </a:defRPr>
      </a:lvl4pPr>
      <a:lvl5pPr marL="0" marR="0" indent="0" algn="l" defTabSz="825500" rtl="0" latinLnBrk="0">
        <a:lnSpc>
          <a:spcPct val="11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114" baseline="0">
          <a:ln>
            <a:noFill/>
          </a:ln>
          <a:solidFill>
            <a:srgbClr val="FFFFFF"/>
          </a:solidFill>
          <a:uFillTx/>
          <a:latin typeface="PingFang-SC-Regular"/>
          <a:ea typeface="PingFang-SC-Regular"/>
          <a:cs typeface="PingFang-SC-Regular"/>
          <a:sym typeface="PingFang-SC-Regular"/>
        </a:defRPr>
      </a:lvl5pPr>
      <a:lvl6pPr marL="0" marR="0" indent="0" algn="l" defTabSz="825500" rtl="0" latinLnBrk="0">
        <a:lnSpc>
          <a:spcPct val="11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114" baseline="0">
          <a:ln>
            <a:noFill/>
          </a:ln>
          <a:solidFill>
            <a:srgbClr val="FFFFFF"/>
          </a:solidFill>
          <a:uFillTx/>
          <a:latin typeface="PingFang-SC-Regular"/>
          <a:ea typeface="PingFang-SC-Regular"/>
          <a:cs typeface="PingFang-SC-Regular"/>
          <a:sym typeface="PingFang-SC-Regular"/>
        </a:defRPr>
      </a:lvl6pPr>
      <a:lvl7pPr marL="0" marR="0" indent="0" algn="l" defTabSz="825500" rtl="0" latinLnBrk="0">
        <a:lnSpc>
          <a:spcPct val="11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114" baseline="0">
          <a:ln>
            <a:noFill/>
          </a:ln>
          <a:solidFill>
            <a:srgbClr val="FFFFFF"/>
          </a:solidFill>
          <a:uFillTx/>
          <a:latin typeface="PingFang-SC-Regular"/>
          <a:ea typeface="PingFang-SC-Regular"/>
          <a:cs typeface="PingFang-SC-Regular"/>
          <a:sym typeface="PingFang-SC-Regular"/>
        </a:defRPr>
      </a:lvl7pPr>
      <a:lvl8pPr marL="0" marR="0" indent="0" algn="l" defTabSz="825500" rtl="0" latinLnBrk="0">
        <a:lnSpc>
          <a:spcPct val="11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114" baseline="0">
          <a:ln>
            <a:noFill/>
          </a:ln>
          <a:solidFill>
            <a:srgbClr val="FFFFFF"/>
          </a:solidFill>
          <a:uFillTx/>
          <a:latin typeface="PingFang-SC-Regular"/>
          <a:ea typeface="PingFang-SC-Regular"/>
          <a:cs typeface="PingFang-SC-Regular"/>
          <a:sym typeface="PingFang-SC-Regular"/>
        </a:defRPr>
      </a:lvl8pPr>
      <a:lvl9pPr marL="0" marR="0" indent="0" algn="l" defTabSz="825500" rtl="0" latinLnBrk="0">
        <a:lnSpc>
          <a:spcPct val="110000"/>
        </a:lnSpc>
        <a:spcBef>
          <a:spcPts val="590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114" baseline="0">
          <a:ln>
            <a:noFill/>
          </a:ln>
          <a:solidFill>
            <a:srgbClr val="FFFFFF"/>
          </a:solidFill>
          <a:uFillTx/>
          <a:latin typeface="PingFang-SC-Regular"/>
          <a:ea typeface="PingFang-SC-Regular"/>
          <a:cs typeface="PingFang-SC-Regular"/>
          <a:sym typeface="PingFang-SC-Regular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ingFang-SC-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ingFang-SC-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ingFang-SC-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ingFang-SC-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ingFang-SC-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ingFang-SC-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ingFang-SC-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ingFang-SC-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ingFang-SC-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tiff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11" Type="http://schemas.openxmlformats.org/officeDocument/2006/relationships/image" Target="../media/image14.tiff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tiff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这里是PPT主标题"/>
          <p:cNvSpPr txBox="1">
            <a:spLocks noGrp="1"/>
          </p:cNvSpPr>
          <p:nvPr>
            <p:ph type="body" idx="13"/>
          </p:nvPr>
        </p:nvSpPr>
        <p:spPr>
          <a:xfrm>
            <a:off x="1002440" y="4483799"/>
            <a:ext cx="20405277" cy="205740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/>
              <a:t>ICA </a:t>
            </a:r>
            <a:r>
              <a:rPr lang="en-US" altLang="zh-CN" dirty="0" smtClean="0"/>
              <a:t>Thing Model Introduction</a:t>
            </a:r>
            <a:endParaRPr lang="en-US" altLang="zh-CN" sz="9600" dirty="0"/>
          </a:p>
        </p:txBody>
      </p:sp>
      <p:sp>
        <p:nvSpPr>
          <p:cNvPr id="342" name="版本\主讲人信息副标题"/>
          <p:cNvSpPr txBox="1">
            <a:spLocks noGrp="1"/>
          </p:cNvSpPr>
          <p:nvPr>
            <p:ph type="body" idx="14"/>
          </p:nvPr>
        </p:nvSpPr>
        <p:spPr>
          <a:xfrm>
            <a:off x="1002441" y="6471994"/>
            <a:ext cx="15638822" cy="211619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ICA Connectivity Alliance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2019.6</a:t>
            </a:r>
            <a:endParaRPr lang="en-US" altLang="zh-CN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页大标题为页面顶部居左上位置"/>
          <p:cNvSpPr txBox="1">
            <a:spLocks noGrp="1"/>
          </p:cNvSpPr>
          <p:nvPr>
            <p:ph type="body" idx="13"/>
          </p:nvPr>
        </p:nvSpPr>
        <p:spPr>
          <a:xfrm>
            <a:off x="2203623" y="727955"/>
            <a:ext cx="12454378" cy="71814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zh-CN" sz="4000" b="1" dirty="0" smtClean="0">
                <a:solidFill>
                  <a:schemeClr val="bg1"/>
                </a:solidFill>
              </a:rPr>
              <a:t>ICA Thing Index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506688" y="3839054"/>
            <a:ext cx="19279994" cy="9257502"/>
            <a:chOff x="1234384" y="1835175"/>
            <a:chExt cx="9639997" cy="462875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2226" y="2565064"/>
              <a:ext cx="3565277" cy="3447751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5092571" y="4201638"/>
              <a:ext cx="111375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800" spc="76" dirty="0" smtClean="0">
                  <a:latin typeface="方正兰亭黑简体"/>
                  <a:ea typeface="方正兰亭黑简体" panose="02000000000000000000"/>
                </a:rPr>
                <a:t>Technology</a:t>
              </a:r>
              <a:endParaRPr lang="zh-CN" altLang="en-US" sz="2800" spc="76" dirty="0">
                <a:latin typeface="方正兰亭黑简体"/>
                <a:ea typeface="方正兰亭黑简体" panose="0200000000000000000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931171" y="2152037"/>
              <a:ext cx="2196352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Device</a:t>
              </a:r>
              <a:endParaRPr lang="zh-CN" altLang="en-US" sz="28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4931171" y="5898564"/>
              <a:ext cx="2196352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Region</a:t>
              </a:r>
              <a:endParaRPr lang="zh-CN" altLang="en-US" sz="28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 rot="2472328">
              <a:off x="6526607" y="2684441"/>
              <a:ext cx="2196352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Application</a:t>
              </a:r>
              <a:endParaRPr lang="zh-CN" altLang="en-US" sz="28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 rot="18672328">
              <a:off x="3292162" y="2752001"/>
              <a:ext cx="2147679" cy="31402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Thing Model</a:t>
              </a:r>
              <a:endParaRPr lang="zh-CN" altLang="en-US" sz="28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909250" y="3547291"/>
              <a:ext cx="409700" cy="1163079"/>
            </a:xfrm>
            <a:prstGeom prst="rect">
              <a:avLst/>
            </a:prstGeom>
            <a:noFill/>
          </p:spPr>
          <p:txBody>
            <a:bodyPr vert="vert" wrap="square" rtlCol="0" anchor="ctr" anchorCtr="1">
              <a:no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Scenario</a:t>
              </a:r>
              <a:endParaRPr lang="zh-CN" altLang="en-US" sz="28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 rot="18672328">
              <a:off x="6597076" y="5233073"/>
              <a:ext cx="2147679" cy="31402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Innovation</a:t>
              </a:r>
              <a:endParaRPr lang="zh-CN" altLang="en-US" sz="28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 rot="2472328">
              <a:off x="3339304" y="5370459"/>
              <a:ext cx="2196352" cy="30777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Functionality</a:t>
              </a:r>
              <a:endParaRPr lang="zh-CN" altLang="en-US" sz="28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866836" y="3551511"/>
              <a:ext cx="409700" cy="1158859"/>
            </a:xfrm>
            <a:prstGeom prst="rect">
              <a:avLst/>
            </a:prstGeom>
            <a:noFill/>
          </p:spPr>
          <p:txBody>
            <a:bodyPr vert="vert270" wrap="square" rtlCol="0" anchor="ctr" anchorCtr="1">
              <a:no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Connection</a:t>
              </a:r>
              <a:endParaRPr lang="zh-CN" altLang="en-US" sz="28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7" name="线形标注 1 16"/>
            <p:cNvSpPr/>
            <p:nvPr/>
          </p:nvSpPr>
          <p:spPr>
            <a:xfrm>
              <a:off x="8894381" y="2301089"/>
              <a:ext cx="1980000" cy="643134"/>
            </a:xfrm>
            <a:prstGeom prst="borderCallout1">
              <a:avLst>
                <a:gd name="adj1" fmla="val 41019"/>
                <a:gd name="adj2" fmla="val -7838"/>
                <a:gd name="adj3" fmla="val 79725"/>
                <a:gd name="adj4" fmla="val -27944"/>
              </a:avLst>
            </a:prstGeom>
            <a:noFill/>
            <a:ln>
              <a:solidFill>
                <a:srgbClr val="00D2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marL="571500" indent="-571500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2400" dirty="0" smtClean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Utilization status</a:t>
              </a:r>
            </a:p>
            <a:p>
              <a:pPr marL="571500" indent="-571500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2400" dirty="0" smtClean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I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SV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 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&amp; SI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 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heat list</a:t>
              </a:r>
              <a:endParaRPr lang="en-US" altLang="zh-CN" sz="2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8" name="线形标注 1 17"/>
            <p:cNvSpPr/>
            <p:nvPr/>
          </p:nvSpPr>
          <p:spPr>
            <a:xfrm>
              <a:off x="8894381" y="4357279"/>
              <a:ext cx="1980000" cy="643134"/>
            </a:xfrm>
            <a:prstGeom prst="borderCallout1">
              <a:avLst>
                <a:gd name="adj1" fmla="val 86265"/>
                <a:gd name="adj2" fmla="val -8008"/>
                <a:gd name="adj3" fmla="val 117069"/>
                <a:gd name="adj4" fmla="val -26953"/>
              </a:avLst>
            </a:prstGeom>
            <a:noFill/>
            <a:ln>
              <a:solidFill>
                <a:srgbClr val="00D2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marL="571500" indent="-571500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2400" dirty="0" smtClean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Trend of new model</a:t>
              </a:r>
              <a:endParaRPr lang="en-US" altLang="zh-CN" sz="2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  <a:p>
              <a:pPr marL="571500" indent="-571500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2400" dirty="0" smtClean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Trend of new app.</a:t>
              </a:r>
              <a:endParaRPr lang="zh-CN" altLang="en-US" sz="2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9" name="线形标注 1 18"/>
            <p:cNvSpPr/>
            <p:nvPr/>
          </p:nvSpPr>
          <p:spPr>
            <a:xfrm>
              <a:off x="8894381" y="3329184"/>
              <a:ext cx="1980000" cy="643134"/>
            </a:xfrm>
            <a:prstGeom prst="borderCallout1">
              <a:avLst>
                <a:gd name="adj1" fmla="val 73064"/>
                <a:gd name="adj2" fmla="val -6614"/>
                <a:gd name="adj3" fmla="val 109897"/>
                <a:gd name="adj4" fmla="val -26835"/>
              </a:avLst>
            </a:prstGeom>
            <a:noFill/>
            <a:ln>
              <a:solidFill>
                <a:srgbClr val="00D2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marL="571500" indent="-571500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2400" dirty="0" smtClean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Coverage rate</a:t>
              </a:r>
              <a:endParaRPr lang="en-US" altLang="zh-CN" sz="2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  <a:p>
              <a:pPr marL="571500" indent="-571500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2400" dirty="0" smtClean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Industry tag</a:t>
              </a:r>
              <a:endParaRPr lang="zh-CN" altLang="en-US" sz="2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20" name="线形标注 1 19"/>
            <p:cNvSpPr/>
            <p:nvPr/>
          </p:nvSpPr>
          <p:spPr>
            <a:xfrm>
              <a:off x="1234384" y="3326168"/>
              <a:ext cx="1980000" cy="643134"/>
            </a:xfrm>
            <a:prstGeom prst="borderCallout1">
              <a:avLst>
                <a:gd name="adj1" fmla="val 32636"/>
                <a:gd name="adj2" fmla="val 107171"/>
                <a:gd name="adj3" fmla="val 7847"/>
                <a:gd name="adj4" fmla="val 124751"/>
              </a:avLst>
            </a:prstGeom>
            <a:noFill/>
            <a:ln>
              <a:solidFill>
                <a:srgbClr val="00D2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marL="571500" indent="-571500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2400" dirty="0" smtClean="0">
                  <a:ea typeface="方正兰亭黑简体" panose="02000000000000000000"/>
                </a:rPr>
                <a:t>Model heat map</a:t>
              </a:r>
              <a:endParaRPr lang="zh-CN" altLang="en-US" sz="2400" dirty="0">
                <a:solidFill>
                  <a:schemeClr val="dk1"/>
                </a:solidFill>
                <a:ea typeface="方正兰亭黑简体" panose="02000000000000000000"/>
              </a:endParaRPr>
            </a:p>
            <a:p>
              <a:pPr marL="571500" indent="-571500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2400" dirty="0" smtClean="0">
                  <a:ea typeface="方正兰亭黑简体" panose="02000000000000000000"/>
                </a:rPr>
                <a:t>Model awareness</a:t>
              </a:r>
              <a:endParaRPr lang="en-US" altLang="zh-CN" sz="2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21" name="线形标注 1 20"/>
            <p:cNvSpPr/>
            <p:nvPr/>
          </p:nvSpPr>
          <p:spPr>
            <a:xfrm>
              <a:off x="1234384" y="5369681"/>
              <a:ext cx="1980000" cy="643134"/>
            </a:xfrm>
            <a:prstGeom prst="borderCallout1">
              <a:avLst>
                <a:gd name="adj1" fmla="val 39283"/>
                <a:gd name="adj2" fmla="val 106330"/>
                <a:gd name="adj3" fmla="val 950"/>
                <a:gd name="adj4" fmla="val 126111"/>
              </a:avLst>
            </a:prstGeom>
            <a:noFill/>
            <a:ln>
              <a:solidFill>
                <a:srgbClr val="00D2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marL="571500" indent="-571500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2400" dirty="0" smtClean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Command &amp; Event</a:t>
              </a:r>
              <a:endParaRPr lang="en-US" altLang="zh-CN" sz="2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  <a:p>
              <a:pPr marL="571500" indent="-571500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2400" dirty="0" smtClean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Reusability</a:t>
              </a:r>
              <a:endParaRPr lang="zh-CN" altLang="en-US" sz="2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22" name="线形标注 1 21"/>
            <p:cNvSpPr/>
            <p:nvPr/>
          </p:nvSpPr>
          <p:spPr>
            <a:xfrm>
              <a:off x="1234384" y="4351247"/>
              <a:ext cx="1980000" cy="643134"/>
            </a:xfrm>
            <a:prstGeom prst="borderCallout1">
              <a:avLst>
                <a:gd name="adj1" fmla="val 30422"/>
                <a:gd name="adj2" fmla="val 107777"/>
                <a:gd name="adj3" fmla="val 3691"/>
                <a:gd name="adj4" fmla="val 125461"/>
              </a:avLst>
            </a:prstGeom>
            <a:noFill/>
            <a:ln>
              <a:solidFill>
                <a:srgbClr val="00D2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marL="571500" indent="-571500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2400" dirty="0" smtClean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Chipset</a:t>
              </a:r>
              <a:r>
                <a:rPr lang="zh-CN" altLang="en-US" sz="2400" dirty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 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&amp; </a:t>
              </a:r>
              <a:r>
                <a:rPr lang="en-US" altLang="zh-CN" sz="2400" dirty="0" err="1" smtClean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Moduile</a:t>
              </a:r>
              <a:endParaRPr lang="en-US" altLang="zh-CN" sz="2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  <a:p>
              <a:pPr marL="571500" indent="-571500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2400" dirty="0" smtClean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Connectivity ratio</a:t>
              </a:r>
              <a:endParaRPr lang="zh-CN" altLang="en-US" sz="2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253910" y="2301089"/>
              <a:ext cx="1980000" cy="649779"/>
            </a:xfrm>
            <a:prstGeom prst="rect">
              <a:avLst/>
            </a:prstGeom>
            <a:noFill/>
            <a:ln>
              <a:solidFill>
                <a:srgbClr val="00D2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marL="571500" indent="-571500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2400" dirty="0" smtClean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Device shipment</a:t>
              </a:r>
              <a:endParaRPr lang="en-US" altLang="zh-CN" sz="2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  <a:p>
              <a:pPr marL="571500" indent="-571500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2400" dirty="0" smtClean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Brand </a:t>
              </a:r>
              <a:r>
                <a:rPr lang="en-US" altLang="zh-CN" sz="2400" dirty="0">
                  <a:ea typeface="方正兰亭黑简体" panose="02000000000000000000"/>
                </a:rPr>
                <a:t>awareness</a:t>
              </a:r>
              <a:endParaRPr lang="zh-CN" altLang="en-US" sz="2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cxnSp>
          <p:nvCxnSpPr>
            <p:cNvPr id="24" name="肘形连接符 23"/>
            <p:cNvCxnSpPr>
              <a:endCxn id="9" idx="0"/>
            </p:cNvCxnSpPr>
            <p:nvPr/>
          </p:nvCxnSpPr>
          <p:spPr>
            <a:xfrm flipV="1">
              <a:off x="3375991" y="2152037"/>
              <a:ext cx="2653356" cy="524145"/>
            </a:xfrm>
            <a:prstGeom prst="bentConnector4">
              <a:avLst>
                <a:gd name="adj1" fmla="val 13113"/>
                <a:gd name="adj2" fmla="val 118392"/>
              </a:avLst>
            </a:prstGeom>
            <a:noFill/>
            <a:ln>
              <a:solidFill>
                <a:srgbClr val="00D2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5" name="矩形 24"/>
            <p:cNvSpPr/>
            <p:nvPr/>
          </p:nvSpPr>
          <p:spPr>
            <a:xfrm>
              <a:off x="8893111" y="5385374"/>
              <a:ext cx="1980000" cy="627441"/>
            </a:xfrm>
            <a:prstGeom prst="rect">
              <a:avLst/>
            </a:prstGeom>
            <a:noFill/>
            <a:ln>
              <a:solidFill>
                <a:srgbClr val="00D2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marL="571500" indent="-571500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2400" dirty="0" smtClean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City level coverage</a:t>
              </a:r>
              <a:endParaRPr lang="en-US" altLang="zh-CN" sz="2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  <a:p>
              <a:pPr marL="571500" indent="-571500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2400" dirty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Biz opportunity</a:t>
              </a:r>
              <a:endParaRPr lang="zh-CN" altLang="en-US" sz="24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cxnSp>
          <p:nvCxnSpPr>
            <p:cNvPr id="26" name="肘形连接符 25"/>
            <p:cNvCxnSpPr>
              <a:endCxn id="10" idx="2"/>
            </p:cNvCxnSpPr>
            <p:nvPr/>
          </p:nvCxnSpPr>
          <p:spPr>
            <a:xfrm rot="10800000" flipV="1">
              <a:off x="6029347" y="5706735"/>
              <a:ext cx="2662962" cy="499606"/>
            </a:xfrm>
            <a:prstGeom prst="bentConnector4">
              <a:avLst>
                <a:gd name="adj1" fmla="val 12419"/>
                <a:gd name="adj2" fmla="val 125910"/>
              </a:avLst>
            </a:prstGeom>
            <a:noFill/>
            <a:ln>
              <a:solidFill>
                <a:srgbClr val="00D2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7" name="文本框 26"/>
          <p:cNvSpPr txBox="1"/>
          <p:nvPr/>
        </p:nvSpPr>
        <p:spPr>
          <a:xfrm>
            <a:off x="12173163" y="7902180"/>
            <a:ext cx="2227500" cy="6697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spc="76" dirty="0" smtClean="0">
                <a:solidFill>
                  <a:schemeClr val="bg1"/>
                </a:solidFill>
                <a:latin typeface="方正兰亭黑简体"/>
                <a:ea typeface="方正兰亭黑简体" panose="02000000000000000000"/>
              </a:rPr>
              <a:t>Business</a:t>
            </a:r>
            <a:endParaRPr lang="zh-CN" altLang="en-US" sz="2800" spc="76" dirty="0">
              <a:solidFill>
                <a:schemeClr val="bg1"/>
              </a:solidFill>
              <a:latin typeface="方正兰亭黑简体"/>
              <a:ea typeface="方正兰亭黑简体" panose="0200000000000000000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471961" y="2042449"/>
            <a:ext cx="2182346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bg1"/>
                </a:solidFill>
                <a:latin typeface="+mn-ea"/>
              </a:rPr>
              <a:t>Based on Thing </a:t>
            </a:r>
            <a:r>
              <a:rPr lang="en-US" altLang="zh-CN" sz="3200" dirty="0">
                <a:solidFill>
                  <a:schemeClr val="bg1"/>
                </a:solidFill>
                <a:latin typeface="+mn-ea"/>
              </a:rPr>
              <a:t>Model </a:t>
            </a:r>
            <a:r>
              <a:rPr lang="en-US" altLang="zh-CN" sz="3200" dirty="0" smtClean="0">
                <a:solidFill>
                  <a:schemeClr val="bg1"/>
                </a:solidFill>
                <a:latin typeface="+mn-ea"/>
              </a:rPr>
              <a:t>statistics</a:t>
            </a:r>
            <a:r>
              <a:rPr lang="en-US" altLang="zh-CN" sz="3200" dirty="0">
                <a:solidFill>
                  <a:schemeClr val="bg1"/>
                </a:solidFill>
                <a:latin typeface="+mn-ea"/>
              </a:rPr>
              <a:t>, </a:t>
            </a:r>
            <a:r>
              <a:rPr lang="en-US" altLang="zh-CN" sz="3200" dirty="0" smtClean="0">
                <a:solidFill>
                  <a:schemeClr val="bg1"/>
                </a:solidFill>
                <a:latin typeface="+mn-ea"/>
              </a:rPr>
              <a:t>provide more product and business insight services for partners  </a:t>
            </a:r>
          </a:p>
        </p:txBody>
      </p:sp>
    </p:spTree>
    <p:extLst>
      <p:ext uri="{BB962C8B-B14F-4D97-AF65-F5344CB8AC3E}">
        <p14:creationId xmlns:p14="http://schemas.microsoft.com/office/powerpoint/2010/main" val="3051259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页大标题为页面顶部居左上位置"/>
          <p:cNvSpPr txBox="1">
            <a:spLocks noGrp="1"/>
          </p:cNvSpPr>
          <p:nvPr>
            <p:ph type="body" idx="13"/>
          </p:nvPr>
        </p:nvSpPr>
        <p:spPr>
          <a:xfrm>
            <a:off x="2006973" y="814994"/>
            <a:ext cx="12454378" cy="71814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zh-CN" sz="4000" b="1" dirty="0" smtClean="0">
                <a:solidFill>
                  <a:schemeClr val="bg1"/>
                </a:solidFill>
              </a:rPr>
              <a:t>Ecosystem Overview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71961" y="2042449"/>
            <a:ext cx="2182346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bg1"/>
                </a:solidFill>
                <a:latin typeface="+mn-ea"/>
              </a:rPr>
              <a:t>Standard access to mask IoT HW differences, tools to accelerate development on thing-model-based VAS</a:t>
            </a:r>
          </a:p>
        </p:txBody>
      </p:sp>
      <p:sp>
        <p:nvSpPr>
          <p:cNvPr id="6" name="矩形 5"/>
          <p:cNvSpPr/>
          <p:nvPr/>
        </p:nvSpPr>
        <p:spPr>
          <a:xfrm>
            <a:off x="3206978" y="7400342"/>
            <a:ext cx="5112000" cy="2261384"/>
          </a:xfrm>
          <a:prstGeom prst="rect">
            <a:avLst/>
          </a:prstGeom>
          <a:solidFill>
            <a:srgbClr val="00D2BE">
              <a:alpha val="27000"/>
            </a:srgbClr>
          </a:solidFill>
          <a:ln w="12700" cap="flat">
            <a:noFill/>
            <a:miter lim="400000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Microsoft YaHei"/>
              </a:rPr>
              <a:t>Thing Model Base Pool (Parent Template)</a:t>
            </a:r>
            <a:endParaRPr kumimoji="0" lang="zh-CN" altLang="en-US" sz="32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Microsoft YaHei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06976" y="11121130"/>
            <a:ext cx="18002809" cy="1656893"/>
          </a:xfrm>
          <a:prstGeom prst="rect">
            <a:avLst/>
          </a:prstGeom>
          <a:solidFill>
            <a:srgbClr val="00D2B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8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Microsoft YaHei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06976" y="4304762"/>
            <a:ext cx="18002810" cy="1744505"/>
          </a:xfrm>
          <a:prstGeom prst="rect">
            <a:avLst/>
          </a:prstGeom>
          <a:solidFill>
            <a:srgbClr val="00D2B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8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Microsoft YaHei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278487" y="7957903"/>
            <a:ext cx="5931299" cy="1115122"/>
          </a:xfrm>
          <a:prstGeom prst="rect">
            <a:avLst/>
          </a:prstGeom>
          <a:solidFill>
            <a:srgbClr val="00D2B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en-US" altLang="zh-CN" sz="2800" dirty="0" smtClean="0">
                <a:solidFill>
                  <a:srgbClr val="FFFFFF"/>
                </a:solidFill>
              </a:rPr>
              <a:t>3</a:t>
            </a:r>
            <a:r>
              <a:rPr lang="en-US" altLang="zh-CN" sz="2800" baseline="30000" dirty="0" smtClean="0">
                <a:solidFill>
                  <a:srgbClr val="FFFFFF"/>
                </a:solidFill>
              </a:rPr>
              <a:t>rd</a:t>
            </a:r>
            <a:r>
              <a:rPr lang="en-US" altLang="zh-CN" sz="2800" dirty="0" smtClean="0">
                <a:solidFill>
                  <a:srgbClr val="FFFFFF"/>
                </a:solidFill>
              </a:rPr>
              <a:t> –Party Models</a:t>
            </a:r>
          </a:p>
        </p:txBody>
      </p:sp>
      <p:cxnSp>
        <p:nvCxnSpPr>
          <p:cNvPr id="10" name="直接箭头连接符 11"/>
          <p:cNvCxnSpPr>
            <a:stCxn id="8" idx="2"/>
            <a:endCxn id="6" idx="0"/>
          </p:cNvCxnSpPr>
          <p:nvPr/>
        </p:nvCxnSpPr>
        <p:spPr>
          <a:xfrm rot="5400000">
            <a:off x="8310143" y="3502103"/>
            <a:ext cx="1351075" cy="6445403"/>
          </a:xfrm>
          <a:prstGeom prst="curvedConnector3">
            <a:avLst>
              <a:gd name="adj1" fmla="val 50000"/>
            </a:avLst>
          </a:prstGeom>
          <a:noFill/>
          <a:ln w="31750" cap="flat">
            <a:solidFill>
              <a:schemeClr val="bg1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直接箭头连接符 14"/>
          <p:cNvCxnSpPr>
            <a:stCxn id="7" idx="0"/>
            <a:endCxn id="6" idx="2"/>
          </p:cNvCxnSpPr>
          <p:nvPr/>
        </p:nvCxnSpPr>
        <p:spPr>
          <a:xfrm rot="16200000" flipV="1">
            <a:off x="8255978" y="7168726"/>
            <a:ext cx="1459404" cy="6445403"/>
          </a:xfrm>
          <a:prstGeom prst="curvedConnector3">
            <a:avLst/>
          </a:prstGeom>
          <a:noFill/>
          <a:ln w="31750" cap="flat">
            <a:solidFill>
              <a:schemeClr val="bg1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文本框 11"/>
          <p:cNvSpPr txBox="1"/>
          <p:nvPr/>
        </p:nvSpPr>
        <p:spPr>
          <a:xfrm>
            <a:off x="11580198" y="5610083"/>
            <a:ext cx="229715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Microsoft YaHei"/>
              </a:rPr>
              <a:t>Cloud side</a:t>
            </a:r>
            <a:endParaRPr kumimoji="0" lang="zh-CN" altLang="en-US" sz="24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Microsoft YaHei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735882" y="11089989"/>
            <a:ext cx="465668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400" dirty="0" smtClean="0">
                <a:solidFill>
                  <a:schemeClr val="bg1"/>
                </a:solidFill>
              </a:rPr>
              <a:t>End side</a:t>
            </a:r>
            <a:endParaRPr kumimoji="0" lang="zh-CN" altLang="en-US" sz="24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Microsoft YaHei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024197" y="7957903"/>
            <a:ext cx="5549141" cy="1115122"/>
          </a:xfrm>
          <a:prstGeom prst="rect">
            <a:avLst/>
          </a:prstGeom>
          <a:solidFill>
            <a:srgbClr val="00D2BE">
              <a:alpha val="27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Microsoft YaHei"/>
              </a:rPr>
              <a:t>Thing Model VAS Tools</a:t>
            </a:r>
          </a:p>
          <a:p>
            <a:r>
              <a:rPr kumimoji="0" lang="en-US" altLang="zh-CN" sz="200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Microsoft YaHei"/>
              </a:rPr>
              <a:t>(Data storage/search/display/analysis</a:t>
            </a:r>
            <a:r>
              <a:rPr kumimoji="0" lang="en-US" altLang="zh-CN" sz="200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Microsoft YaHei"/>
              </a:rPr>
              <a:t> etc.</a:t>
            </a:r>
            <a:r>
              <a:rPr kumimoji="0" lang="en-US" altLang="zh-CN" sz="200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Microsoft YaHei"/>
              </a:rPr>
              <a:t> )</a:t>
            </a:r>
            <a:endParaRPr kumimoji="0" lang="zh-CN" altLang="en-US" sz="20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Microsoft YaHei"/>
            </a:endParaRPr>
          </a:p>
        </p:txBody>
      </p:sp>
      <p:sp>
        <p:nvSpPr>
          <p:cNvPr id="15" name="加号 14"/>
          <p:cNvSpPr/>
          <p:nvPr/>
        </p:nvSpPr>
        <p:spPr>
          <a:xfrm>
            <a:off x="8376126" y="8232594"/>
            <a:ext cx="648000" cy="648000"/>
          </a:xfrm>
          <a:prstGeom prst="mathPlus">
            <a:avLst/>
          </a:prstGeom>
          <a:solidFill>
            <a:srgbClr val="00D2B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Microsoft YaHei"/>
            </a:endParaRPr>
          </a:p>
        </p:txBody>
      </p:sp>
      <p:cxnSp>
        <p:nvCxnSpPr>
          <p:cNvPr id="16" name="曲线连接符 15"/>
          <p:cNvCxnSpPr>
            <a:stCxn id="6" idx="0"/>
            <a:endCxn id="9" idx="0"/>
          </p:cNvCxnSpPr>
          <p:nvPr/>
        </p:nvCxnSpPr>
        <p:spPr>
          <a:xfrm rot="16200000" flipH="1">
            <a:off x="11724776" y="1438543"/>
            <a:ext cx="557561" cy="12481159"/>
          </a:xfrm>
          <a:prstGeom prst="curvedConnector3">
            <a:avLst>
              <a:gd name="adj1" fmla="val -59566"/>
            </a:avLst>
          </a:prstGeom>
          <a:noFill/>
          <a:ln w="31750" cap="flat">
            <a:solidFill>
              <a:schemeClr val="bg1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曲线连接符 16"/>
          <p:cNvCxnSpPr>
            <a:stCxn id="6" idx="2"/>
            <a:endCxn id="9" idx="2"/>
          </p:cNvCxnSpPr>
          <p:nvPr/>
        </p:nvCxnSpPr>
        <p:spPr>
          <a:xfrm rot="5400000" flipH="1" flipV="1">
            <a:off x="11709206" y="3126796"/>
            <a:ext cx="588701" cy="12481159"/>
          </a:xfrm>
          <a:prstGeom prst="curvedConnector3">
            <a:avLst>
              <a:gd name="adj1" fmla="val -82791"/>
            </a:avLst>
          </a:prstGeom>
          <a:noFill/>
          <a:ln w="31750" cap="flat">
            <a:solidFill>
              <a:schemeClr val="bg1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文本框 17"/>
          <p:cNvSpPr txBox="1"/>
          <p:nvPr/>
        </p:nvSpPr>
        <p:spPr>
          <a:xfrm>
            <a:off x="9581056" y="7046404"/>
            <a:ext cx="525465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Inheritance or Mapping</a:t>
            </a:r>
            <a:endParaRPr kumimoji="0" lang="zh-CN" altLang="en-US" sz="24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Microsoft YaHei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270996" y="9630586"/>
            <a:ext cx="563664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400" dirty="0" smtClean="0">
                <a:solidFill>
                  <a:schemeClr val="bg1"/>
                </a:solidFill>
              </a:rPr>
              <a:t>Publish and Approval</a:t>
            </a:r>
            <a:endParaRPr kumimoji="0" lang="zh-CN" altLang="en-US" sz="24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Microsoft YaHei"/>
            </a:endParaRPr>
          </a:p>
        </p:txBody>
      </p:sp>
      <p:cxnSp>
        <p:nvCxnSpPr>
          <p:cNvPr id="20" name="直接箭头连接符 11"/>
          <p:cNvCxnSpPr>
            <a:stCxn id="8" idx="2"/>
            <a:endCxn id="9" idx="0"/>
          </p:cNvCxnSpPr>
          <p:nvPr/>
        </p:nvCxnSpPr>
        <p:spPr>
          <a:xfrm rot="16200000" flipH="1">
            <a:off x="14271941" y="3985707"/>
            <a:ext cx="1908636" cy="6035756"/>
          </a:xfrm>
          <a:prstGeom prst="curvedConnector3">
            <a:avLst>
              <a:gd name="adj1" fmla="val 40019"/>
            </a:avLst>
          </a:prstGeom>
          <a:noFill/>
          <a:ln w="31750" cap="flat">
            <a:solidFill>
              <a:schemeClr val="bg1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直接箭头连接符 11"/>
          <p:cNvCxnSpPr>
            <a:stCxn id="7" idx="0"/>
            <a:endCxn id="9" idx="2"/>
          </p:cNvCxnSpPr>
          <p:nvPr/>
        </p:nvCxnSpPr>
        <p:spPr>
          <a:xfrm rot="5400000" flipH="1" flipV="1">
            <a:off x="14202207" y="7079200"/>
            <a:ext cx="2048105" cy="6035756"/>
          </a:xfrm>
          <a:prstGeom prst="curvedConnector3">
            <a:avLst>
              <a:gd name="adj1" fmla="val 36978"/>
            </a:avLst>
          </a:prstGeom>
          <a:noFill/>
          <a:ln w="31750" cap="flat">
            <a:solidFill>
              <a:schemeClr val="bg1"/>
            </a:solidFill>
            <a:prstDash val="solid"/>
            <a:miter lim="400000"/>
            <a:headEnd type="triangl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矩形 21"/>
          <p:cNvSpPr/>
          <p:nvPr/>
        </p:nvSpPr>
        <p:spPr>
          <a:xfrm>
            <a:off x="3530976" y="4664264"/>
            <a:ext cx="4788000" cy="1115122"/>
          </a:xfrm>
          <a:prstGeom prst="rect">
            <a:avLst/>
          </a:prstGeom>
          <a:solidFill>
            <a:schemeClr val="bg2">
              <a:lumMod val="50000"/>
              <a:alpha val="33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en-US" altLang="zh-CN" sz="2400" dirty="0">
                <a:solidFill>
                  <a:srgbClr val="FFFFFF"/>
                </a:solidFill>
              </a:rPr>
              <a:t>Thing model based </a:t>
            </a:r>
            <a:r>
              <a:rPr lang="en-US" altLang="zh-CN" sz="2400" dirty="0" smtClean="0">
                <a:solidFill>
                  <a:srgbClr val="FFFFFF"/>
                </a:solidFill>
              </a:rPr>
              <a:t>VAS</a:t>
            </a:r>
          </a:p>
          <a:p>
            <a:r>
              <a:rPr lang="en-US" altLang="zh-CN" sz="2400" dirty="0" smtClean="0">
                <a:solidFill>
                  <a:srgbClr val="FFFFFF"/>
                </a:solidFill>
              </a:rPr>
              <a:t>(e.g. Digital Twins)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530976" y="11392015"/>
            <a:ext cx="4788000" cy="1115122"/>
          </a:xfrm>
          <a:prstGeom prst="rect">
            <a:avLst/>
          </a:prstGeom>
          <a:solidFill>
            <a:schemeClr val="bg2">
              <a:lumMod val="50000"/>
              <a:alpha val="33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en-US" altLang="zh-CN" sz="2400" dirty="0">
                <a:solidFill>
                  <a:srgbClr val="FFFFFF"/>
                </a:solidFill>
              </a:rPr>
              <a:t>Alibaba IoT HW pool</a:t>
            </a:r>
          </a:p>
          <a:p>
            <a:r>
              <a:rPr lang="en-US" altLang="zh-CN" sz="2400" dirty="0">
                <a:solidFill>
                  <a:srgbClr val="FFFFFF"/>
                </a:solidFill>
              </a:rPr>
              <a:t>(</a:t>
            </a:r>
            <a:r>
              <a:rPr lang="en-US" altLang="zh-CN" sz="2400" dirty="0" err="1">
                <a:solidFill>
                  <a:srgbClr val="FFFFFF"/>
                </a:solidFill>
              </a:rPr>
              <a:t>Tmall</a:t>
            </a:r>
            <a:r>
              <a:rPr lang="en-US" altLang="zh-CN" sz="2400" dirty="0">
                <a:solidFill>
                  <a:srgbClr val="FFFFFF"/>
                </a:solidFill>
              </a:rPr>
              <a:t>, </a:t>
            </a:r>
            <a:r>
              <a:rPr lang="en-US" altLang="zh-CN" sz="2400" dirty="0" err="1">
                <a:solidFill>
                  <a:srgbClr val="FFFFFF"/>
                </a:solidFill>
              </a:rPr>
              <a:t>DingTalk</a:t>
            </a:r>
            <a:r>
              <a:rPr lang="en-US" altLang="zh-CN" sz="2400" dirty="0">
                <a:solidFill>
                  <a:srgbClr val="FFFFFF"/>
                </a:solidFill>
              </a:rPr>
              <a:t>, </a:t>
            </a:r>
            <a:r>
              <a:rPr lang="en-US" altLang="zh-CN" sz="2400" dirty="0" err="1">
                <a:solidFill>
                  <a:srgbClr val="FFFFFF"/>
                </a:solidFill>
              </a:rPr>
              <a:t>Cainiao</a:t>
            </a:r>
            <a:r>
              <a:rPr lang="en-US" altLang="zh-CN" sz="2400" dirty="0">
                <a:solidFill>
                  <a:srgbClr val="FFFFFF"/>
                </a:solidFill>
              </a:rPr>
              <a:t>…)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748606" y="4643971"/>
            <a:ext cx="3824412" cy="718853"/>
          </a:xfrm>
          <a:prstGeom prst="rect">
            <a:avLst/>
          </a:prstGeom>
          <a:solidFill>
            <a:schemeClr val="bg2">
              <a:lumMod val="50000"/>
              <a:alpha val="33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400" dirty="0" smtClean="0">
                <a:solidFill>
                  <a:srgbClr val="FFFFFF"/>
                </a:solidFill>
              </a:rPr>
              <a:t>Smart Living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2852175" y="4643970"/>
            <a:ext cx="3824412" cy="718853"/>
          </a:xfrm>
          <a:prstGeom prst="rect">
            <a:avLst/>
          </a:prstGeom>
          <a:solidFill>
            <a:schemeClr val="bg2">
              <a:lumMod val="50000"/>
              <a:alpha val="33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</a:rPr>
              <a:t>Smart City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6955744" y="4643970"/>
            <a:ext cx="3824412" cy="718853"/>
          </a:xfrm>
          <a:prstGeom prst="rect">
            <a:avLst/>
          </a:prstGeom>
          <a:solidFill>
            <a:schemeClr val="bg2">
              <a:lumMod val="50000"/>
              <a:alpha val="33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400" dirty="0" smtClean="0">
                <a:solidFill>
                  <a:srgbClr val="FFFFFF"/>
                </a:solidFill>
              </a:rPr>
              <a:t>Smart Manufacturing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043866" y="11709829"/>
            <a:ext cx="11736290" cy="797307"/>
          </a:xfrm>
          <a:prstGeom prst="rect">
            <a:avLst/>
          </a:prstGeom>
          <a:solidFill>
            <a:schemeClr val="bg2">
              <a:lumMod val="50000"/>
              <a:alpha val="33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400" dirty="0" smtClean="0">
                <a:solidFill>
                  <a:srgbClr val="FFFFFF"/>
                </a:solidFill>
              </a:rPr>
              <a:t>HW ecosystem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416168" y="4304762"/>
            <a:ext cx="1716586" cy="8473261"/>
          </a:xfrm>
          <a:prstGeom prst="rect">
            <a:avLst/>
          </a:prstGeom>
          <a:solidFill>
            <a:srgbClr val="00D2BE">
              <a:alpha val="27000"/>
            </a:srgbClr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defTabSz="914400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 </a:t>
            </a:r>
          </a:p>
          <a:p>
            <a:pPr defTabSz="914400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Board</a:t>
            </a:r>
            <a:endParaRPr lang="zh-CN" altLang="en-US" sz="2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1284007" y="4278833"/>
            <a:ext cx="1716586" cy="8473261"/>
          </a:xfrm>
          <a:prstGeom prst="rect">
            <a:avLst/>
          </a:prstGeom>
          <a:solidFill>
            <a:srgbClr val="00D2BE">
              <a:alpha val="27000"/>
            </a:srgbClr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defTabSz="914400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ICA</a:t>
            </a:r>
          </a:p>
          <a:p>
            <a:pPr defTabSz="914400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Thing</a:t>
            </a:r>
          </a:p>
          <a:p>
            <a:pPr defTabSz="914400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Model</a:t>
            </a:r>
          </a:p>
          <a:p>
            <a:pPr defTabSz="914400" hangingPunct="1"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Index</a:t>
            </a:r>
            <a:endParaRPr lang="en-US" altLang="zh-CN" sz="2800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23628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页大标题为页面顶部居左上位置"/>
          <p:cNvSpPr txBox="1">
            <a:spLocks noGrp="1"/>
          </p:cNvSpPr>
          <p:nvPr>
            <p:ph type="body" idx="13"/>
          </p:nvPr>
        </p:nvSpPr>
        <p:spPr>
          <a:xfrm>
            <a:off x="2203623" y="727955"/>
            <a:ext cx="12454378" cy="71814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zh-CN" sz="4000" b="1" dirty="0" smtClean="0">
                <a:solidFill>
                  <a:schemeClr val="bg1"/>
                </a:solidFill>
              </a:rPr>
              <a:t>Current state 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1000"/>
          <p:cNvSpPr txBox="1">
            <a:spLocks/>
          </p:cNvSpPr>
          <p:nvPr/>
        </p:nvSpPr>
        <p:spPr>
          <a:xfrm>
            <a:off x="16333285" y="5515814"/>
            <a:ext cx="7200000" cy="2549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0" marR="0" indent="0" algn="l" defTabSz="12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0000" b="1" i="1" u="none" strike="noStrike" cap="none" spc="0" baseline="0">
                <a:ln>
                  <a:noFill/>
                </a:ln>
                <a:solidFill>
                  <a:srgbClr val="00D2B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icrosoft YaHei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icrosoft YaHei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icrosoft YaHei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icrosoft YaHei"/>
              </a:defRPr>
            </a:lvl5pPr>
            <a:lvl6pPr marL="0" marR="0" indent="355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icrosoft YaHei"/>
              </a:defRPr>
            </a:lvl6pPr>
            <a:lvl7pPr marL="0" marR="0" indent="711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icrosoft YaHei"/>
              </a:defRPr>
            </a:lvl7pPr>
            <a:lvl8pPr marL="0" marR="0" indent="1066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icrosoft YaHei"/>
              </a:defRPr>
            </a:lvl8pPr>
            <a:lvl9pPr marL="0" marR="0" indent="1422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icrosoft YaHei"/>
              </a:defRPr>
            </a:lvl9pPr>
          </a:lstStyle>
          <a:p>
            <a:pPr marL="0" marR="0" lvl="0" indent="0" algn="ctr" defTabSz="12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r>
              <a:rPr kumimoji="0" lang="en-US" altLang="zh-CN" sz="115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方正兰亭黑简体" panose="02000000000000000000"/>
                <a:sym typeface="Arial"/>
              </a:rPr>
              <a:t>8+</a:t>
            </a:r>
          </a:p>
          <a:p>
            <a:pPr marL="0" marR="0" lvl="0" indent="0" algn="ctr" defTabSz="12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r>
              <a:rPr lang="en-US" sz="4400" i="0" dirty="0" smtClean="0">
                <a:solidFill>
                  <a:schemeClr val="bg1"/>
                </a:solidFill>
                <a:ea typeface="方正兰亭黑简体" panose="02000000000000000000"/>
              </a:rPr>
              <a:t>Vertical Industries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方正兰亭黑简体" panose="02000000000000000000"/>
              <a:sym typeface="Arial"/>
            </a:endParaRPr>
          </a:p>
        </p:txBody>
      </p:sp>
      <p:sp>
        <p:nvSpPr>
          <p:cNvPr id="6" name="1000"/>
          <p:cNvSpPr txBox="1">
            <a:spLocks/>
          </p:cNvSpPr>
          <p:nvPr/>
        </p:nvSpPr>
        <p:spPr>
          <a:xfrm>
            <a:off x="902411" y="5515814"/>
            <a:ext cx="7200000" cy="2549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0" marR="0" indent="0" algn="l" defTabSz="12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0000" b="1" i="1" u="none" strike="noStrike" cap="none" spc="0" baseline="0">
                <a:ln>
                  <a:noFill/>
                </a:ln>
                <a:solidFill>
                  <a:srgbClr val="00D2B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icrosoft YaHei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icrosoft YaHei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icrosoft YaHei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icrosoft YaHei"/>
              </a:defRPr>
            </a:lvl5pPr>
            <a:lvl6pPr marL="0" marR="0" indent="355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icrosoft YaHei"/>
              </a:defRPr>
            </a:lvl6pPr>
            <a:lvl7pPr marL="0" marR="0" indent="711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icrosoft YaHei"/>
              </a:defRPr>
            </a:lvl7pPr>
            <a:lvl8pPr marL="0" marR="0" indent="1066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icrosoft YaHei"/>
              </a:defRPr>
            </a:lvl8pPr>
            <a:lvl9pPr marL="0" marR="0" indent="1422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icrosoft YaHei"/>
              </a:defRPr>
            </a:lvl9pPr>
          </a:lstStyle>
          <a:p>
            <a:pPr algn="ctr"/>
            <a:r>
              <a:rPr lang="en-US" altLang="zh-CN" sz="11500" i="0" kern="0" dirty="0" smtClean="0">
                <a:ea typeface="方正兰亭黑简体" panose="02000000000000000000"/>
              </a:rPr>
              <a:t>5,000+</a:t>
            </a:r>
          </a:p>
          <a:p>
            <a:pPr algn="ctr"/>
            <a:r>
              <a:rPr lang="en-US" altLang="zh-CN" sz="4400" i="0" dirty="0" smtClean="0">
                <a:solidFill>
                  <a:schemeClr val="bg1"/>
                </a:solidFill>
                <a:ea typeface="方正兰亭黑简体" panose="02000000000000000000"/>
              </a:rPr>
              <a:t>Cooperative </a:t>
            </a:r>
            <a:r>
              <a:rPr lang="en-US" altLang="zh-CN" sz="4400" i="0" dirty="0">
                <a:solidFill>
                  <a:schemeClr val="bg1"/>
                </a:solidFill>
                <a:ea typeface="方正兰亭黑简体" panose="02000000000000000000"/>
              </a:rPr>
              <a:t>P</a:t>
            </a:r>
            <a:r>
              <a:rPr lang="en-US" altLang="zh-CN" sz="4400" i="0" dirty="0" smtClean="0">
                <a:solidFill>
                  <a:schemeClr val="bg1"/>
                </a:solidFill>
                <a:ea typeface="方正兰亭黑简体" panose="02000000000000000000"/>
              </a:rPr>
              <a:t>artners</a:t>
            </a:r>
            <a:endParaRPr lang="en-US" sz="4400" i="0" kern="0" dirty="0">
              <a:solidFill>
                <a:schemeClr val="bg1"/>
              </a:solidFill>
              <a:ea typeface="方正兰亭黑简体" panose="02000000000000000000"/>
            </a:endParaRPr>
          </a:p>
        </p:txBody>
      </p:sp>
      <p:sp>
        <p:nvSpPr>
          <p:cNvPr id="7" name="1000"/>
          <p:cNvSpPr txBox="1">
            <a:spLocks/>
          </p:cNvSpPr>
          <p:nvPr/>
        </p:nvSpPr>
        <p:spPr>
          <a:xfrm>
            <a:off x="8617848" y="5515814"/>
            <a:ext cx="7200000" cy="2549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0" marR="0" indent="0" algn="l" defTabSz="12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0000" b="1" i="1" u="none" strike="noStrike" cap="none" spc="0" baseline="0">
                <a:ln>
                  <a:noFill/>
                </a:ln>
                <a:solidFill>
                  <a:srgbClr val="00D2BE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icrosoft YaHei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icrosoft YaHei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icrosoft YaHei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icrosoft YaHei"/>
              </a:defRPr>
            </a:lvl5pPr>
            <a:lvl6pPr marL="0" marR="0" indent="355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icrosoft YaHei"/>
              </a:defRPr>
            </a:lvl6pPr>
            <a:lvl7pPr marL="0" marR="0" indent="711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icrosoft YaHei"/>
              </a:defRPr>
            </a:lvl7pPr>
            <a:lvl8pPr marL="0" marR="0" indent="1066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icrosoft YaHei"/>
              </a:defRPr>
            </a:lvl8pPr>
            <a:lvl9pPr marL="0" marR="0" indent="1422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icrosoft YaHei"/>
              </a:defRPr>
            </a:lvl9pPr>
          </a:lstStyle>
          <a:p>
            <a:pPr algn="ctr"/>
            <a:r>
              <a:rPr lang="en-US" altLang="zh-CN" sz="11500" i="0" kern="0" dirty="0" smtClean="0">
                <a:ea typeface="方正兰亭黑简体" panose="02000000000000000000"/>
              </a:rPr>
              <a:t>100</a:t>
            </a:r>
            <a:r>
              <a:rPr kumimoji="0" lang="en-US" altLang="zh-CN" sz="115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方正兰亭黑简体" panose="02000000000000000000"/>
                <a:sym typeface="Arial"/>
              </a:rPr>
              <a:t>0+</a:t>
            </a:r>
          </a:p>
          <a:p>
            <a:pPr algn="ctr"/>
            <a:r>
              <a:rPr lang="en-US" sz="4400" i="0" dirty="0" smtClean="0">
                <a:solidFill>
                  <a:schemeClr val="bg1"/>
                </a:solidFill>
                <a:ea typeface="方正兰亭黑简体" panose="02000000000000000000"/>
              </a:rPr>
              <a:t>Thing Models</a:t>
            </a:r>
            <a:endParaRPr lang="en-US" sz="4400" i="0" kern="0" dirty="0">
              <a:solidFill>
                <a:schemeClr val="bg1"/>
              </a:solidFill>
              <a:ea typeface="方正兰亭黑简体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2544867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THANK YOU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THANK YOU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660" y="522965"/>
            <a:ext cx="10007337" cy="10007337"/>
          </a:xfrm>
          <a:prstGeom prst="rect">
            <a:avLst/>
          </a:prstGeom>
        </p:spPr>
      </p:pic>
      <p:sp>
        <p:nvSpPr>
          <p:cNvPr id="5" name="内容页大标题为页面顶部居左上位置"/>
          <p:cNvSpPr txBox="1">
            <a:spLocks noGrp="1"/>
          </p:cNvSpPr>
          <p:nvPr>
            <p:ph type="body" idx="13"/>
          </p:nvPr>
        </p:nvSpPr>
        <p:spPr>
          <a:xfrm>
            <a:off x="2203623" y="727955"/>
            <a:ext cx="12454378" cy="71814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zh-CN" sz="4000" b="1" dirty="0" smtClean="0">
                <a:solidFill>
                  <a:schemeClr val="bg1"/>
                </a:solidFill>
              </a:rPr>
              <a:t>Background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grpSp>
        <p:nvGrpSpPr>
          <p:cNvPr id="4" name="组合 3"/>
          <p:cNvGrpSpPr>
            <a:grpSpLocks noChangeAspect="1"/>
          </p:cNvGrpSpPr>
          <p:nvPr/>
        </p:nvGrpSpPr>
        <p:grpSpPr>
          <a:xfrm>
            <a:off x="12718737" y="5564589"/>
            <a:ext cx="3451808" cy="1824429"/>
            <a:chOff x="1116091" y="11380771"/>
            <a:chExt cx="2577712" cy="1362432"/>
          </a:xfrm>
        </p:grpSpPr>
        <p:sp>
          <p:nvSpPr>
            <p:cNvPr id="6" name="矩形 5"/>
            <p:cNvSpPr/>
            <p:nvPr/>
          </p:nvSpPr>
          <p:spPr>
            <a:xfrm>
              <a:off x="1116091" y="11380771"/>
              <a:ext cx="2577712" cy="1362432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D2BE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ingFang-SC-Medium"/>
                <a:ea typeface="PingFang-SC-Medium"/>
                <a:cs typeface="PingFang-SC-Medium"/>
                <a:sym typeface="PingFang-SC-Medium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A9B2E90-E7BB-FA49-873D-ABE07961C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9533" y="11792492"/>
              <a:ext cx="786727" cy="56620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/>
            <a:srcRect l="27984" t="19095" r="64690" b="75944"/>
            <a:stretch/>
          </p:blipFill>
          <p:spPr>
            <a:xfrm>
              <a:off x="2349702" y="11892982"/>
              <a:ext cx="1192544" cy="465715"/>
            </a:xfrm>
            <a:prstGeom prst="rect">
              <a:avLst/>
            </a:prstGeom>
          </p:spPr>
        </p:pic>
      </p:grpSp>
      <p:grpSp>
        <p:nvGrpSpPr>
          <p:cNvPr id="24" name="组合 23"/>
          <p:cNvGrpSpPr>
            <a:grpSpLocks noChangeAspect="1"/>
          </p:cNvGrpSpPr>
          <p:nvPr/>
        </p:nvGrpSpPr>
        <p:grpSpPr>
          <a:xfrm>
            <a:off x="14495839" y="7880660"/>
            <a:ext cx="3451807" cy="1824429"/>
            <a:chOff x="3917245" y="11394378"/>
            <a:chExt cx="2577712" cy="1362432"/>
          </a:xfrm>
        </p:grpSpPr>
        <p:sp>
          <p:nvSpPr>
            <p:cNvPr id="7" name="矩形 6"/>
            <p:cNvSpPr/>
            <p:nvPr/>
          </p:nvSpPr>
          <p:spPr>
            <a:xfrm>
              <a:off x="3917245" y="11394378"/>
              <a:ext cx="2577712" cy="1362432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D2BE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ingFang-SC-Medium"/>
                <a:ea typeface="PingFang-SC-Medium"/>
                <a:cs typeface="PingFang-SC-Medium"/>
                <a:sym typeface="PingFang-SC-Medium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47039F1-3AFB-FB4D-BE3E-D45F16706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33820" y="11493140"/>
              <a:ext cx="2344562" cy="1164908"/>
            </a:xfrm>
            <a:prstGeom prst="rect">
              <a:avLst/>
            </a:prstGeom>
          </p:spPr>
        </p:pic>
      </p:grpSp>
      <p:grpSp>
        <p:nvGrpSpPr>
          <p:cNvPr id="25" name="组合 24"/>
          <p:cNvGrpSpPr>
            <a:grpSpLocks noChangeAspect="1"/>
          </p:cNvGrpSpPr>
          <p:nvPr/>
        </p:nvGrpSpPr>
        <p:grpSpPr>
          <a:xfrm>
            <a:off x="16591154" y="5582810"/>
            <a:ext cx="3451808" cy="1824429"/>
            <a:chOff x="6718400" y="11394377"/>
            <a:chExt cx="2577712" cy="1362432"/>
          </a:xfrm>
        </p:grpSpPr>
        <p:sp>
          <p:nvSpPr>
            <p:cNvPr id="11" name="矩形 10"/>
            <p:cNvSpPr/>
            <p:nvPr/>
          </p:nvSpPr>
          <p:spPr>
            <a:xfrm>
              <a:off x="6718400" y="11394377"/>
              <a:ext cx="2577712" cy="1362432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D2BE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ingFang-SC-Medium"/>
                <a:ea typeface="PingFang-SC-Medium"/>
                <a:cs typeface="PingFang-SC-Medium"/>
                <a:sym typeface="PingFang-SC-Medium"/>
              </a:endParaRP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7074C054-15A7-F44F-844F-DC106A56F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3405" y="11684850"/>
              <a:ext cx="1367699" cy="754273"/>
            </a:xfrm>
            <a:prstGeom prst="rect">
              <a:avLst/>
            </a:prstGeom>
          </p:spPr>
        </p:pic>
      </p:grpSp>
      <p:grpSp>
        <p:nvGrpSpPr>
          <p:cNvPr id="26" name="组合 25"/>
          <p:cNvGrpSpPr>
            <a:grpSpLocks noChangeAspect="1"/>
          </p:cNvGrpSpPr>
          <p:nvPr/>
        </p:nvGrpSpPr>
        <p:grpSpPr>
          <a:xfrm>
            <a:off x="20463571" y="5564588"/>
            <a:ext cx="3451807" cy="1824429"/>
            <a:chOff x="9519553" y="11394378"/>
            <a:chExt cx="2577712" cy="1362432"/>
          </a:xfrm>
        </p:grpSpPr>
        <p:sp>
          <p:nvSpPr>
            <p:cNvPr id="12" name="矩形 11"/>
            <p:cNvSpPr/>
            <p:nvPr/>
          </p:nvSpPr>
          <p:spPr>
            <a:xfrm>
              <a:off x="9519553" y="11394378"/>
              <a:ext cx="2577712" cy="1362432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D2BE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ingFang-SC-Medium"/>
                <a:ea typeface="PingFang-SC-Medium"/>
                <a:cs typeface="PingFang-SC-Medium"/>
                <a:sym typeface="PingFang-SC-Medium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56188" y="11820975"/>
              <a:ext cx="2337691" cy="603963"/>
            </a:xfrm>
            <a:prstGeom prst="rect">
              <a:avLst/>
            </a:prstGeom>
          </p:spPr>
        </p:pic>
      </p:grpSp>
      <p:grpSp>
        <p:nvGrpSpPr>
          <p:cNvPr id="27" name="组合 26"/>
          <p:cNvGrpSpPr>
            <a:grpSpLocks noChangeAspect="1"/>
          </p:cNvGrpSpPr>
          <p:nvPr/>
        </p:nvGrpSpPr>
        <p:grpSpPr>
          <a:xfrm>
            <a:off x="18495317" y="7880660"/>
            <a:ext cx="3451807" cy="1824429"/>
            <a:chOff x="12320707" y="11380770"/>
            <a:chExt cx="2577712" cy="1362432"/>
          </a:xfrm>
        </p:grpSpPr>
        <p:sp>
          <p:nvSpPr>
            <p:cNvPr id="16" name="矩形 15"/>
            <p:cNvSpPr/>
            <p:nvPr/>
          </p:nvSpPr>
          <p:spPr>
            <a:xfrm>
              <a:off x="12320707" y="11380770"/>
              <a:ext cx="2577712" cy="1362432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D2BE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ingFang-SC-Medium"/>
                <a:ea typeface="PingFang-SC-Medium"/>
                <a:cs typeface="PingFang-SC-Medium"/>
                <a:sym typeface="PingFang-SC-Medium"/>
              </a:endParaRPr>
            </a:p>
          </p:txBody>
        </p:sp>
        <p:pic>
          <p:nvPicPr>
            <p:cNvPr id="17" name="Picture 4" descr="Eclipse Foundation logo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4211" y="11524180"/>
              <a:ext cx="2110703" cy="1102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组合 28"/>
          <p:cNvGrpSpPr>
            <a:grpSpLocks noChangeAspect="1"/>
          </p:cNvGrpSpPr>
          <p:nvPr/>
        </p:nvGrpSpPr>
        <p:grpSpPr>
          <a:xfrm>
            <a:off x="16591154" y="10226552"/>
            <a:ext cx="3451808" cy="1824429"/>
            <a:chOff x="17923015" y="11378962"/>
            <a:chExt cx="2577712" cy="1362432"/>
          </a:xfrm>
        </p:grpSpPr>
        <p:sp>
          <p:nvSpPr>
            <p:cNvPr id="19" name="矩形 18"/>
            <p:cNvSpPr/>
            <p:nvPr/>
          </p:nvSpPr>
          <p:spPr>
            <a:xfrm>
              <a:off x="17923015" y="11378962"/>
              <a:ext cx="2577712" cy="1362432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D2BE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ingFang-SC-Medium"/>
                <a:ea typeface="PingFang-SC-Medium"/>
                <a:cs typeface="PingFang-SC-Medium"/>
                <a:sym typeface="PingFang-SC-Medium"/>
              </a:endParaRPr>
            </a:p>
          </p:txBody>
        </p:sp>
        <p:pic>
          <p:nvPicPr>
            <p:cNvPr id="21" name="Picture 6" descr="Zigbee Alliance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59371" y="11731565"/>
              <a:ext cx="1905000" cy="657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组合 27"/>
          <p:cNvGrpSpPr>
            <a:grpSpLocks noChangeAspect="1"/>
          </p:cNvGrpSpPr>
          <p:nvPr/>
        </p:nvGrpSpPr>
        <p:grpSpPr>
          <a:xfrm>
            <a:off x="12718737" y="10237381"/>
            <a:ext cx="3451808" cy="1824429"/>
            <a:chOff x="15121861" y="11380770"/>
            <a:chExt cx="2577712" cy="1362432"/>
          </a:xfrm>
        </p:grpSpPr>
        <p:sp>
          <p:nvSpPr>
            <p:cNvPr id="18" name="矩形 17"/>
            <p:cNvSpPr/>
            <p:nvPr/>
          </p:nvSpPr>
          <p:spPr>
            <a:xfrm>
              <a:off x="15121861" y="11380770"/>
              <a:ext cx="2577712" cy="1362432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D2BE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ingFang-SC-Medium"/>
                <a:ea typeface="PingFang-SC-Medium"/>
                <a:cs typeface="PingFang-SC-Medium"/>
                <a:sym typeface="PingFang-SC-Medium"/>
              </a:endParaRPr>
            </a:p>
          </p:txBody>
        </p:sp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E4A3A322-2CA1-6A45-BE71-9EEEEAC85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99222" y="11599515"/>
              <a:ext cx="2022989" cy="908770"/>
            </a:xfrm>
            <a:prstGeom prst="rect">
              <a:avLst/>
            </a:prstGeom>
          </p:spPr>
        </p:pic>
      </p:grpSp>
      <p:grpSp>
        <p:nvGrpSpPr>
          <p:cNvPr id="30" name="组合 29"/>
          <p:cNvGrpSpPr>
            <a:grpSpLocks noChangeAspect="1"/>
          </p:cNvGrpSpPr>
          <p:nvPr/>
        </p:nvGrpSpPr>
        <p:grpSpPr>
          <a:xfrm>
            <a:off x="20463571" y="10237381"/>
            <a:ext cx="3451807" cy="1824429"/>
            <a:chOff x="20724169" y="11380771"/>
            <a:chExt cx="2577712" cy="1362432"/>
          </a:xfrm>
        </p:grpSpPr>
        <p:sp>
          <p:nvSpPr>
            <p:cNvPr id="20" name="矩形 19"/>
            <p:cNvSpPr/>
            <p:nvPr/>
          </p:nvSpPr>
          <p:spPr>
            <a:xfrm>
              <a:off x="20724169" y="11380771"/>
              <a:ext cx="2577712" cy="1362432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D2BE"/>
              </a:solidFill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ingFang-SC-Medium"/>
                <a:ea typeface="PingFang-SC-Medium"/>
                <a:cs typeface="PingFang-SC-Medium"/>
                <a:sym typeface="PingFang-SC-Medium"/>
              </a:endParaRPr>
            </a:p>
          </p:txBody>
        </p:sp>
        <p:pic>
          <p:nvPicPr>
            <p:cNvPr id="23" name="Picture 12" descr="https://images.anandtech.com/doci/8253/carousel_678x45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6053" y="11747064"/>
              <a:ext cx="1794263" cy="629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文本框 30"/>
          <p:cNvSpPr txBox="1"/>
          <p:nvPr/>
        </p:nvSpPr>
        <p:spPr>
          <a:xfrm>
            <a:off x="12455368" y="3553047"/>
            <a:ext cx="11723376" cy="14932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bg1"/>
                </a:solidFill>
                <a:latin typeface="+mn-ea"/>
              </a:rPr>
              <a:t>Global organizations which provide similar data model </a:t>
            </a:r>
          </a:p>
        </p:txBody>
      </p:sp>
      <p:sp>
        <p:nvSpPr>
          <p:cNvPr id="32" name="矩形">
            <a:extLst>
              <a:ext uri="{FF2B5EF4-FFF2-40B4-BE49-F238E27FC236}">
                <a16:creationId xmlns:a16="http://schemas.microsoft.com/office/drawing/2014/main" id="{91008C84-FB39-C84C-BF54-132FD95C2570}"/>
              </a:ext>
            </a:extLst>
          </p:cNvPr>
          <p:cNvSpPr/>
          <p:nvPr/>
        </p:nvSpPr>
        <p:spPr>
          <a:xfrm>
            <a:off x="721321" y="3644450"/>
            <a:ext cx="10965264" cy="8856499"/>
          </a:xfrm>
          <a:prstGeom prst="rect">
            <a:avLst/>
          </a:prstGeom>
          <a:ln w="12700">
            <a:solidFill>
              <a:srgbClr val="00D2BE"/>
            </a:solidFill>
          </a:ln>
        </p:spPr>
        <p:txBody>
          <a:bodyPr lIns="72986" tIns="72986" rIns="72986" bIns="72986" anchor="ctr"/>
          <a:lstStyle/>
          <a:p>
            <a:pPr defTabSz="1865426">
              <a:defRPr sz="5000"/>
            </a:pPr>
            <a:endParaRPr sz="2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140"/>
          <p:cNvSpPr txBox="1"/>
          <p:nvPr/>
        </p:nvSpPr>
        <p:spPr>
          <a:xfrm>
            <a:off x="752072" y="8670675"/>
            <a:ext cx="1093451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</a:rPr>
              <a:t>Clear and unified definition of </a:t>
            </a:r>
            <a:r>
              <a:rPr lang="en-US" altLang="zh-CN" sz="3200" dirty="0" smtClean="0">
                <a:solidFill>
                  <a:schemeClr val="bg1"/>
                </a:solidFill>
              </a:rPr>
              <a:t>device </a:t>
            </a:r>
            <a:r>
              <a:rPr lang="en-US" altLang="zh-CN" sz="3200" dirty="0">
                <a:solidFill>
                  <a:schemeClr val="bg1"/>
                </a:solidFill>
              </a:rPr>
              <a:t>functions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35" name="矩形 140"/>
          <p:cNvSpPr txBox="1"/>
          <p:nvPr/>
        </p:nvSpPr>
        <p:spPr>
          <a:xfrm>
            <a:off x="1215660" y="7389017"/>
            <a:ext cx="10007338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en-US" altLang="zh-CN" sz="3200" dirty="0"/>
              <a:t>Standard semantic for </a:t>
            </a:r>
            <a:r>
              <a:rPr lang="en-US" altLang="zh-CN" sz="3200" dirty="0" err="1"/>
              <a:t>IoT</a:t>
            </a:r>
            <a:r>
              <a:rPr lang="en-US" altLang="zh-CN" sz="3200" dirty="0"/>
              <a:t> device digitalization</a:t>
            </a:r>
            <a:endParaRPr lang="zh-CN" altLang="en-US" sz="3200" dirty="0"/>
          </a:p>
        </p:txBody>
      </p:sp>
      <p:sp>
        <p:nvSpPr>
          <p:cNvPr id="36" name="矩形 140"/>
          <p:cNvSpPr txBox="1"/>
          <p:nvPr/>
        </p:nvSpPr>
        <p:spPr>
          <a:xfrm>
            <a:off x="752072" y="9948386"/>
            <a:ext cx="1093451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</a:rPr>
              <a:t>Better data interworking between </a:t>
            </a:r>
            <a:r>
              <a:rPr lang="en-US" sz="3200" dirty="0" err="1" smtClean="0">
                <a:solidFill>
                  <a:schemeClr val="bg1"/>
                </a:solidFill>
              </a:rPr>
              <a:t>IoT</a:t>
            </a:r>
            <a:r>
              <a:rPr lang="en-US" sz="3200" dirty="0" smtClean="0">
                <a:solidFill>
                  <a:schemeClr val="bg1"/>
                </a:solidFill>
              </a:rPr>
              <a:t> devices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37" name="矩形 140"/>
          <p:cNvSpPr txBox="1"/>
          <p:nvPr/>
        </p:nvSpPr>
        <p:spPr>
          <a:xfrm>
            <a:off x="752072" y="11221808"/>
            <a:ext cx="1093451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</a:rPr>
              <a:t>Loose coupling of </a:t>
            </a:r>
            <a:r>
              <a:rPr lang="en-US" sz="3200" dirty="0" err="1" smtClean="0">
                <a:solidFill>
                  <a:schemeClr val="bg1"/>
                </a:solidFill>
              </a:rPr>
              <a:t>IoT</a:t>
            </a:r>
            <a:r>
              <a:rPr lang="en-US" sz="3200" dirty="0" smtClean="0">
                <a:solidFill>
                  <a:schemeClr val="bg1"/>
                </a:solidFill>
              </a:rPr>
              <a:t> software and hardware</a:t>
            </a:r>
            <a:endParaRPr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9615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页大标题为页面顶部居左上位置"/>
          <p:cNvSpPr txBox="1">
            <a:spLocks noGrp="1"/>
          </p:cNvSpPr>
          <p:nvPr>
            <p:ph type="body" idx="13"/>
          </p:nvPr>
        </p:nvSpPr>
        <p:spPr>
          <a:xfrm>
            <a:off x="2203623" y="727955"/>
            <a:ext cx="12454378" cy="71814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zh-CN" sz="4000" b="1" dirty="0" smtClean="0">
                <a:solidFill>
                  <a:schemeClr val="bg1"/>
                </a:solidFill>
              </a:rPr>
              <a:t>Definition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823877" y="4071368"/>
            <a:ext cx="13337604" cy="6084000"/>
            <a:chOff x="1105229" y="4868538"/>
            <a:chExt cx="13337604" cy="6084000"/>
          </a:xfrm>
        </p:grpSpPr>
        <p:grpSp>
          <p:nvGrpSpPr>
            <p:cNvPr id="68" name="组合 67"/>
            <p:cNvGrpSpPr/>
            <p:nvPr/>
          </p:nvGrpSpPr>
          <p:grpSpPr>
            <a:xfrm>
              <a:off x="8884924" y="6688968"/>
              <a:ext cx="4738218" cy="1127032"/>
              <a:chOff x="6730533" y="7120233"/>
              <a:chExt cx="4738218" cy="1127032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6730533" y="7120233"/>
                <a:ext cx="1582164" cy="59503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 algn="l" defTabSz="914400">
                  <a:defRPr sz="3600">
                    <a:solidFill>
                      <a:srgbClr val="FF7300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pPr>
                  <a:defRPr/>
                </a:pPr>
                <a:r>
                  <a:rPr lang="en-US" sz="3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Profile:</a:t>
                </a:r>
                <a:endParaRPr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Shape 469"/>
              <p:cNvSpPr txBox="1"/>
              <p:nvPr/>
            </p:nvSpPr>
            <p:spPr>
              <a:xfrm>
                <a:off x="6764485" y="7806632"/>
                <a:ext cx="4704266" cy="44063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>
                  <a:lnSpc>
                    <a:spcPct val="120000"/>
                  </a:lnSpc>
                  <a:defRPr sz="2000" spc="68">
                    <a:solidFill>
                      <a:srgbClr val="FFFFFF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pPr>
                  <a:defRPr/>
                </a:pPr>
                <a:r>
                  <a:rPr lang="en-US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Static description</a:t>
                </a:r>
                <a:endParaRPr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8901900" y="8553158"/>
              <a:ext cx="5540933" cy="2262168"/>
              <a:chOff x="6722009" y="8622401"/>
              <a:chExt cx="5540933" cy="2262168"/>
            </a:xfrm>
          </p:grpSpPr>
          <p:sp>
            <p:nvSpPr>
              <p:cNvPr id="8" name="文本框 23"/>
              <p:cNvSpPr txBox="1"/>
              <p:nvPr/>
            </p:nvSpPr>
            <p:spPr>
              <a:xfrm>
                <a:off x="6730533" y="8622401"/>
                <a:ext cx="2789225" cy="59503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 algn="l" defTabSz="914400">
                  <a:defRPr sz="3600">
                    <a:solidFill>
                      <a:srgbClr val="FF7300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pPr>
                  <a:defRPr/>
                </a:pPr>
                <a:r>
                  <a:rPr lang="en-US" sz="3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Functionality</a:t>
                </a:r>
                <a:endParaRPr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Shape 469"/>
              <p:cNvSpPr txBox="1"/>
              <p:nvPr/>
            </p:nvSpPr>
            <p:spPr>
              <a:xfrm>
                <a:off x="6722009" y="9425554"/>
                <a:ext cx="4704266" cy="44063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>
                  <a:lnSpc>
                    <a:spcPct val="120000"/>
                  </a:lnSpc>
                  <a:defRPr sz="2000" spc="68">
                    <a:solidFill>
                      <a:srgbClr val="FFFFFF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pPr>
                  <a:defRPr/>
                </a:pPr>
                <a:r>
                  <a:rPr lang="en-US" altLang="zh-CN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Property: Run-time status</a:t>
                </a:r>
                <a:endParaRPr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Shape 469"/>
              <p:cNvSpPr txBox="1"/>
              <p:nvPr/>
            </p:nvSpPr>
            <p:spPr>
              <a:xfrm>
                <a:off x="6730533" y="9945388"/>
                <a:ext cx="4172532" cy="47192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>
                  <a:lnSpc>
                    <a:spcPct val="120000"/>
                  </a:lnSpc>
                  <a:defRPr sz="2000" spc="68">
                    <a:solidFill>
                      <a:srgbClr val="FFFFFF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pPr>
                  <a:defRPr/>
                </a:pPr>
                <a:r>
                  <a:rPr lang="en-US" altLang="zh-CN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Service: </a:t>
                </a:r>
                <a:r>
                  <a:rPr lang="en-US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Action, command</a:t>
                </a:r>
                <a:endParaRPr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Shape 469"/>
              <p:cNvSpPr txBox="1"/>
              <p:nvPr/>
            </p:nvSpPr>
            <p:spPr>
              <a:xfrm>
                <a:off x="6730533" y="10412645"/>
                <a:ext cx="5532409" cy="47192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>
                  <a:lnSpc>
                    <a:spcPct val="120000"/>
                  </a:lnSpc>
                  <a:defRPr sz="2000" spc="68">
                    <a:solidFill>
                      <a:srgbClr val="FFFFFF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pPr>
                  <a:defRPr/>
                </a:pPr>
                <a:r>
                  <a:rPr lang="en-US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Event: Information, warning and fault</a:t>
                </a:r>
                <a:endParaRPr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8901900" y="4873284"/>
              <a:ext cx="5030228" cy="1078527"/>
              <a:chOff x="6730532" y="5649523"/>
              <a:chExt cx="5030228" cy="1078527"/>
            </a:xfrm>
          </p:grpSpPr>
          <p:sp>
            <p:nvSpPr>
              <p:cNvPr id="6" name="文本框 21"/>
              <p:cNvSpPr txBox="1"/>
              <p:nvPr/>
            </p:nvSpPr>
            <p:spPr>
              <a:xfrm>
                <a:off x="6730533" y="5649523"/>
                <a:ext cx="1511632" cy="59503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>
                <a:lvl1pPr algn="l" defTabSz="914400">
                  <a:defRPr sz="3600">
                    <a:solidFill>
                      <a:srgbClr val="FF7300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pPr>
                  <a:defRPr/>
                </a:pPr>
                <a:r>
                  <a:rPr lang="en-US" sz="32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Status:</a:t>
                </a:r>
                <a:endParaRPr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Shape 469"/>
              <p:cNvSpPr txBox="1"/>
              <p:nvPr/>
            </p:nvSpPr>
            <p:spPr>
              <a:xfrm>
                <a:off x="6730532" y="6287417"/>
                <a:ext cx="5030228" cy="44063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pPr algn="l">
                  <a:lnSpc>
                    <a:spcPct val="120000"/>
                  </a:lnSpc>
                  <a:defRPr sz="2000" spc="68">
                    <a:solidFill>
                      <a:srgbClr val="FFFFFF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pPr>
                <a:r>
                  <a:rPr lang="en-US" sz="2000" spc="68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/>
                  </a:rPr>
                  <a:t>Online/Offline, Active/</a:t>
                </a:r>
                <a:r>
                  <a:rPr lang="en-US" sz="2000" spc="68" dirty="0" err="1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/>
                  </a:rPr>
                  <a:t>Deactive</a:t>
                </a:r>
                <a:endParaRPr sz="2000" spc="68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1105229" y="4868538"/>
              <a:ext cx="7084690" cy="6084000"/>
              <a:chOff x="15735629" y="6009776"/>
              <a:chExt cx="7084690" cy="6084000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15735629" y="6009776"/>
                <a:ext cx="7084690" cy="6084000"/>
                <a:chOff x="16461964" y="3699782"/>
                <a:chExt cx="7084690" cy="6084000"/>
              </a:xfrm>
            </p:grpSpPr>
            <p:sp>
              <p:nvSpPr>
                <p:cNvPr id="2" name="等腰三角形 1"/>
                <p:cNvSpPr>
                  <a:spLocks/>
                </p:cNvSpPr>
                <p:nvPr/>
              </p:nvSpPr>
              <p:spPr>
                <a:xfrm>
                  <a:off x="16461964" y="3699782"/>
                  <a:ext cx="7084690" cy="6084000"/>
                </a:xfrm>
                <a:prstGeom prst="triangle">
                  <a:avLst/>
                </a:prstGeom>
                <a:solidFill>
                  <a:srgbClr val="00D2BE"/>
                </a:solidFill>
                <a:ln w="12700" cap="flat">
                  <a:solidFill>
                    <a:schemeClr val="bg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3200" b="1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Microsoft YaHei"/>
                  </a:endParaRPr>
                </a:p>
              </p:txBody>
            </p:sp>
            <p:sp>
              <p:nvSpPr>
                <p:cNvPr id="73" name="等腰三角形 72"/>
                <p:cNvSpPr>
                  <a:spLocks noChangeAspect="1"/>
                </p:cNvSpPr>
                <p:nvPr/>
              </p:nvSpPr>
              <p:spPr>
                <a:xfrm rot="10800000">
                  <a:off x="18236662" y="6741782"/>
                  <a:ext cx="3535294" cy="3035945"/>
                </a:xfrm>
                <a:prstGeom prst="triangle">
                  <a:avLst/>
                </a:prstGeom>
                <a:solidFill>
                  <a:srgbClr val="00D2BE"/>
                </a:solidFill>
                <a:ln w="12700" cap="flat">
                  <a:solidFill>
                    <a:schemeClr val="bg1"/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sp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3200" b="1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Microsoft YaHei"/>
                  </a:endParaRPr>
                </a:p>
              </p:txBody>
            </p:sp>
            <p:cxnSp>
              <p:nvCxnSpPr>
                <p:cNvPr id="29" name="直接连接符 28"/>
                <p:cNvCxnSpPr/>
                <p:nvPr/>
              </p:nvCxnSpPr>
              <p:spPr>
                <a:xfrm>
                  <a:off x="18969186" y="5477499"/>
                  <a:ext cx="2070245" cy="0"/>
                </a:xfrm>
                <a:prstGeom prst="line">
                  <a:avLst/>
                </a:prstGeom>
                <a:noFill/>
                <a:ln w="25400" cap="flat">
                  <a:solidFill>
                    <a:schemeClr val="bg1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sp>
            <p:nvSpPr>
              <p:cNvPr id="49" name="文本框 48"/>
              <p:cNvSpPr txBox="1"/>
              <p:nvPr/>
            </p:nvSpPr>
            <p:spPr>
              <a:xfrm>
                <a:off x="18185866" y="6849111"/>
                <a:ext cx="2222275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b="1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Microsoft YaHei"/>
                  </a:rPr>
                  <a:t>Status</a:t>
                </a:r>
                <a:endParaRPr kumimoji="0" lang="zh-CN" altLang="en-US" sz="2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Microsoft YaHei"/>
                </a:endParaRPr>
              </a:p>
            </p:txBody>
          </p:sp>
          <p:sp>
            <p:nvSpPr>
              <p:cNvPr id="74" name="文本框 73"/>
              <p:cNvSpPr txBox="1"/>
              <p:nvPr/>
            </p:nvSpPr>
            <p:spPr>
              <a:xfrm>
                <a:off x="18166835" y="8208371"/>
                <a:ext cx="2222275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b="1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Microsoft YaHei"/>
                  </a:rPr>
                  <a:t>Profile</a:t>
                </a:r>
                <a:endParaRPr kumimoji="0" lang="zh-CN" altLang="en-US" sz="2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Microsoft YaHei"/>
                </a:endParaRPr>
              </a:p>
            </p:txBody>
          </p:sp>
          <p:sp>
            <p:nvSpPr>
              <p:cNvPr id="75" name="文本框 74"/>
              <p:cNvSpPr txBox="1"/>
              <p:nvPr/>
            </p:nvSpPr>
            <p:spPr>
              <a:xfrm>
                <a:off x="18166834" y="9663619"/>
                <a:ext cx="2222275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b="1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Microsoft YaHei"/>
                  </a:rPr>
                  <a:t>Service</a:t>
                </a:r>
                <a:endParaRPr kumimoji="0" lang="zh-CN" altLang="en-US" sz="2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Microsoft YaHei"/>
                </a:endParaRPr>
              </a:p>
            </p:txBody>
          </p:sp>
          <p:sp>
            <p:nvSpPr>
              <p:cNvPr id="76" name="文本框 75"/>
              <p:cNvSpPr txBox="1"/>
              <p:nvPr/>
            </p:nvSpPr>
            <p:spPr>
              <a:xfrm>
                <a:off x="16353406" y="10952538"/>
                <a:ext cx="2222275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b="1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Microsoft YaHei"/>
                  </a:rPr>
                  <a:t>Property</a:t>
                </a:r>
                <a:endParaRPr kumimoji="0" lang="zh-CN" altLang="en-US" sz="2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Microsoft YaHei"/>
                </a:endParaRPr>
              </a:p>
            </p:txBody>
          </p:sp>
          <p:sp>
            <p:nvSpPr>
              <p:cNvPr id="77" name="文本框 76"/>
              <p:cNvSpPr txBox="1"/>
              <p:nvPr/>
            </p:nvSpPr>
            <p:spPr>
              <a:xfrm>
                <a:off x="19980267" y="10952538"/>
                <a:ext cx="2222275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b="1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Microsoft YaHei"/>
                  </a:rPr>
                  <a:t>Event</a:t>
                </a:r>
                <a:endParaRPr kumimoji="0" lang="zh-CN" altLang="en-US" sz="2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Microsoft YaHei"/>
                </a:endParaRPr>
              </a:p>
            </p:txBody>
          </p:sp>
        </p:grpSp>
      </p:grpSp>
      <p:sp>
        <p:nvSpPr>
          <p:cNvPr id="78" name="Shape 187"/>
          <p:cNvSpPr txBox="1"/>
          <p:nvPr/>
        </p:nvSpPr>
        <p:spPr>
          <a:xfrm>
            <a:off x="3992874" y="11631051"/>
            <a:ext cx="708178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400">
                <a:solidFill>
                  <a:srgbClr val="FFFFFF"/>
                </a:solidFill>
                <a:latin typeface="FZLanTingHei-EB-GBK"/>
                <a:ea typeface="FZLanTingHei-EB-GBK"/>
                <a:cs typeface="FZLanTingHei-EB-GBK"/>
                <a:sym typeface="FZLanTingHei-EB-GBK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3600" b="1" spc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lvetica Light"/>
                <a:sym typeface="Helvetica Light"/>
              </a:rPr>
              <a:t>Thing Abstract Model</a:t>
            </a:r>
            <a:endParaRPr sz="3600" b="1" spc="0" dirty="0">
              <a:latin typeface="微软雅黑" panose="020B0503020204020204" pitchFamily="34" charset="-122"/>
              <a:ea typeface="微软雅黑" panose="020B0503020204020204" pitchFamily="34" charset="-122"/>
              <a:cs typeface="Helvetica Light"/>
              <a:sym typeface="Helvetica Light"/>
            </a:endParaRPr>
          </a:p>
        </p:txBody>
      </p:sp>
      <p:sp>
        <p:nvSpPr>
          <p:cNvPr id="79" name="Shape 187"/>
          <p:cNvSpPr txBox="1"/>
          <p:nvPr/>
        </p:nvSpPr>
        <p:spPr>
          <a:xfrm>
            <a:off x="14841415" y="11631051"/>
            <a:ext cx="8859980" cy="1287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400">
                <a:solidFill>
                  <a:srgbClr val="FFFFFF"/>
                </a:solidFill>
                <a:latin typeface="FZLanTingHei-EB-GBK"/>
                <a:ea typeface="FZLanTingHei-EB-GBK"/>
                <a:cs typeface="FZLanTingHei-EB-GBK"/>
                <a:sym typeface="FZLanTingHei-EB-GBK"/>
              </a:defRPr>
            </a:lvl1pPr>
          </a:lstStyle>
          <a:p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Light"/>
                <a:sym typeface="Helvetica Light"/>
              </a:rPr>
              <a:t>Things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lvetica Light"/>
                <a:sym typeface="Helvetica Light"/>
              </a:rPr>
              <a:t>Specification Language</a:t>
            </a:r>
          </a:p>
          <a:p>
            <a:pPr>
              <a:spcBef>
                <a:spcPts val="600"/>
              </a:spcBef>
            </a:pPr>
            <a:r>
              <a:rPr lang="en-US" sz="3600" b="1" spc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lvetica Light"/>
                <a:sym typeface="Helvetica Light"/>
              </a:rPr>
              <a:t>(JSON Schema)</a:t>
            </a:r>
            <a:endParaRPr sz="3600" b="1" spc="0" dirty="0">
              <a:latin typeface="微软雅黑" panose="020B0503020204020204" pitchFamily="34" charset="-122"/>
              <a:ea typeface="微软雅黑" panose="020B0503020204020204" pitchFamily="34" charset="-122"/>
              <a:cs typeface="Helvetica Light"/>
              <a:sym typeface="Helvetica Light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16211405" y="3693368"/>
            <a:ext cx="6120000" cy="6840000"/>
            <a:chOff x="15824116" y="3305800"/>
            <a:chExt cx="6120000" cy="6840000"/>
          </a:xfrm>
        </p:grpSpPr>
        <p:sp>
          <p:nvSpPr>
            <p:cNvPr id="80" name="矩形 79"/>
            <p:cNvSpPr/>
            <p:nvPr/>
          </p:nvSpPr>
          <p:spPr>
            <a:xfrm>
              <a:off x="15824116" y="3305800"/>
              <a:ext cx="6120000" cy="6840000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rgbClr val="00D2BE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Microsoft YaHei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16416169" y="3373883"/>
              <a:ext cx="5341862" cy="6740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1800" dirty="0">
                  <a:solidFill>
                    <a:schemeClr val="tx1"/>
                  </a:solidFill>
                </a:rPr>
                <a:t>{  </a:t>
              </a:r>
              <a:endParaRPr lang="en-US" altLang="zh-CN" sz="1800" dirty="0" smtClean="0">
                <a:solidFill>
                  <a:schemeClr val="tx1"/>
                </a:solidFill>
              </a:endParaRPr>
            </a:p>
            <a:p>
              <a:pPr algn="l"/>
              <a:r>
                <a:rPr lang="en-US" altLang="zh-CN" sz="1800" dirty="0" smtClean="0">
                  <a:solidFill>
                    <a:schemeClr val="tx1"/>
                  </a:solidFill>
                </a:rPr>
                <a:t>    "</a:t>
              </a:r>
              <a:r>
                <a:rPr lang="en-US" altLang="zh-CN" sz="1800" dirty="0">
                  <a:solidFill>
                    <a:schemeClr val="tx1"/>
                  </a:solidFill>
                </a:rPr>
                <a:t>properties": </a:t>
              </a:r>
              <a:r>
                <a:rPr lang="en-US" altLang="zh-CN" sz="1800" dirty="0" smtClean="0">
                  <a:solidFill>
                    <a:schemeClr val="tx1"/>
                  </a:solidFill>
                </a:rPr>
                <a:t>[</a:t>
              </a:r>
            </a:p>
            <a:p>
              <a:pPr algn="l"/>
              <a:r>
                <a:rPr lang="en-US" altLang="zh-CN" sz="1800" dirty="0" smtClean="0">
                  <a:solidFill>
                    <a:schemeClr val="tx1"/>
                  </a:solidFill>
                </a:rPr>
                <a:t>        {</a:t>
              </a:r>
            </a:p>
            <a:p>
              <a:pPr algn="l"/>
              <a:r>
                <a:rPr lang="en-US" altLang="zh-CN" sz="1800" dirty="0">
                  <a:solidFill>
                    <a:schemeClr val="tx1"/>
                  </a:solidFill>
                </a:rPr>
                <a:t> </a:t>
              </a:r>
              <a:r>
                <a:rPr lang="en-US" altLang="zh-CN" sz="1800" dirty="0" smtClean="0">
                  <a:solidFill>
                    <a:schemeClr val="tx1"/>
                  </a:solidFill>
                </a:rPr>
                <a:t>           "</a:t>
              </a:r>
              <a:r>
                <a:rPr lang="en-US" altLang="zh-CN" sz="1800" dirty="0">
                  <a:solidFill>
                    <a:schemeClr val="tx1"/>
                  </a:solidFill>
                </a:rPr>
                <a:t>identifier": "</a:t>
              </a:r>
              <a:r>
                <a:rPr lang="en-US" altLang="zh-CN" sz="1800" dirty="0" err="1">
                  <a:solidFill>
                    <a:schemeClr val="tx1"/>
                  </a:solidFill>
                </a:rPr>
                <a:t>LightSwitch</a:t>
              </a:r>
              <a:r>
                <a:rPr lang="en-US" altLang="zh-CN" sz="1800" dirty="0" smtClean="0">
                  <a:solidFill>
                    <a:schemeClr val="tx1"/>
                  </a:solidFill>
                </a:rPr>
                <a:t>",</a:t>
              </a:r>
            </a:p>
            <a:p>
              <a:pPr algn="l"/>
              <a:r>
                <a:rPr lang="en-US" altLang="zh-CN" sz="1800" dirty="0">
                  <a:solidFill>
                    <a:schemeClr val="tx1"/>
                  </a:solidFill>
                </a:rPr>
                <a:t> </a:t>
              </a:r>
              <a:r>
                <a:rPr lang="en-US" altLang="zh-CN" sz="1800" dirty="0" smtClean="0">
                  <a:solidFill>
                    <a:schemeClr val="tx1"/>
                  </a:solidFill>
                </a:rPr>
                <a:t>           "</a:t>
              </a:r>
              <a:r>
                <a:rPr lang="en-US" altLang="zh-CN" sz="1800" dirty="0" err="1">
                  <a:solidFill>
                    <a:schemeClr val="tx1"/>
                  </a:solidFill>
                </a:rPr>
                <a:t>dataType</a:t>
              </a:r>
              <a:r>
                <a:rPr lang="en-US" altLang="zh-CN" sz="1800" dirty="0">
                  <a:solidFill>
                    <a:schemeClr val="tx1"/>
                  </a:solidFill>
                </a:rPr>
                <a:t>": </a:t>
              </a:r>
              <a:r>
                <a:rPr lang="en-US" altLang="zh-CN" sz="1800" dirty="0" smtClean="0">
                  <a:solidFill>
                    <a:schemeClr val="tx1"/>
                  </a:solidFill>
                </a:rPr>
                <a:t>{</a:t>
              </a:r>
            </a:p>
            <a:p>
              <a:pPr algn="l"/>
              <a:r>
                <a:rPr lang="en-US" altLang="zh-CN" sz="1800" dirty="0" smtClean="0">
                  <a:solidFill>
                    <a:schemeClr val="tx1"/>
                  </a:solidFill>
                </a:rPr>
                <a:t>                "</a:t>
              </a:r>
              <a:r>
                <a:rPr lang="en-US" altLang="zh-CN" sz="1800" dirty="0">
                  <a:solidFill>
                    <a:schemeClr val="tx1"/>
                  </a:solidFill>
                </a:rPr>
                <a:t>type": "</a:t>
              </a:r>
              <a:r>
                <a:rPr lang="en-US" altLang="zh-CN" sz="1800" dirty="0" smtClean="0">
                  <a:solidFill>
                    <a:schemeClr val="tx1"/>
                  </a:solidFill>
                </a:rPr>
                <a:t>bool"</a:t>
              </a:r>
            </a:p>
            <a:p>
              <a:pPr algn="l"/>
              <a:r>
                <a:rPr lang="en-US" altLang="zh-CN" sz="1800" dirty="0" smtClean="0">
                  <a:solidFill>
                    <a:schemeClr val="tx1"/>
                  </a:solidFill>
                </a:rPr>
                <a:t>            }</a:t>
              </a:r>
            </a:p>
            <a:p>
              <a:pPr algn="l"/>
              <a:r>
                <a:rPr lang="en-US" altLang="zh-CN" sz="1800" dirty="0">
                  <a:solidFill>
                    <a:schemeClr val="tx1"/>
                  </a:solidFill>
                </a:rPr>
                <a:t> </a:t>
              </a:r>
              <a:r>
                <a:rPr lang="en-US" altLang="zh-CN" sz="1800" dirty="0" smtClean="0">
                  <a:solidFill>
                    <a:schemeClr val="tx1"/>
                  </a:solidFill>
                </a:rPr>
                <a:t>       }</a:t>
              </a:r>
            </a:p>
            <a:p>
              <a:pPr algn="l"/>
              <a:r>
                <a:rPr lang="en-US" altLang="zh-CN" sz="1800" dirty="0">
                  <a:solidFill>
                    <a:schemeClr val="tx1"/>
                  </a:solidFill>
                </a:rPr>
                <a:t> </a:t>
              </a:r>
              <a:r>
                <a:rPr lang="en-US" altLang="zh-CN" sz="1800" dirty="0" smtClean="0">
                  <a:solidFill>
                    <a:schemeClr val="tx1"/>
                  </a:solidFill>
                </a:rPr>
                <a:t>   ],</a:t>
              </a:r>
            </a:p>
            <a:p>
              <a:pPr algn="l"/>
              <a:r>
                <a:rPr lang="en-US" altLang="zh-CN" sz="1800" dirty="0">
                  <a:solidFill>
                    <a:schemeClr val="tx1"/>
                  </a:solidFill>
                </a:rPr>
                <a:t> </a:t>
              </a:r>
              <a:r>
                <a:rPr lang="en-US" altLang="zh-CN" sz="1800" dirty="0" smtClean="0">
                  <a:solidFill>
                    <a:schemeClr val="tx1"/>
                  </a:solidFill>
                </a:rPr>
                <a:t>   "events</a:t>
              </a:r>
              <a:r>
                <a:rPr lang="en-US" altLang="zh-CN" sz="1800" dirty="0">
                  <a:solidFill>
                    <a:schemeClr val="tx1"/>
                  </a:solidFill>
                </a:rPr>
                <a:t>": </a:t>
              </a:r>
              <a:r>
                <a:rPr lang="en-US" altLang="zh-CN" sz="1800" dirty="0" smtClean="0">
                  <a:solidFill>
                    <a:schemeClr val="tx1"/>
                  </a:solidFill>
                </a:rPr>
                <a:t>[</a:t>
              </a:r>
            </a:p>
            <a:p>
              <a:pPr algn="l"/>
              <a:r>
                <a:rPr lang="en-US" altLang="zh-CN" sz="1800" dirty="0">
                  <a:solidFill>
                    <a:schemeClr val="tx1"/>
                  </a:solidFill>
                </a:rPr>
                <a:t> </a:t>
              </a:r>
              <a:r>
                <a:rPr lang="en-US" altLang="zh-CN" sz="1800" dirty="0" smtClean="0">
                  <a:solidFill>
                    <a:schemeClr val="tx1"/>
                  </a:solidFill>
                </a:rPr>
                <a:t>       {</a:t>
              </a:r>
            </a:p>
            <a:p>
              <a:pPr algn="l"/>
              <a:r>
                <a:rPr lang="en-US" altLang="zh-CN" sz="1800" dirty="0">
                  <a:solidFill>
                    <a:schemeClr val="tx1"/>
                  </a:solidFill>
                </a:rPr>
                <a:t> </a:t>
              </a:r>
              <a:r>
                <a:rPr lang="en-US" altLang="zh-CN" sz="1800" dirty="0" smtClean="0">
                  <a:solidFill>
                    <a:schemeClr val="tx1"/>
                  </a:solidFill>
                </a:rPr>
                <a:t>           "</a:t>
              </a:r>
              <a:r>
                <a:rPr lang="en-US" altLang="zh-CN" sz="1800" dirty="0" err="1">
                  <a:solidFill>
                    <a:schemeClr val="tx1"/>
                  </a:solidFill>
                </a:rPr>
                <a:t>outputData</a:t>
              </a:r>
              <a:r>
                <a:rPr lang="en-US" altLang="zh-CN" sz="1800" dirty="0">
                  <a:solidFill>
                    <a:schemeClr val="tx1"/>
                  </a:solidFill>
                </a:rPr>
                <a:t>": </a:t>
              </a:r>
              <a:r>
                <a:rPr lang="en-US" altLang="zh-CN" sz="1800" dirty="0" smtClean="0">
                  <a:solidFill>
                    <a:schemeClr val="tx1"/>
                  </a:solidFill>
                </a:rPr>
                <a:t>[</a:t>
              </a:r>
            </a:p>
            <a:p>
              <a:pPr algn="l"/>
              <a:r>
                <a:rPr lang="en-US" altLang="zh-CN" sz="1800" dirty="0">
                  <a:solidFill>
                    <a:schemeClr val="tx1"/>
                  </a:solidFill>
                </a:rPr>
                <a:t> </a:t>
              </a:r>
              <a:r>
                <a:rPr lang="en-US" altLang="zh-CN" sz="1800" dirty="0" smtClean="0">
                  <a:solidFill>
                    <a:schemeClr val="tx1"/>
                  </a:solidFill>
                </a:rPr>
                <a:t>               {</a:t>
              </a:r>
            </a:p>
            <a:p>
              <a:pPr algn="l"/>
              <a:r>
                <a:rPr lang="en-US" altLang="zh-CN" sz="1800" dirty="0">
                  <a:solidFill>
                    <a:schemeClr val="tx1"/>
                  </a:solidFill>
                </a:rPr>
                <a:t> </a:t>
              </a:r>
              <a:r>
                <a:rPr lang="en-US" altLang="zh-CN" sz="1800" dirty="0" smtClean="0">
                  <a:solidFill>
                    <a:schemeClr val="tx1"/>
                  </a:solidFill>
                </a:rPr>
                <a:t>                   "</a:t>
              </a:r>
              <a:r>
                <a:rPr lang="en-US" altLang="zh-CN" sz="1800" dirty="0">
                  <a:solidFill>
                    <a:schemeClr val="tx1"/>
                  </a:solidFill>
                </a:rPr>
                <a:t>identifier": "</a:t>
              </a:r>
              <a:r>
                <a:rPr lang="en-US" altLang="zh-CN" sz="1800" dirty="0" err="1">
                  <a:solidFill>
                    <a:schemeClr val="tx1"/>
                  </a:solidFill>
                </a:rPr>
                <a:t>ErrorCode</a:t>
              </a:r>
              <a:r>
                <a:rPr lang="en-US" altLang="zh-CN" sz="1800" dirty="0" smtClean="0">
                  <a:solidFill>
                    <a:schemeClr val="tx1"/>
                  </a:solidFill>
                </a:rPr>
                <a:t>",</a:t>
              </a:r>
            </a:p>
            <a:p>
              <a:pPr algn="l"/>
              <a:r>
                <a:rPr lang="en-US" altLang="zh-CN" sz="1800" dirty="0">
                  <a:solidFill>
                    <a:schemeClr val="tx1"/>
                  </a:solidFill>
                </a:rPr>
                <a:t> </a:t>
              </a:r>
              <a:r>
                <a:rPr lang="en-US" altLang="zh-CN" sz="1800" dirty="0" smtClean="0">
                  <a:solidFill>
                    <a:schemeClr val="tx1"/>
                  </a:solidFill>
                </a:rPr>
                <a:t>                   "</a:t>
              </a:r>
              <a:r>
                <a:rPr lang="en-US" altLang="zh-CN" sz="1800" dirty="0" err="1">
                  <a:solidFill>
                    <a:schemeClr val="tx1"/>
                  </a:solidFill>
                </a:rPr>
                <a:t>dataType</a:t>
              </a:r>
              <a:r>
                <a:rPr lang="en-US" altLang="zh-CN" sz="1800" dirty="0">
                  <a:solidFill>
                    <a:schemeClr val="tx1"/>
                  </a:solidFill>
                </a:rPr>
                <a:t>": </a:t>
              </a:r>
              <a:r>
                <a:rPr lang="en-US" altLang="zh-CN" sz="1800" dirty="0" smtClean="0">
                  <a:solidFill>
                    <a:schemeClr val="tx1"/>
                  </a:solidFill>
                </a:rPr>
                <a:t>{</a:t>
              </a:r>
            </a:p>
            <a:p>
              <a:pPr algn="l"/>
              <a:r>
                <a:rPr lang="en-US" altLang="zh-CN" sz="1800" dirty="0">
                  <a:solidFill>
                    <a:schemeClr val="tx1"/>
                  </a:solidFill>
                </a:rPr>
                <a:t> </a:t>
              </a:r>
              <a:r>
                <a:rPr lang="en-US" altLang="zh-CN" sz="1800" dirty="0" smtClean="0">
                  <a:solidFill>
                    <a:schemeClr val="tx1"/>
                  </a:solidFill>
                </a:rPr>
                <a:t>                       "type": "</a:t>
              </a:r>
              <a:r>
                <a:rPr lang="en-US" altLang="zh-CN" sz="1800" dirty="0" err="1" smtClean="0">
                  <a:solidFill>
                    <a:schemeClr val="tx1"/>
                  </a:solidFill>
                </a:rPr>
                <a:t>enum</a:t>
              </a:r>
              <a:r>
                <a:rPr lang="en-US" altLang="zh-CN" sz="1800" dirty="0" smtClean="0">
                  <a:solidFill>
                    <a:schemeClr val="tx1"/>
                  </a:solidFill>
                </a:rPr>
                <a:t>"</a:t>
              </a:r>
            </a:p>
            <a:p>
              <a:pPr algn="l"/>
              <a:r>
                <a:rPr lang="en-US" altLang="zh-CN" sz="1800" dirty="0">
                  <a:solidFill>
                    <a:schemeClr val="tx1"/>
                  </a:solidFill>
                </a:rPr>
                <a:t> </a:t>
              </a:r>
              <a:r>
                <a:rPr lang="en-US" altLang="zh-CN" sz="1800" dirty="0" smtClean="0">
                  <a:solidFill>
                    <a:schemeClr val="tx1"/>
                  </a:solidFill>
                </a:rPr>
                <a:t>                   }</a:t>
              </a:r>
            </a:p>
            <a:p>
              <a:pPr algn="l"/>
              <a:r>
                <a:rPr lang="en-US" altLang="zh-CN" sz="1800" dirty="0" smtClean="0">
                  <a:solidFill>
                    <a:schemeClr val="tx1"/>
                  </a:solidFill>
                </a:rPr>
                <a:t>                }</a:t>
              </a:r>
            </a:p>
            <a:p>
              <a:pPr algn="l"/>
              <a:r>
                <a:rPr lang="en-US" altLang="zh-CN" sz="1800" dirty="0" smtClean="0">
                  <a:solidFill>
                    <a:schemeClr val="tx1"/>
                  </a:solidFill>
                </a:rPr>
                <a:t>            ],</a:t>
              </a:r>
            </a:p>
            <a:p>
              <a:pPr algn="l"/>
              <a:r>
                <a:rPr lang="en-US" altLang="zh-CN" sz="1800" dirty="0" smtClean="0">
                  <a:solidFill>
                    <a:schemeClr val="tx1"/>
                  </a:solidFill>
                </a:rPr>
                <a:t>            "</a:t>
              </a:r>
              <a:r>
                <a:rPr lang="en-US" altLang="zh-CN" sz="1800" dirty="0">
                  <a:solidFill>
                    <a:schemeClr val="tx1"/>
                  </a:solidFill>
                </a:rPr>
                <a:t>identifier": "Error</a:t>
              </a:r>
              <a:r>
                <a:rPr lang="en-US" altLang="zh-CN" sz="1800" dirty="0" smtClean="0">
                  <a:solidFill>
                    <a:schemeClr val="tx1"/>
                  </a:solidFill>
                </a:rPr>
                <a:t>",</a:t>
              </a:r>
            </a:p>
            <a:p>
              <a:pPr algn="l"/>
              <a:r>
                <a:rPr lang="en-US" altLang="zh-CN" sz="1800" dirty="0" smtClean="0">
                  <a:solidFill>
                    <a:schemeClr val="tx1"/>
                  </a:solidFill>
                </a:rPr>
                <a:t>            "</a:t>
              </a:r>
              <a:r>
                <a:rPr lang="en-US" altLang="zh-CN" sz="1800" dirty="0">
                  <a:solidFill>
                    <a:schemeClr val="tx1"/>
                  </a:solidFill>
                </a:rPr>
                <a:t>type": "</a:t>
              </a:r>
              <a:r>
                <a:rPr lang="en-US" altLang="zh-CN" sz="1800" dirty="0" smtClean="0">
                  <a:solidFill>
                    <a:schemeClr val="tx1"/>
                  </a:solidFill>
                </a:rPr>
                <a:t>error"</a:t>
              </a:r>
            </a:p>
            <a:p>
              <a:pPr algn="l"/>
              <a:r>
                <a:rPr lang="en-US" altLang="zh-CN" sz="1800" dirty="0" smtClean="0">
                  <a:solidFill>
                    <a:schemeClr val="tx1"/>
                  </a:solidFill>
                </a:rPr>
                <a:t>        }</a:t>
              </a:r>
            </a:p>
            <a:p>
              <a:pPr algn="l"/>
              <a:r>
                <a:rPr lang="en-US" altLang="zh-CN" sz="1800" dirty="0" smtClean="0">
                  <a:solidFill>
                    <a:schemeClr val="tx1"/>
                  </a:solidFill>
                </a:rPr>
                <a:t>    ]</a:t>
              </a:r>
            </a:p>
            <a:p>
              <a:pPr algn="l"/>
              <a:r>
                <a:rPr lang="en-US" altLang="zh-CN" sz="1800" dirty="0" smtClean="0">
                  <a:solidFill>
                    <a:schemeClr val="tx1"/>
                  </a:solidFill>
                </a:rPr>
                <a:t>}</a:t>
              </a:r>
              <a:endParaRPr lang="zh-CN" alt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加号 3"/>
          <p:cNvSpPr/>
          <p:nvPr/>
        </p:nvSpPr>
        <p:spPr>
          <a:xfrm>
            <a:off x="12801604" y="11599346"/>
            <a:ext cx="720000" cy="720000"/>
          </a:xfrm>
          <a:prstGeom prst="mathPlus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1287951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" name="文本框 99">
            <a:extLst>
              <a:ext uri="{FF2B5EF4-FFF2-40B4-BE49-F238E27FC236}">
                <a16:creationId xmlns:a16="http://schemas.microsoft.com/office/drawing/2014/main" id="{0A0598BE-A21D-7248-835B-AC7CEE9CE491}"/>
              </a:ext>
            </a:extLst>
          </p:cNvPr>
          <p:cNvSpPr txBox="1"/>
          <p:nvPr/>
        </p:nvSpPr>
        <p:spPr>
          <a:xfrm>
            <a:off x="9658880" y="7084814"/>
            <a:ext cx="2312813" cy="574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 defTabSz="825500">
              <a:defRPr sz="2800" spc="116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l"/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OTA Module</a:t>
            </a: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内容页大标题为页面顶部居左上位置"/>
          <p:cNvSpPr txBox="1">
            <a:spLocks noGrp="1"/>
          </p:cNvSpPr>
          <p:nvPr>
            <p:ph type="body" idx="13"/>
          </p:nvPr>
        </p:nvSpPr>
        <p:spPr>
          <a:xfrm>
            <a:off x="2203623" y="727955"/>
            <a:ext cx="12454378" cy="71814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zh-CN" sz="4000" b="1" dirty="0" smtClean="0">
                <a:solidFill>
                  <a:schemeClr val="bg1"/>
                </a:solidFill>
              </a:rPr>
              <a:t>Model Construction Example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27" name="文本框 99">
            <a:extLst>
              <a:ext uri="{FF2B5EF4-FFF2-40B4-BE49-F238E27FC236}">
                <a16:creationId xmlns:a16="http://schemas.microsoft.com/office/drawing/2014/main" id="{0A0598BE-A21D-7248-835B-AC7CEE9CE491}"/>
              </a:ext>
            </a:extLst>
          </p:cNvPr>
          <p:cNvSpPr txBox="1"/>
          <p:nvPr/>
        </p:nvSpPr>
        <p:spPr>
          <a:xfrm>
            <a:off x="2167167" y="11657259"/>
            <a:ext cx="3476786" cy="697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 defTabSz="825500">
              <a:defRPr sz="2800" spc="116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Basic </a:t>
            </a:r>
            <a:r>
              <a:rPr 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</a:t>
            </a:r>
            <a:r>
              <a:rPr 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esource</a:t>
            </a:r>
            <a:endParaRPr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75">
            <a:extLst>
              <a:ext uri="{FF2B5EF4-FFF2-40B4-BE49-F238E27FC236}">
                <a16:creationId xmlns:a16="http://schemas.microsoft.com/office/drawing/2014/main" id="{A8480B89-E07C-B04C-9EA1-828087BBABE2}"/>
              </a:ext>
            </a:extLst>
          </p:cNvPr>
          <p:cNvSpPr txBox="1"/>
          <p:nvPr/>
        </p:nvSpPr>
        <p:spPr>
          <a:xfrm>
            <a:off x="18720403" y="11652213"/>
            <a:ext cx="2996141" cy="697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 defTabSz="825500">
              <a:defRPr sz="2800" spc="116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Thing Model</a:t>
            </a:r>
            <a:endParaRPr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图片 78" descr="图片 78">
            <a:extLst>
              <a:ext uri="{FF2B5EF4-FFF2-40B4-BE49-F238E27FC236}">
                <a16:creationId xmlns:a16="http://schemas.microsoft.com/office/drawing/2014/main" id="{9E1A6C1D-DD9D-C541-8C3D-789A481B9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41129" y="4102168"/>
            <a:ext cx="1062788" cy="1073692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文本框 79">
            <a:extLst>
              <a:ext uri="{FF2B5EF4-FFF2-40B4-BE49-F238E27FC236}">
                <a16:creationId xmlns:a16="http://schemas.microsoft.com/office/drawing/2014/main" id="{9A8A5317-66F4-2D44-B285-88B397689102}"/>
              </a:ext>
            </a:extLst>
          </p:cNvPr>
          <p:cNvSpPr txBox="1"/>
          <p:nvPr/>
        </p:nvSpPr>
        <p:spPr>
          <a:xfrm>
            <a:off x="17465980" y="5390553"/>
            <a:ext cx="5413085" cy="574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 defTabSz="825500">
              <a:defRPr sz="2800" spc="116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Product based on Thing Model</a:t>
            </a: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">
            <a:extLst>
              <a:ext uri="{FF2B5EF4-FFF2-40B4-BE49-F238E27FC236}">
                <a16:creationId xmlns:a16="http://schemas.microsoft.com/office/drawing/2014/main" id="{91008C84-FB39-C84C-BF54-132FD95C2570}"/>
              </a:ext>
            </a:extLst>
          </p:cNvPr>
          <p:cNvSpPr/>
          <p:nvPr/>
        </p:nvSpPr>
        <p:spPr>
          <a:xfrm>
            <a:off x="9597353" y="3578032"/>
            <a:ext cx="5189297" cy="2551466"/>
          </a:xfrm>
          <a:prstGeom prst="rect">
            <a:avLst/>
          </a:prstGeom>
          <a:ln w="12700">
            <a:solidFill>
              <a:srgbClr val="00D2BE"/>
            </a:solidFill>
          </a:ln>
        </p:spPr>
        <p:txBody>
          <a:bodyPr lIns="72986" tIns="72986" rIns="72986" bIns="72986" anchor="ctr"/>
          <a:lstStyle/>
          <a:p>
            <a:pPr defTabSz="1865426">
              <a:defRPr sz="5000"/>
            </a:pPr>
            <a:endParaRPr sz="2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5" name="图片 113" descr="图片 113">
            <a:extLst>
              <a:ext uri="{FF2B5EF4-FFF2-40B4-BE49-F238E27FC236}">
                <a16:creationId xmlns:a16="http://schemas.microsoft.com/office/drawing/2014/main" id="{51A4A900-78E3-6D46-A04A-41AC88758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7549959" y="11710238"/>
            <a:ext cx="711878" cy="591668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文本框 99">
            <a:extLst>
              <a:ext uri="{FF2B5EF4-FFF2-40B4-BE49-F238E27FC236}">
                <a16:creationId xmlns:a16="http://schemas.microsoft.com/office/drawing/2014/main" id="{0A0598BE-A21D-7248-835B-AC7CEE9CE491}"/>
              </a:ext>
            </a:extLst>
          </p:cNvPr>
          <p:cNvSpPr txBox="1"/>
          <p:nvPr/>
        </p:nvSpPr>
        <p:spPr>
          <a:xfrm>
            <a:off x="10167844" y="11657259"/>
            <a:ext cx="4028668" cy="697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 defTabSz="825500">
              <a:defRPr sz="2800" spc="116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Resource Module</a:t>
            </a:r>
            <a:endParaRPr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3" name="图片 113" descr="图片 113">
            <a:extLst>
              <a:ext uri="{FF2B5EF4-FFF2-40B4-BE49-F238E27FC236}">
                <a16:creationId xmlns:a16="http://schemas.microsoft.com/office/drawing/2014/main" id="{51A4A900-78E3-6D46-A04A-41AC88758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16102519" y="11710238"/>
            <a:ext cx="711878" cy="59166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组合 1"/>
          <p:cNvGrpSpPr/>
          <p:nvPr/>
        </p:nvGrpSpPr>
        <p:grpSpPr>
          <a:xfrm>
            <a:off x="1310911" y="7124488"/>
            <a:ext cx="5189297" cy="4041189"/>
            <a:chOff x="2290026" y="7098676"/>
            <a:chExt cx="5189297" cy="4041189"/>
          </a:xfrm>
        </p:grpSpPr>
        <p:sp>
          <p:nvSpPr>
            <p:cNvPr id="42" name="圆角矩形">
              <a:extLst>
                <a:ext uri="{FF2B5EF4-FFF2-40B4-BE49-F238E27FC236}">
                  <a16:creationId xmlns:a16="http://schemas.microsoft.com/office/drawing/2014/main" id="{4BDB7BA7-3CB5-7447-A664-DB485018BD55}"/>
                </a:ext>
              </a:extLst>
            </p:cNvPr>
            <p:cNvSpPr/>
            <p:nvPr/>
          </p:nvSpPr>
          <p:spPr>
            <a:xfrm>
              <a:off x="2557571" y="10501458"/>
              <a:ext cx="4680000" cy="396000"/>
            </a:xfrm>
            <a:prstGeom prst="roundRect">
              <a:avLst>
                <a:gd name="adj" fmla="val 16811"/>
              </a:avLst>
            </a:prstGeom>
            <a:solidFill>
              <a:srgbClr val="373D41">
                <a:alpha val="60000"/>
              </a:srgbClr>
            </a:solidFill>
            <a:ln w="3175">
              <a:miter lim="400000"/>
            </a:ln>
          </p:spPr>
          <p:txBody>
            <a:bodyPr lIns="72986" tIns="72986" rIns="72986" bIns="72986" anchor="ctr"/>
            <a:lstStyle/>
            <a:p>
              <a:pPr defTabSz="1865426">
                <a:defRPr sz="28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2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文本框 92">
              <a:extLst>
                <a:ext uri="{FF2B5EF4-FFF2-40B4-BE49-F238E27FC236}">
                  <a16:creationId xmlns:a16="http://schemas.microsoft.com/office/drawing/2014/main" id="{FAC66160-A0FA-7D45-A0E1-F529B947BAAD}"/>
                </a:ext>
              </a:extLst>
            </p:cNvPr>
            <p:cNvSpPr txBox="1"/>
            <p:nvPr/>
          </p:nvSpPr>
          <p:spPr>
            <a:xfrm>
              <a:off x="2614120" y="10407513"/>
              <a:ext cx="1490793" cy="5437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>
              <a:lvl1pPr defTabSz="825500">
                <a:defRPr sz="200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r>
                <a:rPr lang="en-US" altLang="zh-CN" sz="2200" dirty="0" err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Tumeout</a:t>
              </a:r>
              <a:endParaRPr sz="2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文本框 93">
              <a:extLst>
                <a:ext uri="{FF2B5EF4-FFF2-40B4-BE49-F238E27FC236}">
                  <a16:creationId xmlns:a16="http://schemas.microsoft.com/office/drawing/2014/main" id="{87AD9BD8-3251-D44C-BCB0-98CAE22FB6F4}"/>
                </a:ext>
              </a:extLst>
            </p:cNvPr>
            <p:cNvSpPr txBox="1"/>
            <p:nvPr/>
          </p:nvSpPr>
          <p:spPr>
            <a:xfrm>
              <a:off x="4080066" y="10431121"/>
              <a:ext cx="2750754" cy="5437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>
              <a:lvl1pPr defTabSz="825500">
                <a:defRPr sz="200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r>
                <a:rPr lang="en-US" altLang="zh-CN" sz="2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H</a:t>
              </a:r>
              <a:r>
                <a:rPr lang="en-US" sz="2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igh </a:t>
              </a:r>
              <a:r>
                <a:rPr lang="en-US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temperature</a:t>
              </a:r>
              <a:endParaRPr sz="2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基本事件">
              <a:extLst>
                <a:ext uri="{FF2B5EF4-FFF2-40B4-BE49-F238E27FC236}">
                  <a16:creationId xmlns:a16="http://schemas.microsoft.com/office/drawing/2014/main" id="{79138551-AFDF-2E46-B3DF-CEB92369C6FA}"/>
                </a:ext>
              </a:extLst>
            </p:cNvPr>
            <p:cNvSpPr/>
            <p:nvPr/>
          </p:nvSpPr>
          <p:spPr>
            <a:xfrm>
              <a:off x="2574398" y="10058398"/>
              <a:ext cx="2335304" cy="324000"/>
            </a:xfrm>
            <a:prstGeom prst="roundRect">
              <a:avLst>
                <a:gd name="adj" fmla="val 15628"/>
              </a:avLst>
            </a:prstGeom>
            <a:ln w="12700">
              <a:solidFill>
                <a:srgbClr val="00D2BE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2986" tIns="72986" rIns="72986" bIns="72986" anchor="ctr"/>
            <a:lstStyle>
              <a:lvl1pPr defTabSz="932713"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/>
              <a:r>
                <a:rPr 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Basic Event</a:t>
              </a:r>
            </a:p>
          </p:txBody>
        </p:sp>
        <p:sp>
          <p:nvSpPr>
            <p:cNvPr id="70" name="文本框 81">
              <a:extLst>
                <a:ext uri="{FF2B5EF4-FFF2-40B4-BE49-F238E27FC236}">
                  <a16:creationId xmlns:a16="http://schemas.microsoft.com/office/drawing/2014/main" id="{6B788223-84A0-774A-A8B7-14935B0913E8}"/>
                </a:ext>
              </a:extLst>
            </p:cNvPr>
            <p:cNvSpPr txBox="1"/>
            <p:nvPr/>
          </p:nvSpPr>
          <p:spPr>
            <a:xfrm>
              <a:off x="6752084" y="10374409"/>
              <a:ext cx="460269" cy="5437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101600" tIns="101600" rIns="101600" bIns="101600" anchor="ctr">
              <a:spAutoFit/>
            </a:bodyPr>
            <a:lstStyle>
              <a:lvl1pPr defTabSz="825500">
                <a:defRPr sz="200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r>
                <a:rPr lang="en-US" sz="2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</a:t>
              </a:r>
              <a:endParaRPr sz="2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圆角矩形">
              <a:extLst>
                <a:ext uri="{FF2B5EF4-FFF2-40B4-BE49-F238E27FC236}">
                  <a16:creationId xmlns:a16="http://schemas.microsoft.com/office/drawing/2014/main" id="{4BDB7BA7-3CB5-7447-A664-DB485018BD55}"/>
                </a:ext>
              </a:extLst>
            </p:cNvPr>
            <p:cNvSpPr/>
            <p:nvPr/>
          </p:nvSpPr>
          <p:spPr>
            <a:xfrm>
              <a:off x="2557571" y="9457732"/>
              <a:ext cx="4680000" cy="396000"/>
            </a:xfrm>
            <a:prstGeom prst="roundRect">
              <a:avLst>
                <a:gd name="adj" fmla="val 16811"/>
              </a:avLst>
            </a:prstGeom>
            <a:solidFill>
              <a:srgbClr val="373D41">
                <a:alpha val="60000"/>
              </a:srgbClr>
            </a:solidFill>
            <a:ln w="3175">
              <a:miter lim="400000"/>
            </a:ln>
          </p:spPr>
          <p:txBody>
            <a:bodyPr lIns="72986" tIns="72986" rIns="72986" bIns="72986" anchor="ctr"/>
            <a:lstStyle/>
            <a:p>
              <a:pPr defTabSz="1865426">
                <a:defRPr sz="28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2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基本事件">
              <a:extLst>
                <a:ext uri="{FF2B5EF4-FFF2-40B4-BE49-F238E27FC236}">
                  <a16:creationId xmlns:a16="http://schemas.microsoft.com/office/drawing/2014/main" id="{79138551-AFDF-2E46-B3DF-CEB92369C6FA}"/>
                </a:ext>
              </a:extLst>
            </p:cNvPr>
            <p:cNvSpPr/>
            <p:nvPr/>
          </p:nvSpPr>
          <p:spPr>
            <a:xfrm>
              <a:off x="2574398" y="9014672"/>
              <a:ext cx="2335304" cy="324000"/>
            </a:xfrm>
            <a:prstGeom prst="roundRect">
              <a:avLst>
                <a:gd name="adj" fmla="val 15628"/>
              </a:avLst>
            </a:prstGeom>
            <a:ln w="12700">
              <a:solidFill>
                <a:srgbClr val="00D2BE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2986" tIns="72986" rIns="72986" bIns="72986" anchor="ctr"/>
            <a:lstStyle>
              <a:lvl1pPr defTabSz="932713"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/>
              <a:r>
                <a:rPr 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Basic Service</a:t>
              </a:r>
            </a:p>
          </p:txBody>
        </p:sp>
        <p:sp>
          <p:nvSpPr>
            <p:cNvPr id="54" name="文本框 88">
              <a:extLst>
                <a:ext uri="{FF2B5EF4-FFF2-40B4-BE49-F238E27FC236}">
                  <a16:creationId xmlns:a16="http://schemas.microsoft.com/office/drawing/2014/main" id="{307CADA4-C199-E54B-8594-42BA8F3B2D60}"/>
                </a:ext>
              </a:extLst>
            </p:cNvPr>
            <p:cNvSpPr txBox="1"/>
            <p:nvPr/>
          </p:nvSpPr>
          <p:spPr>
            <a:xfrm>
              <a:off x="2605720" y="9362364"/>
              <a:ext cx="2220160" cy="5437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>
              <a:lvl1pPr defTabSz="825500">
                <a:defRPr sz="200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r>
                <a:rPr lang="en-US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volume </a:t>
              </a:r>
              <a:r>
                <a:rPr lang="en-US" altLang="zh-CN" sz="2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adjust</a:t>
              </a:r>
              <a:endParaRPr sz="2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文本框 90">
              <a:extLst>
                <a:ext uri="{FF2B5EF4-FFF2-40B4-BE49-F238E27FC236}">
                  <a16:creationId xmlns:a16="http://schemas.microsoft.com/office/drawing/2014/main" id="{95E886F2-ECD6-9541-9C03-61CB03976BA5}"/>
                </a:ext>
              </a:extLst>
            </p:cNvPr>
            <p:cNvSpPr txBox="1"/>
            <p:nvPr/>
          </p:nvSpPr>
          <p:spPr>
            <a:xfrm>
              <a:off x="4786132" y="9383486"/>
              <a:ext cx="1944443" cy="5437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>
              <a:lvl1pPr defTabSz="825500">
                <a:defRPr sz="200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r>
                <a:rPr lang="en-US" altLang="zh-CN" sz="2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Count down</a:t>
              </a:r>
              <a:endParaRPr sz="2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文本框 81">
              <a:extLst>
                <a:ext uri="{FF2B5EF4-FFF2-40B4-BE49-F238E27FC236}">
                  <a16:creationId xmlns:a16="http://schemas.microsoft.com/office/drawing/2014/main" id="{6B788223-84A0-774A-A8B7-14935B0913E8}"/>
                </a:ext>
              </a:extLst>
            </p:cNvPr>
            <p:cNvSpPr txBox="1"/>
            <p:nvPr/>
          </p:nvSpPr>
          <p:spPr>
            <a:xfrm>
              <a:off x="6736261" y="9309993"/>
              <a:ext cx="476092" cy="5437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>
              <a:lvl1pPr defTabSz="825500">
                <a:defRPr sz="200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r>
                <a:rPr lang="en-US" sz="2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</a:t>
              </a:r>
              <a:endParaRPr sz="2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圆角矩形">
              <a:extLst>
                <a:ext uri="{FF2B5EF4-FFF2-40B4-BE49-F238E27FC236}">
                  <a16:creationId xmlns:a16="http://schemas.microsoft.com/office/drawing/2014/main" id="{4BDB7BA7-3CB5-7447-A664-DB485018BD55}"/>
                </a:ext>
              </a:extLst>
            </p:cNvPr>
            <p:cNvSpPr/>
            <p:nvPr/>
          </p:nvSpPr>
          <p:spPr>
            <a:xfrm>
              <a:off x="2536062" y="8330282"/>
              <a:ext cx="4680000" cy="396000"/>
            </a:xfrm>
            <a:prstGeom prst="roundRect">
              <a:avLst>
                <a:gd name="adj" fmla="val 16811"/>
              </a:avLst>
            </a:prstGeom>
            <a:solidFill>
              <a:srgbClr val="373D41">
                <a:alpha val="60000"/>
              </a:srgbClr>
            </a:solidFill>
            <a:ln w="3175">
              <a:miter lim="400000"/>
            </a:ln>
          </p:spPr>
          <p:txBody>
            <a:bodyPr lIns="72986" tIns="72986" rIns="72986" bIns="72986" anchor="ctr"/>
            <a:lstStyle/>
            <a:p>
              <a:pPr defTabSz="1865426">
                <a:defRPr sz="28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sz="2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基本事件">
              <a:extLst>
                <a:ext uri="{FF2B5EF4-FFF2-40B4-BE49-F238E27FC236}">
                  <a16:creationId xmlns:a16="http://schemas.microsoft.com/office/drawing/2014/main" id="{79138551-AFDF-2E46-B3DF-CEB92369C6FA}"/>
                </a:ext>
              </a:extLst>
            </p:cNvPr>
            <p:cNvSpPr/>
            <p:nvPr/>
          </p:nvSpPr>
          <p:spPr>
            <a:xfrm>
              <a:off x="2552889" y="7887222"/>
              <a:ext cx="2335304" cy="324000"/>
            </a:xfrm>
            <a:prstGeom prst="roundRect">
              <a:avLst>
                <a:gd name="adj" fmla="val 15628"/>
              </a:avLst>
            </a:prstGeom>
            <a:ln w="12700">
              <a:solidFill>
                <a:srgbClr val="00D2BE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2986" tIns="72986" rIns="72986" bIns="72986" anchor="ctr"/>
            <a:lstStyle>
              <a:lvl1pPr defTabSz="932713"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ctr"/>
              <a:r>
                <a:rPr 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Basic Property</a:t>
              </a:r>
            </a:p>
          </p:txBody>
        </p:sp>
        <p:sp>
          <p:nvSpPr>
            <p:cNvPr id="85" name="文本框 80">
              <a:extLst>
                <a:ext uri="{FF2B5EF4-FFF2-40B4-BE49-F238E27FC236}">
                  <a16:creationId xmlns:a16="http://schemas.microsoft.com/office/drawing/2014/main" id="{558ABEE4-6E52-2946-95BB-03BA8A952C54}"/>
                </a:ext>
              </a:extLst>
            </p:cNvPr>
            <p:cNvSpPr txBox="1"/>
            <p:nvPr/>
          </p:nvSpPr>
          <p:spPr>
            <a:xfrm>
              <a:off x="2561746" y="8313679"/>
              <a:ext cx="2040623" cy="5437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>
              <a:lvl1pPr defTabSz="825500">
                <a:defRPr sz="200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r>
                <a:rPr lang="en-US" sz="2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Temperature</a:t>
              </a:r>
              <a:endParaRPr sz="2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文本框 81">
              <a:extLst>
                <a:ext uri="{FF2B5EF4-FFF2-40B4-BE49-F238E27FC236}">
                  <a16:creationId xmlns:a16="http://schemas.microsoft.com/office/drawing/2014/main" id="{6B788223-84A0-774A-A8B7-14935B0913E8}"/>
                </a:ext>
              </a:extLst>
            </p:cNvPr>
            <p:cNvSpPr txBox="1"/>
            <p:nvPr/>
          </p:nvSpPr>
          <p:spPr>
            <a:xfrm>
              <a:off x="4572205" y="8312066"/>
              <a:ext cx="971420" cy="5437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>
              <a:lvl1pPr defTabSz="825500">
                <a:defRPr sz="200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r>
                <a:rPr lang="en-US" sz="2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Color</a:t>
              </a:r>
              <a:endParaRPr sz="2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文本框 83">
              <a:extLst>
                <a:ext uri="{FF2B5EF4-FFF2-40B4-BE49-F238E27FC236}">
                  <a16:creationId xmlns:a16="http://schemas.microsoft.com/office/drawing/2014/main" id="{8CC8D0F2-36D6-E642-B3A0-B4E30352105D}"/>
                </a:ext>
              </a:extLst>
            </p:cNvPr>
            <p:cNvSpPr txBox="1"/>
            <p:nvPr/>
          </p:nvSpPr>
          <p:spPr>
            <a:xfrm>
              <a:off x="5541140" y="8292109"/>
              <a:ext cx="1210268" cy="5437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>
              <a:lvl1pPr defTabSz="825500">
                <a:defRPr sz="200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r>
                <a:rPr lang="en-US" altLang="zh-CN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On/Off</a:t>
              </a:r>
            </a:p>
          </p:txBody>
        </p:sp>
        <p:sp>
          <p:nvSpPr>
            <p:cNvPr id="88" name="文本框 81">
              <a:extLst>
                <a:ext uri="{FF2B5EF4-FFF2-40B4-BE49-F238E27FC236}">
                  <a16:creationId xmlns:a16="http://schemas.microsoft.com/office/drawing/2014/main" id="{6B788223-84A0-774A-A8B7-14935B0913E8}"/>
                </a:ext>
              </a:extLst>
            </p:cNvPr>
            <p:cNvSpPr txBox="1"/>
            <p:nvPr/>
          </p:nvSpPr>
          <p:spPr>
            <a:xfrm>
              <a:off x="6722557" y="8242820"/>
              <a:ext cx="476092" cy="5437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>
              <a:lvl1pPr defTabSz="825500">
                <a:defRPr sz="2000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r>
                <a:rPr lang="en-US" sz="2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</a:t>
              </a:r>
              <a:endParaRPr sz="2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矩形">
              <a:extLst>
                <a:ext uri="{FF2B5EF4-FFF2-40B4-BE49-F238E27FC236}">
                  <a16:creationId xmlns:a16="http://schemas.microsoft.com/office/drawing/2014/main" id="{91008C84-FB39-C84C-BF54-132FD95C2570}"/>
                </a:ext>
              </a:extLst>
            </p:cNvPr>
            <p:cNvSpPr/>
            <p:nvPr/>
          </p:nvSpPr>
          <p:spPr>
            <a:xfrm>
              <a:off x="2290026" y="7098676"/>
              <a:ext cx="5189297" cy="4041189"/>
            </a:xfrm>
            <a:prstGeom prst="rect">
              <a:avLst/>
            </a:prstGeom>
            <a:ln w="12700">
              <a:solidFill>
                <a:srgbClr val="00D2BE"/>
              </a:solidFill>
            </a:ln>
          </p:spPr>
          <p:txBody>
            <a:bodyPr lIns="72986" tIns="72986" rIns="72986" bIns="72986" anchor="ctr"/>
            <a:lstStyle/>
            <a:p>
              <a:pPr defTabSz="1865426">
                <a:defRPr sz="5000"/>
              </a:pPr>
              <a:endParaRPr sz="2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文本框 99">
              <a:extLst>
                <a:ext uri="{FF2B5EF4-FFF2-40B4-BE49-F238E27FC236}">
                  <a16:creationId xmlns:a16="http://schemas.microsoft.com/office/drawing/2014/main" id="{0A0598BE-A21D-7248-835B-AC7CEE9CE491}"/>
                </a:ext>
              </a:extLst>
            </p:cNvPr>
            <p:cNvSpPr txBox="1"/>
            <p:nvPr/>
          </p:nvSpPr>
          <p:spPr>
            <a:xfrm>
              <a:off x="2586045" y="7124488"/>
              <a:ext cx="4580036" cy="63607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>
              <a:lvl1pPr defTabSz="825500">
                <a:defRPr sz="2800" spc="116">
                  <a:solidFill>
                    <a:srgbClr val="FFFFFF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r>
                <a:rPr 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Basic Resource Library</a:t>
              </a:r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1" name="矩形">
            <a:extLst>
              <a:ext uri="{FF2B5EF4-FFF2-40B4-BE49-F238E27FC236}">
                <a16:creationId xmlns:a16="http://schemas.microsoft.com/office/drawing/2014/main" id="{91008C84-FB39-C84C-BF54-132FD95C2570}"/>
              </a:ext>
            </a:extLst>
          </p:cNvPr>
          <p:cNvSpPr/>
          <p:nvPr/>
        </p:nvSpPr>
        <p:spPr>
          <a:xfrm>
            <a:off x="17582660" y="6169322"/>
            <a:ext cx="5189297" cy="4967546"/>
          </a:xfrm>
          <a:prstGeom prst="rect">
            <a:avLst/>
          </a:prstGeom>
          <a:ln w="12700">
            <a:solidFill>
              <a:srgbClr val="00D2BE"/>
            </a:solidFill>
          </a:ln>
        </p:spPr>
        <p:txBody>
          <a:bodyPr lIns="72986" tIns="72986" rIns="72986" bIns="72986" anchor="ctr"/>
          <a:lstStyle/>
          <a:p>
            <a:pPr defTabSz="1865426">
              <a:defRPr sz="5000"/>
            </a:pPr>
            <a:endParaRPr sz="2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文本框 99">
            <a:extLst>
              <a:ext uri="{FF2B5EF4-FFF2-40B4-BE49-F238E27FC236}">
                <a16:creationId xmlns:a16="http://schemas.microsoft.com/office/drawing/2014/main" id="{0A0598BE-A21D-7248-835B-AC7CEE9CE491}"/>
              </a:ext>
            </a:extLst>
          </p:cNvPr>
          <p:cNvSpPr txBox="1"/>
          <p:nvPr/>
        </p:nvSpPr>
        <p:spPr>
          <a:xfrm>
            <a:off x="9650683" y="3688048"/>
            <a:ext cx="4711226" cy="574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 defTabSz="825500">
              <a:defRPr sz="2800" spc="116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l"/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Wi-Fi Connectivity Module</a:t>
            </a: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矩形">
            <a:extLst>
              <a:ext uri="{FF2B5EF4-FFF2-40B4-BE49-F238E27FC236}">
                <a16:creationId xmlns:a16="http://schemas.microsoft.com/office/drawing/2014/main" id="{91008C84-FB39-C84C-BF54-132FD95C2570}"/>
              </a:ext>
            </a:extLst>
          </p:cNvPr>
          <p:cNvSpPr/>
          <p:nvPr/>
        </p:nvSpPr>
        <p:spPr>
          <a:xfrm>
            <a:off x="9253325" y="2790089"/>
            <a:ext cx="5919948" cy="5446945"/>
          </a:xfrm>
          <a:prstGeom prst="rect">
            <a:avLst/>
          </a:prstGeom>
          <a:ln w="12700">
            <a:solidFill>
              <a:srgbClr val="00D2BE"/>
            </a:solidFill>
          </a:ln>
        </p:spPr>
        <p:txBody>
          <a:bodyPr lIns="72986" tIns="72986" rIns="72986" bIns="72986" anchor="ctr"/>
          <a:lstStyle/>
          <a:p>
            <a:pPr defTabSz="1865426">
              <a:defRPr sz="5000"/>
            </a:pPr>
            <a:endParaRPr sz="2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文本框 99">
            <a:extLst>
              <a:ext uri="{FF2B5EF4-FFF2-40B4-BE49-F238E27FC236}">
                <a16:creationId xmlns:a16="http://schemas.microsoft.com/office/drawing/2014/main" id="{0A0598BE-A21D-7248-835B-AC7CEE9CE491}"/>
              </a:ext>
            </a:extLst>
          </p:cNvPr>
          <p:cNvSpPr txBox="1"/>
          <p:nvPr/>
        </p:nvSpPr>
        <p:spPr>
          <a:xfrm>
            <a:off x="9650683" y="2875530"/>
            <a:ext cx="5062989" cy="636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 defTabSz="825500">
              <a:defRPr sz="2800" spc="116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Resource Module Library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基本事件">
            <a:extLst>
              <a:ext uri="{FF2B5EF4-FFF2-40B4-BE49-F238E27FC236}">
                <a16:creationId xmlns:a16="http://schemas.microsoft.com/office/drawing/2014/main" id="{79138551-AFDF-2E46-B3DF-CEB92369C6FA}"/>
              </a:ext>
            </a:extLst>
          </p:cNvPr>
          <p:cNvSpPr/>
          <p:nvPr/>
        </p:nvSpPr>
        <p:spPr>
          <a:xfrm>
            <a:off x="9846873" y="4425836"/>
            <a:ext cx="2335304" cy="324000"/>
          </a:xfrm>
          <a:prstGeom prst="roundRect">
            <a:avLst>
              <a:gd name="adj" fmla="val 15628"/>
            </a:avLst>
          </a:prstGeom>
          <a:ln w="12700">
            <a:solidFill>
              <a:srgbClr val="00D2B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986" tIns="72986" rIns="72986" bIns="72986" anchor="ctr"/>
          <a:lstStyle>
            <a:lvl1pPr defTabSz="932713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Basic Property</a:t>
            </a:r>
          </a:p>
        </p:txBody>
      </p:sp>
      <p:sp>
        <p:nvSpPr>
          <p:cNvPr id="96" name="圆角矩形">
            <a:extLst>
              <a:ext uri="{FF2B5EF4-FFF2-40B4-BE49-F238E27FC236}">
                <a16:creationId xmlns:a16="http://schemas.microsoft.com/office/drawing/2014/main" id="{4BDB7BA7-3CB5-7447-A664-DB485018BD55}"/>
              </a:ext>
            </a:extLst>
          </p:cNvPr>
          <p:cNvSpPr/>
          <p:nvPr/>
        </p:nvSpPr>
        <p:spPr>
          <a:xfrm>
            <a:off x="9816626" y="4916121"/>
            <a:ext cx="4680000" cy="396000"/>
          </a:xfrm>
          <a:prstGeom prst="roundRect">
            <a:avLst>
              <a:gd name="adj" fmla="val 16811"/>
            </a:avLst>
          </a:prstGeom>
          <a:solidFill>
            <a:srgbClr val="373D41">
              <a:alpha val="60000"/>
            </a:srgbClr>
          </a:solidFill>
          <a:ln w="3175">
            <a:miter lim="400000"/>
          </a:ln>
        </p:spPr>
        <p:txBody>
          <a:bodyPr lIns="72986" tIns="72986" rIns="72986" bIns="72986" anchor="ctr"/>
          <a:lstStyle/>
          <a:p>
            <a:pPr defTabSz="1865426"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2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文本框 80">
            <a:extLst>
              <a:ext uri="{FF2B5EF4-FFF2-40B4-BE49-F238E27FC236}">
                <a16:creationId xmlns:a16="http://schemas.microsoft.com/office/drawing/2014/main" id="{558ABEE4-6E52-2946-95BB-03BA8A952C54}"/>
              </a:ext>
            </a:extLst>
          </p:cNvPr>
          <p:cNvSpPr txBox="1"/>
          <p:nvPr/>
        </p:nvSpPr>
        <p:spPr>
          <a:xfrm>
            <a:off x="9965539" y="4872405"/>
            <a:ext cx="811119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 defTabSz="825500">
              <a:defRPr sz="20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SNR</a:t>
            </a:r>
            <a:endParaRPr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文本框 80">
            <a:extLst>
              <a:ext uri="{FF2B5EF4-FFF2-40B4-BE49-F238E27FC236}">
                <a16:creationId xmlns:a16="http://schemas.microsoft.com/office/drawing/2014/main" id="{558ABEE4-6E52-2946-95BB-03BA8A952C54}"/>
              </a:ext>
            </a:extLst>
          </p:cNvPr>
          <p:cNvSpPr txBox="1"/>
          <p:nvPr/>
        </p:nvSpPr>
        <p:spPr>
          <a:xfrm>
            <a:off x="10995931" y="4872405"/>
            <a:ext cx="836769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 defTabSz="825500">
              <a:defRPr sz="20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RSSI</a:t>
            </a:r>
            <a:endParaRPr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文本框 80">
            <a:extLst>
              <a:ext uri="{FF2B5EF4-FFF2-40B4-BE49-F238E27FC236}">
                <a16:creationId xmlns:a16="http://schemas.microsoft.com/office/drawing/2014/main" id="{558ABEE4-6E52-2946-95BB-03BA8A952C54}"/>
              </a:ext>
            </a:extLst>
          </p:cNvPr>
          <p:cNvSpPr txBox="1"/>
          <p:nvPr/>
        </p:nvSpPr>
        <p:spPr>
          <a:xfrm>
            <a:off x="11987804" y="4872405"/>
            <a:ext cx="1354538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 defTabSz="825500">
              <a:defRPr sz="20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Channel</a:t>
            </a:r>
            <a:endParaRPr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圆角矩形">
            <a:extLst>
              <a:ext uri="{FF2B5EF4-FFF2-40B4-BE49-F238E27FC236}">
                <a16:creationId xmlns:a16="http://schemas.microsoft.com/office/drawing/2014/main" id="{4BDB7BA7-3CB5-7447-A664-DB485018BD55}"/>
              </a:ext>
            </a:extLst>
          </p:cNvPr>
          <p:cNvSpPr/>
          <p:nvPr/>
        </p:nvSpPr>
        <p:spPr>
          <a:xfrm>
            <a:off x="9816626" y="5489387"/>
            <a:ext cx="4680000" cy="396000"/>
          </a:xfrm>
          <a:prstGeom prst="roundRect">
            <a:avLst>
              <a:gd name="adj" fmla="val 16811"/>
            </a:avLst>
          </a:prstGeom>
          <a:solidFill>
            <a:srgbClr val="373D41">
              <a:alpha val="60000"/>
            </a:srgbClr>
          </a:solidFill>
          <a:ln w="3175">
            <a:miter lim="400000"/>
          </a:ln>
        </p:spPr>
        <p:txBody>
          <a:bodyPr lIns="72986" tIns="72986" rIns="72986" bIns="72986" anchor="ctr"/>
          <a:lstStyle/>
          <a:p>
            <a:pPr defTabSz="1865426"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2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文本框 80">
            <a:extLst>
              <a:ext uri="{FF2B5EF4-FFF2-40B4-BE49-F238E27FC236}">
                <a16:creationId xmlns:a16="http://schemas.microsoft.com/office/drawing/2014/main" id="{558ABEE4-6E52-2946-95BB-03BA8A952C54}"/>
              </a:ext>
            </a:extLst>
          </p:cNvPr>
          <p:cNvSpPr txBox="1"/>
          <p:nvPr/>
        </p:nvSpPr>
        <p:spPr>
          <a:xfrm>
            <a:off x="9965539" y="5452034"/>
            <a:ext cx="1054777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 defTabSz="825500">
              <a:defRPr sz="20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BSSID</a:t>
            </a:r>
            <a:endParaRPr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文本框 80">
            <a:extLst>
              <a:ext uri="{FF2B5EF4-FFF2-40B4-BE49-F238E27FC236}">
                <a16:creationId xmlns:a16="http://schemas.microsoft.com/office/drawing/2014/main" id="{558ABEE4-6E52-2946-95BB-03BA8A952C54}"/>
              </a:ext>
            </a:extLst>
          </p:cNvPr>
          <p:cNvSpPr txBox="1"/>
          <p:nvPr/>
        </p:nvSpPr>
        <p:spPr>
          <a:xfrm>
            <a:off x="11198941" y="5448940"/>
            <a:ext cx="931345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 defTabSz="825500">
              <a:defRPr sz="20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Band</a:t>
            </a:r>
            <a:endParaRPr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文本框 81">
            <a:extLst>
              <a:ext uri="{FF2B5EF4-FFF2-40B4-BE49-F238E27FC236}">
                <a16:creationId xmlns:a16="http://schemas.microsoft.com/office/drawing/2014/main" id="{6B788223-84A0-774A-A8B7-14935B0913E8}"/>
              </a:ext>
            </a:extLst>
          </p:cNvPr>
          <p:cNvSpPr txBox="1"/>
          <p:nvPr/>
        </p:nvSpPr>
        <p:spPr>
          <a:xfrm>
            <a:off x="12323255" y="5446471"/>
            <a:ext cx="476092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 defTabSz="825500">
              <a:defRPr sz="20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108" name="文本框 99">
            <a:extLst>
              <a:ext uri="{FF2B5EF4-FFF2-40B4-BE49-F238E27FC236}">
                <a16:creationId xmlns:a16="http://schemas.microsoft.com/office/drawing/2014/main" id="{0A0598BE-A21D-7248-835B-AC7CEE9CE491}"/>
              </a:ext>
            </a:extLst>
          </p:cNvPr>
          <p:cNvSpPr txBox="1"/>
          <p:nvPr/>
        </p:nvSpPr>
        <p:spPr>
          <a:xfrm>
            <a:off x="9650683" y="6342925"/>
            <a:ext cx="4248214" cy="574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 defTabSz="825500">
              <a:defRPr sz="2800" spc="116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l"/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BT </a:t>
            </a:r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Connectivity Module</a:t>
            </a: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矩形">
            <a:extLst>
              <a:ext uri="{FF2B5EF4-FFF2-40B4-BE49-F238E27FC236}">
                <a16:creationId xmlns:a16="http://schemas.microsoft.com/office/drawing/2014/main" id="{91008C84-FB39-C84C-BF54-132FD95C2570}"/>
              </a:ext>
            </a:extLst>
          </p:cNvPr>
          <p:cNvSpPr/>
          <p:nvPr/>
        </p:nvSpPr>
        <p:spPr>
          <a:xfrm>
            <a:off x="9618651" y="7106214"/>
            <a:ext cx="5189296" cy="587290"/>
          </a:xfrm>
          <a:prstGeom prst="rect">
            <a:avLst/>
          </a:prstGeom>
          <a:ln w="12700">
            <a:solidFill>
              <a:srgbClr val="00D2BE"/>
            </a:solidFill>
          </a:ln>
        </p:spPr>
        <p:txBody>
          <a:bodyPr lIns="72986" tIns="72986" rIns="72986" bIns="72986" anchor="ctr"/>
          <a:lstStyle/>
          <a:p>
            <a:pPr defTabSz="1865426">
              <a:defRPr sz="5000"/>
            </a:pPr>
            <a:endParaRPr sz="2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文本框 81">
            <a:extLst>
              <a:ext uri="{FF2B5EF4-FFF2-40B4-BE49-F238E27FC236}">
                <a16:creationId xmlns:a16="http://schemas.microsoft.com/office/drawing/2014/main" id="{6B788223-84A0-774A-A8B7-14935B0913E8}"/>
              </a:ext>
            </a:extLst>
          </p:cNvPr>
          <p:cNvSpPr txBox="1"/>
          <p:nvPr/>
        </p:nvSpPr>
        <p:spPr>
          <a:xfrm>
            <a:off x="9688885" y="7610407"/>
            <a:ext cx="476092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 defTabSz="825500">
              <a:defRPr sz="20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V="1">
            <a:off x="6500208" y="7610407"/>
            <a:ext cx="2753117" cy="1"/>
          </a:xfrm>
          <a:prstGeom prst="straightConnector1">
            <a:avLst/>
          </a:prstGeom>
          <a:noFill/>
          <a:ln w="25400" cap="flat">
            <a:solidFill>
              <a:srgbClr val="00D2BE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直接箭头连接符 7"/>
          <p:cNvCxnSpPr/>
          <p:nvPr/>
        </p:nvCxnSpPr>
        <p:spPr>
          <a:xfrm flipV="1">
            <a:off x="6500208" y="9681167"/>
            <a:ext cx="11082452" cy="0"/>
          </a:xfrm>
          <a:prstGeom prst="straightConnector1">
            <a:avLst/>
          </a:prstGeom>
          <a:noFill/>
          <a:ln w="25400" cap="flat">
            <a:solidFill>
              <a:srgbClr val="00D2BE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直接连接符 9"/>
          <p:cNvCxnSpPr/>
          <p:nvPr/>
        </p:nvCxnSpPr>
        <p:spPr>
          <a:xfrm>
            <a:off x="15173273" y="7599420"/>
            <a:ext cx="2409387" cy="0"/>
          </a:xfrm>
          <a:prstGeom prst="line">
            <a:avLst/>
          </a:prstGeom>
          <a:noFill/>
          <a:ln w="25400" cap="flat">
            <a:solidFill>
              <a:srgbClr val="00D2BE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2" name="文本框 99">
            <a:extLst>
              <a:ext uri="{FF2B5EF4-FFF2-40B4-BE49-F238E27FC236}">
                <a16:creationId xmlns:a16="http://schemas.microsoft.com/office/drawing/2014/main" id="{0A0598BE-A21D-7248-835B-AC7CEE9CE491}"/>
              </a:ext>
            </a:extLst>
          </p:cNvPr>
          <p:cNvSpPr txBox="1"/>
          <p:nvPr/>
        </p:nvSpPr>
        <p:spPr>
          <a:xfrm>
            <a:off x="18220037" y="6219489"/>
            <a:ext cx="3904980" cy="636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 defTabSz="825500">
              <a:defRPr sz="2800" spc="116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Thing Model: Light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属性">
            <a:extLst>
              <a:ext uri="{FF2B5EF4-FFF2-40B4-BE49-F238E27FC236}">
                <a16:creationId xmlns:a16="http://schemas.microsoft.com/office/drawing/2014/main" id="{B61D8320-0354-1540-A0D7-C5276D1FE66D}"/>
              </a:ext>
            </a:extLst>
          </p:cNvPr>
          <p:cNvSpPr/>
          <p:nvPr/>
        </p:nvSpPr>
        <p:spPr>
          <a:xfrm>
            <a:off x="17890859" y="7005245"/>
            <a:ext cx="1630908" cy="351804"/>
          </a:xfrm>
          <a:prstGeom prst="roundRect">
            <a:avLst>
              <a:gd name="adj" fmla="val 15628"/>
            </a:avLst>
          </a:prstGeom>
          <a:ln w="12700">
            <a:solidFill>
              <a:srgbClr val="00D2B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986" tIns="72986" rIns="72986" bIns="72986" anchor="ctr"/>
          <a:lstStyle>
            <a:lvl1pPr defTabSz="932713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Property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圆角矩形">
            <a:extLst>
              <a:ext uri="{FF2B5EF4-FFF2-40B4-BE49-F238E27FC236}">
                <a16:creationId xmlns:a16="http://schemas.microsoft.com/office/drawing/2014/main" id="{4BDB7BA7-3CB5-7447-A664-DB485018BD55}"/>
              </a:ext>
            </a:extLst>
          </p:cNvPr>
          <p:cNvSpPr/>
          <p:nvPr/>
        </p:nvSpPr>
        <p:spPr>
          <a:xfrm>
            <a:off x="17869816" y="7494628"/>
            <a:ext cx="4680000" cy="396000"/>
          </a:xfrm>
          <a:prstGeom prst="roundRect">
            <a:avLst>
              <a:gd name="adj" fmla="val 16811"/>
            </a:avLst>
          </a:prstGeom>
          <a:solidFill>
            <a:srgbClr val="373D41">
              <a:alpha val="60000"/>
            </a:srgbClr>
          </a:solidFill>
          <a:ln w="3175">
            <a:miter lim="400000"/>
          </a:ln>
        </p:spPr>
        <p:txBody>
          <a:bodyPr lIns="72986" tIns="72986" rIns="72986" bIns="72986" anchor="ctr"/>
          <a:lstStyle/>
          <a:p>
            <a:pPr defTabSz="1865426"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2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文本框 69">
            <a:extLst>
              <a:ext uri="{FF2B5EF4-FFF2-40B4-BE49-F238E27FC236}">
                <a16:creationId xmlns:a16="http://schemas.microsoft.com/office/drawing/2014/main" id="{AC042D56-CA91-3A46-A5C9-BA1FA0EAA94F}"/>
              </a:ext>
            </a:extLst>
          </p:cNvPr>
          <p:cNvSpPr txBox="1"/>
          <p:nvPr/>
        </p:nvSpPr>
        <p:spPr>
          <a:xfrm>
            <a:off x="18017474" y="7443955"/>
            <a:ext cx="971421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 defTabSz="825500">
              <a:defRPr sz="20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Color</a:t>
            </a:r>
            <a:endParaRPr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文本框 70">
            <a:extLst>
              <a:ext uri="{FF2B5EF4-FFF2-40B4-BE49-F238E27FC236}">
                <a16:creationId xmlns:a16="http://schemas.microsoft.com/office/drawing/2014/main" id="{6C30DFEE-0BF9-5749-B9EC-88AD0BEE77D4}"/>
              </a:ext>
            </a:extLst>
          </p:cNvPr>
          <p:cNvSpPr txBox="1"/>
          <p:nvPr/>
        </p:nvSpPr>
        <p:spPr>
          <a:xfrm>
            <a:off x="19071810" y="7443955"/>
            <a:ext cx="1210268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 defTabSz="825500">
              <a:defRPr sz="20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On/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ff</a:t>
            </a:r>
            <a:endParaRPr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文本框 72">
            <a:extLst>
              <a:ext uri="{FF2B5EF4-FFF2-40B4-BE49-F238E27FC236}">
                <a16:creationId xmlns:a16="http://schemas.microsoft.com/office/drawing/2014/main" id="{BF6F5F59-19EA-2A49-AEE6-29652BB651E0}"/>
              </a:ext>
            </a:extLst>
          </p:cNvPr>
          <p:cNvSpPr txBox="1"/>
          <p:nvPr/>
        </p:nvSpPr>
        <p:spPr>
          <a:xfrm>
            <a:off x="20232711" y="7443955"/>
            <a:ext cx="1505220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 defTabSz="825500">
              <a:defRPr sz="20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Darkness</a:t>
            </a:r>
            <a:endParaRPr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事件">
            <a:extLst>
              <a:ext uri="{FF2B5EF4-FFF2-40B4-BE49-F238E27FC236}">
                <a16:creationId xmlns:a16="http://schemas.microsoft.com/office/drawing/2014/main" id="{C92178A7-2DE3-8648-AC96-166B4524AB88}"/>
              </a:ext>
            </a:extLst>
          </p:cNvPr>
          <p:cNvSpPr/>
          <p:nvPr/>
        </p:nvSpPr>
        <p:spPr>
          <a:xfrm>
            <a:off x="17890859" y="8139782"/>
            <a:ext cx="1630908" cy="351804"/>
          </a:xfrm>
          <a:prstGeom prst="roundRect">
            <a:avLst>
              <a:gd name="adj" fmla="val 15628"/>
            </a:avLst>
          </a:prstGeom>
          <a:ln w="12700">
            <a:solidFill>
              <a:srgbClr val="00D2B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2986" tIns="72986" rIns="72986" bIns="72986" anchor="ctr"/>
          <a:lstStyle>
            <a:lvl1pPr defTabSz="932713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Event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圆角矩形">
            <a:extLst>
              <a:ext uri="{FF2B5EF4-FFF2-40B4-BE49-F238E27FC236}">
                <a16:creationId xmlns:a16="http://schemas.microsoft.com/office/drawing/2014/main" id="{4BDB7BA7-3CB5-7447-A664-DB485018BD55}"/>
              </a:ext>
            </a:extLst>
          </p:cNvPr>
          <p:cNvSpPr/>
          <p:nvPr/>
        </p:nvSpPr>
        <p:spPr>
          <a:xfrm>
            <a:off x="17813269" y="8628809"/>
            <a:ext cx="4680000" cy="396000"/>
          </a:xfrm>
          <a:prstGeom prst="roundRect">
            <a:avLst>
              <a:gd name="adj" fmla="val 16811"/>
            </a:avLst>
          </a:prstGeom>
          <a:solidFill>
            <a:srgbClr val="373D41">
              <a:alpha val="60000"/>
            </a:srgbClr>
          </a:solidFill>
          <a:ln w="3175">
            <a:miter lim="400000"/>
          </a:ln>
        </p:spPr>
        <p:txBody>
          <a:bodyPr lIns="72986" tIns="72986" rIns="72986" bIns="72986" anchor="ctr"/>
          <a:lstStyle/>
          <a:p>
            <a:pPr defTabSz="1865426"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2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文本框 71">
            <a:extLst>
              <a:ext uri="{FF2B5EF4-FFF2-40B4-BE49-F238E27FC236}">
                <a16:creationId xmlns:a16="http://schemas.microsoft.com/office/drawing/2014/main" id="{6016D97A-60B8-C542-BFA9-61AD23E9E4DB}"/>
              </a:ext>
            </a:extLst>
          </p:cNvPr>
          <p:cNvSpPr txBox="1"/>
          <p:nvPr/>
        </p:nvSpPr>
        <p:spPr>
          <a:xfrm>
            <a:off x="18017474" y="8558439"/>
            <a:ext cx="1886735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 defTabSz="825500">
              <a:defRPr sz="20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Fault report</a:t>
            </a:r>
            <a:endParaRPr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矩形">
            <a:extLst>
              <a:ext uri="{FF2B5EF4-FFF2-40B4-BE49-F238E27FC236}">
                <a16:creationId xmlns:a16="http://schemas.microsoft.com/office/drawing/2014/main" id="{91008C84-FB39-C84C-BF54-132FD95C2570}"/>
              </a:ext>
            </a:extLst>
          </p:cNvPr>
          <p:cNvSpPr/>
          <p:nvPr/>
        </p:nvSpPr>
        <p:spPr>
          <a:xfrm>
            <a:off x="17869816" y="9359177"/>
            <a:ext cx="4623453" cy="656563"/>
          </a:xfrm>
          <a:prstGeom prst="rect">
            <a:avLst/>
          </a:prstGeom>
          <a:ln w="12700">
            <a:solidFill>
              <a:srgbClr val="00D2BE"/>
            </a:solidFill>
          </a:ln>
        </p:spPr>
        <p:txBody>
          <a:bodyPr lIns="72986" tIns="72986" rIns="72986" bIns="72986" anchor="ctr"/>
          <a:lstStyle/>
          <a:p>
            <a:pPr defTabSz="1865426">
              <a:defRPr sz="5000"/>
            </a:pPr>
            <a:endParaRPr sz="2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文本框 99">
            <a:extLst>
              <a:ext uri="{FF2B5EF4-FFF2-40B4-BE49-F238E27FC236}">
                <a16:creationId xmlns:a16="http://schemas.microsoft.com/office/drawing/2014/main" id="{0A0598BE-A21D-7248-835B-AC7CEE9CE491}"/>
              </a:ext>
            </a:extLst>
          </p:cNvPr>
          <p:cNvSpPr txBox="1"/>
          <p:nvPr/>
        </p:nvSpPr>
        <p:spPr>
          <a:xfrm>
            <a:off x="17869816" y="9385665"/>
            <a:ext cx="4711226" cy="574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 defTabSz="825500">
              <a:defRPr sz="2800" spc="116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l"/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Wi-Fi Connectivity Module</a:t>
            </a: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矩形">
            <a:extLst>
              <a:ext uri="{FF2B5EF4-FFF2-40B4-BE49-F238E27FC236}">
                <a16:creationId xmlns:a16="http://schemas.microsoft.com/office/drawing/2014/main" id="{91008C84-FB39-C84C-BF54-132FD95C2570}"/>
              </a:ext>
            </a:extLst>
          </p:cNvPr>
          <p:cNvSpPr/>
          <p:nvPr/>
        </p:nvSpPr>
        <p:spPr>
          <a:xfrm>
            <a:off x="17890859" y="10217301"/>
            <a:ext cx="4602410" cy="655200"/>
          </a:xfrm>
          <a:prstGeom prst="rect">
            <a:avLst/>
          </a:prstGeom>
          <a:ln w="12700">
            <a:solidFill>
              <a:srgbClr val="00D2BE"/>
            </a:solidFill>
          </a:ln>
        </p:spPr>
        <p:txBody>
          <a:bodyPr lIns="72986" tIns="72986" rIns="72986" bIns="72986" anchor="ctr"/>
          <a:lstStyle/>
          <a:p>
            <a:pPr defTabSz="1865426">
              <a:defRPr sz="5000"/>
            </a:pPr>
            <a:endParaRPr sz="2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文本框 99">
            <a:extLst>
              <a:ext uri="{FF2B5EF4-FFF2-40B4-BE49-F238E27FC236}">
                <a16:creationId xmlns:a16="http://schemas.microsoft.com/office/drawing/2014/main" id="{0A0598BE-A21D-7248-835B-AC7CEE9CE491}"/>
              </a:ext>
            </a:extLst>
          </p:cNvPr>
          <p:cNvSpPr txBox="1"/>
          <p:nvPr/>
        </p:nvSpPr>
        <p:spPr>
          <a:xfrm>
            <a:off x="17905660" y="10268400"/>
            <a:ext cx="2312813" cy="574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 defTabSz="825500">
              <a:defRPr sz="2800" spc="116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l"/>
            <a:r>
              <a:rPr 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OTA Module</a:t>
            </a: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矩形">
            <a:extLst>
              <a:ext uri="{FF2B5EF4-FFF2-40B4-BE49-F238E27FC236}">
                <a16:creationId xmlns:a16="http://schemas.microsoft.com/office/drawing/2014/main" id="{91008C84-FB39-C84C-BF54-132FD95C2570}"/>
              </a:ext>
            </a:extLst>
          </p:cNvPr>
          <p:cNvSpPr/>
          <p:nvPr/>
        </p:nvSpPr>
        <p:spPr>
          <a:xfrm>
            <a:off x="9597354" y="6330151"/>
            <a:ext cx="5189296" cy="587290"/>
          </a:xfrm>
          <a:prstGeom prst="rect">
            <a:avLst/>
          </a:prstGeom>
          <a:ln w="12700">
            <a:solidFill>
              <a:srgbClr val="00D2BE"/>
            </a:solidFill>
          </a:ln>
        </p:spPr>
        <p:txBody>
          <a:bodyPr lIns="72986" tIns="72986" rIns="72986" bIns="72986" anchor="ctr"/>
          <a:lstStyle/>
          <a:p>
            <a:pPr defTabSz="1865426">
              <a:defRPr sz="5000"/>
            </a:pPr>
            <a:endParaRPr sz="2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59631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页大标题为页面顶部居左上位置"/>
          <p:cNvSpPr txBox="1">
            <a:spLocks noGrp="1"/>
          </p:cNvSpPr>
          <p:nvPr>
            <p:ph type="body" idx="13"/>
          </p:nvPr>
        </p:nvSpPr>
        <p:spPr>
          <a:xfrm>
            <a:off x="2203623" y="727955"/>
            <a:ext cx="12454378" cy="71814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zh-CN" sz="4000" b="1" dirty="0" smtClean="0">
                <a:solidFill>
                  <a:schemeClr val="bg1"/>
                </a:solidFill>
              </a:rPr>
              <a:t>ICA Data Standard Platform ( IDSP )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120" y="3235570"/>
            <a:ext cx="14371759" cy="7723069"/>
          </a:xfrm>
          <a:prstGeom prst="rect">
            <a:avLst/>
          </a:prstGeom>
        </p:spPr>
      </p:pic>
      <p:sp>
        <p:nvSpPr>
          <p:cNvPr id="4" name="文本框 21"/>
          <p:cNvSpPr txBox="1"/>
          <p:nvPr/>
        </p:nvSpPr>
        <p:spPr>
          <a:xfrm>
            <a:off x="2031649" y="3533379"/>
            <a:ext cx="985847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3600">
                <a:solidFill>
                  <a:srgbClr val="FF730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/>
            </a:pPr>
            <a:r>
              <a:rPr 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Tag:</a:t>
            </a:r>
            <a:endParaRPr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Shape 469"/>
          <p:cNvSpPr txBox="1"/>
          <p:nvPr/>
        </p:nvSpPr>
        <p:spPr>
          <a:xfrm>
            <a:off x="947185" y="4519586"/>
            <a:ext cx="2077368" cy="44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2000" spc="68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 algn="r">
              <a:defRPr/>
            </a:pPr>
            <a:r>
              <a:rPr 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Thing Model</a:t>
            </a:r>
            <a:endParaRPr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Shape 469"/>
          <p:cNvSpPr txBox="1"/>
          <p:nvPr/>
        </p:nvSpPr>
        <p:spPr>
          <a:xfrm>
            <a:off x="203965" y="5131074"/>
            <a:ext cx="2827645" cy="44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2000" spc="68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 algn="r">
              <a:defRPr/>
            </a:pPr>
            <a:r>
              <a:rPr 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Resource Module</a:t>
            </a:r>
            <a:endParaRPr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Shape 469"/>
          <p:cNvSpPr txBox="1"/>
          <p:nvPr/>
        </p:nvSpPr>
        <p:spPr>
          <a:xfrm>
            <a:off x="196908" y="5742562"/>
            <a:ext cx="2827645" cy="44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2000" spc="68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 algn="r">
              <a:defRPr/>
            </a:pPr>
            <a:r>
              <a:rPr 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Basic Resource</a:t>
            </a:r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3325668" y="3989739"/>
            <a:ext cx="1372280" cy="750163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headEnd type="triangle" w="med" len="med"/>
          </a:ln>
          <a:effectLst/>
        </p:spPr>
      </p:cxnSp>
      <p:cxnSp>
        <p:nvCxnSpPr>
          <p:cNvPr id="14" name="直接箭头连接符 13"/>
          <p:cNvCxnSpPr/>
          <p:nvPr/>
        </p:nvCxnSpPr>
        <p:spPr>
          <a:xfrm flipH="1">
            <a:off x="3325668" y="4515551"/>
            <a:ext cx="1372280" cy="750163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headEnd type="triangle" w="med" len="med"/>
          </a:ln>
          <a:effectLst/>
        </p:spPr>
      </p:cxnSp>
      <p:cxnSp>
        <p:nvCxnSpPr>
          <p:cNvPr id="15" name="直接箭头连接符 14"/>
          <p:cNvCxnSpPr/>
          <p:nvPr/>
        </p:nvCxnSpPr>
        <p:spPr>
          <a:xfrm flipH="1">
            <a:off x="3332725" y="5041363"/>
            <a:ext cx="1372280" cy="750163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headEnd type="triangle" w="med" len="med"/>
          </a:ln>
          <a:effectLst/>
        </p:spPr>
      </p:cxnSp>
      <p:sp>
        <p:nvSpPr>
          <p:cNvPr id="16" name="矩形 15"/>
          <p:cNvSpPr/>
          <p:nvPr/>
        </p:nvSpPr>
        <p:spPr>
          <a:xfrm>
            <a:off x="18030091" y="3784004"/>
            <a:ext cx="1080000" cy="432000"/>
          </a:xfrm>
          <a:prstGeom prst="rect">
            <a:avLst/>
          </a:prstGeom>
          <a:noFill/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Microsoft YaHei"/>
            </a:endParaRPr>
          </a:p>
        </p:txBody>
      </p:sp>
      <p:sp>
        <p:nvSpPr>
          <p:cNvPr id="17" name="矩形 16"/>
          <p:cNvSpPr/>
          <p:nvPr/>
        </p:nvSpPr>
        <p:spPr>
          <a:xfrm flipH="1">
            <a:off x="17340272" y="5571707"/>
            <a:ext cx="361574" cy="4999186"/>
          </a:xfrm>
          <a:prstGeom prst="rect">
            <a:avLst/>
          </a:prstGeom>
          <a:noFill/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Microsoft YaHei"/>
            </a:endParaRPr>
          </a:p>
        </p:txBody>
      </p:sp>
      <p:sp>
        <p:nvSpPr>
          <p:cNvPr id="18" name="矩形 17"/>
          <p:cNvSpPr/>
          <p:nvPr/>
        </p:nvSpPr>
        <p:spPr>
          <a:xfrm flipH="1">
            <a:off x="17701846" y="5571708"/>
            <a:ext cx="308172" cy="4999186"/>
          </a:xfrm>
          <a:prstGeom prst="rect">
            <a:avLst/>
          </a:prstGeom>
          <a:noFill/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Microsoft YaHei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H="1">
            <a:off x="19110090" y="3989739"/>
            <a:ext cx="1800000" cy="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headEnd type="triangle" w="med" len="med"/>
          </a:ln>
          <a:effectLst/>
        </p:spPr>
      </p:cxnSp>
      <p:sp>
        <p:nvSpPr>
          <p:cNvPr id="22" name="Shape 469"/>
          <p:cNvSpPr txBox="1"/>
          <p:nvPr/>
        </p:nvSpPr>
        <p:spPr>
          <a:xfrm>
            <a:off x="21353519" y="3769422"/>
            <a:ext cx="2077368" cy="44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2000" spc="68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Create</a:t>
            </a:r>
            <a:endParaRPr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 flipH="1">
            <a:off x="17561172" y="4579016"/>
            <a:ext cx="3312000" cy="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headEnd type="triangle" w="med" len="med"/>
          </a:ln>
          <a:effectLst/>
        </p:spPr>
      </p:cxnSp>
      <p:sp>
        <p:nvSpPr>
          <p:cNvPr id="26" name="Shape 469"/>
          <p:cNvSpPr txBox="1"/>
          <p:nvPr/>
        </p:nvSpPr>
        <p:spPr>
          <a:xfrm>
            <a:off x="21353519" y="4358700"/>
            <a:ext cx="2077368" cy="44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2000" spc="68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View</a:t>
            </a:r>
          </a:p>
        </p:txBody>
      </p:sp>
      <p:sp>
        <p:nvSpPr>
          <p:cNvPr id="27" name="Shape 469"/>
          <p:cNvSpPr txBox="1"/>
          <p:nvPr/>
        </p:nvSpPr>
        <p:spPr>
          <a:xfrm>
            <a:off x="21353519" y="4947978"/>
            <a:ext cx="2077368" cy="44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2000" spc="68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Download</a:t>
            </a:r>
            <a:endParaRPr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箭头连接符 27"/>
          <p:cNvCxnSpPr/>
          <p:nvPr/>
        </p:nvCxnSpPr>
        <p:spPr>
          <a:xfrm flipH="1">
            <a:off x="17850091" y="5168294"/>
            <a:ext cx="3024000" cy="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headEnd type="triangle" w="med" len="med"/>
          </a:ln>
          <a:effectLst/>
        </p:spPr>
      </p:cxnSp>
      <p:cxnSp>
        <p:nvCxnSpPr>
          <p:cNvPr id="29" name="直接箭头连接符 28"/>
          <p:cNvCxnSpPr/>
          <p:nvPr/>
        </p:nvCxnSpPr>
        <p:spPr>
          <a:xfrm flipH="1" flipV="1">
            <a:off x="17850091" y="5154520"/>
            <a:ext cx="0" cy="39600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headEnd type="none" w="med" len="med"/>
          </a:ln>
          <a:effectLst/>
        </p:spPr>
      </p:cxnSp>
      <p:cxnSp>
        <p:nvCxnSpPr>
          <p:cNvPr id="31" name="直接箭头连接符 30"/>
          <p:cNvCxnSpPr/>
          <p:nvPr/>
        </p:nvCxnSpPr>
        <p:spPr>
          <a:xfrm flipH="1" flipV="1">
            <a:off x="17561172" y="4566783"/>
            <a:ext cx="0" cy="97200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headEnd type="none" w="med" len="med"/>
          </a:ln>
          <a:effectLst/>
        </p:spPr>
      </p:cxnSp>
      <p:sp>
        <p:nvSpPr>
          <p:cNvPr id="32" name="Shape 469"/>
          <p:cNvSpPr txBox="1"/>
          <p:nvPr/>
        </p:nvSpPr>
        <p:spPr>
          <a:xfrm>
            <a:off x="954242" y="6951405"/>
            <a:ext cx="2077368" cy="44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2000" spc="68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 algn="r">
              <a:defRPr/>
            </a:pPr>
            <a:r>
              <a:rPr 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My proposal</a:t>
            </a:r>
            <a:endParaRPr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Shape 469"/>
          <p:cNvSpPr txBox="1"/>
          <p:nvPr/>
        </p:nvSpPr>
        <p:spPr>
          <a:xfrm>
            <a:off x="211022" y="7562893"/>
            <a:ext cx="2827645" cy="44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2000" spc="68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 algn="r">
              <a:defRPr/>
            </a:pPr>
            <a:r>
              <a:rPr 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My Permission</a:t>
            </a:r>
            <a:endParaRPr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Shape 469"/>
          <p:cNvSpPr txBox="1"/>
          <p:nvPr/>
        </p:nvSpPr>
        <p:spPr>
          <a:xfrm>
            <a:off x="203965" y="8174381"/>
            <a:ext cx="2827645" cy="440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2000" spc="68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 algn="r">
              <a:defRPr/>
            </a:pPr>
            <a:r>
              <a:rPr 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Proposal Approval</a:t>
            </a:r>
          </a:p>
        </p:txBody>
      </p:sp>
      <p:cxnSp>
        <p:nvCxnSpPr>
          <p:cNvPr id="35" name="直接箭头连接符 34"/>
          <p:cNvCxnSpPr/>
          <p:nvPr/>
        </p:nvCxnSpPr>
        <p:spPr>
          <a:xfrm flipH="1">
            <a:off x="3307562" y="6372594"/>
            <a:ext cx="1372280" cy="750163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headEnd type="triangle" w="med" len="med"/>
          </a:ln>
          <a:effectLst/>
        </p:spPr>
      </p:cxnSp>
      <p:cxnSp>
        <p:nvCxnSpPr>
          <p:cNvPr id="36" name="直接箭头连接符 35"/>
          <p:cNvCxnSpPr/>
          <p:nvPr/>
        </p:nvCxnSpPr>
        <p:spPr>
          <a:xfrm flipH="1">
            <a:off x="3307562" y="6898406"/>
            <a:ext cx="1372280" cy="750163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headEnd type="triangle" w="med" len="med"/>
          </a:ln>
          <a:effectLst/>
        </p:spPr>
      </p:cxnSp>
      <p:cxnSp>
        <p:nvCxnSpPr>
          <p:cNvPr id="37" name="直接箭头连接符 36"/>
          <p:cNvCxnSpPr/>
          <p:nvPr/>
        </p:nvCxnSpPr>
        <p:spPr>
          <a:xfrm flipH="1">
            <a:off x="3314619" y="7424218"/>
            <a:ext cx="1372280" cy="750163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round/>
            <a:headEnd type="triangle" w="med" len="med"/>
          </a:ln>
          <a:effectLst/>
        </p:spPr>
      </p:cxnSp>
      <p:sp>
        <p:nvSpPr>
          <p:cNvPr id="38" name="矩形 118"/>
          <p:cNvSpPr txBox="1"/>
          <p:nvPr/>
        </p:nvSpPr>
        <p:spPr>
          <a:xfrm>
            <a:off x="5006119" y="11563583"/>
            <a:ext cx="14371759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en-US" sz="3200" dirty="0" smtClean="0">
                <a:solidFill>
                  <a:srgbClr val="00D2BE"/>
                </a:solidFill>
              </a:rPr>
              <a:t>IDSP</a:t>
            </a:r>
            <a:r>
              <a:rPr lang="en-US" sz="3200" dirty="0">
                <a:solidFill>
                  <a:schemeClr val="bg1"/>
                </a:solidFill>
              </a:rPr>
              <a:t> :</a:t>
            </a:r>
            <a:r>
              <a:rPr lang="en-US" sz="3200" dirty="0" smtClean="0">
                <a:solidFill>
                  <a:schemeClr val="bg1"/>
                </a:solidFill>
              </a:rPr>
              <a:t> Online tool for the co-creating and sharing of ICA Thing Model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39" name="文本框 99">
            <a:extLst>
              <a:ext uri="{FF2B5EF4-FFF2-40B4-BE49-F238E27FC236}">
                <a16:creationId xmlns:a16="http://schemas.microsoft.com/office/drawing/2014/main" id="{0A0598BE-A21D-7248-835B-AC7CEE9CE491}"/>
              </a:ext>
            </a:extLst>
          </p:cNvPr>
          <p:cNvSpPr txBox="1"/>
          <p:nvPr/>
        </p:nvSpPr>
        <p:spPr>
          <a:xfrm>
            <a:off x="8474922" y="12435266"/>
            <a:ext cx="7434151" cy="636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01600" tIns="101600" rIns="101600" bIns="101600" anchor="ctr">
            <a:spAutoFit/>
          </a:bodyPr>
          <a:lstStyle>
            <a:lvl1pPr defTabSz="825500">
              <a:defRPr sz="2800" spc="116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en-US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https</a:t>
            </a:r>
            <a:r>
              <a:rPr lang="en-US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://www.ica-alliance.org/dataindex</a:t>
            </a:r>
            <a:endParaRPr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23753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16"/>
          <p:cNvSpPr txBox="1"/>
          <p:nvPr/>
        </p:nvSpPr>
        <p:spPr>
          <a:xfrm>
            <a:off x="13616475" y="9558376"/>
            <a:ext cx="957260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zh-CN" altLang="en-US" sz="2400" dirty="0" smtClean="0">
                <a:solidFill>
                  <a:schemeClr val="bg1"/>
                </a:solidFill>
                <a:latin typeface="Microsoft YaHei"/>
                <a:ea typeface="Microsoft YaHei"/>
                <a:cs typeface="Microsoft YaHei"/>
              </a:rPr>
              <a:t>③ </a:t>
            </a:r>
            <a:r>
              <a:rPr sz="2400" dirty="0" smtClean="0">
                <a:solidFill>
                  <a:schemeClr val="bg1"/>
                </a:solidFill>
                <a:latin typeface="Microsoft YaHei"/>
                <a:ea typeface="Microsoft YaHei"/>
                <a:cs typeface="Microsoft YaHei"/>
              </a:rPr>
              <a:t>B</a:t>
            </a:r>
            <a:r>
              <a:rPr dirty="0" smtClean="0">
                <a:solidFill>
                  <a:schemeClr val="bg1"/>
                </a:solidFill>
              </a:rPr>
              <a:t>ase </a:t>
            </a:r>
            <a:r>
              <a:rPr b="0" dirty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b="0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Inheritance, </a:t>
            </a:r>
            <a:r>
              <a:rPr dirty="0" smtClean="0">
                <a:solidFill>
                  <a:schemeClr val="bg1"/>
                </a:solidFill>
              </a:rPr>
              <a:t>Thing</a:t>
            </a:r>
            <a:r>
              <a:rPr lang="en-US" dirty="0" smtClean="0">
                <a:solidFill>
                  <a:schemeClr val="bg1"/>
                </a:solidFill>
              </a:rPr>
              <a:t> Model</a:t>
            </a:r>
            <a:r>
              <a:rPr dirty="0" smtClean="0">
                <a:solidFill>
                  <a:schemeClr val="bg1"/>
                </a:solidFill>
              </a:rPr>
              <a:t> </a:t>
            </a:r>
            <a:r>
              <a:rPr b="0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Space/Scenario Model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" name="矩形 118"/>
          <p:cNvSpPr txBox="1"/>
          <p:nvPr/>
        </p:nvSpPr>
        <p:spPr>
          <a:xfrm>
            <a:off x="2942334" y="9558377"/>
            <a:ext cx="8165417" cy="461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① </a:t>
            </a:r>
            <a:r>
              <a:rPr dirty="0" smtClean="0">
                <a:solidFill>
                  <a:schemeClr val="bg1"/>
                </a:solidFill>
              </a:rPr>
              <a:t>Inter</a:t>
            </a:r>
            <a:r>
              <a:rPr lang="en-US" dirty="0" smtClean="0">
                <a:solidFill>
                  <a:schemeClr val="bg1"/>
                </a:solidFill>
              </a:rPr>
              <a:t>working</a:t>
            </a:r>
            <a:r>
              <a:rPr dirty="0" smtClean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between STD </a:t>
            </a:r>
            <a:r>
              <a:rPr lang="en-US" dirty="0" smtClean="0">
                <a:solidFill>
                  <a:schemeClr val="bg1"/>
                </a:solidFill>
              </a:rPr>
              <a:t>P</a:t>
            </a:r>
            <a:r>
              <a:rPr dirty="0" smtClean="0">
                <a:solidFill>
                  <a:schemeClr val="bg1"/>
                </a:solidFill>
              </a:rPr>
              <a:t>/</a:t>
            </a:r>
            <a:r>
              <a:rPr lang="en-US" dirty="0">
                <a:solidFill>
                  <a:schemeClr val="bg1"/>
                </a:solidFill>
              </a:rPr>
              <a:t>F</a:t>
            </a:r>
            <a:r>
              <a:rPr dirty="0" smtClean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and Link </a:t>
            </a:r>
            <a:r>
              <a:rPr lang="en-US" dirty="0" smtClean="0">
                <a:solidFill>
                  <a:schemeClr val="bg1"/>
                </a:solidFill>
              </a:rPr>
              <a:t>P/F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" name="矩形 140"/>
          <p:cNvSpPr txBox="1"/>
          <p:nvPr/>
        </p:nvSpPr>
        <p:spPr>
          <a:xfrm>
            <a:off x="7668407" y="11800456"/>
            <a:ext cx="904718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zh-CN" altLang="en-US" dirty="0" smtClean="0">
                <a:solidFill>
                  <a:schemeClr val="bg1"/>
                </a:solidFill>
              </a:rPr>
              <a:t>② </a:t>
            </a:r>
            <a:r>
              <a:rPr dirty="0" smtClean="0">
                <a:solidFill>
                  <a:schemeClr val="bg1"/>
                </a:solidFill>
              </a:rPr>
              <a:t>On-line </a:t>
            </a:r>
            <a:r>
              <a:rPr lang="en-US" altLang="zh-CN" dirty="0" smtClean="0">
                <a:solidFill>
                  <a:schemeClr val="bg1"/>
                </a:solidFill>
              </a:rPr>
              <a:t>"</a:t>
            </a:r>
            <a:r>
              <a:rPr lang="en-US" dirty="0" smtClean="0">
                <a:solidFill>
                  <a:schemeClr val="bg1"/>
                </a:solidFill>
              </a:rPr>
              <a:t>Crowdfunding”</a:t>
            </a:r>
            <a:r>
              <a:rPr lang="en-US" altLang="zh-CN" dirty="0" smtClean="0">
                <a:solidFill>
                  <a:schemeClr val="bg1"/>
                </a:solidFill>
              </a:rPr>
              <a:t>for </a:t>
            </a:r>
            <a:r>
              <a:rPr lang="en-US" altLang="zh-CN" dirty="0">
                <a:solidFill>
                  <a:schemeClr val="bg1"/>
                </a:solidFill>
              </a:rPr>
              <a:t>thing </a:t>
            </a:r>
            <a:r>
              <a:rPr lang="en-US" altLang="zh-CN" dirty="0" smtClean="0">
                <a:solidFill>
                  <a:schemeClr val="bg1"/>
                </a:solidFill>
              </a:rPr>
              <a:t>models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7" name="图片 141" descr="图片 14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8089604" y="10553235"/>
            <a:ext cx="1237444" cy="966889"/>
          </a:xfrm>
          <a:prstGeom prst="rect">
            <a:avLst/>
          </a:prstGeom>
          <a:noFill/>
          <a:ln w="12700">
            <a:miter lim="400000"/>
          </a:ln>
        </p:spPr>
      </p:pic>
      <p:pic>
        <p:nvPicPr>
          <p:cNvPr id="8" name="图片 142" descr="图片 14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15307611" y="10400484"/>
            <a:ext cx="1090729" cy="1096946"/>
          </a:xfrm>
          <a:prstGeom prst="rect">
            <a:avLst/>
          </a:prstGeom>
          <a:noFill/>
          <a:ln w="12700">
            <a:miter lim="400000"/>
          </a:ln>
        </p:spPr>
      </p:pic>
      <p:pic>
        <p:nvPicPr>
          <p:cNvPr id="11" name="图片 4" descr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751" y="4982265"/>
            <a:ext cx="1795942" cy="2037516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矩形 120"/>
          <p:cNvSpPr/>
          <p:nvPr/>
        </p:nvSpPr>
        <p:spPr>
          <a:xfrm>
            <a:off x="2538732" y="5873282"/>
            <a:ext cx="2818182" cy="711942"/>
          </a:xfrm>
          <a:prstGeom prst="rect">
            <a:avLst/>
          </a:prstGeom>
          <a:solidFill>
            <a:srgbClr val="00D2BE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 defTabSz="825500">
              <a:lnSpc>
                <a:spcPct val="100000"/>
              </a:lnSpc>
              <a:defRPr spc="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13" name="矩形 121"/>
          <p:cNvSpPr/>
          <p:nvPr/>
        </p:nvSpPr>
        <p:spPr>
          <a:xfrm>
            <a:off x="2391701" y="5704328"/>
            <a:ext cx="2818182" cy="711942"/>
          </a:xfrm>
          <a:prstGeom prst="rect">
            <a:avLst/>
          </a:prstGeom>
          <a:solidFill>
            <a:srgbClr val="00D2BE"/>
          </a:solidFill>
          <a:ln w="12700" cap="flat">
            <a:noFill/>
            <a:miter lim="400000"/>
          </a:ln>
          <a:effectLst>
            <a:outerShdw blurRad="127000" dir="2700000" rotWithShape="0">
              <a:srgbClr val="000000">
                <a:alpha val="75000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 algn="ctr" defTabSz="825500">
              <a:lnSpc>
                <a:spcPct val="100000"/>
              </a:lnSpc>
              <a:defRPr spc="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14" name="矩形"/>
          <p:cNvSpPr/>
          <p:nvPr/>
        </p:nvSpPr>
        <p:spPr>
          <a:xfrm>
            <a:off x="5356913" y="8648948"/>
            <a:ext cx="4113834" cy="711944"/>
          </a:xfrm>
          <a:prstGeom prst="rect">
            <a:avLst/>
          </a:prstGeom>
          <a:solidFill>
            <a:srgbClr val="00D2BE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 defTabSz="825500">
              <a:lnSpc>
                <a:spcPct val="100000"/>
              </a:lnSpc>
              <a:defRPr spc="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15" name="ICA data STD platform"/>
          <p:cNvSpPr txBox="1"/>
          <p:nvPr/>
        </p:nvSpPr>
        <p:spPr>
          <a:xfrm>
            <a:off x="5356913" y="8768957"/>
            <a:ext cx="411383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/>
          <a:p>
            <a:pPr algn="ctr" defTabSz="825500">
              <a:lnSpc>
                <a:spcPct val="100000"/>
              </a:lnSpc>
              <a:defRPr spc="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sz="2400" dirty="0">
                <a:solidFill>
                  <a:schemeClr val="bg1"/>
                </a:solidFill>
                <a:latin typeface="微软雅黑"/>
                <a:ea typeface="微软雅黑"/>
                <a:cs typeface="微软雅黑"/>
                <a:sym typeface="微软雅黑"/>
              </a:rPr>
              <a:t>ICA </a:t>
            </a:r>
            <a:r>
              <a:rPr lang="en-US" sz="2400" dirty="0" smtClean="0">
                <a:solidFill>
                  <a:schemeClr val="bg1"/>
                </a:solidFill>
                <a:latin typeface="微软雅黑"/>
                <a:ea typeface="微软雅黑"/>
                <a:cs typeface="微软雅黑"/>
                <a:sym typeface="微软雅黑"/>
              </a:rPr>
              <a:t>D</a:t>
            </a:r>
            <a:r>
              <a:rPr sz="2400" dirty="0" smtClean="0">
                <a:solidFill>
                  <a:schemeClr val="bg1"/>
                </a:solidFill>
                <a:latin typeface="微软雅黑"/>
                <a:ea typeface="微软雅黑"/>
                <a:cs typeface="微软雅黑"/>
                <a:sym typeface="微软雅黑"/>
              </a:rPr>
              <a:t>ata </a:t>
            </a:r>
            <a:r>
              <a:rPr sz="2400" dirty="0">
                <a:solidFill>
                  <a:schemeClr val="bg1"/>
                </a:solidFill>
                <a:latin typeface="微软雅黑"/>
                <a:ea typeface="微软雅黑"/>
                <a:cs typeface="微软雅黑"/>
                <a:sym typeface="微软雅黑"/>
              </a:rPr>
              <a:t>STD </a:t>
            </a:r>
            <a:r>
              <a:rPr lang="en-US" sz="2400" dirty="0" smtClean="0">
                <a:solidFill>
                  <a:schemeClr val="bg1"/>
                </a:solidFill>
                <a:latin typeface="微软雅黑"/>
                <a:ea typeface="微软雅黑"/>
                <a:cs typeface="微软雅黑"/>
                <a:sym typeface="微软雅黑"/>
              </a:rPr>
              <a:t>P/F (IDSP)</a:t>
            </a:r>
            <a:endParaRPr sz="2400" dirty="0">
              <a:solidFill>
                <a:schemeClr val="bg1"/>
              </a:solidFill>
              <a:latin typeface="微软雅黑"/>
              <a:ea typeface="微软雅黑"/>
              <a:cs typeface="微软雅黑"/>
              <a:sym typeface="微软雅黑"/>
            </a:endParaRPr>
          </a:p>
        </p:txBody>
      </p:sp>
      <p:sp>
        <p:nvSpPr>
          <p:cNvPr id="16" name="矩形"/>
          <p:cNvSpPr/>
          <p:nvPr/>
        </p:nvSpPr>
        <p:spPr>
          <a:xfrm>
            <a:off x="2225257" y="5411671"/>
            <a:ext cx="2818182" cy="825397"/>
          </a:xfrm>
          <a:prstGeom prst="rect">
            <a:avLst/>
          </a:prstGeom>
          <a:solidFill>
            <a:srgbClr val="0070C0"/>
          </a:solidFill>
          <a:ln w="12700" cap="flat">
            <a:noFill/>
            <a:miter lim="400000"/>
          </a:ln>
          <a:effectLst>
            <a:outerShdw blurRad="127000" dir="2700000" rotWithShape="0">
              <a:srgbClr val="000000">
                <a:alpha val="75000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 algn="ctr" defTabSz="825500">
              <a:lnSpc>
                <a:spcPct val="100000"/>
              </a:lnSpc>
              <a:defRPr spc="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17" name="Alibaba Cloud IoT Link P/F"/>
          <p:cNvSpPr txBox="1"/>
          <p:nvPr/>
        </p:nvSpPr>
        <p:spPr>
          <a:xfrm>
            <a:off x="2225257" y="5376314"/>
            <a:ext cx="2818182" cy="896577"/>
          </a:xfrm>
          <a:prstGeom prst="rect">
            <a:avLst/>
          </a:prstGeom>
          <a:solidFill>
            <a:srgbClr val="00D2BE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 algn="ctr" defTabSz="825500">
              <a:lnSpc>
                <a:spcPct val="100000"/>
              </a:lnSpc>
              <a:defRPr spc="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sz="2400" dirty="0" smtClean="0">
                <a:solidFill>
                  <a:schemeClr val="bg1"/>
                </a:solidFill>
              </a:rPr>
              <a:t>IoT </a:t>
            </a:r>
            <a:r>
              <a:rPr sz="2400" dirty="0">
                <a:solidFill>
                  <a:schemeClr val="bg1"/>
                </a:solidFill>
              </a:rPr>
              <a:t>Link P/F</a:t>
            </a:r>
          </a:p>
        </p:txBody>
      </p:sp>
      <p:sp>
        <p:nvSpPr>
          <p:cNvPr id="18" name="直接箭头连接符 124"/>
          <p:cNvSpPr/>
          <p:nvPr/>
        </p:nvSpPr>
        <p:spPr>
          <a:xfrm flipH="1" flipV="1">
            <a:off x="3498545" y="6891800"/>
            <a:ext cx="1903442" cy="1601045"/>
          </a:xfrm>
          <a:prstGeom prst="line">
            <a:avLst/>
          </a:prstGeom>
          <a:noFill/>
          <a:ln w="25400" cap="flat">
            <a:solidFill>
              <a:srgbClr val="00D2BE"/>
            </a:solidFill>
            <a:prstDash val="solid"/>
            <a:round/>
            <a:tailEnd type="triangle" w="med" len="med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solidFill>
                  <a:srgbClr val="FF0000"/>
                </a:solidFill>
              </a:defRPr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19" name="直接箭头连接符 125"/>
          <p:cNvSpPr/>
          <p:nvPr/>
        </p:nvSpPr>
        <p:spPr>
          <a:xfrm flipH="1" flipV="1">
            <a:off x="3880713" y="6881226"/>
            <a:ext cx="1874347" cy="1611619"/>
          </a:xfrm>
          <a:prstGeom prst="line">
            <a:avLst/>
          </a:prstGeom>
          <a:noFill/>
          <a:ln w="25400" cap="flat">
            <a:solidFill>
              <a:srgbClr val="00D2BE"/>
            </a:solidFill>
            <a:prstDash val="solid"/>
            <a:round/>
            <a:headEnd type="triangle" w="med" len="med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solidFill>
                  <a:srgbClr val="FF0000"/>
                </a:solidFill>
              </a:defRPr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20" name="Partner"/>
          <p:cNvSpPr txBox="1"/>
          <p:nvPr/>
        </p:nvSpPr>
        <p:spPr>
          <a:xfrm>
            <a:off x="6712194" y="4638559"/>
            <a:ext cx="1403270" cy="4719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ctr" defTabSz="825500">
              <a:lnSpc>
                <a:spcPct val="100000"/>
              </a:lnSpc>
              <a:defRPr spc="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sz="2400" dirty="0">
                <a:solidFill>
                  <a:schemeClr val="bg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Partner</a:t>
            </a:r>
            <a:r>
              <a:rPr lang="en-US" sz="2400" dirty="0">
                <a:solidFill>
                  <a:schemeClr val="bg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s</a:t>
            </a:r>
            <a:endParaRPr sz="2400" dirty="0">
              <a:solidFill>
                <a:schemeClr val="bg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1" name="矩形"/>
          <p:cNvSpPr/>
          <p:nvPr/>
        </p:nvSpPr>
        <p:spPr>
          <a:xfrm>
            <a:off x="9618951" y="5512741"/>
            <a:ext cx="1772887" cy="1059127"/>
          </a:xfrm>
          <a:prstGeom prst="rect">
            <a:avLst/>
          </a:prstGeom>
          <a:solidFill>
            <a:srgbClr val="00D2BE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 defTabSz="825500">
              <a:lnSpc>
                <a:spcPct val="100000"/>
              </a:lnSpc>
              <a:defRPr spc="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22" name="Working Group"/>
          <p:cNvSpPr txBox="1"/>
          <p:nvPr/>
        </p:nvSpPr>
        <p:spPr>
          <a:xfrm>
            <a:off x="9718421" y="5824337"/>
            <a:ext cx="167341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ctr" defTabSz="825500">
              <a:lnSpc>
                <a:spcPct val="100000"/>
              </a:lnSpc>
              <a:defRPr spc="0"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ICA WG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23" name="直接箭头连接符 128"/>
          <p:cNvSpPr/>
          <p:nvPr/>
        </p:nvSpPr>
        <p:spPr>
          <a:xfrm flipH="1">
            <a:off x="8793462" y="6677698"/>
            <a:ext cx="1709549" cy="1815148"/>
          </a:xfrm>
          <a:prstGeom prst="line">
            <a:avLst/>
          </a:prstGeom>
          <a:noFill/>
          <a:ln w="25400" cap="flat">
            <a:solidFill>
              <a:srgbClr val="00D2BE"/>
            </a:solidFill>
            <a:prstDash val="solid"/>
            <a:round/>
            <a:tailEnd type="triangle" w="med" len="med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solidFill>
                  <a:srgbClr val="FF0000"/>
                </a:solidFill>
              </a:defRPr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24" name="直接箭头连接符 129"/>
          <p:cNvSpPr/>
          <p:nvPr/>
        </p:nvSpPr>
        <p:spPr>
          <a:xfrm>
            <a:off x="8316748" y="6038293"/>
            <a:ext cx="1233510" cy="1"/>
          </a:xfrm>
          <a:prstGeom prst="line">
            <a:avLst/>
          </a:prstGeom>
          <a:noFill/>
          <a:ln w="25400" cap="flat">
            <a:solidFill>
              <a:srgbClr val="00D2BE"/>
            </a:solidFill>
            <a:prstDash val="solid"/>
            <a:round/>
            <a:tailEnd type="triangle" w="med" len="med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solidFill>
                  <a:srgbClr val="FF0000"/>
                </a:solidFill>
              </a:defRPr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25" name="直接箭头连接符 130"/>
          <p:cNvSpPr/>
          <p:nvPr/>
        </p:nvSpPr>
        <p:spPr>
          <a:xfrm flipH="1" flipV="1">
            <a:off x="5401987" y="6038293"/>
            <a:ext cx="1062620" cy="1"/>
          </a:xfrm>
          <a:prstGeom prst="line">
            <a:avLst/>
          </a:prstGeom>
          <a:noFill/>
          <a:ln w="25400" cap="flat">
            <a:solidFill>
              <a:srgbClr val="00D2BE"/>
            </a:solidFill>
            <a:prstDash val="solid"/>
            <a:round/>
            <a:tailEnd type="triangle" w="med" len="med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>
              <a:defRPr>
                <a:solidFill>
                  <a:srgbClr val="FF0000"/>
                </a:solidFill>
              </a:defRPr>
            </a:pPr>
            <a:endParaRPr>
              <a:solidFill>
                <a:schemeClr val="bg1"/>
              </a:solidFill>
            </a:endParaRPr>
          </a:p>
        </p:txBody>
      </p:sp>
      <p:pic>
        <p:nvPicPr>
          <p:cNvPr id="26" name="图片 131" descr="图片 131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250" y="7549179"/>
            <a:ext cx="972941" cy="110381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7" name="矩形 132"/>
          <p:cNvSpPr txBox="1"/>
          <p:nvPr/>
        </p:nvSpPr>
        <p:spPr>
          <a:xfrm>
            <a:off x="2854996" y="8123516"/>
            <a:ext cx="233096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18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Data service</a:t>
            </a:r>
          </a:p>
        </p:txBody>
      </p:sp>
      <p:sp>
        <p:nvSpPr>
          <p:cNvPr id="28" name="矩形 133"/>
          <p:cNvSpPr txBox="1"/>
          <p:nvPr/>
        </p:nvSpPr>
        <p:spPr>
          <a:xfrm>
            <a:off x="4376195" y="7294575"/>
            <a:ext cx="233096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18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Thing model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9" name="矩形 134"/>
          <p:cNvSpPr txBox="1"/>
          <p:nvPr/>
        </p:nvSpPr>
        <p:spPr>
          <a:xfrm>
            <a:off x="4895752" y="6192404"/>
            <a:ext cx="233096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18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Definition</a:t>
            </a:r>
          </a:p>
        </p:txBody>
      </p:sp>
      <p:sp>
        <p:nvSpPr>
          <p:cNvPr id="30" name="矩形 135"/>
          <p:cNvSpPr txBox="1"/>
          <p:nvPr/>
        </p:nvSpPr>
        <p:spPr>
          <a:xfrm>
            <a:off x="7761495" y="6192404"/>
            <a:ext cx="233096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18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Submission</a:t>
            </a:r>
          </a:p>
        </p:txBody>
      </p:sp>
      <p:sp>
        <p:nvSpPr>
          <p:cNvPr id="31" name="矩形 137"/>
          <p:cNvSpPr txBox="1"/>
          <p:nvPr/>
        </p:nvSpPr>
        <p:spPr>
          <a:xfrm>
            <a:off x="7710196" y="7300478"/>
            <a:ext cx="233096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18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Thing model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756430" y="3586433"/>
            <a:ext cx="2882220" cy="726519"/>
          </a:xfrm>
          <a:prstGeom prst="rect">
            <a:avLst/>
          </a:prstGeom>
          <a:solidFill>
            <a:srgbClr val="00D2BE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/>
                <a:ea typeface="微软雅黑"/>
                <a:cs typeface="微软雅黑"/>
                <a:sym typeface="Helvetica Light"/>
              </a:rPr>
              <a:t>IoT Market</a:t>
            </a:r>
            <a:endParaRPr lang="zh-CN" altLang="en-US" sz="2400" dirty="0">
              <a:solidFill>
                <a:schemeClr val="bg1"/>
              </a:solidFill>
              <a:latin typeface="微软雅黑"/>
              <a:ea typeface="微软雅黑"/>
              <a:cs typeface="微软雅黑"/>
              <a:sym typeface="Helvetica Light"/>
            </a:endParaRPr>
          </a:p>
        </p:txBody>
      </p:sp>
      <p:cxnSp>
        <p:nvCxnSpPr>
          <p:cNvPr id="33" name="直接箭头连接符 32"/>
          <p:cNvCxnSpPr/>
          <p:nvPr/>
        </p:nvCxnSpPr>
        <p:spPr>
          <a:xfrm flipV="1">
            <a:off x="4114663" y="4393457"/>
            <a:ext cx="1767133" cy="813904"/>
          </a:xfrm>
          <a:prstGeom prst="straightConnector1">
            <a:avLst/>
          </a:prstGeom>
          <a:noFill/>
          <a:ln w="25400" cap="flat">
            <a:solidFill>
              <a:srgbClr val="00D2BE"/>
            </a:solidFill>
            <a:prstDash val="solid"/>
            <a:round/>
            <a:headEnd type="triangle" w="med" len="med"/>
          </a:ln>
          <a:effectLst/>
        </p:spPr>
      </p:cxnSp>
      <p:sp>
        <p:nvSpPr>
          <p:cNvPr id="34" name="矩形 33"/>
          <p:cNvSpPr/>
          <p:nvPr/>
        </p:nvSpPr>
        <p:spPr>
          <a:xfrm>
            <a:off x="3395478" y="4422864"/>
            <a:ext cx="1961435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62959" eaLnBrk="1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>
                <a:solidFill>
                  <a:schemeClr val="bg1"/>
                </a:solidFill>
                <a:latin typeface="Microsoft YaHei"/>
                <a:ea typeface="Microsoft YaHei"/>
                <a:cs typeface="Microsoft YaHei"/>
              </a:rPr>
              <a:t>On sale</a:t>
            </a:r>
          </a:p>
        </p:txBody>
      </p:sp>
      <p:cxnSp>
        <p:nvCxnSpPr>
          <p:cNvPr id="35" name="直接箭头连接符 34"/>
          <p:cNvCxnSpPr/>
          <p:nvPr/>
        </p:nvCxnSpPr>
        <p:spPr>
          <a:xfrm flipH="1" flipV="1">
            <a:off x="8581181" y="4432609"/>
            <a:ext cx="1793661" cy="930951"/>
          </a:xfrm>
          <a:prstGeom prst="straightConnector1">
            <a:avLst/>
          </a:prstGeom>
          <a:noFill/>
          <a:ln w="25400" cap="flat">
            <a:solidFill>
              <a:srgbClr val="00D2BE"/>
            </a:solidFill>
            <a:prstDash val="solid"/>
            <a:round/>
            <a:headEnd type="triangle" w="med" len="med"/>
          </a:ln>
          <a:effectLst/>
        </p:spPr>
      </p:cxnSp>
      <p:sp>
        <p:nvSpPr>
          <p:cNvPr id="36" name="矩形 35"/>
          <p:cNvSpPr/>
          <p:nvPr/>
        </p:nvSpPr>
        <p:spPr>
          <a:xfrm>
            <a:off x="9070179" y="4416262"/>
            <a:ext cx="2250985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62959">
              <a:lnSpc>
                <a:spcPct val="110000"/>
              </a:lnSpc>
              <a:defRPr/>
            </a:pPr>
            <a:r>
              <a:rPr lang="en-US" altLang="zh-CN" sz="1800" dirty="0">
                <a:solidFill>
                  <a:schemeClr val="bg1"/>
                </a:solidFill>
                <a:latin typeface="Microsoft YaHei"/>
                <a:ea typeface="Microsoft YaHei"/>
                <a:cs typeface="Microsoft YaHei"/>
              </a:rPr>
              <a:t>Things binding</a:t>
            </a:r>
          </a:p>
        </p:txBody>
      </p:sp>
      <p:sp>
        <p:nvSpPr>
          <p:cNvPr id="38" name="内容页大标题为页面顶部居左上位置"/>
          <p:cNvSpPr txBox="1">
            <a:spLocks noGrp="1"/>
          </p:cNvSpPr>
          <p:nvPr>
            <p:ph type="body" idx="13"/>
          </p:nvPr>
        </p:nvSpPr>
        <p:spPr>
          <a:xfrm>
            <a:off x="2203623" y="727955"/>
            <a:ext cx="12454378" cy="71814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zh-CN" sz="4000" b="1" dirty="0" smtClean="0">
                <a:solidFill>
                  <a:schemeClr val="bg1"/>
                </a:solidFill>
              </a:rPr>
              <a:t>Lifecycle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33494" y="3585298"/>
            <a:ext cx="7336553" cy="394250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69686" y="5102277"/>
            <a:ext cx="7336553" cy="394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934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225"/>
          <p:cNvSpPr/>
          <p:nvPr/>
        </p:nvSpPr>
        <p:spPr>
          <a:xfrm>
            <a:off x="2015331" y="6825222"/>
            <a:ext cx="4968552" cy="3313492"/>
          </a:xfrm>
          <a:prstGeom prst="rect">
            <a:avLst/>
          </a:prstGeom>
          <a:solidFill>
            <a:srgbClr val="00D2B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369" y="6957603"/>
            <a:ext cx="4774965" cy="3070662"/>
          </a:xfrm>
          <a:prstGeom prst="rect">
            <a:avLst/>
          </a:prstGeom>
        </p:spPr>
      </p:pic>
      <p:sp>
        <p:nvSpPr>
          <p:cNvPr id="3" name="内容页大标题为页面顶部居左上位置"/>
          <p:cNvSpPr txBox="1">
            <a:spLocks/>
          </p:cNvSpPr>
          <p:nvPr/>
        </p:nvSpPr>
        <p:spPr>
          <a:xfrm>
            <a:off x="2203623" y="727955"/>
            <a:ext cx="12454378" cy="71814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0" marR="0" indent="0" algn="l" defTabSz="12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icrosoft YaHei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icrosoft YaHei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icrosoft YaHei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icrosoft YaHei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icrosoft YaHei"/>
              </a:defRPr>
            </a:lvl5pPr>
            <a:lvl6pPr marL="0" marR="0" indent="355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icrosoft YaHei"/>
              </a:defRPr>
            </a:lvl6pPr>
            <a:lvl7pPr marL="0" marR="0" indent="711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icrosoft YaHei"/>
              </a:defRPr>
            </a:lvl7pPr>
            <a:lvl8pPr marL="0" marR="0" indent="1066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icrosoft YaHei"/>
              </a:defRPr>
            </a:lvl8pPr>
            <a:lvl9pPr marL="0" marR="0" indent="1422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icrosoft YaHei"/>
              </a:defRPr>
            </a:lvl9pPr>
          </a:lstStyle>
          <a:p>
            <a:pPr marL="0" marR="0" lvl="0" indent="0" algn="l" defTabSz="12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r>
              <a:rPr kumimoji="0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/>
                <a:ea typeface="Microsoft YaHei"/>
                <a:sym typeface="Microsoft YaHei"/>
              </a:rPr>
              <a:t>Process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/>
              <a:ea typeface="Microsoft YaHei"/>
              <a:sym typeface="Microsoft YaHei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38872" y="4472520"/>
            <a:ext cx="4849462" cy="2169456"/>
          </a:xfrm>
          <a:prstGeom prst="rect">
            <a:avLst/>
          </a:prstGeom>
          <a:solidFill>
            <a:srgbClr val="00D2BE"/>
          </a:soli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180000" tIns="50800" rIns="180000" bIns="50800" numCol="1" spcCol="38100" rtlCol="0" anchor="ctr">
            <a:noAutofit/>
          </a:bodyPr>
          <a:lstStyle/>
          <a:p>
            <a:pPr algn="ctr" defTabSz="914400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 Light"/>
              </a:rPr>
              <a:t>Define thing model in </a:t>
            </a:r>
            <a:r>
              <a:rPr lang="en-US" altLang="zh-CN" sz="2800" b="1" spc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 Light"/>
              </a:rPr>
              <a:t>IDSP</a:t>
            </a: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 Light"/>
              </a:rPr>
              <a:t>, submit and sync to Alibaba Cloud P/F</a:t>
            </a:r>
            <a:endParaRPr lang="zh-CN" altLang="en-US" sz="2800" b="1" spc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23448" y="4466357"/>
            <a:ext cx="4831388" cy="2169456"/>
          </a:xfrm>
          <a:prstGeom prst="rect">
            <a:avLst/>
          </a:prstGeom>
          <a:solidFill>
            <a:srgbClr val="00D2BE"/>
          </a:soli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180000" tIns="50800" rIns="180000" bIns="50800" numCol="1" spcCol="381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spc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 Light"/>
              </a:rPr>
              <a:t>Easily create product or device based on thing model</a:t>
            </a:r>
            <a:endParaRPr lang="zh-CN" altLang="en-US" sz="2800" b="1" spc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408023" y="4460395"/>
            <a:ext cx="4837593" cy="2169456"/>
          </a:xfrm>
          <a:prstGeom prst="rect">
            <a:avLst/>
          </a:prstGeom>
          <a:solidFill>
            <a:srgbClr val="00D2BE"/>
          </a:soli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180000" tIns="50800" rIns="180000" bIns="50800" numCol="1" spcCol="38100" rtlCol="0" anchor="ctr">
            <a:noAutofit/>
          </a:bodyPr>
          <a:lstStyle/>
          <a:p>
            <a:pPr lvl="0" defTabSz="914400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 Light"/>
              </a:rPr>
              <a:t>Deploy device full-lifecycle MGT. based on Thing model capability</a:t>
            </a:r>
            <a:endParaRPr lang="zh-CN" altLang="en-US" sz="2800" b="1" spc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592600" y="4466357"/>
            <a:ext cx="4629886" cy="2169456"/>
          </a:xfrm>
          <a:prstGeom prst="rect">
            <a:avLst/>
          </a:prstGeom>
          <a:solidFill>
            <a:srgbClr val="00D2BE"/>
          </a:soli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180000" tIns="50800" rIns="180000" bIns="50800" numCol="1" spcCol="38100" rtlCol="0" anchor="ctr">
            <a:noAutofit/>
          </a:bodyPr>
          <a:lstStyle/>
          <a:p>
            <a:pPr algn="ctr" defTabSz="914400" eaLnBrk="1" hangingPunct="1">
              <a:lnSpc>
                <a:spcPct val="150000"/>
              </a:lnSpc>
              <a:defRPr/>
            </a:pPr>
            <a:r>
              <a:rPr lang="en-US" altLang="zh-CN" sz="2800" b="1" spc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 Light"/>
              </a:rPr>
              <a:t>Publish product and head for commercialization</a:t>
            </a:r>
            <a:endParaRPr lang="zh-CN" altLang="en-US" sz="2800" b="1" spc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</p:txBody>
      </p:sp>
      <p:cxnSp>
        <p:nvCxnSpPr>
          <p:cNvPr id="8" name="直接箭头连接符 7"/>
          <p:cNvCxnSpPr>
            <a:stCxn id="4" idx="3"/>
            <a:endCxn id="5" idx="1"/>
          </p:cNvCxnSpPr>
          <p:nvPr/>
        </p:nvCxnSpPr>
        <p:spPr>
          <a:xfrm flipV="1">
            <a:off x="6888334" y="5551085"/>
            <a:ext cx="335114" cy="6163"/>
          </a:xfrm>
          <a:prstGeom prst="straightConnector1">
            <a:avLst/>
          </a:prstGeom>
          <a:noFill/>
          <a:ln w="31750" cap="flat">
            <a:solidFill>
              <a:srgbClr val="FFFFFF"/>
            </a:solidFill>
            <a:prstDash val="solid"/>
            <a:round/>
            <a:tailEnd type="triangle"/>
          </a:ln>
          <a:effectLst/>
          <a:sp3d/>
        </p:spPr>
      </p:cxnSp>
      <p:cxnSp>
        <p:nvCxnSpPr>
          <p:cNvPr id="9" name="直接箭头连接符 8"/>
          <p:cNvCxnSpPr>
            <a:stCxn id="5" idx="3"/>
            <a:endCxn id="6" idx="1"/>
          </p:cNvCxnSpPr>
          <p:nvPr/>
        </p:nvCxnSpPr>
        <p:spPr>
          <a:xfrm flipV="1">
            <a:off x="12054836" y="5545123"/>
            <a:ext cx="353187" cy="5962"/>
          </a:xfrm>
          <a:prstGeom prst="straightConnector1">
            <a:avLst/>
          </a:prstGeom>
          <a:noFill/>
          <a:ln w="31750" cap="flat">
            <a:solidFill>
              <a:srgbClr val="FFFFFF"/>
            </a:solidFill>
            <a:prstDash val="solid"/>
            <a:round/>
            <a:tailEnd type="triangle"/>
          </a:ln>
          <a:effectLst/>
          <a:sp3d/>
        </p:spPr>
      </p:cxnSp>
      <p:cxnSp>
        <p:nvCxnSpPr>
          <p:cNvPr id="10" name="直接箭头连接符 9"/>
          <p:cNvCxnSpPr>
            <a:stCxn id="6" idx="3"/>
            <a:endCxn id="7" idx="1"/>
          </p:cNvCxnSpPr>
          <p:nvPr/>
        </p:nvCxnSpPr>
        <p:spPr>
          <a:xfrm>
            <a:off x="17245616" y="5545123"/>
            <a:ext cx="346984" cy="5962"/>
          </a:xfrm>
          <a:prstGeom prst="straightConnector1">
            <a:avLst/>
          </a:prstGeom>
          <a:noFill/>
          <a:ln w="31750" cap="flat">
            <a:solidFill>
              <a:srgbClr val="FFFFFF"/>
            </a:solidFill>
            <a:prstDash val="solid"/>
            <a:round/>
            <a:tailEnd type="triangle"/>
          </a:ln>
          <a:effectLst/>
          <a:sp3d/>
        </p:spPr>
      </p:cxnSp>
      <p:sp>
        <p:nvSpPr>
          <p:cNvPr id="11" name="Shape 187"/>
          <p:cNvSpPr txBox="1"/>
          <p:nvPr/>
        </p:nvSpPr>
        <p:spPr>
          <a:xfrm>
            <a:off x="2490620" y="3793999"/>
            <a:ext cx="360330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400">
                <a:solidFill>
                  <a:srgbClr val="FFFFFF"/>
                </a:solidFill>
                <a:latin typeface="FZLanTingHei-EB-GBK"/>
                <a:ea typeface="FZLanTingHei-EB-GBK"/>
                <a:cs typeface="FZLanTingHei-EB-GBK"/>
                <a:sym typeface="FZLanTingHei-EB-GBK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3600" b="1" spc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lvetica Light"/>
                <a:sym typeface="Helvetica Light"/>
              </a:rPr>
              <a:t>Step 1</a:t>
            </a:r>
            <a:endParaRPr sz="3600" b="1" spc="0" dirty="0">
              <a:latin typeface="微软雅黑" panose="020B0503020204020204" pitchFamily="34" charset="-122"/>
              <a:ea typeface="微软雅黑" panose="020B0503020204020204" pitchFamily="34" charset="-122"/>
              <a:cs typeface="Helvetica Light"/>
              <a:sym typeface="Helvetica Light"/>
            </a:endParaRPr>
          </a:p>
        </p:txBody>
      </p:sp>
      <p:sp>
        <p:nvSpPr>
          <p:cNvPr id="12" name="Shape 187"/>
          <p:cNvSpPr txBox="1"/>
          <p:nvPr/>
        </p:nvSpPr>
        <p:spPr>
          <a:xfrm>
            <a:off x="7580023" y="3793999"/>
            <a:ext cx="360330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400">
                <a:solidFill>
                  <a:srgbClr val="FFFFFF"/>
                </a:solidFill>
                <a:latin typeface="FZLanTingHei-EB-GBK"/>
                <a:ea typeface="FZLanTingHei-EB-GBK"/>
                <a:cs typeface="FZLanTingHei-EB-GBK"/>
                <a:sym typeface="FZLanTingHei-EB-GBK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3600" b="1" spc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lvetica Light"/>
                <a:sym typeface="Helvetica Light"/>
              </a:rPr>
              <a:t>Step 2</a:t>
            </a:r>
            <a:endParaRPr sz="3600" b="1" spc="0" dirty="0">
              <a:latin typeface="微软雅黑" panose="020B0503020204020204" pitchFamily="34" charset="-122"/>
              <a:ea typeface="微软雅黑" panose="020B0503020204020204" pitchFamily="34" charset="-122"/>
              <a:cs typeface="Helvetica Light"/>
              <a:sym typeface="Helvetica Light"/>
            </a:endParaRPr>
          </a:p>
        </p:txBody>
      </p:sp>
      <p:sp>
        <p:nvSpPr>
          <p:cNvPr id="13" name="Shape 187"/>
          <p:cNvSpPr txBox="1"/>
          <p:nvPr/>
        </p:nvSpPr>
        <p:spPr>
          <a:xfrm>
            <a:off x="12854608" y="3799148"/>
            <a:ext cx="360330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400">
                <a:solidFill>
                  <a:srgbClr val="FFFFFF"/>
                </a:solidFill>
                <a:latin typeface="FZLanTingHei-EB-GBK"/>
                <a:ea typeface="FZLanTingHei-EB-GBK"/>
                <a:cs typeface="FZLanTingHei-EB-GBK"/>
                <a:sym typeface="FZLanTingHei-EB-GBK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3600" b="1" spc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lvetica Light"/>
                <a:sym typeface="Helvetica Light"/>
              </a:rPr>
              <a:t>Step 3</a:t>
            </a:r>
            <a:endParaRPr sz="3600" b="1" spc="0" dirty="0">
              <a:latin typeface="微软雅黑" panose="020B0503020204020204" pitchFamily="34" charset="-122"/>
              <a:ea typeface="微软雅黑" panose="020B0503020204020204" pitchFamily="34" charset="-122"/>
              <a:cs typeface="Helvetica Light"/>
              <a:sym typeface="Helvetica Light"/>
            </a:endParaRPr>
          </a:p>
        </p:txBody>
      </p:sp>
      <p:sp>
        <p:nvSpPr>
          <p:cNvPr id="14" name="Shape 187"/>
          <p:cNvSpPr txBox="1"/>
          <p:nvPr/>
        </p:nvSpPr>
        <p:spPr>
          <a:xfrm>
            <a:off x="17874982" y="3799148"/>
            <a:ext cx="360330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400">
                <a:solidFill>
                  <a:srgbClr val="FFFFFF"/>
                </a:solidFill>
                <a:latin typeface="FZLanTingHei-EB-GBK"/>
                <a:ea typeface="FZLanTingHei-EB-GBK"/>
                <a:cs typeface="FZLanTingHei-EB-GBK"/>
                <a:sym typeface="FZLanTingHei-EB-GBK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sz="3600" b="1" spc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Helvetica Light"/>
                <a:sym typeface="Helvetica Light"/>
              </a:rPr>
              <a:t>Step 4</a:t>
            </a:r>
            <a:endParaRPr sz="3600" b="1" spc="0" dirty="0">
              <a:latin typeface="微软雅黑" panose="020B0503020204020204" pitchFamily="34" charset="-122"/>
              <a:ea typeface="微软雅黑" panose="020B0503020204020204" pitchFamily="34" charset="-122"/>
              <a:cs typeface="Helvetica Light"/>
              <a:sym typeface="Helvetica Light"/>
            </a:endParaRPr>
          </a:p>
        </p:txBody>
      </p:sp>
      <p:sp>
        <p:nvSpPr>
          <p:cNvPr id="15" name="Shape 225"/>
          <p:cNvSpPr/>
          <p:nvPr/>
        </p:nvSpPr>
        <p:spPr>
          <a:xfrm>
            <a:off x="7079432" y="6825222"/>
            <a:ext cx="5072961" cy="3313492"/>
          </a:xfrm>
          <a:prstGeom prst="rect">
            <a:avLst/>
          </a:prstGeom>
          <a:solidFill>
            <a:srgbClr val="00D2B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6" name="图片 1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176989" y="6935672"/>
            <a:ext cx="4877847" cy="30925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矩形 16"/>
          <p:cNvSpPr/>
          <p:nvPr/>
        </p:nvSpPr>
        <p:spPr>
          <a:xfrm>
            <a:off x="7640283" y="8170376"/>
            <a:ext cx="571834" cy="326137"/>
          </a:xfrm>
          <a:prstGeom prst="rect">
            <a:avLst/>
          </a:prstGeom>
          <a:noFill/>
          <a:ln w="3175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795418" y="6957603"/>
            <a:ext cx="496855" cy="220899"/>
          </a:xfrm>
          <a:prstGeom prst="rect">
            <a:avLst/>
          </a:prstGeom>
          <a:noFill/>
          <a:ln w="3175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2" name="Shape 225"/>
          <p:cNvSpPr/>
          <p:nvPr/>
        </p:nvSpPr>
        <p:spPr>
          <a:xfrm>
            <a:off x="12250341" y="6825222"/>
            <a:ext cx="5093223" cy="3313492"/>
          </a:xfrm>
          <a:prstGeom prst="rect">
            <a:avLst/>
          </a:prstGeom>
          <a:solidFill>
            <a:srgbClr val="00D2B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3" name="图片 2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2348287" y="6935672"/>
            <a:ext cx="4897330" cy="30925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4" name="矩形 23"/>
          <p:cNvSpPr/>
          <p:nvPr/>
        </p:nvSpPr>
        <p:spPr>
          <a:xfrm>
            <a:off x="13022011" y="7241657"/>
            <a:ext cx="509322" cy="242989"/>
          </a:xfrm>
          <a:prstGeom prst="rect">
            <a:avLst/>
          </a:prstGeom>
          <a:noFill/>
          <a:ln w="3175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5" name="Shape 225"/>
          <p:cNvSpPr/>
          <p:nvPr/>
        </p:nvSpPr>
        <p:spPr>
          <a:xfrm>
            <a:off x="17441510" y="6825222"/>
            <a:ext cx="4757435" cy="3313492"/>
          </a:xfrm>
          <a:prstGeom prst="rect">
            <a:avLst/>
          </a:prstGeom>
          <a:solidFill>
            <a:srgbClr val="00D2B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6" name="图片 25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7532999" y="6935672"/>
            <a:ext cx="4574457" cy="30925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7" name="矩形 26"/>
          <p:cNvSpPr/>
          <p:nvPr/>
        </p:nvSpPr>
        <p:spPr>
          <a:xfrm>
            <a:off x="21688104" y="7253329"/>
            <a:ext cx="365957" cy="242989"/>
          </a:xfrm>
          <a:prstGeom prst="rect">
            <a:avLst/>
          </a:prstGeom>
          <a:noFill/>
          <a:ln w="3175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685762" y="9030899"/>
            <a:ext cx="2268931" cy="242989"/>
          </a:xfrm>
          <a:prstGeom prst="rect">
            <a:avLst/>
          </a:prstGeom>
          <a:noFill/>
          <a:ln w="3175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038872" y="10839320"/>
            <a:ext cx="200870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IDSP: https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://www.ica-alliance.org/dataindex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Alibaba cloud P/F: https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://iot.aliyun.com/products/linkplatform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 Light"/>
              </a:rPr>
              <a:t>Demo 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 Light"/>
              </a:rPr>
              <a:t>video: 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://cloud.video.taobao.com/play/u/2663106983/p/1/e/6/t/1/218971778705.mp4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5316913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2867" r="4491"/>
          <a:stretch/>
        </p:blipFill>
        <p:spPr>
          <a:xfrm>
            <a:off x="3551040" y="3190602"/>
            <a:ext cx="17785976" cy="10056545"/>
          </a:xfrm>
          <a:prstGeom prst="rect">
            <a:avLst/>
          </a:prstGeom>
          <a:ln>
            <a:solidFill>
              <a:srgbClr val="232323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79544"/>
          <a:stretch/>
        </p:blipFill>
        <p:spPr>
          <a:xfrm>
            <a:off x="1476281" y="4371957"/>
            <a:ext cx="1671861" cy="1676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26041" r="52613"/>
          <a:stretch/>
        </p:blipFill>
        <p:spPr>
          <a:xfrm>
            <a:off x="1476281" y="6282830"/>
            <a:ext cx="1671862" cy="16764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53364" r="26180"/>
          <a:stretch/>
        </p:blipFill>
        <p:spPr>
          <a:xfrm>
            <a:off x="1476281" y="8187708"/>
            <a:ext cx="1671861" cy="1676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l="78267"/>
          <a:stretch/>
        </p:blipFill>
        <p:spPr>
          <a:xfrm>
            <a:off x="1476281" y="10092586"/>
            <a:ext cx="1671861" cy="16764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743700" y="5904036"/>
            <a:ext cx="2686050" cy="7343111"/>
          </a:xfrm>
          <a:prstGeom prst="rect">
            <a:avLst/>
          </a:prstGeom>
          <a:noFill/>
          <a:ln w="3810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ingFang-SC-Medium"/>
              <a:ea typeface="PingFang-SC-Medium"/>
              <a:cs typeface="PingFang-SC-Medium"/>
              <a:sym typeface="PingFang-SC-Medium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763250" y="3732336"/>
            <a:ext cx="3371850" cy="639621"/>
          </a:xfrm>
          <a:prstGeom prst="rect">
            <a:avLst/>
          </a:prstGeom>
          <a:noFill/>
          <a:ln w="3810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ingFang-SC-Medium"/>
              <a:ea typeface="PingFang-SC-Medium"/>
              <a:cs typeface="PingFang-SC-Medium"/>
              <a:sym typeface="PingFang-SC-Medium"/>
            </a:endParaRPr>
          </a:p>
        </p:txBody>
      </p:sp>
      <p:sp>
        <p:nvSpPr>
          <p:cNvPr id="10" name="内容页大标题为页面顶部居左上位置"/>
          <p:cNvSpPr txBox="1">
            <a:spLocks/>
          </p:cNvSpPr>
          <p:nvPr/>
        </p:nvSpPr>
        <p:spPr>
          <a:xfrm>
            <a:off x="2203622" y="727955"/>
            <a:ext cx="14754341" cy="71814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0" marR="0" indent="0" algn="l" defTabSz="12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icrosoft YaHei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icrosoft YaHei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icrosoft YaHei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icrosoft YaHei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icrosoft YaHei"/>
              </a:defRPr>
            </a:lvl5pPr>
            <a:lvl6pPr marL="0" marR="0" indent="355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icrosoft YaHei"/>
              </a:defRPr>
            </a:lvl6pPr>
            <a:lvl7pPr marL="0" marR="0" indent="711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icrosoft YaHei"/>
              </a:defRPr>
            </a:lvl7pPr>
            <a:lvl8pPr marL="0" marR="0" indent="1066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icrosoft YaHei"/>
              </a:defRPr>
            </a:lvl8pPr>
            <a:lvl9pPr marL="0" marR="0" indent="1422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icrosoft YaHei"/>
              </a:defRPr>
            </a:lvl9pPr>
          </a:lstStyle>
          <a:p>
            <a:pPr lvl="0" hangingPunct="1">
              <a:defRPr/>
            </a:pPr>
            <a:r>
              <a:rPr kumimoji="0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/>
                <a:ea typeface="Microsoft YaHei"/>
                <a:sym typeface="Microsoft YaHei"/>
              </a:rPr>
              <a:t>Example</a:t>
            </a:r>
            <a:r>
              <a:rPr lang="en-US" altLang="zh-CN" sz="4000" b="1" dirty="0">
                <a:latin typeface="Microsoft YaHei"/>
                <a:ea typeface="Microsoft YaHei"/>
              </a:rPr>
              <a:t>: </a:t>
            </a:r>
            <a:r>
              <a:rPr lang="en-US" altLang="zh-CN" sz="4000" b="1" dirty="0" err="1">
                <a:latin typeface="Microsoft YaHei"/>
                <a:ea typeface="Microsoft YaHei"/>
              </a:rPr>
              <a:t>PreciseTimeSpaceCamera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/>
              <a:ea typeface="Microsoft YaHei"/>
              <a:sym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2826973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云产品"/>
          <p:cNvSpPr/>
          <p:nvPr/>
        </p:nvSpPr>
        <p:spPr>
          <a:xfrm>
            <a:off x="4653199" y="3243882"/>
            <a:ext cx="5461785" cy="1531500"/>
          </a:xfrm>
          <a:prstGeom prst="rect">
            <a:avLst/>
          </a:prstGeom>
          <a:solidFill>
            <a:srgbClr val="00D2BE">
              <a:alpha val="25000"/>
            </a:srgb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 defTabSz="825500">
              <a:defRPr sz="1900" b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hangingPunct="1">
              <a:defRPr/>
            </a:pP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Microsoft YaHei"/>
              </a:rPr>
              <a:t>Hub device connection and </a:t>
            </a:r>
            <a:r>
              <a:rPr lang="en-US" altLang="zh-CN" sz="2800" dirty="0">
                <a:solidFill>
                  <a:schemeClr val="tx1"/>
                </a:solidFill>
              </a:rPr>
              <a:t>Smart living </a:t>
            </a:r>
            <a:r>
              <a:rPr lang="en-US" altLang="zh-CN" sz="2800" dirty="0" smtClean="0">
                <a:solidFill>
                  <a:schemeClr val="tx1"/>
                </a:solidFill>
              </a:rPr>
              <a:t>interoperability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33" name="开放API"/>
          <p:cNvSpPr/>
          <p:nvPr/>
        </p:nvSpPr>
        <p:spPr>
          <a:xfrm>
            <a:off x="10576798" y="3229206"/>
            <a:ext cx="5461785" cy="1531500"/>
          </a:xfrm>
          <a:prstGeom prst="rect">
            <a:avLst/>
          </a:prstGeom>
          <a:solidFill>
            <a:srgbClr val="00D2BE">
              <a:alpha val="25000"/>
            </a:srgb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 defTabSz="825500">
              <a:defRPr sz="1900" b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marL="0" marR="0" lvl="0" indent="0" algn="ctr" defTabSz="8255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spc="0" dirty="0" smtClean="0">
                <a:solidFill>
                  <a:schemeClr val="tx1"/>
                </a:solidFill>
              </a:rPr>
              <a:t>Internet </a:t>
            </a:r>
            <a:r>
              <a:rPr lang="en-US" altLang="zh-CN" sz="2800" dirty="0">
                <a:solidFill>
                  <a:schemeClr val="tx1"/>
                </a:solidFill>
              </a:rPr>
              <a:t>c</a:t>
            </a:r>
            <a:r>
              <a:rPr lang="en-US" altLang="zh-CN" sz="2800" spc="0" dirty="0" smtClean="0">
                <a:solidFill>
                  <a:schemeClr val="tx1"/>
                </a:solidFill>
              </a:rPr>
              <a:t>ontent/service</a:t>
            </a:r>
            <a:r>
              <a:rPr lang="en-US" altLang="zh-CN" sz="2800" dirty="0" smtClean="0">
                <a:solidFill>
                  <a:schemeClr val="tx1"/>
                </a:solidFill>
              </a:rPr>
              <a:t> integration (GIS, BIM etc.)</a:t>
            </a:r>
            <a:endParaRPr lang="zh-CN" altLang="en-US" sz="2800" dirty="0" smtClean="0">
              <a:solidFill>
                <a:schemeClr val="tx1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671298" y="7562117"/>
            <a:ext cx="17315545" cy="4752528"/>
            <a:chOff x="6387169" y="8946626"/>
            <a:chExt cx="12478584" cy="3338720"/>
          </a:xfrm>
        </p:grpSpPr>
        <p:sp>
          <p:nvSpPr>
            <p:cNvPr id="35" name="物的检索"/>
            <p:cNvSpPr txBox="1"/>
            <p:nvPr/>
          </p:nvSpPr>
          <p:spPr>
            <a:xfrm>
              <a:off x="12778661" y="8946626"/>
              <a:ext cx="2880000" cy="900000"/>
            </a:xfrm>
            <a:prstGeom prst="rect">
              <a:avLst/>
            </a:prstGeom>
            <a:solidFill>
              <a:srgbClr val="00D2BE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noAutofit/>
            </a:bodyPr>
            <a:lstStyle>
              <a:lvl1pPr defTabSz="825500">
                <a:defRPr sz="2200" b="0">
                  <a:solidFill>
                    <a:srgbClr val="627286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Thing searching</a:t>
              </a:r>
              <a:endParaRPr sz="2800" dirty="0">
                <a:solidFill>
                  <a:schemeClr val="tx1"/>
                </a:solidFill>
              </a:endParaRPr>
            </a:p>
          </p:txBody>
        </p:sp>
        <p:sp>
          <p:nvSpPr>
            <p:cNvPr id="36" name="物的关系"/>
            <p:cNvSpPr txBox="1"/>
            <p:nvPr/>
          </p:nvSpPr>
          <p:spPr>
            <a:xfrm>
              <a:off x="12782866" y="10165986"/>
              <a:ext cx="2880000" cy="900000"/>
            </a:xfrm>
            <a:prstGeom prst="rect">
              <a:avLst/>
            </a:prstGeom>
            <a:solidFill>
              <a:srgbClr val="00D2BE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noAutofit/>
            </a:bodyPr>
            <a:lstStyle>
              <a:lvl1pPr defTabSz="825500">
                <a:defRPr sz="2200" b="0">
                  <a:solidFill>
                    <a:srgbClr val="627286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Thing relationship</a:t>
              </a:r>
              <a:endParaRPr sz="2800" dirty="0">
                <a:solidFill>
                  <a:schemeClr val="tx1"/>
                </a:solidFill>
              </a:endParaRPr>
            </a:p>
          </p:txBody>
        </p:sp>
        <p:sp>
          <p:nvSpPr>
            <p:cNvPr id="37" name="固件升级"/>
            <p:cNvSpPr txBox="1"/>
            <p:nvPr/>
          </p:nvSpPr>
          <p:spPr>
            <a:xfrm>
              <a:off x="15985753" y="11385346"/>
              <a:ext cx="2880000" cy="900000"/>
            </a:xfrm>
            <a:prstGeom prst="rect">
              <a:avLst/>
            </a:prstGeom>
            <a:solidFill>
              <a:srgbClr val="00D2BE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noAutofit/>
            </a:bodyPr>
            <a:lstStyle>
              <a:lvl1pPr defTabSz="825500">
                <a:defRPr sz="2200" b="0">
                  <a:solidFill>
                    <a:srgbClr val="627286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Firmware updating</a:t>
              </a:r>
              <a:endParaRPr sz="2800" dirty="0">
                <a:solidFill>
                  <a:schemeClr val="tx1"/>
                </a:solidFill>
              </a:endParaRPr>
            </a:p>
          </p:txBody>
        </p:sp>
        <p:sp>
          <p:nvSpPr>
            <p:cNvPr id="38" name="设备驱动"/>
            <p:cNvSpPr txBox="1"/>
            <p:nvPr/>
          </p:nvSpPr>
          <p:spPr>
            <a:xfrm>
              <a:off x="12786225" y="11385346"/>
              <a:ext cx="2880000" cy="900000"/>
            </a:xfrm>
            <a:prstGeom prst="rect">
              <a:avLst/>
            </a:prstGeom>
            <a:solidFill>
              <a:srgbClr val="00D2BE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noAutofit/>
            </a:bodyPr>
            <a:lstStyle>
              <a:lvl1pPr defTabSz="825500">
                <a:defRPr sz="2200" b="0">
                  <a:solidFill>
                    <a:srgbClr val="627286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Device driver</a:t>
              </a:r>
              <a:endParaRPr sz="2800" dirty="0">
                <a:solidFill>
                  <a:schemeClr val="tx1"/>
                </a:solidFill>
              </a:endParaRPr>
            </a:p>
          </p:txBody>
        </p:sp>
        <p:sp>
          <p:nvSpPr>
            <p:cNvPr id="39" name="硬件认证"/>
            <p:cNvSpPr txBox="1"/>
            <p:nvPr/>
          </p:nvSpPr>
          <p:spPr>
            <a:xfrm>
              <a:off x="15985753" y="10165986"/>
              <a:ext cx="2880000" cy="900000"/>
            </a:xfrm>
            <a:prstGeom prst="rect">
              <a:avLst/>
            </a:prstGeom>
            <a:solidFill>
              <a:srgbClr val="00D2BE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noAutofit/>
            </a:bodyPr>
            <a:lstStyle>
              <a:lvl1pPr defTabSz="825500">
                <a:defRPr sz="2200" b="0">
                  <a:solidFill>
                    <a:srgbClr val="627286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HW certification</a:t>
              </a:r>
              <a:endParaRPr sz="2800" dirty="0">
                <a:solidFill>
                  <a:schemeClr val="tx1"/>
                </a:solidFill>
              </a:endParaRPr>
            </a:p>
          </p:txBody>
        </p:sp>
        <p:sp>
          <p:nvSpPr>
            <p:cNvPr id="40" name="协议和标准"/>
            <p:cNvSpPr txBox="1"/>
            <p:nvPr/>
          </p:nvSpPr>
          <p:spPr>
            <a:xfrm>
              <a:off x="15985753" y="8946626"/>
              <a:ext cx="2880000" cy="900000"/>
            </a:xfrm>
            <a:prstGeom prst="rect">
              <a:avLst/>
            </a:prstGeom>
            <a:solidFill>
              <a:srgbClr val="00D2BE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noAutofit/>
            </a:bodyPr>
            <a:lstStyle>
              <a:lvl1pPr defTabSz="825500">
                <a:defRPr sz="2200" b="0">
                  <a:solidFill>
                    <a:srgbClr val="627286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Protocol and STD.</a:t>
              </a:r>
              <a:endParaRPr sz="2800" dirty="0">
                <a:solidFill>
                  <a:schemeClr val="tx1"/>
                </a:solidFill>
              </a:endParaRPr>
            </a:p>
          </p:txBody>
        </p:sp>
        <p:sp>
          <p:nvSpPr>
            <p:cNvPr id="41" name="物的虚拟化"/>
            <p:cNvSpPr txBox="1"/>
            <p:nvPr/>
          </p:nvSpPr>
          <p:spPr>
            <a:xfrm>
              <a:off x="6387169" y="8946626"/>
              <a:ext cx="2880000" cy="900000"/>
            </a:xfrm>
            <a:prstGeom prst="rect">
              <a:avLst/>
            </a:prstGeom>
            <a:solidFill>
              <a:srgbClr val="00D2BE"/>
            </a:solidFill>
            <a:ln w="12700" cap="flat">
              <a:noFill/>
              <a:miter lim="400000"/>
            </a:ln>
            <a:effectLst/>
            <a:sp3d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lvl="0" algn="ctr" defTabSz="914400" eaLnBrk="1" hangingPunct="1">
                <a:lnSpc>
                  <a:spcPct val="150000"/>
                </a:lnSpc>
                <a:defRPr sz="2800" spc="0">
                  <a:solidFill>
                    <a:schemeClr val="tx1"/>
                  </a:solidFill>
                  <a:latin typeface="Microsoft YaHei"/>
                  <a:ea typeface="Microsoft YaHei"/>
                </a:defRPr>
              </a:lvl1pPr>
            </a:lstStyle>
            <a:p>
              <a:r>
                <a:rPr lang="en-US" b="0" dirty="0" smtClean="0"/>
                <a:t>Thing virtualization</a:t>
              </a:r>
              <a:endParaRPr b="0" dirty="0"/>
            </a:p>
          </p:txBody>
        </p:sp>
        <p:sp>
          <p:nvSpPr>
            <p:cNvPr id="42" name="物的通信"/>
            <p:cNvSpPr txBox="1"/>
            <p:nvPr/>
          </p:nvSpPr>
          <p:spPr>
            <a:xfrm>
              <a:off x="9579133" y="8946626"/>
              <a:ext cx="2880000" cy="900000"/>
            </a:xfrm>
            <a:prstGeom prst="rect">
              <a:avLst/>
            </a:prstGeom>
            <a:solidFill>
              <a:srgbClr val="00D2BE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noAutofit/>
            </a:bodyPr>
            <a:lstStyle>
              <a:lvl1pPr defTabSz="825500">
                <a:defRPr sz="2200" b="0">
                  <a:solidFill>
                    <a:srgbClr val="627286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Thing communication</a:t>
              </a:r>
              <a:endParaRPr sz="2800" dirty="0">
                <a:solidFill>
                  <a:schemeClr val="tx1"/>
                </a:solidFill>
              </a:endParaRPr>
            </a:p>
          </p:txBody>
        </p:sp>
        <p:sp>
          <p:nvSpPr>
            <p:cNvPr id="43" name="物的数据计算"/>
            <p:cNvSpPr txBox="1"/>
            <p:nvPr/>
          </p:nvSpPr>
          <p:spPr>
            <a:xfrm>
              <a:off x="9583338" y="10165986"/>
              <a:ext cx="2880000" cy="900000"/>
            </a:xfrm>
            <a:prstGeom prst="rect">
              <a:avLst/>
            </a:prstGeom>
            <a:solidFill>
              <a:srgbClr val="00D2BE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noAutofit/>
            </a:bodyPr>
            <a:lstStyle>
              <a:lvl1pPr defTabSz="825500">
                <a:defRPr sz="2200" b="0">
                  <a:solidFill>
                    <a:srgbClr val="627286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Thing data computing</a:t>
              </a:r>
              <a:endParaRPr sz="2800" dirty="0">
                <a:solidFill>
                  <a:schemeClr val="tx1"/>
                </a:solidFill>
              </a:endParaRPr>
            </a:p>
          </p:txBody>
        </p:sp>
        <p:sp>
          <p:nvSpPr>
            <p:cNvPr id="44" name="物的数据存储"/>
            <p:cNvSpPr txBox="1"/>
            <p:nvPr/>
          </p:nvSpPr>
          <p:spPr>
            <a:xfrm>
              <a:off x="6387169" y="10165986"/>
              <a:ext cx="2880000" cy="900000"/>
            </a:xfrm>
            <a:prstGeom prst="rect">
              <a:avLst/>
            </a:prstGeom>
            <a:solidFill>
              <a:srgbClr val="00D2BE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noAutofit/>
            </a:bodyPr>
            <a:lstStyle>
              <a:lvl1pPr defTabSz="825500">
                <a:defRPr sz="2200" b="0">
                  <a:solidFill>
                    <a:srgbClr val="627286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Thing </a:t>
              </a:r>
              <a:r>
                <a:rPr lang="en-US" sz="2800" smtClean="0">
                  <a:solidFill>
                    <a:schemeClr val="tx1"/>
                  </a:solidFill>
                </a:rPr>
                <a:t>Data repository</a:t>
              </a:r>
              <a:endParaRPr sz="2800" dirty="0">
                <a:solidFill>
                  <a:schemeClr val="tx1"/>
                </a:solidFill>
              </a:endParaRPr>
            </a:p>
          </p:txBody>
        </p:sp>
        <p:sp>
          <p:nvSpPr>
            <p:cNvPr id="45" name="物的身份"/>
            <p:cNvSpPr txBox="1"/>
            <p:nvPr/>
          </p:nvSpPr>
          <p:spPr>
            <a:xfrm>
              <a:off x="6387169" y="11385346"/>
              <a:ext cx="2880000" cy="900000"/>
            </a:xfrm>
            <a:prstGeom prst="rect">
              <a:avLst/>
            </a:prstGeom>
            <a:solidFill>
              <a:srgbClr val="00D2BE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noAutofit/>
            </a:bodyPr>
            <a:lstStyle>
              <a:lvl1pPr defTabSz="825500">
                <a:defRPr sz="2200" b="0">
                  <a:solidFill>
                    <a:srgbClr val="627286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Thing identification</a:t>
              </a:r>
              <a:endParaRPr sz="2800" dirty="0">
                <a:solidFill>
                  <a:schemeClr val="tx1"/>
                </a:solidFill>
              </a:endParaRPr>
            </a:p>
          </p:txBody>
        </p:sp>
        <p:sp>
          <p:nvSpPr>
            <p:cNvPr id="46" name="物的影子"/>
            <p:cNvSpPr txBox="1"/>
            <p:nvPr/>
          </p:nvSpPr>
          <p:spPr>
            <a:xfrm>
              <a:off x="9586697" y="11385346"/>
              <a:ext cx="2880000" cy="900000"/>
            </a:xfrm>
            <a:prstGeom prst="rect">
              <a:avLst/>
            </a:prstGeom>
            <a:solidFill>
              <a:srgbClr val="00D2BE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noAutofit/>
            </a:bodyPr>
            <a:lstStyle>
              <a:lvl1pPr defTabSz="825500">
                <a:defRPr sz="2200" b="0">
                  <a:solidFill>
                    <a:srgbClr val="627286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Thing shadow</a:t>
              </a:r>
              <a:endParaRPr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47" name="Shape 468"/>
          <p:cNvSpPr/>
          <p:nvPr/>
        </p:nvSpPr>
        <p:spPr>
          <a:xfrm>
            <a:off x="2336972" y="3470414"/>
            <a:ext cx="2101827" cy="619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5800" spc="116">
                <a:solidFill>
                  <a:srgbClr val="373D41"/>
                </a:solidFill>
                <a:latin typeface="FZLanTingHei-M-GBK"/>
                <a:ea typeface="FZLanTingHei-M-GBK"/>
                <a:cs typeface="FZLanTingHei-M-GBK"/>
                <a:sym typeface="FZLanTingHei-M-GBK"/>
              </a:defRPr>
            </a:lvl1pPr>
          </a:lstStyle>
          <a:p>
            <a:r>
              <a:rPr lang="en-US" altLang="zh-CN" sz="2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Service</a:t>
            </a:r>
            <a:endParaRPr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48" name="开放API"/>
          <p:cNvSpPr/>
          <p:nvPr/>
        </p:nvSpPr>
        <p:spPr>
          <a:xfrm>
            <a:off x="16525058" y="3238144"/>
            <a:ext cx="5461785" cy="1531500"/>
          </a:xfrm>
          <a:prstGeom prst="rect">
            <a:avLst/>
          </a:prstGeom>
          <a:solidFill>
            <a:srgbClr val="00D2BE">
              <a:alpha val="25000"/>
            </a:srgb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 defTabSz="825500">
              <a:defRPr sz="1900" b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hangingPunct="1">
              <a:defRPr/>
            </a:pPr>
            <a:r>
              <a:rPr lang="en-US" altLang="zh-CN" sz="2800" dirty="0">
                <a:solidFill>
                  <a:schemeClr val="tx1"/>
                </a:solidFill>
              </a:rPr>
              <a:t>Drag-and-drop </a:t>
            </a:r>
            <a:r>
              <a:rPr lang="en-US" altLang="zh-CN" sz="2800" dirty="0" smtClean="0">
                <a:solidFill>
                  <a:schemeClr val="tx1"/>
                </a:solidFill>
              </a:rPr>
              <a:t>dev.</a:t>
            </a:r>
            <a:endParaRPr lang="en-US" altLang="zh-CN" sz="2800" dirty="0">
              <a:solidFill>
                <a:schemeClr val="tx1"/>
              </a:solidFill>
            </a:endParaRPr>
          </a:p>
          <a:p>
            <a:pPr hangingPunct="1">
              <a:defRPr/>
            </a:pPr>
            <a:r>
              <a:rPr lang="en-US" altLang="zh-CN" sz="2800" dirty="0">
                <a:solidFill>
                  <a:schemeClr val="tx1"/>
                </a:solidFill>
              </a:rPr>
              <a:t> and visual management</a:t>
            </a:r>
          </a:p>
        </p:txBody>
      </p:sp>
      <p:sp>
        <p:nvSpPr>
          <p:cNvPr id="49" name="Shape 468"/>
          <p:cNvSpPr/>
          <p:nvPr/>
        </p:nvSpPr>
        <p:spPr>
          <a:xfrm>
            <a:off x="2375586" y="7603904"/>
            <a:ext cx="2101827" cy="619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5800" spc="116">
                <a:solidFill>
                  <a:srgbClr val="373D41"/>
                </a:solidFill>
                <a:latin typeface="FZLanTingHei-M-GBK"/>
                <a:ea typeface="FZLanTingHei-M-GBK"/>
                <a:cs typeface="FZLanTingHei-M-GBK"/>
                <a:sym typeface="FZLanTingHei-M-GBK"/>
              </a:defRPr>
            </a:lvl1pPr>
          </a:lstStyle>
          <a:p>
            <a:r>
              <a:rPr lang="en-US" altLang="zh-CN" sz="2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Capability</a:t>
            </a:r>
            <a:endParaRPr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2203623" y="3014324"/>
            <a:ext cx="20066549" cy="1922584"/>
          </a:xfrm>
          <a:prstGeom prst="roundRect">
            <a:avLst>
              <a:gd name="adj" fmla="val 3887"/>
            </a:avLst>
          </a:prstGeom>
          <a:noFill/>
          <a:ln w="12700" cap="flat">
            <a:solidFill>
              <a:schemeClr val="tx1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ingFang-SC-Medium"/>
              <a:ea typeface="PingFang-SC-Medium"/>
              <a:cs typeface="PingFang-SC-Medium"/>
              <a:sym typeface="PingFang-SC-Medium"/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2207685" y="7338225"/>
            <a:ext cx="20066549" cy="5168982"/>
          </a:xfrm>
          <a:prstGeom prst="roundRect">
            <a:avLst>
              <a:gd name="adj" fmla="val 3887"/>
            </a:avLst>
          </a:prstGeom>
          <a:noFill/>
          <a:ln w="12700" cap="flat">
            <a:solidFill>
              <a:schemeClr val="tx1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ingFang-SC-Medium"/>
              <a:ea typeface="PingFang-SC-Medium"/>
              <a:cs typeface="PingFang-SC-Medium"/>
              <a:sym typeface="PingFang-SC-Medium"/>
            </a:endParaRPr>
          </a:p>
        </p:txBody>
      </p:sp>
      <p:sp>
        <p:nvSpPr>
          <p:cNvPr id="52" name="云产品"/>
          <p:cNvSpPr/>
          <p:nvPr/>
        </p:nvSpPr>
        <p:spPr>
          <a:xfrm>
            <a:off x="4632600" y="5419510"/>
            <a:ext cx="3960749" cy="1531500"/>
          </a:xfrm>
          <a:prstGeom prst="rect">
            <a:avLst/>
          </a:prstGeom>
          <a:solidFill>
            <a:srgbClr val="00D2BE">
              <a:alpha val="46000"/>
            </a:srgb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 defTabSz="825500">
              <a:defRPr sz="1900" b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marL="0" marR="0" lvl="0" indent="0" algn="ctr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/>
                <a:ea typeface="Microsoft YaHei"/>
                <a:sym typeface="Microsoft YaHei"/>
              </a:rPr>
              <a:t>Alibaba Cloud Product Matrix</a:t>
            </a:r>
            <a:endParaRPr kumimoji="0" sz="2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/>
              <a:ea typeface="Microsoft YaHei"/>
              <a:sym typeface="Microsoft YaHei"/>
            </a:endParaRPr>
          </a:p>
        </p:txBody>
      </p:sp>
      <p:sp>
        <p:nvSpPr>
          <p:cNvPr id="53" name="行业PaaS"/>
          <p:cNvSpPr/>
          <p:nvPr/>
        </p:nvSpPr>
        <p:spPr>
          <a:xfrm>
            <a:off x="9086284" y="5395441"/>
            <a:ext cx="3960749" cy="1531500"/>
          </a:xfrm>
          <a:prstGeom prst="rect">
            <a:avLst/>
          </a:prstGeom>
          <a:solidFill>
            <a:srgbClr val="00D2BE">
              <a:alpha val="46000"/>
            </a:srgb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 defTabSz="825500">
              <a:defRPr sz="1900" b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lvl="0" hangingPunct="1"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1"/>
                </a:solidFill>
              </a:rPr>
              <a:t>Alibaba </a:t>
            </a:r>
            <a:r>
              <a:rPr lang="en-US" altLang="zh-CN" sz="2800" dirty="0" smtClean="0">
                <a:solidFill>
                  <a:schemeClr val="tx1"/>
                </a:solidFill>
              </a:rPr>
              <a:t>Cloud Market (app, API…)</a:t>
            </a:r>
            <a:endParaRPr lang="zh-CN" altLang="en-US" sz="2800" spc="0" dirty="0">
              <a:solidFill>
                <a:schemeClr val="tx1"/>
              </a:solidFill>
            </a:endParaRPr>
          </a:p>
        </p:txBody>
      </p:sp>
      <p:sp>
        <p:nvSpPr>
          <p:cNvPr id="54" name="开放API"/>
          <p:cNvSpPr/>
          <p:nvPr/>
        </p:nvSpPr>
        <p:spPr>
          <a:xfrm>
            <a:off x="13538913" y="5419510"/>
            <a:ext cx="3960749" cy="1531500"/>
          </a:xfrm>
          <a:prstGeom prst="rect">
            <a:avLst/>
          </a:prstGeom>
          <a:solidFill>
            <a:srgbClr val="00D2BE">
              <a:alpha val="46000"/>
            </a:srgb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 defTabSz="825500">
              <a:defRPr sz="1900" b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marL="0" marR="0" lvl="0" indent="0" algn="ctr" defTabSz="8255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spc="0" dirty="0" smtClean="0">
                <a:solidFill>
                  <a:schemeClr val="tx1"/>
                </a:solidFill>
              </a:rPr>
              <a:t>Alibaba Group Economy (</a:t>
            </a:r>
            <a:r>
              <a:rPr lang="en-US" altLang="zh-CN" sz="2800" spc="0" dirty="0" err="1" smtClean="0">
                <a:solidFill>
                  <a:schemeClr val="tx1"/>
                </a:solidFill>
              </a:rPr>
              <a:t>Tmall</a:t>
            </a:r>
            <a:r>
              <a:rPr lang="en-US" altLang="zh-CN" sz="2800" spc="0" dirty="0" smtClean="0">
                <a:solidFill>
                  <a:schemeClr val="tx1"/>
                </a:solidFill>
              </a:rPr>
              <a:t>…)</a:t>
            </a:r>
          </a:p>
        </p:txBody>
      </p:sp>
      <p:sp>
        <p:nvSpPr>
          <p:cNvPr id="55" name="Shape 468"/>
          <p:cNvSpPr/>
          <p:nvPr/>
        </p:nvSpPr>
        <p:spPr>
          <a:xfrm>
            <a:off x="2341034" y="5676763"/>
            <a:ext cx="2101827" cy="575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z="5800" spc="116">
                <a:solidFill>
                  <a:srgbClr val="373D41"/>
                </a:solidFill>
                <a:latin typeface="FZLanTingHei-M-GBK"/>
                <a:ea typeface="FZLanTingHei-M-GBK"/>
                <a:cs typeface="FZLanTingHei-M-GBK"/>
                <a:sym typeface="FZLanTingHei-M-GBK"/>
              </a:defRPr>
            </a:lvl1pPr>
          </a:lstStyle>
          <a:p>
            <a:r>
              <a:rPr lang="en-US" altLang="zh-CN" sz="2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ntinghei SC Demibold" charset="-122"/>
              </a:rPr>
              <a:t>Open P/F</a:t>
            </a:r>
            <a:endParaRPr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ntinghei SC Demibold" charset="-122"/>
            </a:endParaRPr>
          </a:p>
        </p:txBody>
      </p:sp>
      <p:sp>
        <p:nvSpPr>
          <p:cNvPr id="56" name="开放API"/>
          <p:cNvSpPr/>
          <p:nvPr/>
        </p:nvSpPr>
        <p:spPr>
          <a:xfrm>
            <a:off x="17991542" y="5395440"/>
            <a:ext cx="3960749" cy="1531500"/>
          </a:xfrm>
          <a:prstGeom prst="rect">
            <a:avLst/>
          </a:prstGeom>
          <a:solidFill>
            <a:srgbClr val="00D2BE">
              <a:alpha val="46000"/>
            </a:srgb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noAutofit/>
          </a:bodyPr>
          <a:lstStyle>
            <a:lvl1pPr defTabSz="825500">
              <a:defRPr sz="1900" b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marL="0" marR="0" lvl="0" indent="0" algn="ctr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Microsoft YaHei"/>
              </a:rPr>
              <a:t>ICA</a:t>
            </a:r>
            <a:r>
              <a:rPr lang="zh-CN" altLang="en-US" sz="2800" dirty="0">
                <a:solidFill>
                  <a:schemeClr val="tx1"/>
                </a:solidFill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</a:rPr>
              <a:t>Ecosystem</a:t>
            </a:r>
            <a:endParaRPr kumimoji="0" sz="2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Microsoft YaHei"/>
            </a:endParaRPr>
          </a:p>
        </p:txBody>
      </p:sp>
      <p:sp>
        <p:nvSpPr>
          <p:cNvPr id="57" name="圆角矩形 56"/>
          <p:cNvSpPr/>
          <p:nvPr/>
        </p:nvSpPr>
        <p:spPr>
          <a:xfrm>
            <a:off x="2207685" y="5198776"/>
            <a:ext cx="20066549" cy="1922584"/>
          </a:xfrm>
          <a:prstGeom prst="roundRect">
            <a:avLst>
              <a:gd name="adj" fmla="val 3887"/>
            </a:avLst>
          </a:prstGeom>
          <a:noFill/>
          <a:ln w="12700" cap="flat">
            <a:solidFill>
              <a:schemeClr val="tx1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ingFang-SC-Medium"/>
              <a:ea typeface="PingFang-SC-Medium"/>
              <a:cs typeface="PingFang-SC-Medium"/>
              <a:sym typeface="PingFang-SC-Medium"/>
            </a:endParaRPr>
          </a:p>
        </p:txBody>
      </p:sp>
      <p:sp>
        <p:nvSpPr>
          <p:cNvPr id="30" name="内容页大标题为页面顶部居左上位置"/>
          <p:cNvSpPr txBox="1">
            <a:spLocks/>
          </p:cNvSpPr>
          <p:nvPr/>
        </p:nvSpPr>
        <p:spPr>
          <a:xfrm>
            <a:off x="2203623" y="727955"/>
            <a:ext cx="12454378" cy="71814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0" marR="0" indent="0" algn="l" defTabSz="127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Microsoft YaHei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icrosoft YaHei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icrosoft YaHei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icrosoft YaHei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icrosoft YaHei"/>
              </a:defRPr>
            </a:lvl5pPr>
            <a:lvl6pPr marL="0" marR="0" indent="355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icrosoft YaHei"/>
              </a:defRPr>
            </a:lvl6pPr>
            <a:lvl7pPr marL="0" marR="0" indent="711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icrosoft YaHei"/>
              </a:defRPr>
            </a:lvl7pPr>
            <a:lvl8pPr marL="0" marR="0" indent="1066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icrosoft YaHei"/>
              </a:defRPr>
            </a:lvl8pPr>
            <a:lvl9pPr marL="0" marR="0" indent="1422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Microsoft YaHei"/>
              </a:defRPr>
            </a:lvl9pPr>
          </a:lstStyle>
          <a:p>
            <a:pPr marL="0" marR="0" lvl="0" indent="0" algn="l" defTabSz="12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/>
            </a:pPr>
            <a:r>
              <a:rPr kumimoji="0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/>
                <a:ea typeface="Microsoft YaHei"/>
                <a:sym typeface="Microsoft YaHei"/>
              </a:rPr>
              <a:t>Capability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/>
              <a:ea typeface="Microsoft YaHei"/>
              <a:sym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6687840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Microsoft YaHei"/>
        <a:ea typeface="Microsoft YaHei"/>
        <a:cs typeface="Microsoft YaHei"/>
      </a:majorFont>
      <a:minorFont>
        <a:latin typeface="Microsoft YaHei"/>
        <a:ea typeface="Microsoft YaHei"/>
        <a:cs typeface="Microsoft YaHe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icrosoft YaHe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Microsoft YaHe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FF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PingFang SC Semibold"/>
        <a:ea typeface="PingFang SC Semibold"/>
        <a:cs typeface="PingFang SC Semibold"/>
      </a:majorFont>
      <a:minorFont>
        <a:latin typeface="PingFang SC Semibold"/>
        <a:ea typeface="PingFang SC Semibold"/>
        <a:cs typeface="PingFang SC Semibold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ingFang-SC-Medium"/>
            <a:ea typeface="PingFang-SC-Medium"/>
            <a:cs typeface="PingFang-SC-Medium"/>
            <a:sym typeface="PingFang-SC-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1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500" b="0" i="0" u="none" strike="noStrike" cap="none" spc="75" normalizeH="0" baseline="0">
            <a:ln>
              <a:noFill/>
            </a:ln>
            <a:solidFill>
              <a:srgbClr val="FFFFFF"/>
            </a:solidFill>
            <a:effectLst/>
            <a:uFillTx/>
            <a:latin typeface="PingFang-SC-Regular"/>
            <a:ea typeface="PingFang-SC-Regular"/>
            <a:cs typeface="PingFang-SC-Regular"/>
            <a:sym typeface="PingFang-SC-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Microsoft YaHei"/>
        <a:ea typeface="Microsoft YaHei"/>
        <a:cs typeface="Microsoft YaHei"/>
      </a:majorFont>
      <a:minorFont>
        <a:latin typeface="Microsoft YaHei"/>
        <a:ea typeface="Microsoft YaHei"/>
        <a:cs typeface="Microsoft YaHe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icrosoft YaHe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Microsoft YaHe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3951</TotalTime>
  <Words>661</Words>
  <Application>Microsoft Office PowerPoint</Application>
  <PresentationFormat>自定义</PresentationFormat>
  <Paragraphs>217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30" baseType="lpstr">
      <vt:lpstr>FZLanTingHei-M-GBK</vt:lpstr>
      <vt:lpstr>Helvetica Light</vt:lpstr>
      <vt:lpstr>Lantinghei SC Demibold</vt:lpstr>
      <vt:lpstr>PingFang SC Semibold</vt:lpstr>
      <vt:lpstr>PingFang-SC-Light</vt:lpstr>
      <vt:lpstr>PingFang-SC-Medium</vt:lpstr>
      <vt:lpstr>PingFang-SC-Regular</vt:lpstr>
      <vt:lpstr>方正兰亭黑简体</vt:lpstr>
      <vt:lpstr>宋体</vt:lpstr>
      <vt:lpstr>微软雅黑</vt:lpstr>
      <vt:lpstr>微软雅黑</vt:lpstr>
      <vt:lpstr>Arial</vt:lpstr>
      <vt:lpstr>Calibri</vt:lpstr>
      <vt:lpstr>Helvetica</vt:lpstr>
      <vt:lpstr>Wingdings</vt:lpstr>
      <vt:lpstr>White</vt:lpstr>
      <vt:lpstr>Black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xixi-admin</dc:creator>
  <cp:lastModifiedBy>霄远</cp:lastModifiedBy>
  <cp:revision>162</cp:revision>
  <dcterms:modified xsi:type="dcterms:W3CDTF">2019-06-11T08:59:43Z</dcterms:modified>
</cp:coreProperties>
</file>