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06" r:id="rId4"/>
    <p:sldId id="375" r:id="rId5"/>
    <p:sldId id="376" r:id="rId6"/>
    <p:sldId id="377" r:id="rId7"/>
    <p:sldId id="361" r:id="rId8"/>
    <p:sldId id="308" r:id="rId9"/>
    <p:sldId id="313" r:id="rId10"/>
    <p:sldId id="378" r:id="rId11"/>
    <p:sldId id="311" r:id="rId12"/>
    <p:sldId id="314" r:id="rId13"/>
    <p:sldId id="360" r:id="rId14"/>
    <p:sldId id="297" r:id="rId15"/>
    <p:sldId id="275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icrosoft YaHei"/>
      </a:defRPr>
    </a:lvl9pPr>
  </p:defaultTextStyle>
  <p:extLst>
    <p:ext uri="{EFAFB233-063F-42B5-8137-9DF3F51BA10A}">
      <p15:sldGuideLst xmlns:p15="http://schemas.microsoft.com/office/powerpoint/2012/main">
        <p15:guide id="1" orient="horz" pos="5454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BE"/>
    <a:srgbClr val="0070C0"/>
    <a:srgbClr val="66C7FF"/>
    <a:srgbClr val="FF9933"/>
    <a:srgbClr val="79A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76"/>
    <p:restoredTop sz="91781" autoAdjust="0"/>
  </p:normalViewPr>
  <p:slideViewPr>
    <p:cSldViewPr snapToGrid="0">
      <p:cViewPr varScale="1">
        <p:scale>
          <a:sx n="37" d="100"/>
          <a:sy n="37" d="100"/>
        </p:scale>
        <p:origin x="84" y="198"/>
      </p:cViewPr>
      <p:guideLst>
        <p:guide orient="horz" pos="5454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4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D9E4A-CA40-4F5E-BF0B-23E46ABFFBF9}" type="datetimeFigureOut">
              <a:rPr lang="zh-CN" altLang="en-US" smtClean="0"/>
              <a:t>2019/7/10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969F0-5C08-4C03-957A-4406621DAAC3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22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7930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Microsoft YaHe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178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655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473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849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533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944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160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这里是PPT主标题"/>
          <p:cNvSpPr txBox="1">
            <a:spLocks noGrp="1"/>
          </p:cNvSpPr>
          <p:nvPr>
            <p:ph type="body" sz="quarter" idx="13"/>
          </p:nvPr>
        </p:nvSpPr>
        <p:spPr>
          <a:xfrm>
            <a:off x="1002441" y="4483799"/>
            <a:ext cx="15638822" cy="20574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0">
                <a:solidFill>
                  <a:srgbClr val="FFFFFF"/>
                </a:solidFill>
              </a:defRPr>
            </a:lvl1pPr>
          </a:lstStyle>
          <a:p>
            <a:r>
              <a:t>这里是PPT主标题</a:t>
            </a:r>
          </a:p>
        </p:txBody>
      </p:sp>
      <p:sp>
        <p:nvSpPr>
          <p:cNvPr id="16" name="版本\主讲人信息副标题"/>
          <p:cNvSpPr txBox="1">
            <a:spLocks noGrp="1"/>
          </p:cNvSpPr>
          <p:nvPr>
            <p:ph type="body" sz="quarter" idx="14"/>
          </p:nvPr>
        </p:nvSpPr>
        <p:spPr>
          <a:xfrm>
            <a:off x="1002441" y="6471994"/>
            <a:ext cx="15638822" cy="8247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FFFFFF"/>
                </a:solidFill>
              </a:defRPr>
            </a:lvl1pPr>
          </a:lstStyle>
          <a:p>
            <a:r>
              <a:t>版本\主讲人信息副标题</a:t>
            </a:r>
          </a:p>
        </p:txBody>
      </p:sp>
      <p:sp>
        <p:nvSpPr>
          <p:cNvPr id="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由图片">
    <p:bg>
      <p:bgPr>
        <a:solidFill>
          <a:srgbClr val="1019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这里是一小段文字的排版，这里是一小段文字的排版这里是一小段文字的排版，This is a short text，use it，这里是一小段文字的排版，This is a short text，use it，这里是一小段文字的排版。"/>
          <p:cNvSpPr txBox="1">
            <a:spLocks noGrp="1"/>
          </p:cNvSpPr>
          <p:nvPr>
            <p:ph type="body" sz="quarter" idx="13"/>
          </p:nvPr>
        </p:nvSpPr>
        <p:spPr>
          <a:xfrm>
            <a:off x="2355850" y="3095289"/>
            <a:ext cx="20200571" cy="127000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500">
                <a:solidFill>
                  <a:srgbClr val="FFFFFF"/>
                </a:solidFill>
              </a:defRPr>
            </a:lvl1pPr>
          </a:lstStyle>
          <a:p>
            <a:r>
              <a:rPr dirty="0" err="1"/>
              <a:t>这里是一小段文字的排版，这里是一小段文字的排版这里是一小段文字的排版，This</a:t>
            </a:r>
            <a:r>
              <a:rPr dirty="0"/>
              <a:t> is a short </a:t>
            </a:r>
            <a:r>
              <a:rPr dirty="0" err="1"/>
              <a:t>text，use</a:t>
            </a:r>
            <a:r>
              <a:rPr dirty="0"/>
              <a:t> </a:t>
            </a:r>
            <a:r>
              <a:rPr dirty="0" err="1"/>
              <a:t>it，这里是一小段文字的排版，This</a:t>
            </a:r>
            <a:r>
              <a:rPr dirty="0"/>
              <a:t> is a short </a:t>
            </a:r>
            <a:r>
              <a:rPr dirty="0" err="1"/>
              <a:t>text，use</a:t>
            </a:r>
            <a:r>
              <a:rPr dirty="0"/>
              <a:t> </a:t>
            </a:r>
            <a:r>
              <a:rPr dirty="0" err="1"/>
              <a:t>it，这里是一小段文字的排版</a:t>
            </a:r>
            <a:r>
              <a:rPr dirty="0"/>
              <a:t>。</a:t>
            </a:r>
          </a:p>
        </p:txBody>
      </p:sp>
      <p:pic>
        <p:nvPicPr>
          <p:cNvPr id="193" name="波浪1.png" descr="波浪1.png"/>
          <p:cNvPicPr>
            <a:picLocks noChangeAspect="1"/>
          </p:cNvPicPr>
          <p:nvPr/>
        </p:nvPicPr>
        <p:blipFill>
          <a:blip r:embed="rId2">
            <a:alphaModFix amt="61546"/>
            <a:extLst/>
          </a:blip>
          <a:stretch>
            <a:fillRect/>
          </a:stretch>
        </p:blipFill>
        <p:spPr>
          <a:xfrm rot="12481395">
            <a:off x="10057898" y="7715400"/>
            <a:ext cx="15380854" cy="865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9" name="内容页大标题为页面顶部居左上位置"/>
          <p:cNvSpPr txBox="1">
            <a:spLocks noGrp="1"/>
          </p:cNvSpPr>
          <p:nvPr>
            <p:ph type="body" idx="14" hasCustomPrompt="1"/>
          </p:nvPr>
        </p:nvSpPr>
        <p:spPr>
          <a:xfrm>
            <a:off x="2097400" y="699440"/>
            <a:ext cx="12454378" cy="71814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sz="4000" b="1" dirty="0"/>
              <a:t>标题</a:t>
            </a:r>
          </a:p>
        </p:txBody>
      </p:sp>
      <p:pic>
        <p:nvPicPr>
          <p:cNvPr id="11" name="W1 拷贝.png" descr="W1 拷贝.png">
            <a:extLst>
              <a:ext uri="{FF2B5EF4-FFF2-40B4-BE49-F238E27FC236}">
                <a16:creationId xmlns:a16="http://schemas.microsoft.com/office/drawing/2014/main" xmlns="" id="{4B7A313E-FB97-1441-BCB0-ECF338FAF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9841188" y="5846"/>
            <a:ext cx="4508743" cy="13075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97400" cy="20974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最后页">
    <p:bg>
      <p:bgPr>
        <a:solidFill>
          <a:srgbClr val="1019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HANK YOU"/>
          <p:cNvSpPr txBox="1">
            <a:spLocks noGrp="1"/>
          </p:cNvSpPr>
          <p:nvPr>
            <p:ph type="body" sz="quarter" idx="13"/>
          </p:nvPr>
        </p:nvSpPr>
        <p:spPr>
          <a:xfrm>
            <a:off x="4372589" y="5829300"/>
            <a:ext cx="15638822" cy="2057400"/>
          </a:xfrm>
          <a:prstGeom prst="rect">
            <a:avLst/>
          </a:prstGeom>
        </p:spPr>
        <p:txBody>
          <a:bodyPr anchor="ctr">
            <a:no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0" b="1">
                <a:solidFill>
                  <a:srgbClr val="FFFFFF"/>
                </a:solidFill>
              </a:defRPr>
            </a:lvl1pPr>
          </a:lstStyle>
          <a:p>
            <a:r>
              <a:t>THANK YOU</a:t>
            </a:r>
          </a:p>
        </p:txBody>
      </p:sp>
      <p:pic>
        <p:nvPicPr>
          <p:cNvPr id="330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9360" y="7823977"/>
            <a:ext cx="4119280" cy="27833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9" name="W1 拷贝.png" descr="W1 拷贝.png">
            <a:extLst>
              <a:ext uri="{FF2B5EF4-FFF2-40B4-BE49-F238E27FC236}">
                <a16:creationId xmlns:a16="http://schemas.microsoft.com/office/drawing/2014/main" xmlns="" id="{4B7A313E-FB97-1441-BCB0-ECF338FAF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9841188" y="5846"/>
            <a:ext cx="4508743" cy="13075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标题文本"/>
          <p:cNvSpPr txBox="1">
            <a:spLocks noGrp="1"/>
          </p:cNvSpPr>
          <p:nvPr>
            <p:ph type="title"/>
          </p:nvPr>
        </p:nvSpPr>
        <p:spPr>
          <a:xfrm>
            <a:off x="1778000" y="3985945"/>
            <a:ext cx="20828000" cy="4648201"/>
          </a:xfrm>
          <a:prstGeom prst="rect">
            <a:avLst/>
          </a:prstGeom>
        </p:spPr>
        <p:txBody>
          <a:bodyPr/>
          <a:lstStyle>
            <a:lvl1pPr>
              <a:defRPr sz="9000" spc="270"/>
            </a:lvl1pPr>
          </a:lstStyle>
          <a:p>
            <a:r>
              <a:t>标题文本</a:t>
            </a:r>
          </a:p>
        </p:txBody>
      </p:sp>
      <p:sp>
        <p:nvSpPr>
          <p:cNvPr id="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  <p:pic>
        <p:nvPicPr>
          <p:cNvPr id="7" name="W1 拷贝.png" descr="W1 拷贝.png">
            <a:extLst>
              <a:ext uri="{FF2B5EF4-FFF2-40B4-BE49-F238E27FC236}">
                <a16:creationId xmlns:a16="http://schemas.microsoft.com/office/drawing/2014/main" xmlns="" id="{4B7A313E-FB97-1441-BCB0-ECF338FAF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9841188" y="5846"/>
            <a:ext cx="4508743" cy="13075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97400" cy="20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745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“未命名”的副本.001.jpeg" descr="“未命名”的副本.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"/>
          <p:cNvSpPr/>
          <p:nvPr/>
        </p:nvSpPr>
        <p:spPr>
          <a:xfrm>
            <a:off x="0" y="-107376"/>
            <a:ext cx="24384001" cy="3606341"/>
          </a:xfrm>
          <a:prstGeom prst="rect">
            <a:avLst/>
          </a:prstGeom>
          <a:gradFill>
            <a:gsLst>
              <a:gs pos="0">
                <a:srgbClr val="0F1911">
                  <a:alpha val="82025"/>
                </a:srgbClr>
              </a:gs>
              <a:gs pos="100000">
                <a:srgbClr val="0F1911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标题文本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7" name="正文级别 1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8984" y="13081000"/>
            <a:ext cx="453332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12" name="W1 拷贝.png" descr="W1 拷贝.png">
            <a:extLst>
              <a:ext uri="{FF2B5EF4-FFF2-40B4-BE49-F238E27FC236}">
                <a16:creationId xmlns:a16="http://schemas.microsoft.com/office/drawing/2014/main" xmlns="" id="{4B7A313E-FB97-1441-BCB0-ECF338FAF3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19875257" y="0"/>
            <a:ext cx="4508743" cy="13075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9" r:id="rId3"/>
  </p:sldLayoutIdLst>
  <p:transition spd="med"/>
  <p:txStyles>
    <p:titleStyle>
      <a:lvl1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1pPr>
      <a:lvl2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2pPr>
      <a:lvl3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3pPr>
      <a:lvl4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4pPr>
      <a:lvl5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5pPr>
      <a:lvl6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6pPr>
      <a:lvl7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7pPr>
      <a:lvl8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8pPr>
      <a:lvl9pPr marL="0" marR="0" indent="0" algn="l" defTabSz="12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10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icrosoft YaHei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icrosoft YaHei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89100" y="7620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3177575"/>
            <a:ext cx="21005800" cy="945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45620" y="13081000"/>
            <a:ext cx="480061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2400" spc="0">
                <a:latin typeface="PingFang-SC-Light"/>
                <a:ea typeface="PingFang-SC-Light"/>
                <a:cs typeface="PingFang-SC-Light"/>
                <a:sym typeface="PingFang-SC-Light"/>
              </a:defRPr>
            </a:lvl1pPr>
          </a:lstStyle>
          <a:p>
            <a:fld id="{86CB4B4D-7CA3-9044-876B-883B54F8677D}" type="slidenum">
              <a:rPr b="0">
                <a:solidFill>
                  <a:srgbClr val="FFFFFF"/>
                </a:solidFill>
              </a:rPr>
              <a:pPr/>
              <a:t>‹Nr.›</a:t>
            </a:fld>
            <a:endParaRPr b="0">
              <a:solidFill>
                <a:srgbClr val="FFFFFF"/>
              </a:solidFill>
            </a:endParaRPr>
          </a:p>
        </p:txBody>
      </p:sp>
      <p:pic>
        <p:nvPicPr>
          <p:cNvPr id="11" name="W1 拷贝.png" descr="W1 拷贝.png">
            <a:extLst>
              <a:ext uri="{FF2B5EF4-FFF2-40B4-BE49-F238E27FC236}">
                <a16:creationId xmlns:a16="http://schemas.microsoft.com/office/drawing/2014/main" xmlns="" id="{4B7A313E-FB97-1441-BCB0-ECF338FAF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9841188" y="5846"/>
            <a:ext cx="4508743" cy="13075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97400" cy="20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70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20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PingFang SC Semibold"/>
        </a:defRPr>
      </a:lvl9pPr>
    </p:titleStyle>
    <p:bodyStyle>
      <a:lvl1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1pPr>
      <a:lvl2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2pPr>
      <a:lvl3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3pPr>
      <a:lvl4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4pPr>
      <a:lvl5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5pPr>
      <a:lvl6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6pPr>
      <a:lvl7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7pPr>
      <a:lvl8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8pPr>
      <a:lvl9pPr marL="0" marR="0" indent="0" algn="l" defTabSz="825500" rtl="0" latinLnBrk="0">
        <a:lnSpc>
          <a:spcPct val="11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114" baseline="0">
          <a:ln>
            <a:noFill/>
          </a:ln>
          <a:solidFill>
            <a:srgbClr val="FFFFFF"/>
          </a:solidFill>
          <a:uFillTx/>
          <a:latin typeface="PingFang-SC-Regular"/>
          <a:ea typeface="PingFang-SC-Regular"/>
          <a:cs typeface="PingFang-SC-Regular"/>
          <a:sym typeface="PingFang-SC-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ingFang-SC-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www.ica-alliance.org/data#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a-alliance.org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这里是PPT主标题"/>
          <p:cNvSpPr txBox="1">
            <a:spLocks noGrp="1"/>
          </p:cNvSpPr>
          <p:nvPr>
            <p:ph type="body" idx="13"/>
          </p:nvPr>
        </p:nvSpPr>
        <p:spPr>
          <a:xfrm>
            <a:off x="1002440" y="4483799"/>
            <a:ext cx="20405277" cy="20574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ICA Thing Model Introduction</a:t>
            </a:r>
            <a:endParaRPr lang="en-US" altLang="zh-CN" sz="9600" dirty="0"/>
          </a:p>
        </p:txBody>
      </p:sp>
      <p:sp>
        <p:nvSpPr>
          <p:cNvPr id="342" name="版本\主讲人信息副标题"/>
          <p:cNvSpPr txBox="1">
            <a:spLocks noGrp="1"/>
          </p:cNvSpPr>
          <p:nvPr>
            <p:ph type="body" idx="14"/>
          </p:nvPr>
        </p:nvSpPr>
        <p:spPr>
          <a:xfrm>
            <a:off x="1002441" y="6471994"/>
            <a:ext cx="15638822" cy="292346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An, Qing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ICA Connectivity Alliance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2019.7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9658880" y="7084814"/>
            <a:ext cx="2312813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l"/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OTA Module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Model Construction Example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7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2167167" y="11657259"/>
            <a:ext cx="3476786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Basic Resource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75">
            <a:extLst>
              <a:ext uri="{FF2B5EF4-FFF2-40B4-BE49-F238E27FC236}">
                <a16:creationId xmlns:a16="http://schemas.microsoft.com/office/drawing/2014/main" xmlns="" id="{A8480B89-E07C-B04C-9EA1-828087BBABE2}"/>
              </a:ext>
            </a:extLst>
          </p:cNvPr>
          <p:cNvSpPr txBox="1"/>
          <p:nvPr/>
        </p:nvSpPr>
        <p:spPr>
          <a:xfrm>
            <a:off x="18720403" y="11652213"/>
            <a:ext cx="2996141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Thing Model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78" descr="图片 78">
            <a:extLst>
              <a:ext uri="{FF2B5EF4-FFF2-40B4-BE49-F238E27FC236}">
                <a16:creationId xmlns:a16="http://schemas.microsoft.com/office/drawing/2014/main" xmlns="" id="{9E1A6C1D-DD9D-C541-8C3D-789A481B9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41129" y="4102168"/>
            <a:ext cx="1062788" cy="107369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文本框 79">
            <a:extLst>
              <a:ext uri="{FF2B5EF4-FFF2-40B4-BE49-F238E27FC236}">
                <a16:creationId xmlns:a16="http://schemas.microsoft.com/office/drawing/2014/main" xmlns="" id="{9A8A5317-66F4-2D44-B285-88B397689102}"/>
              </a:ext>
            </a:extLst>
          </p:cNvPr>
          <p:cNvSpPr txBox="1"/>
          <p:nvPr/>
        </p:nvSpPr>
        <p:spPr>
          <a:xfrm>
            <a:off x="17465980" y="5390553"/>
            <a:ext cx="5413085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based on Thing Model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9597353" y="3578032"/>
            <a:ext cx="5189297" cy="2551466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113" descr="图片 113">
            <a:extLst>
              <a:ext uri="{FF2B5EF4-FFF2-40B4-BE49-F238E27FC236}">
                <a16:creationId xmlns:a16="http://schemas.microsoft.com/office/drawing/2014/main" xmlns="" id="{51A4A900-78E3-6D46-A04A-41AC8875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7549959" y="11710238"/>
            <a:ext cx="711878" cy="59166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10167844" y="11657259"/>
            <a:ext cx="4028668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Resource Module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" name="图片 113" descr="图片 113">
            <a:extLst>
              <a:ext uri="{FF2B5EF4-FFF2-40B4-BE49-F238E27FC236}">
                <a16:creationId xmlns:a16="http://schemas.microsoft.com/office/drawing/2014/main" xmlns="" id="{51A4A900-78E3-6D46-A04A-41AC8875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6102519" y="11710238"/>
            <a:ext cx="711878" cy="591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组合 1"/>
          <p:cNvGrpSpPr/>
          <p:nvPr/>
        </p:nvGrpSpPr>
        <p:grpSpPr>
          <a:xfrm>
            <a:off x="1310911" y="7124488"/>
            <a:ext cx="5189297" cy="4041189"/>
            <a:chOff x="2290026" y="7098676"/>
            <a:chExt cx="5189297" cy="4041189"/>
          </a:xfrm>
        </p:grpSpPr>
        <p:sp>
          <p:nvSpPr>
            <p:cNvPr id="42" name="圆角矩形">
              <a:extLst>
                <a:ext uri="{FF2B5EF4-FFF2-40B4-BE49-F238E27FC236}">
                  <a16:creationId xmlns:a16="http://schemas.microsoft.com/office/drawing/2014/main" xmlns="" id="{4BDB7BA7-3CB5-7447-A664-DB485018BD55}"/>
                </a:ext>
              </a:extLst>
            </p:cNvPr>
            <p:cNvSpPr/>
            <p:nvPr/>
          </p:nvSpPr>
          <p:spPr>
            <a:xfrm>
              <a:off x="2557571" y="10501458"/>
              <a:ext cx="4680000" cy="396000"/>
            </a:xfrm>
            <a:prstGeom prst="roundRect">
              <a:avLst>
                <a:gd name="adj" fmla="val 16811"/>
              </a:avLst>
            </a:prstGeom>
            <a:solidFill>
              <a:srgbClr val="373D41">
                <a:alpha val="60000"/>
              </a:srgbClr>
            </a:solidFill>
            <a:ln w="3175">
              <a:miter lim="400000"/>
            </a:ln>
          </p:spPr>
          <p:txBody>
            <a:bodyPr lIns="72986" tIns="72986" rIns="72986" bIns="72986" anchor="ctr"/>
            <a:lstStyle/>
            <a:p>
              <a:pPr defTabSz="1865426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92">
              <a:extLst>
                <a:ext uri="{FF2B5EF4-FFF2-40B4-BE49-F238E27FC236}">
                  <a16:creationId xmlns:a16="http://schemas.microsoft.com/office/drawing/2014/main" xmlns="" id="{FAC66160-A0FA-7D45-A0E1-F529B947BAAD}"/>
                </a:ext>
              </a:extLst>
            </p:cNvPr>
            <p:cNvSpPr txBox="1"/>
            <p:nvPr/>
          </p:nvSpPr>
          <p:spPr>
            <a:xfrm>
              <a:off x="2614120" y="10407513"/>
              <a:ext cx="149079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altLang="zh-CN" sz="22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Tumeout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93">
              <a:extLst>
                <a:ext uri="{FF2B5EF4-FFF2-40B4-BE49-F238E27FC236}">
                  <a16:creationId xmlns:a16="http://schemas.microsoft.com/office/drawing/2014/main" xmlns="" id="{87AD9BD8-3251-D44C-BCB0-98CAE22FB6F4}"/>
                </a:ext>
              </a:extLst>
            </p:cNvPr>
            <p:cNvSpPr txBox="1"/>
            <p:nvPr/>
          </p:nvSpPr>
          <p:spPr>
            <a:xfrm>
              <a:off x="4080066" y="10431121"/>
              <a:ext cx="2750754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igh temperature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基本事件">
              <a:extLst>
                <a:ext uri="{FF2B5EF4-FFF2-40B4-BE49-F238E27FC236}">
                  <a16:creationId xmlns:a16="http://schemas.microsoft.com/office/drawing/2014/main" xmlns="" id="{79138551-AFDF-2E46-B3DF-CEB92369C6FA}"/>
                </a:ext>
              </a:extLst>
            </p:cNvPr>
            <p:cNvSpPr/>
            <p:nvPr/>
          </p:nvSpPr>
          <p:spPr>
            <a:xfrm>
              <a:off x="2574398" y="10058398"/>
              <a:ext cx="2335304" cy="324000"/>
            </a:xfrm>
            <a:prstGeom prst="roundRect">
              <a:avLst>
                <a:gd name="adj" fmla="val 15628"/>
              </a:avLst>
            </a:prstGeom>
            <a:ln w="12700">
              <a:solidFill>
                <a:srgbClr val="00D2B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986" tIns="72986" rIns="72986" bIns="72986" anchor="ctr"/>
            <a:lstStyle>
              <a:lvl1pPr defTabSz="932713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Event</a:t>
              </a:r>
            </a:p>
          </p:txBody>
        </p:sp>
        <p:sp>
          <p:nvSpPr>
            <p:cNvPr id="70" name="文本框 81">
              <a:extLst>
                <a:ext uri="{FF2B5EF4-FFF2-40B4-BE49-F238E27FC236}">
                  <a16:creationId xmlns:a16="http://schemas.microsoft.com/office/drawing/2014/main" xmlns="" id="{6B788223-84A0-774A-A8B7-14935B0913E8}"/>
                </a:ext>
              </a:extLst>
            </p:cNvPr>
            <p:cNvSpPr txBox="1"/>
            <p:nvPr/>
          </p:nvSpPr>
          <p:spPr>
            <a:xfrm>
              <a:off x="6752084" y="10374409"/>
              <a:ext cx="46026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圆角矩形">
              <a:extLst>
                <a:ext uri="{FF2B5EF4-FFF2-40B4-BE49-F238E27FC236}">
                  <a16:creationId xmlns:a16="http://schemas.microsoft.com/office/drawing/2014/main" xmlns="" id="{4BDB7BA7-3CB5-7447-A664-DB485018BD55}"/>
                </a:ext>
              </a:extLst>
            </p:cNvPr>
            <p:cNvSpPr/>
            <p:nvPr/>
          </p:nvSpPr>
          <p:spPr>
            <a:xfrm>
              <a:off x="2557571" y="9457732"/>
              <a:ext cx="4680000" cy="396000"/>
            </a:xfrm>
            <a:prstGeom prst="roundRect">
              <a:avLst>
                <a:gd name="adj" fmla="val 16811"/>
              </a:avLst>
            </a:prstGeom>
            <a:solidFill>
              <a:srgbClr val="373D41">
                <a:alpha val="60000"/>
              </a:srgbClr>
            </a:solidFill>
            <a:ln w="3175">
              <a:miter lim="400000"/>
            </a:ln>
          </p:spPr>
          <p:txBody>
            <a:bodyPr lIns="72986" tIns="72986" rIns="72986" bIns="72986" anchor="ctr"/>
            <a:lstStyle/>
            <a:p>
              <a:pPr defTabSz="1865426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基本事件">
              <a:extLst>
                <a:ext uri="{FF2B5EF4-FFF2-40B4-BE49-F238E27FC236}">
                  <a16:creationId xmlns:a16="http://schemas.microsoft.com/office/drawing/2014/main" xmlns="" id="{79138551-AFDF-2E46-B3DF-CEB92369C6FA}"/>
                </a:ext>
              </a:extLst>
            </p:cNvPr>
            <p:cNvSpPr/>
            <p:nvPr/>
          </p:nvSpPr>
          <p:spPr>
            <a:xfrm>
              <a:off x="2574398" y="9014672"/>
              <a:ext cx="2335304" cy="324000"/>
            </a:xfrm>
            <a:prstGeom prst="roundRect">
              <a:avLst>
                <a:gd name="adj" fmla="val 15628"/>
              </a:avLst>
            </a:prstGeom>
            <a:ln w="12700">
              <a:solidFill>
                <a:srgbClr val="00D2B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986" tIns="72986" rIns="72986" bIns="72986" anchor="ctr"/>
            <a:lstStyle>
              <a:lvl1pPr defTabSz="932713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Service</a:t>
              </a:r>
            </a:p>
          </p:txBody>
        </p:sp>
        <p:sp>
          <p:nvSpPr>
            <p:cNvPr id="54" name="文本框 88">
              <a:extLst>
                <a:ext uri="{FF2B5EF4-FFF2-40B4-BE49-F238E27FC236}">
                  <a16:creationId xmlns:a16="http://schemas.microsoft.com/office/drawing/2014/main" xmlns="" id="{307CADA4-C199-E54B-8594-42BA8F3B2D60}"/>
                </a:ext>
              </a:extLst>
            </p:cNvPr>
            <p:cNvSpPr txBox="1"/>
            <p:nvPr/>
          </p:nvSpPr>
          <p:spPr>
            <a:xfrm>
              <a:off x="2605720" y="9362364"/>
              <a:ext cx="2220160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volume </a:t>
              </a:r>
              <a:r>
                <a: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adjust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90">
              <a:extLst>
                <a:ext uri="{FF2B5EF4-FFF2-40B4-BE49-F238E27FC236}">
                  <a16:creationId xmlns:a16="http://schemas.microsoft.com/office/drawing/2014/main" xmlns="" id="{95E886F2-ECD6-9541-9C03-61CB03976BA5}"/>
                </a:ext>
              </a:extLst>
            </p:cNvPr>
            <p:cNvSpPr txBox="1"/>
            <p:nvPr/>
          </p:nvSpPr>
          <p:spPr>
            <a:xfrm>
              <a:off x="4786132" y="9383486"/>
              <a:ext cx="194444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Count down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81">
              <a:extLst>
                <a:ext uri="{FF2B5EF4-FFF2-40B4-BE49-F238E27FC236}">
                  <a16:creationId xmlns:a16="http://schemas.microsoft.com/office/drawing/2014/main" xmlns="" id="{6B788223-84A0-774A-A8B7-14935B0913E8}"/>
                </a:ext>
              </a:extLst>
            </p:cNvPr>
            <p:cNvSpPr txBox="1"/>
            <p:nvPr/>
          </p:nvSpPr>
          <p:spPr>
            <a:xfrm>
              <a:off x="6736261" y="9309993"/>
              <a:ext cx="476092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圆角矩形">
              <a:extLst>
                <a:ext uri="{FF2B5EF4-FFF2-40B4-BE49-F238E27FC236}">
                  <a16:creationId xmlns:a16="http://schemas.microsoft.com/office/drawing/2014/main" xmlns="" id="{4BDB7BA7-3CB5-7447-A664-DB485018BD55}"/>
                </a:ext>
              </a:extLst>
            </p:cNvPr>
            <p:cNvSpPr/>
            <p:nvPr/>
          </p:nvSpPr>
          <p:spPr>
            <a:xfrm>
              <a:off x="2536062" y="8330282"/>
              <a:ext cx="4680000" cy="396000"/>
            </a:xfrm>
            <a:prstGeom prst="roundRect">
              <a:avLst>
                <a:gd name="adj" fmla="val 16811"/>
              </a:avLst>
            </a:prstGeom>
            <a:solidFill>
              <a:srgbClr val="373D41">
                <a:alpha val="60000"/>
              </a:srgbClr>
            </a:solidFill>
            <a:ln w="3175">
              <a:miter lim="400000"/>
            </a:ln>
          </p:spPr>
          <p:txBody>
            <a:bodyPr lIns="72986" tIns="72986" rIns="72986" bIns="72986" anchor="ctr"/>
            <a:lstStyle/>
            <a:p>
              <a:pPr defTabSz="1865426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基本事件">
              <a:extLst>
                <a:ext uri="{FF2B5EF4-FFF2-40B4-BE49-F238E27FC236}">
                  <a16:creationId xmlns:a16="http://schemas.microsoft.com/office/drawing/2014/main" xmlns="" id="{79138551-AFDF-2E46-B3DF-CEB92369C6FA}"/>
                </a:ext>
              </a:extLst>
            </p:cNvPr>
            <p:cNvSpPr/>
            <p:nvPr/>
          </p:nvSpPr>
          <p:spPr>
            <a:xfrm>
              <a:off x="2552889" y="7887222"/>
              <a:ext cx="2335304" cy="324000"/>
            </a:xfrm>
            <a:prstGeom prst="roundRect">
              <a:avLst>
                <a:gd name="adj" fmla="val 15628"/>
              </a:avLst>
            </a:prstGeom>
            <a:ln w="12700">
              <a:solidFill>
                <a:srgbClr val="00D2B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2986" tIns="72986" rIns="72986" bIns="72986" anchor="ctr"/>
            <a:lstStyle>
              <a:lvl1pPr defTabSz="932713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Property</a:t>
              </a:r>
            </a:p>
          </p:txBody>
        </p:sp>
        <p:sp>
          <p:nvSpPr>
            <p:cNvPr id="85" name="文本框 80">
              <a:extLst>
                <a:ext uri="{FF2B5EF4-FFF2-40B4-BE49-F238E27FC236}">
                  <a16:creationId xmlns:a16="http://schemas.microsoft.com/office/drawing/2014/main" xmlns="" id="{558ABEE4-6E52-2946-95BB-03BA8A952C54}"/>
                </a:ext>
              </a:extLst>
            </p:cNvPr>
            <p:cNvSpPr txBox="1"/>
            <p:nvPr/>
          </p:nvSpPr>
          <p:spPr>
            <a:xfrm>
              <a:off x="2561746" y="8313679"/>
              <a:ext cx="204062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Temperature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文本框 81">
              <a:extLst>
                <a:ext uri="{FF2B5EF4-FFF2-40B4-BE49-F238E27FC236}">
                  <a16:creationId xmlns:a16="http://schemas.microsoft.com/office/drawing/2014/main" xmlns="" id="{6B788223-84A0-774A-A8B7-14935B0913E8}"/>
                </a:ext>
              </a:extLst>
            </p:cNvPr>
            <p:cNvSpPr txBox="1"/>
            <p:nvPr/>
          </p:nvSpPr>
          <p:spPr>
            <a:xfrm>
              <a:off x="4572205" y="8312066"/>
              <a:ext cx="971420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Color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文本框 83">
              <a:extLst>
                <a:ext uri="{FF2B5EF4-FFF2-40B4-BE49-F238E27FC236}">
                  <a16:creationId xmlns:a16="http://schemas.microsoft.com/office/drawing/2014/main" xmlns="" id="{8CC8D0F2-36D6-E642-B3A0-B4E30352105D}"/>
                </a:ext>
              </a:extLst>
            </p:cNvPr>
            <p:cNvSpPr txBox="1"/>
            <p:nvPr/>
          </p:nvSpPr>
          <p:spPr>
            <a:xfrm>
              <a:off x="5541140" y="8292109"/>
              <a:ext cx="1210268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On/Off</a:t>
              </a:r>
            </a:p>
          </p:txBody>
        </p:sp>
        <p:sp>
          <p:nvSpPr>
            <p:cNvPr id="88" name="文本框 81">
              <a:extLst>
                <a:ext uri="{FF2B5EF4-FFF2-40B4-BE49-F238E27FC236}">
                  <a16:creationId xmlns:a16="http://schemas.microsoft.com/office/drawing/2014/main" xmlns="" id="{6B788223-84A0-774A-A8B7-14935B0913E8}"/>
                </a:ext>
              </a:extLst>
            </p:cNvPr>
            <p:cNvSpPr txBox="1"/>
            <p:nvPr/>
          </p:nvSpPr>
          <p:spPr>
            <a:xfrm>
              <a:off x="6722557" y="8242820"/>
              <a:ext cx="476092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endParaRPr sz="2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矩形">
              <a:extLst>
                <a:ext uri="{FF2B5EF4-FFF2-40B4-BE49-F238E27FC236}">
                  <a16:creationId xmlns:a16="http://schemas.microsoft.com/office/drawing/2014/main" xmlns="" id="{91008C84-FB39-C84C-BF54-132FD95C2570}"/>
                </a:ext>
              </a:extLst>
            </p:cNvPr>
            <p:cNvSpPr/>
            <p:nvPr/>
          </p:nvSpPr>
          <p:spPr>
            <a:xfrm>
              <a:off x="2290026" y="7098676"/>
              <a:ext cx="5189297" cy="4041189"/>
            </a:xfrm>
            <a:prstGeom prst="rect">
              <a:avLst/>
            </a:prstGeom>
            <a:ln w="12700">
              <a:solidFill>
                <a:srgbClr val="00D2BE"/>
              </a:solidFill>
            </a:ln>
          </p:spPr>
          <p:txBody>
            <a:bodyPr lIns="72986" tIns="72986" rIns="72986" bIns="72986" anchor="ctr"/>
            <a:lstStyle/>
            <a:p>
              <a:pPr defTabSz="1865426">
                <a:defRPr sz="5000"/>
              </a:pPr>
              <a:endParaRPr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99">
              <a:extLst>
                <a:ext uri="{FF2B5EF4-FFF2-40B4-BE49-F238E27FC236}">
                  <a16:creationId xmlns:a16="http://schemas.microsoft.com/office/drawing/2014/main" xmlns="" id="{0A0598BE-A21D-7248-835B-AC7CEE9CE491}"/>
                </a:ext>
              </a:extLst>
            </p:cNvPr>
            <p:cNvSpPr txBox="1"/>
            <p:nvPr/>
          </p:nvSpPr>
          <p:spPr>
            <a:xfrm>
              <a:off x="2586045" y="7124488"/>
              <a:ext cx="4580036" cy="6360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 defTabSz="825500">
                <a:defRPr sz="2800" spc="116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Resource Library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17582660" y="6169322"/>
            <a:ext cx="5189297" cy="4967546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9650683" y="3688048"/>
            <a:ext cx="4711226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l"/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Wi-Fi Connectivity Module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9253325" y="2790089"/>
            <a:ext cx="5919948" cy="5446945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9650683" y="2875530"/>
            <a:ext cx="5062989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Resource Module Library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基本事件">
            <a:extLst>
              <a:ext uri="{FF2B5EF4-FFF2-40B4-BE49-F238E27FC236}">
                <a16:creationId xmlns:a16="http://schemas.microsoft.com/office/drawing/2014/main" xmlns="" id="{79138551-AFDF-2E46-B3DF-CEB92369C6FA}"/>
              </a:ext>
            </a:extLst>
          </p:cNvPr>
          <p:cNvSpPr/>
          <p:nvPr/>
        </p:nvSpPr>
        <p:spPr>
          <a:xfrm>
            <a:off x="9846873" y="4425836"/>
            <a:ext cx="2335304" cy="324000"/>
          </a:xfrm>
          <a:prstGeom prst="roundRect">
            <a:avLst>
              <a:gd name="adj" fmla="val 15628"/>
            </a:avLst>
          </a:prstGeom>
          <a:ln w="12700">
            <a:solidFill>
              <a:srgbClr val="00D2B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986" tIns="72986" rIns="72986" bIns="72986" anchor="ctr"/>
          <a:lstStyle>
            <a:lvl1pPr defTabSz="932713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Basic Property</a:t>
            </a:r>
          </a:p>
        </p:txBody>
      </p:sp>
      <p:sp>
        <p:nvSpPr>
          <p:cNvPr id="96" name="圆角矩形">
            <a:extLst>
              <a:ext uri="{FF2B5EF4-FFF2-40B4-BE49-F238E27FC236}">
                <a16:creationId xmlns:a16="http://schemas.microsoft.com/office/drawing/2014/main" xmlns="" id="{4BDB7BA7-3CB5-7447-A664-DB485018BD55}"/>
              </a:ext>
            </a:extLst>
          </p:cNvPr>
          <p:cNvSpPr/>
          <p:nvPr/>
        </p:nvSpPr>
        <p:spPr>
          <a:xfrm>
            <a:off x="9816626" y="4916121"/>
            <a:ext cx="4680000" cy="396000"/>
          </a:xfrm>
          <a:prstGeom prst="roundRect">
            <a:avLst>
              <a:gd name="adj" fmla="val 16811"/>
            </a:avLst>
          </a:prstGeom>
          <a:solidFill>
            <a:srgbClr val="373D41">
              <a:alpha val="60000"/>
            </a:srgbClr>
          </a:solidFill>
          <a:ln w="3175">
            <a:miter lim="400000"/>
          </a:ln>
        </p:spPr>
        <p:txBody>
          <a:bodyPr lIns="72986" tIns="72986" rIns="72986" bIns="72986" anchor="ctr"/>
          <a:lstStyle/>
          <a:p>
            <a:pPr defTabSz="1865426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80">
            <a:extLst>
              <a:ext uri="{FF2B5EF4-FFF2-40B4-BE49-F238E27FC236}">
                <a16:creationId xmlns:a16="http://schemas.microsoft.com/office/drawing/2014/main" xmlns="" id="{558ABEE4-6E52-2946-95BB-03BA8A952C54}"/>
              </a:ext>
            </a:extLst>
          </p:cNvPr>
          <p:cNvSpPr txBox="1"/>
          <p:nvPr/>
        </p:nvSpPr>
        <p:spPr>
          <a:xfrm>
            <a:off x="9965539" y="4872405"/>
            <a:ext cx="81111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SNR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80">
            <a:extLst>
              <a:ext uri="{FF2B5EF4-FFF2-40B4-BE49-F238E27FC236}">
                <a16:creationId xmlns:a16="http://schemas.microsoft.com/office/drawing/2014/main" xmlns="" id="{558ABEE4-6E52-2946-95BB-03BA8A952C54}"/>
              </a:ext>
            </a:extLst>
          </p:cNvPr>
          <p:cNvSpPr txBox="1"/>
          <p:nvPr/>
        </p:nvSpPr>
        <p:spPr>
          <a:xfrm>
            <a:off x="10995931" y="4872405"/>
            <a:ext cx="83676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RSSI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80">
            <a:extLst>
              <a:ext uri="{FF2B5EF4-FFF2-40B4-BE49-F238E27FC236}">
                <a16:creationId xmlns:a16="http://schemas.microsoft.com/office/drawing/2014/main" xmlns="" id="{558ABEE4-6E52-2946-95BB-03BA8A952C54}"/>
              </a:ext>
            </a:extLst>
          </p:cNvPr>
          <p:cNvSpPr txBox="1"/>
          <p:nvPr/>
        </p:nvSpPr>
        <p:spPr>
          <a:xfrm>
            <a:off x="11987804" y="4872405"/>
            <a:ext cx="135453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Channel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圆角矩形">
            <a:extLst>
              <a:ext uri="{FF2B5EF4-FFF2-40B4-BE49-F238E27FC236}">
                <a16:creationId xmlns:a16="http://schemas.microsoft.com/office/drawing/2014/main" xmlns="" id="{4BDB7BA7-3CB5-7447-A664-DB485018BD55}"/>
              </a:ext>
            </a:extLst>
          </p:cNvPr>
          <p:cNvSpPr/>
          <p:nvPr/>
        </p:nvSpPr>
        <p:spPr>
          <a:xfrm>
            <a:off x="9816626" y="5489387"/>
            <a:ext cx="4680000" cy="396000"/>
          </a:xfrm>
          <a:prstGeom prst="roundRect">
            <a:avLst>
              <a:gd name="adj" fmla="val 16811"/>
            </a:avLst>
          </a:prstGeom>
          <a:solidFill>
            <a:srgbClr val="373D41">
              <a:alpha val="60000"/>
            </a:srgbClr>
          </a:solidFill>
          <a:ln w="3175">
            <a:miter lim="400000"/>
          </a:ln>
        </p:spPr>
        <p:txBody>
          <a:bodyPr lIns="72986" tIns="72986" rIns="72986" bIns="72986" anchor="ctr"/>
          <a:lstStyle/>
          <a:p>
            <a:pPr defTabSz="1865426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80">
            <a:extLst>
              <a:ext uri="{FF2B5EF4-FFF2-40B4-BE49-F238E27FC236}">
                <a16:creationId xmlns:a16="http://schemas.microsoft.com/office/drawing/2014/main" xmlns="" id="{558ABEE4-6E52-2946-95BB-03BA8A952C54}"/>
              </a:ext>
            </a:extLst>
          </p:cNvPr>
          <p:cNvSpPr txBox="1"/>
          <p:nvPr/>
        </p:nvSpPr>
        <p:spPr>
          <a:xfrm>
            <a:off x="9965539" y="5452034"/>
            <a:ext cx="1054777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BSSID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80">
            <a:extLst>
              <a:ext uri="{FF2B5EF4-FFF2-40B4-BE49-F238E27FC236}">
                <a16:creationId xmlns:a16="http://schemas.microsoft.com/office/drawing/2014/main" xmlns="" id="{558ABEE4-6E52-2946-95BB-03BA8A952C54}"/>
              </a:ext>
            </a:extLst>
          </p:cNvPr>
          <p:cNvSpPr txBox="1"/>
          <p:nvPr/>
        </p:nvSpPr>
        <p:spPr>
          <a:xfrm>
            <a:off x="11198941" y="5448940"/>
            <a:ext cx="931345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Band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81">
            <a:extLst>
              <a:ext uri="{FF2B5EF4-FFF2-40B4-BE49-F238E27FC236}">
                <a16:creationId xmlns:a16="http://schemas.microsoft.com/office/drawing/2014/main" xmlns="" id="{6B788223-84A0-774A-A8B7-14935B0913E8}"/>
              </a:ext>
            </a:extLst>
          </p:cNvPr>
          <p:cNvSpPr txBox="1"/>
          <p:nvPr/>
        </p:nvSpPr>
        <p:spPr>
          <a:xfrm>
            <a:off x="12323255" y="5446471"/>
            <a:ext cx="476092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08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9650683" y="6342925"/>
            <a:ext cx="4248214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l"/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BT Connectivity Module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9618651" y="7106214"/>
            <a:ext cx="5189296" cy="587290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文本框 81">
            <a:extLst>
              <a:ext uri="{FF2B5EF4-FFF2-40B4-BE49-F238E27FC236}">
                <a16:creationId xmlns:a16="http://schemas.microsoft.com/office/drawing/2014/main" xmlns="" id="{6B788223-84A0-774A-A8B7-14935B0913E8}"/>
              </a:ext>
            </a:extLst>
          </p:cNvPr>
          <p:cNvSpPr txBox="1"/>
          <p:nvPr/>
        </p:nvSpPr>
        <p:spPr>
          <a:xfrm>
            <a:off x="9688885" y="7610407"/>
            <a:ext cx="476092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6500208" y="7610407"/>
            <a:ext cx="2753117" cy="1"/>
          </a:xfrm>
          <a:prstGeom prst="straightConnector1">
            <a:avLst/>
          </a:prstGeom>
          <a:noFill/>
          <a:ln w="25400" cap="flat">
            <a:solidFill>
              <a:srgbClr val="00D2BE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箭头连接符 7"/>
          <p:cNvCxnSpPr/>
          <p:nvPr/>
        </p:nvCxnSpPr>
        <p:spPr>
          <a:xfrm flipV="1">
            <a:off x="6500208" y="9681167"/>
            <a:ext cx="11082452" cy="0"/>
          </a:xfrm>
          <a:prstGeom prst="straightConnector1">
            <a:avLst/>
          </a:prstGeom>
          <a:noFill/>
          <a:ln w="25400" cap="flat">
            <a:solidFill>
              <a:srgbClr val="00D2BE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直接连接符 9"/>
          <p:cNvCxnSpPr/>
          <p:nvPr/>
        </p:nvCxnSpPr>
        <p:spPr>
          <a:xfrm>
            <a:off x="15173273" y="7599420"/>
            <a:ext cx="2409387" cy="0"/>
          </a:xfrm>
          <a:prstGeom prst="line">
            <a:avLst/>
          </a:prstGeom>
          <a:noFill/>
          <a:ln w="25400" cap="flat">
            <a:solidFill>
              <a:srgbClr val="00D2BE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2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18220037" y="6219489"/>
            <a:ext cx="3904980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Thing Model: Light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属性">
            <a:extLst>
              <a:ext uri="{FF2B5EF4-FFF2-40B4-BE49-F238E27FC236}">
                <a16:creationId xmlns:a16="http://schemas.microsoft.com/office/drawing/2014/main" xmlns="" id="{B61D8320-0354-1540-A0D7-C5276D1FE66D}"/>
              </a:ext>
            </a:extLst>
          </p:cNvPr>
          <p:cNvSpPr/>
          <p:nvPr/>
        </p:nvSpPr>
        <p:spPr>
          <a:xfrm>
            <a:off x="17890859" y="7005245"/>
            <a:ext cx="1630908" cy="351804"/>
          </a:xfrm>
          <a:prstGeom prst="roundRect">
            <a:avLst>
              <a:gd name="adj" fmla="val 15628"/>
            </a:avLst>
          </a:prstGeom>
          <a:ln w="12700">
            <a:solidFill>
              <a:srgbClr val="00D2B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986" tIns="72986" rIns="72986" bIns="72986" anchor="ctr"/>
          <a:lstStyle>
            <a:lvl1pPr defTabSz="932713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Property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圆角矩形">
            <a:extLst>
              <a:ext uri="{FF2B5EF4-FFF2-40B4-BE49-F238E27FC236}">
                <a16:creationId xmlns:a16="http://schemas.microsoft.com/office/drawing/2014/main" xmlns="" id="{4BDB7BA7-3CB5-7447-A664-DB485018BD55}"/>
              </a:ext>
            </a:extLst>
          </p:cNvPr>
          <p:cNvSpPr/>
          <p:nvPr/>
        </p:nvSpPr>
        <p:spPr>
          <a:xfrm>
            <a:off x="17869816" y="7494628"/>
            <a:ext cx="4680000" cy="396000"/>
          </a:xfrm>
          <a:prstGeom prst="roundRect">
            <a:avLst>
              <a:gd name="adj" fmla="val 16811"/>
            </a:avLst>
          </a:prstGeom>
          <a:solidFill>
            <a:srgbClr val="373D41">
              <a:alpha val="60000"/>
            </a:srgbClr>
          </a:solidFill>
          <a:ln w="3175">
            <a:miter lim="400000"/>
          </a:ln>
        </p:spPr>
        <p:txBody>
          <a:bodyPr lIns="72986" tIns="72986" rIns="72986" bIns="72986" anchor="ctr"/>
          <a:lstStyle/>
          <a:p>
            <a:pPr defTabSz="1865426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文本框 69">
            <a:extLst>
              <a:ext uri="{FF2B5EF4-FFF2-40B4-BE49-F238E27FC236}">
                <a16:creationId xmlns:a16="http://schemas.microsoft.com/office/drawing/2014/main" xmlns="" id="{AC042D56-CA91-3A46-A5C9-BA1FA0EAA94F}"/>
              </a:ext>
            </a:extLst>
          </p:cNvPr>
          <p:cNvSpPr txBox="1"/>
          <p:nvPr/>
        </p:nvSpPr>
        <p:spPr>
          <a:xfrm>
            <a:off x="18017474" y="7443955"/>
            <a:ext cx="97142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70">
            <a:extLst>
              <a:ext uri="{FF2B5EF4-FFF2-40B4-BE49-F238E27FC236}">
                <a16:creationId xmlns:a16="http://schemas.microsoft.com/office/drawing/2014/main" xmlns="" id="{6C30DFEE-0BF9-5749-B9EC-88AD0BEE77D4}"/>
              </a:ext>
            </a:extLst>
          </p:cNvPr>
          <p:cNvSpPr txBox="1"/>
          <p:nvPr/>
        </p:nvSpPr>
        <p:spPr>
          <a:xfrm>
            <a:off x="19071810" y="7443955"/>
            <a:ext cx="121026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On/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Off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72">
            <a:extLst>
              <a:ext uri="{FF2B5EF4-FFF2-40B4-BE49-F238E27FC236}">
                <a16:creationId xmlns:a16="http://schemas.microsoft.com/office/drawing/2014/main" xmlns="" id="{BF6F5F59-19EA-2A49-AEE6-29652BB651E0}"/>
              </a:ext>
            </a:extLst>
          </p:cNvPr>
          <p:cNvSpPr txBox="1"/>
          <p:nvPr/>
        </p:nvSpPr>
        <p:spPr>
          <a:xfrm>
            <a:off x="20232711" y="7443955"/>
            <a:ext cx="150522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Darkness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事件">
            <a:extLst>
              <a:ext uri="{FF2B5EF4-FFF2-40B4-BE49-F238E27FC236}">
                <a16:creationId xmlns:a16="http://schemas.microsoft.com/office/drawing/2014/main" xmlns="" id="{C92178A7-2DE3-8648-AC96-166B4524AB88}"/>
              </a:ext>
            </a:extLst>
          </p:cNvPr>
          <p:cNvSpPr/>
          <p:nvPr/>
        </p:nvSpPr>
        <p:spPr>
          <a:xfrm>
            <a:off x="17890859" y="8139782"/>
            <a:ext cx="1630908" cy="351804"/>
          </a:xfrm>
          <a:prstGeom prst="roundRect">
            <a:avLst>
              <a:gd name="adj" fmla="val 15628"/>
            </a:avLst>
          </a:prstGeom>
          <a:ln w="12700">
            <a:solidFill>
              <a:srgbClr val="00D2B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986" tIns="72986" rIns="72986" bIns="72986" anchor="ctr"/>
          <a:lstStyle>
            <a:lvl1pPr defTabSz="932713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Event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圆角矩形">
            <a:extLst>
              <a:ext uri="{FF2B5EF4-FFF2-40B4-BE49-F238E27FC236}">
                <a16:creationId xmlns:a16="http://schemas.microsoft.com/office/drawing/2014/main" xmlns="" id="{4BDB7BA7-3CB5-7447-A664-DB485018BD55}"/>
              </a:ext>
            </a:extLst>
          </p:cNvPr>
          <p:cNvSpPr/>
          <p:nvPr/>
        </p:nvSpPr>
        <p:spPr>
          <a:xfrm>
            <a:off x="17813269" y="8628809"/>
            <a:ext cx="4680000" cy="396000"/>
          </a:xfrm>
          <a:prstGeom prst="roundRect">
            <a:avLst>
              <a:gd name="adj" fmla="val 16811"/>
            </a:avLst>
          </a:prstGeom>
          <a:solidFill>
            <a:srgbClr val="373D41">
              <a:alpha val="60000"/>
            </a:srgbClr>
          </a:solidFill>
          <a:ln w="3175">
            <a:miter lim="400000"/>
          </a:ln>
        </p:spPr>
        <p:txBody>
          <a:bodyPr lIns="72986" tIns="72986" rIns="72986" bIns="72986" anchor="ctr"/>
          <a:lstStyle/>
          <a:p>
            <a:pPr defTabSz="1865426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文本框 71">
            <a:extLst>
              <a:ext uri="{FF2B5EF4-FFF2-40B4-BE49-F238E27FC236}">
                <a16:creationId xmlns:a16="http://schemas.microsoft.com/office/drawing/2014/main" xmlns="" id="{6016D97A-60B8-C542-BFA9-61AD23E9E4DB}"/>
              </a:ext>
            </a:extLst>
          </p:cNvPr>
          <p:cNvSpPr txBox="1"/>
          <p:nvPr/>
        </p:nvSpPr>
        <p:spPr>
          <a:xfrm>
            <a:off x="18017474" y="8558439"/>
            <a:ext cx="1886735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Fault report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17869816" y="9359177"/>
            <a:ext cx="4623453" cy="656563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17869816" y="9385665"/>
            <a:ext cx="4711226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l"/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Wi-Fi Connectivity Module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17890859" y="10217301"/>
            <a:ext cx="4602410" cy="655200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文本框 99">
            <a:extLst>
              <a:ext uri="{FF2B5EF4-FFF2-40B4-BE49-F238E27FC236}">
                <a16:creationId xmlns:a16="http://schemas.microsoft.com/office/drawing/2014/main" xmlns="" id="{0A0598BE-A21D-7248-835B-AC7CEE9CE491}"/>
              </a:ext>
            </a:extLst>
          </p:cNvPr>
          <p:cNvSpPr txBox="1"/>
          <p:nvPr/>
        </p:nvSpPr>
        <p:spPr>
          <a:xfrm>
            <a:off x="17905660" y="10268400"/>
            <a:ext cx="2312813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825500">
              <a:defRPr sz="2800" spc="116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l"/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OTA Module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9597354" y="6330151"/>
            <a:ext cx="5189296" cy="587290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xmlns="" id="{5097A038-ED25-C64C-8225-DE856422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59631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IoT Thing Model Resource Structure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D4CB68B9-8617-3048-A400-7D44EAD72B4A}"/>
              </a:ext>
            </a:extLst>
          </p:cNvPr>
          <p:cNvSpPr txBox="1"/>
          <p:nvPr/>
        </p:nvSpPr>
        <p:spPr>
          <a:xfrm>
            <a:off x="1234156" y="2804453"/>
            <a:ext cx="211955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sz="36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Property</a:t>
            </a:r>
            <a:endParaRPr lang="en-US" altLang="zh-CN" sz="3600" spc="11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xmlns="" id="{3E979D50-B80C-EB4B-9D9B-3C58265F8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60677"/>
              </p:ext>
            </p:extLst>
          </p:nvPr>
        </p:nvGraphicFramePr>
        <p:xfrm>
          <a:off x="4438361" y="2820962"/>
          <a:ext cx="19239794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7704">
                  <a:extLst>
                    <a:ext uri="{9D8B030D-6E8A-4147-A177-3AD203B41FA5}">
                      <a16:colId xmlns:a16="http://schemas.microsoft.com/office/drawing/2014/main" xmlns="" val="315268430"/>
                    </a:ext>
                  </a:extLst>
                </a:gridCol>
                <a:gridCol w="2648814">
                  <a:extLst>
                    <a:ext uri="{9D8B030D-6E8A-4147-A177-3AD203B41FA5}">
                      <a16:colId xmlns:a16="http://schemas.microsoft.com/office/drawing/2014/main" xmlns="" val="2800641235"/>
                    </a:ext>
                  </a:extLst>
                </a:gridCol>
                <a:gridCol w="2728406">
                  <a:extLst>
                    <a:ext uri="{9D8B030D-6E8A-4147-A177-3AD203B41FA5}">
                      <a16:colId xmlns:a16="http://schemas.microsoft.com/office/drawing/2014/main" xmlns="" val="3221366901"/>
                    </a:ext>
                  </a:extLst>
                </a:gridCol>
                <a:gridCol w="2404974">
                  <a:extLst>
                    <a:ext uri="{9D8B030D-6E8A-4147-A177-3AD203B41FA5}">
                      <a16:colId xmlns:a16="http://schemas.microsoft.com/office/drawing/2014/main" xmlns="" val="4045391718"/>
                    </a:ext>
                  </a:extLst>
                </a:gridCol>
                <a:gridCol w="2404974">
                  <a:extLst>
                    <a:ext uri="{9D8B030D-6E8A-4147-A177-3AD203B41FA5}">
                      <a16:colId xmlns:a16="http://schemas.microsoft.com/office/drawing/2014/main" xmlns="" val="3325701483"/>
                    </a:ext>
                  </a:extLst>
                </a:gridCol>
                <a:gridCol w="2404974">
                  <a:extLst>
                    <a:ext uri="{9D8B030D-6E8A-4147-A177-3AD203B41FA5}">
                      <a16:colId xmlns:a16="http://schemas.microsoft.com/office/drawing/2014/main" xmlns="" val="2585886371"/>
                    </a:ext>
                  </a:extLst>
                </a:gridCol>
                <a:gridCol w="2275292">
                  <a:extLst>
                    <a:ext uri="{9D8B030D-6E8A-4147-A177-3AD203B41FA5}">
                      <a16:colId xmlns:a16="http://schemas.microsoft.com/office/drawing/2014/main" xmlns="" val="671157923"/>
                    </a:ext>
                  </a:extLst>
                </a:gridCol>
                <a:gridCol w="2534656">
                  <a:extLst>
                    <a:ext uri="{9D8B030D-6E8A-4147-A177-3AD203B41FA5}">
                      <a16:colId xmlns:a16="http://schemas.microsoft.com/office/drawing/2014/main" xmlns="" val="695417186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Name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Identifier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Data Type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Range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dirty="0"/>
                        <a:t>Accuracy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Unit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R/W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M/O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3489735067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US" altLang="zh-CN" sz="2800"/>
                        <a:t>Light Switch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 err="1"/>
                        <a:t>LightSwitch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Boolean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0 = Turn off</a:t>
                      </a:r>
                    </a:p>
                    <a:p>
                      <a:r>
                        <a:rPr lang="en-US" altLang="zh-CN" sz="2800" dirty="0"/>
                        <a:t>1 = Turn on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/>
                        <a:t>-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-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RW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M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937792198"/>
                  </a:ext>
                </a:extLst>
              </a:tr>
            </a:tbl>
          </a:graphicData>
        </a:graphic>
      </p:graphicFrame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90F5339F-E55A-354C-BA67-1EE143CEAEBF}"/>
              </a:ext>
            </a:extLst>
          </p:cNvPr>
          <p:cNvSpPr txBox="1"/>
          <p:nvPr/>
        </p:nvSpPr>
        <p:spPr>
          <a:xfrm>
            <a:off x="1369833" y="6186329"/>
            <a:ext cx="184819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sz="36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Service</a:t>
            </a:r>
            <a:endParaRPr lang="en-US" altLang="zh-CN" sz="3600" spc="11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xmlns="" id="{A8868929-3486-204D-9BBF-38AF9D79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178643"/>
              </p:ext>
            </p:extLst>
          </p:nvPr>
        </p:nvGraphicFramePr>
        <p:xfrm>
          <a:off x="4370506" y="6186328"/>
          <a:ext cx="19307644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50696">
                  <a:extLst>
                    <a:ext uri="{9D8B030D-6E8A-4147-A177-3AD203B41FA5}">
                      <a16:colId xmlns:a16="http://schemas.microsoft.com/office/drawing/2014/main" xmlns="" val="315268430"/>
                    </a:ext>
                  </a:extLst>
                </a:gridCol>
                <a:gridCol w="4253048">
                  <a:extLst>
                    <a:ext uri="{9D8B030D-6E8A-4147-A177-3AD203B41FA5}">
                      <a16:colId xmlns:a16="http://schemas.microsoft.com/office/drawing/2014/main" xmlns="" val="2800641235"/>
                    </a:ext>
                  </a:extLst>
                </a:gridCol>
                <a:gridCol w="4380844">
                  <a:extLst>
                    <a:ext uri="{9D8B030D-6E8A-4147-A177-3AD203B41FA5}">
                      <a16:colId xmlns:a16="http://schemas.microsoft.com/office/drawing/2014/main" xmlns="" val="3221366901"/>
                    </a:ext>
                  </a:extLst>
                </a:gridCol>
                <a:gridCol w="4065456">
                  <a:extLst>
                    <a:ext uri="{9D8B030D-6E8A-4147-A177-3AD203B41FA5}">
                      <a16:colId xmlns:a16="http://schemas.microsoft.com/office/drawing/2014/main" xmlns="" val="404539171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3325701483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Name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Identifier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Input Parameter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Output Parameter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M/O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3489735067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Toggle the light switch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 err="1"/>
                        <a:t>ToggleLightSwitch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-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-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O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801789315"/>
                  </a:ext>
                </a:extLst>
              </a:tr>
            </a:tbl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C7F47F8D-2825-D348-9E7D-5CCCB47C76EE}"/>
              </a:ext>
            </a:extLst>
          </p:cNvPr>
          <p:cNvSpPr txBox="1"/>
          <p:nvPr/>
        </p:nvSpPr>
        <p:spPr>
          <a:xfrm>
            <a:off x="1577067" y="9385953"/>
            <a:ext cx="143372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sz="36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Event</a:t>
            </a:r>
            <a:endParaRPr lang="en-US" altLang="zh-CN" sz="3600" spc="11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xmlns="" id="{687B0CCC-80AF-C04F-BA0C-89E1A13B5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39399"/>
              </p:ext>
            </p:extLst>
          </p:nvPr>
        </p:nvGraphicFramePr>
        <p:xfrm>
          <a:off x="4302652" y="9003318"/>
          <a:ext cx="19375492" cy="348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30104">
                  <a:extLst>
                    <a:ext uri="{9D8B030D-6E8A-4147-A177-3AD203B41FA5}">
                      <a16:colId xmlns:a16="http://schemas.microsoft.com/office/drawing/2014/main" xmlns="" val="315268430"/>
                    </a:ext>
                  </a:extLst>
                </a:gridCol>
                <a:gridCol w="5520600">
                  <a:extLst>
                    <a:ext uri="{9D8B030D-6E8A-4147-A177-3AD203B41FA5}">
                      <a16:colId xmlns:a16="http://schemas.microsoft.com/office/drawing/2014/main" xmlns="" val="2800641235"/>
                    </a:ext>
                  </a:extLst>
                </a:gridCol>
                <a:gridCol w="5277100">
                  <a:extLst>
                    <a:ext uri="{9D8B030D-6E8A-4147-A177-3AD203B41FA5}">
                      <a16:colId xmlns:a16="http://schemas.microsoft.com/office/drawing/2014/main" xmlns="" val="4045391718"/>
                    </a:ext>
                  </a:extLst>
                </a:gridCol>
                <a:gridCol w="4747688">
                  <a:extLst>
                    <a:ext uri="{9D8B030D-6E8A-4147-A177-3AD203B41FA5}">
                      <a16:colId xmlns:a16="http://schemas.microsoft.com/office/drawing/2014/main" xmlns="" val="3325701483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Name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Identifier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Output Parameter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3600" dirty="0"/>
                        <a:t>M/O</a:t>
                      </a:r>
                      <a:endParaRPr lang="zh-CN" alt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3489735067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Error notification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Error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/>
                        <a:t>Name: Error code</a:t>
                      </a:r>
                    </a:p>
                    <a:p>
                      <a:pPr algn="l"/>
                      <a:r>
                        <a:rPr lang="en-US" altLang="zh-CN" sz="2800" dirty="0"/>
                        <a:t>Identifier: </a:t>
                      </a:r>
                      <a:r>
                        <a:rPr lang="en-US" altLang="zh-CN" sz="2800" dirty="0" err="1"/>
                        <a:t>ErrorCode</a:t>
                      </a:r>
                      <a:endParaRPr lang="en-US" altLang="zh-CN" sz="2800" dirty="0"/>
                    </a:p>
                    <a:p>
                      <a:pPr algn="l"/>
                      <a:r>
                        <a:rPr lang="en-US" altLang="zh-CN" sz="2800" dirty="0"/>
                        <a:t>M/O: M</a:t>
                      </a:r>
                    </a:p>
                    <a:p>
                      <a:pPr algn="l"/>
                      <a:r>
                        <a:rPr lang="en-US" altLang="zh-CN" sz="2800" dirty="0"/>
                        <a:t>Data Type: </a:t>
                      </a:r>
                      <a:r>
                        <a:rPr lang="en-US" altLang="zh-CN" sz="2800" dirty="0" err="1"/>
                        <a:t>enum</a:t>
                      </a:r>
                      <a:endParaRPr lang="en-US" altLang="zh-CN" sz="2800" dirty="0"/>
                    </a:p>
                    <a:p>
                      <a:pPr algn="l"/>
                      <a:r>
                        <a:rPr lang="en-US" altLang="zh-CN" sz="2800" dirty="0"/>
                        <a:t>Range: 0~100</a:t>
                      </a:r>
                    </a:p>
                    <a:p>
                      <a:pPr algn="l"/>
                      <a:r>
                        <a:rPr lang="en-US" altLang="zh-CN" sz="2800" dirty="0"/>
                        <a:t>Unit: /</a:t>
                      </a:r>
                      <a:endParaRPr lang="en-US" altLang="zh-CN" sz="2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M</a:t>
                      </a:r>
                      <a:endParaRPr lang="zh-CN" altLang="en-US" sz="28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3013301361"/>
                  </a:ext>
                </a:extLst>
              </a:tr>
            </a:tbl>
          </a:graphicData>
        </a:graphic>
      </p:graphicFrame>
      <p:sp>
        <p:nvSpPr>
          <p:cNvPr id="37" name="Rectangle 12">
            <a:extLst>
              <a:ext uri="{FF2B5EF4-FFF2-40B4-BE49-F238E27FC236}">
                <a16:creationId xmlns:a16="http://schemas.microsoft.com/office/drawing/2014/main" xmlns="" id="{8868A491-32CB-6945-B458-5A2739A83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31871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IoT Thing Model Platform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4DB3E467-69E8-844B-A508-21ABFA5E585F}"/>
              </a:ext>
            </a:extLst>
          </p:cNvPr>
          <p:cNvSpPr txBox="1"/>
          <p:nvPr/>
        </p:nvSpPr>
        <p:spPr>
          <a:xfrm>
            <a:off x="1190660" y="2573710"/>
            <a:ext cx="865919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altLang="zh-CN" sz="40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An online IoT Thing Model Registration Platform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" altLang="zh-CN" sz="4000" b="0" kern="1200" dirty="0">
                <a:solidFill>
                  <a:srgbClr val="FFC000"/>
                </a:solidFill>
                <a:latin typeface="Arial"/>
                <a:ea typeface="微软雅黑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https://www.ica-alliance.org/data#/</a:t>
            </a:r>
            <a:endParaRPr lang="en-US" altLang="zh-CN" sz="4000" spc="116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E9BDEDA9-07F9-784B-97E0-2235326419A7}"/>
              </a:ext>
            </a:extLst>
          </p:cNvPr>
          <p:cNvSpPr txBox="1"/>
          <p:nvPr/>
        </p:nvSpPr>
        <p:spPr>
          <a:xfrm>
            <a:off x="1190660" y="5472464"/>
            <a:ext cx="8659192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altLang="zh-CN" sz="40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Till now, 1000+ Thing Templates, areas include: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b="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Smart Living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b="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Smart City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b="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Smart Manufacturing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b="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Smart Agriculture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b="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Smart Industry Park, etc.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xmlns="" id="{F0F0A2B2-124B-3F43-9D95-9FACF8D51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1AB3F7-D2D1-114C-BFBE-1856B1976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554" y="2573710"/>
            <a:ext cx="11216906" cy="54774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F93E0CA-C053-1943-86E2-8326E80BC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2744" y="7019004"/>
            <a:ext cx="10930416" cy="56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275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867" r="4491"/>
          <a:stretch/>
        </p:blipFill>
        <p:spPr>
          <a:xfrm>
            <a:off x="3551040" y="3190602"/>
            <a:ext cx="17785976" cy="10056545"/>
          </a:xfrm>
          <a:prstGeom prst="rect">
            <a:avLst/>
          </a:prstGeom>
          <a:ln>
            <a:solidFill>
              <a:srgbClr val="232323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79544"/>
          <a:stretch/>
        </p:blipFill>
        <p:spPr>
          <a:xfrm>
            <a:off x="1476281" y="4371957"/>
            <a:ext cx="1671861" cy="167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041" r="52613"/>
          <a:stretch/>
        </p:blipFill>
        <p:spPr>
          <a:xfrm>
            <a:off x="1476281" y="6282830"/>
            <a:ext cx="1671862" cy="1676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53364" r="26180"/>
          <a:stretch/>
        </p:blipFill>
        <p:spPr>
          <a:xfrm>
            <a:off x="1476281" y="8187708"/>
            <a:ext cx="1671861" cy="167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78267"/>
          <a:stretch/>
        </p:blipFill>
        <p:spPr>
          <a:xfrm>
            <a:off x="1476281" y="10092586"/>
            <a:ext cx="1671861" cy="16764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43700" y="5904036"/>
            <a:ext cx="2686050" cy="7343111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ingFang-SC-Medium"/>
              <a:ea typeface="PingFang-SC-Medium"/>
              <a:cs typeface="PingFang-SC-Medium"/>
              <a:sym typeface="PingFang-SC-Medium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63250" y="3732336"/>
            <a:ext cx="3371850" cy="639621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ingFang-SC-Medium"/>
              <a:ea typeface="PingFang-SC-Medium"/>
              <a:cs typeface="PingFang-SC-Medium"/>
              <a:sym typeface="PingFang-SC-Medium"/>
            </a:endParaRPr>
          </a:p>
        </p:txBody>
      </p:sp>
      <p:sp>
        <p:nvSpPr>
          <p:cNvPr id="10" name="内容页大标题为页面顶部居左上位置"/>
          <p:cNvSpPr txBox="1">
            <a:spLocks/>
          </p:cNvSpPr>
          <p:nvPr/>
        </p:nvSpPr>
        <p:spPr>
          <a:xfrm>
            <a:off x="2203622" y="727955"/>
            <a:ext cx="14754341" cy="71814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12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icrosoft YaHei"/>
              </a:defRPr>
            </a:lvl9pPr>
          </a:lstStyle>
          <a:p>
            <a:pPr lvl="0" hangingPunct="1"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sym typeface="Microsoft YaHei"/>
              </a:rPr>
              <a:t>Example</a:t>
            </a:r>
            <a:r>
              <a:rPr lang="en-US" altLang="zh-CN" sz="4000" b="1" dirty="0">
                <a:latin typeface="Microsoft YaHei"/>
                <a:ea typeface="Microsoft YaHei"/>
              </a:rPr>
              <a:t>: </a:t>
            </a:r>
            <a:r>
              <a:rPr lang="en-US" altLang="zh-CN" sz="4000" b="1" dirty="0" err="1">
                <a:latin typeface="Microsoft YaHei"/>
                <a:ea typeface="Microsoft YaHei"/>
              </a:rPr>
              <a:t>PreciseTimeSpaceCamera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sym typeface="Microsoft YaHei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782545A4-5DFD-584E-81B7-951A08FC0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ja-JP" sz="4400" b="0" kern="1200" dirty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26973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HANK YOU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THANK YOU</a:t>
            </a:r>
          </a:p>
        </p:txBody>
      </p:sp>
      <p:sp>
        <p:nvSpPr>
          <p:cNvPr id="3" name="字体&amp;字号">
            <a:extLst>
              <a:ext uri="{FF2B5EF4-FFF2-40B4-BE49-F238E27FC236}">
                <a16:creationId xmlns:a16="http://schemas.microsoft.com/office/drawing/2014/main" xmlns="" id="{ECDF3FEF-0798-584C-82EF-01F1231F8E07}"/>
              </a:ext>
            </a:extLst>
          </p:cNvPr>
          <p:cNvSpPr txBox="1"/>
          <p:nvPr/>
        </p:nvSpPr>
        <p:spPr>
          <a:xfrm>
            <a:off x="9204486" y="8443339"/>
            <a:ext cx="5975028" cy="733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096" tIns="28096" rIns="28096" bIns="28096" anchor="ctr">
            <a:spAutoFit/>
          </a:bodyPr>
          <a:lstStyle>
            <a:lvl1pPr>
              <a:defRPr sz="1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  <a:hlinkClick r:id="rId2"/>
              </a:rPr>
              <a:t>www.ica-alliance.org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Introduction</a:t>
            </a:r>
          </a:p>
        </p:txBody>
      </p:sp>
      <p:sp>
        <p:nvSpPr>
          <p:cNvPr id="50" name="Rectangle 12">
            <a:extLst>
              <a:ext uri="{FF2B5EF4-FFF2-40B4-BE49-F238E27FC236}">
                <a16:creationId xmlns:a16="http://schemas.microsoft.com/office/drawing/2014/main" xmlns="" id="{DE6BA24A-1665-C14A-816F-63A3BB398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95FA3D5-3538-FB4E-8232-EFA4BFEEC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974850"/>
            <a:ext cx="21717000" cy="97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6158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Structure</a:t>
            </a: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xmlns="" id="{55817805-FDD7-E942-BF5B-0961DBD4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EBF7C7A-3258-8B47-AE85-675ADE3C1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29" y="1803647"/>
            <a:ext cx="22809200" cy="115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16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Overview of ICA Standardization</a:t>
            </a:r>
          </a:p>
        </p:txBody>
      </p:sp>
      <p:sp>
        <p:nvSpPr>
          <p:cNvPr id="69" name="Rectangle 12">
            <a:extLst>
              <a:ext uri="{FF2B5EF4-FFF2-40B4-BE49-F238E27FC236}">
                <a16:creationId xmlns:a16="http://schemas.microsoft.com/office/drawing/2014/main" xmlns="" id="{71202A20-291A-5745-8E9A-E514C755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0977D73-1E61-D949-A505-2605A89E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71" y="1672926"/>
            <a:ext cx="19989800" cy="113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11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Standard Architecture</a:t>
            </a:r>
          </a:p>
        </p:txBody>
      </p:sp>
      <p:sp>
        <p:nvSpPr>
          <p:cNvPr id="127" name="Rectangle 12">
            <a:extLst>
              <a:ext uri="{FF2B5EF4-FFF2-40B4-BE49-F238E27FC236}">
                <a16:creationId xmlns:a16="http://schemas.microsoft.com/office/drawing/2014/main" xmlns="" id="{2BE60DD4-F415-A742-9D1F-ED97AE467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B279087-0125-814A-83B0-AEB2DEAF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85" y="2469306"/>
            <a:ext cx="19354800" cy="10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93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60" y="522965"/>
            <a:ext cx="10007337" cy="10007337"/>
          </a:xfrm>
          <a:prstGeom prst="rect">
            <a:avLst/>
          </a:prstGeom>
        </p:spPr>
      </p:pic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Thing Model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12718737" y="5564589"/>
            <a:ext cx="3451808" cy="1824429"/>
            <a:chOff x="1116091" y="11380771"/>
            <a:chExt cx="2577712" cy="1362432"/>
          </a:xfrm>
        </p:grpSpPr>
        <p:sp>
          <p:nvSpPr>
            <p:cNvPr id="6" name="矩形 5"/>
            <p:cNvSpPr/>
            <p:nvPr/>
          </p:nvSpPr>
          <p:spPr>
            <a:xfrm>
              <a:off x="1116091" y="11380771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A9B2E90-E7BB-FA49-873D-ABE07961C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533" y="11792492"/>
              <a:ext cx="786727" cy="56620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/>
            <a:srcRect l="27984" t="19095" r="64690" b="75944"/>
            <a:stretch/>
          </p:blipFill>
          <p:spPr>
            <a:xfrm>
              <a:off x="2349702" y="11892982"/>
              <a:ext cx="1192544" cy="465715"/>
            </a:xfrm>
            <a:prstGeom prst="rect">
              <a:avLst/>
            </a:prstGeom>
          </p:spPr>
        </p:pic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14495839" y="7880660"/>
            <a:ext cx="3451807" cy="1824429"/>
            <a:chOff x="3917245" y="11394378"/>
            <a:chExt cx="2577712" cy="1362432"/>
          </a:xfrm>
        </p:grpSpPr>
        <p:sp>
          <p:nvSpPr>
            <p:cNvPr id="7" name="矩形 6"/>
            <p:cNvSpPr/>
            <p:nvPr/>
          </p:nvSpPr>
          <p:spPr>
            <a:xfrm>
              <a:off x="3917245" y="11394378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247039F1-3AFB-FB4D-BE3E-D45F1670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3820" y="11493140"/>
              <a:ext cx="2344562" cy="1164908"/>
            </a:xfrm>
            <a:prstGeom prst="rect">
              <a:avLst/>
            </a:prstGeom>
          </p:spPr>
        </p:pic>
      </p:grpSp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16591154" y="5582810"/>
            <a:ext cx="3451808" cy="1824429"/>
            <a:chOff x="6718400" y="11394377"/>
            <a:chExt cx="2577712" cy="1362432"/>
          </a:xfrm>
        </p:grpSpPr>
        <p:sp>
          <p:nvSpPr>
            <p:cNvPr id="11" name="矩形 10"/>
            <p:cNvSpPr/>
            <p:nvPr/>
          </p:nvSpPr>
          <p:spPr>
            <a:xfrm>
              <a:off x="6718400" y="11394377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074C054-15A7-F44F-844F-DC106A56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405" y="11684850"/>
              <a:ext cx="1367699" cy="754273"/>
            </a:xfrm>
            <a:prstGeom prst="rect">
              <a:avLst/>
            </a:prstGeom>
          </p:spPr>
        </p:pic>
      </p:grpSp>
      <p:grpSp>
        <p:nvGrpSpPr>
          <p:cNvPr id="26" name="组合 25"/>
          <p:cNvGrpSpPr>
            <a:grpSpLocks noChangeAspect="1"/>
          </p:cNvGrpSpPr>
          <p:nvPr/>
        </p:nvGrpSpPr>
        <p:grpSpPr>
          <a:xfrm>
            <a:off x="20463571" y="5564588"/>
            <a:ext cx="3451807" cy="1824429"/>
            <a:chOff x="9519553" y="11394378"/>
            <a:chExt cx="2577712" cy="1362432"/>
          </a:xfrm>
        </p:grpSpPr>
        <p:sp>
          <p:nvSpPr>
            <p:cNvPr id="12" name="矩形 11"/>
            <p:cNvSpPr/>
            <p:nvPr/>
          </p:nvSpPr>
          <p:spPr>
            <a:xfrm>
              <a:off x="9519553" y="11394378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56188" y="11820975"/>
              <a:ext cx="2337691" cy="603963"/>
            </a:xfrm>
            <a:prstGeom prst="rect">
              <a:avLst/>
            </a:prstGeom>
          </p:spPr>
        </p:pic>
      </p:grpSp>
      <p:grpSp>
        <p:nvGrpSpPr>
          <p:cNvPr id="27" name="组合 26"/>
          <p:cNvGrpSpPr>
            <a:grpSpLocks noChangeAspect="1"/>
          </p:cNvGrpSpPr>
          <p:nvPr/>
        </p:nvGrpSpPr>
        <p:grpSpPr>
          <a:xfrm>
            <a:off x="18495317" y="7880660"/>
            <a:ext cx="3451807" cy="1824429"/>
            <a:chOff x="12320707" y="11380770"/>
            <a:chExt cx="2577712" cy="1362432"/>
          </a:xfrm>
        </p:grpSpPr>
        <p:sp>
          <p:nvSpPr>
            <p:cNvPr id="16" name="矩形 15"/>
            <p:cNvSpPr/>
            <p:nvPr/>
          </p:nvSpPr>
          <p:spPr>
            <a:xfrm>
              <a:off x="12320707" y="11380770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17" name="Picture 4" descr="Eclipse Foundation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4211" y="11524180"/>
              <a:ext cx="2110703" cy="110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组合 28"/>
          <p:cNvGrpSpPr>
            <a:grpSpLocks noChangeAspect="1"/>
          </p:cNvGrpSpPr>
          <p:nvPr/>
        </p:nvGrpSpPr>
        <p:grpSpPr>
          <a:xfrm>
            <a:off x="16591154" y="10226552"/>
            <a:ext cx="3451808" cy="1824429"/>
            <a:chOff x="17923015" y="11378962"/>
            <a:chExt cx="2577712" cy="1362432"/>
          </a:xfrm>
        </p:grpSpPr>
        <p:sp>
          <p:nvSpPr>
            <p:cNvPr id="19" name="矩形 18"/>
            <p:cNvSpPr/>
            <p:nvPr/>
          </p:nvSpPr>
          <p:spPr>
            <a:xfrm>
              <a:off x="17923015" y="11378962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21" name="Picture 6" descr="Zigbee Allianc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9371" y="11731565"/>
              <a:ext cx="1905000" cy="65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12718737" y="10237381"/>
            <a:ext cx="3451808" cy="1824429"/>
            <a:chOff x="15121861" y="11380770"/>
            <a:chExt cx="2577712" cy="1362432"/>
          </a:xfrm>
        </p:grpSpPr>
        <p:sp>
          <p:nvSpPr>
            <p:cNvPr id="18" name="矩形 17"/>
            <p:cNvSpPr/>
            <p:nvPr/>
          </p:nvSpPr>
          <p:spPr>
            <a:xfrm>
              <a:off x="15121861" y="11380770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4A3A322-2CA1-6A45-BE71-9EEEEAC8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99222" y="11599515"/>
              <a:ext cx="2022989" cy="908770"/>
            </a:xfrm>
            <a:prstGeom prst="rect">
              <a:avLst/>
            </a:prstGeom>
          </p:spPr>
        </p:pic>
      </p:grpSp>
      <p:grpSp>
        <p:nvGrpSpPr>
          <p:cNvPr id="30" name="组合 29"/>
          <p:cNvGrpSpPr>
            <a:grpSpLocks noChangeAspect="1"/>
          </p:cNvGrpSpPr>
          <p:nvPr/>
        </p:nvGrpSpPr>
        <p:grpSpPr>
          <a:xfrm>
            <a:off x="20463571" y="10237381"/>
            <a:ext cx="3451807" cy="1824429"/>
            <a:chOff x="20724169" y="11380771"/>
            <a:chExt cx="2577712" cy="1362432"/>
          </a:xfrm>
        </p:grpSpPr>
        <p:sp>
          <p:nvSpPr>
            <p:cNvPr id="20" name="矩形 19"/>
            <p:cNvSpPr/>
            <p:nvPr/>
          </p:nvSpPr>
          <p:spPr>
            <a:xfrm>
              <a:off x="20724169" y="11380771"/>
              <a:ext cx="2577712" cy="13624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D2BE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-SC-Medium"/>
                <a:ea typeface="PingFang-SC-Medium"/>
                <a:cs typeface="PingFang-SC-Medium"/>
                <a:sym typeface="PingFang-SC-Medium"/>
              </a:endParaRPr>
            </a:p>
          </p:txBody>
        </p:sp>
        <p:pic>
          <p:nvPicPr>
            <p:cNvPr id="23" name="Picture 12" descr="https://images.anandtech.com/doci/8253/carousel_678x45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6053" y="11747064"/>
              <a:ext cx="1794263" cy="62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文本框 30"/>
          <p:cNvSpPr txBox="1"/>
          <p:nvPr/>
        </p:nvSpPr>
        <p:spPr>
          <a:xfrm>
            <a:off x="12455368" y="3553047"/>
            <a:ext cx="11723376" cy="1493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Global organizations which provide similar data model </a:t>
            </a:r>
          </a:p>
        </p:txBody>
      </p:sp>
      <p:sp>
        <p:nvSpPr>
          <p:cNvPr id="32" name="矩形">
            <a:extLst>
              <a:ext uri="{FF2B5EF4-FFF2-40B4-BE49-F238E27FC236}">
                <a16:creationId xmlns:a16="http://schemas.microsoft.com/office/drawing/2014/main" xmlns="" id="{91008C84-FB39-C84C-BF54-132FD95C2570}"/>
              </a:ext>
            </a:extLst>
          </p:cNvPr>
          <p:cNvSpPr/>
          <p:nvPr/>
        </p:nvSpPr>
        <p:spPr>
          <a:xfrm>
            <a:off x="721321" y="3644450"/>
            <a:ext cx="10965264" cy="8856499"/>
          </a:xfrm>
          <a:prstGeom prst="rect">
            <a:avLst/>
          </a:prstGeom>
          <a:ln w="12700">
            <a:solidFill>
              <a:srgbClr val="00D2BE"/>
            </a:solidFill>
          </a:ln>
        </p:spPr>
        <p:txBody>
          <a:bodyPr lIns="72986" tIns="72986" rIns="72986" bIns="72986" anchor="ctr"/>
          <a:lstStyle/>
          <a:p>
            <a:pPr defTabSz="1865426">
              <a:defRPr sz="5000"/>
            </a:pPr>
            <a:endParaRPr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140"/>
          <p:cNvSpPr txBox="1"/>
          <p:nvPr/>
        </p:nvSpPr>
        <p:spPr>
          <a:xfrm>
            <a:off x="752072" y="8670675"/>
            <a:ext cx="1093451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Clear and unified definition of </a:t>
            </a:r>
            <a:r>
              <a:rPr lang="en-US" altLang="zh-CN" sz="3200" dirty="0">
                <a:solidFill>
                  <a:schemeClr val="bg1"/>
                </a:solidFill>
              </a:rPr>
              <a:t>device functions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35" name="矩形 140"/>
          <p:cNvSpPr txBox="1"/>
          <p:nvPr/>
        </p:nvSpPr>
        <p:spPr>
          <a:xfrm>
            <a:off x="1215660" y="7389017"/>
            <a:ext cx="1000733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altLang="zh-CN" sz="3200" dirty="0"/>
              <a:t>Standard semantic for </a:t>
            </a:r>
            <a:r>
              <a:rPr lang="en-US" altLang="zh-CN" sz="3200" dirty="0" err="1"/>
              <a:t>IoT</a:t>
            </a:r>
            <a:r>
              <a:rPr lang="en-US" altLang="zh-CN" sz="3200" dirty="0"/>
              <a:t> device digitalization</a:t>
            </a:r>
            <a:endParaRPr lang="zh-CN" altLang="en-US" sz="3200" dirty="0"/>
          </a:p>
        </p:txBody>
      </p:sp>
      <p:sp>
        <p:nvSpPr>
          <p:cNvPr id="36" name="矩形 140"/>
          <p:cNvSpPr txBox="1"/>
          <p:nvPr/>
        </p:nvSpPr>
        <p:spPr>
          <a:xfrm>
            <a:off x="752072" y="9948386"/>
            <a:ext cx="1093451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Better data interworking between </a:t>
            </a:r>
            <a:r>
              <a:rPr lang="en-US" sz="3200" dirty="0" err="1">
                <a:solidFill>
                  <a:schemeClr val="bg1"/>
                </a:solidFill>
              </a:rPr>
              <a:t>IoT</a:t>
            </a:r>
            <a:r>
              <a:rPr lang="en-US" sz="3200" dirty="0">
                <a:solidFill>
                  <a:schemeClr val="bg1"/>
                </a:solidFill>
              </a:rPr>
              <a:t> devices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37" name="矩形 140"/>
          <p:cNvSpPr txBox="1"/>
          <p:nvPr/>
        </p:nvSpPr>
        <p:spPr>
          <a:xfrm>
            <a:off x="752072" y="11221808"/>
            <a:ext cx="1093451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Loose coupling of </a:t>
            </a:r>
            <a:r>
              <a:rPr lang="en-US" sz="3200" dirty="0" err="1">
                <a:solidFill>
                  <a:schemeClr val="bg1"/>
                </a:solidFill>
              </a:rPr>
              <a:t>IoT</a:t>
            </a:r>
            <a:r>
              <a:rPr lang="en-US" sz="3200" dirty="0">
                <a:solidFill>
                  <a:schemeClr val="bg1"/>
                </a:solidFill>
              </a:rPr>
              <a:t> software and hardware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xmlns="" id="{3AFA387E-9B81-D443-BAAE-D86EFFD27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98086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IoT Thing Model Overview 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7CB3A3B7-2E84-7741-86F8-B69F96316BFF}"/>
              </a:ext>
            </a:extLst>
          </p:cNvPr>
          <p:cNvSpPr txBox="1"/>
          <p:nvPr/>
        </p:nvSpPr>
        <p:spPr>
          <a:xfrm>
            <a:off x="1265811" y="2297448"/>
            <a:ext cx="20713806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ICA IoT Thing Model runs on top of the transfer protocol and connectivity protocol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altLang="zh-CN" sz="40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ICA IoT Thing Model can be run on device, gateway, and cloud platform</a:t>
            </a:r>
          </a:p>
        </p:txBody>
      </p:sp>
      <p:sp>
        <p:nvSpPr>
          <p:cNvPr id="52" name="Rectangle 12">
            <a:extLst>
              <a:ext uri="{FF2B5EF4-FFF2-40B4-BE49-F238E27FC236}">
                <a16:creationId xmlns:a16="http://schemas.microsoft.com/office/drawing/2014/main" xmlns="" id="{143BFB0D-06F1-0946-9370-0EC7B6BFD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103AA9A-109F-914F-A741-C79AF4A8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84" y="5381237"/>
            <a:ext cx="229362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951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Definition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823877" y="4071368"/>
            <a:ext cx="13337604" cy="6084000"/>
            <a:chOff x="1105229" y="4868538"/>
            <a:chExt cx="13337604" cy="6084000"/>
          </a:xfrm>
        </p:grpSpPr>
        <p:grpSp>
          <p:nvGrpSpPr>
            <p:cNvPr id="68" name="组合 67"/>
            <p:cNvGrpSpPr/>
            <p:nvPr/>
          </p:nvGrpSpPr>
          <p:grpSpPr>
            <a:xfrm>
              <a:off x="8884924" y="6688968"/>
              <a:ext cx="4738218" cy="1127032"/>
              <a:chOff x="6730533" y="7120233"/>
              <a:chExt cx="4738218" cy="1127032"/>
            </a:xfrm>
          </p:grpSpPr>
          <p:sp>
            <p:nvSpPr>
              <p:cNvPr id="7" name="文本框 22"/>
              <p:cNvSpPr txBox="1"/>
              <p:nvPr/>
            </p:nvSpPr>
            <p:spPr>
              <a:xfrm>
                <a:off x="6730533" y="7120233"/>
                <a:ext cx="1582164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 defTabSz="914400">
                  <a:defRPr sz="3600">
                    <a:solidFill>
                      <a:srgbClr val="FF7300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Profile:</a:t>
                </a:r>
                <a:endParaRPr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Shape 469"/>
              <p:cNvSpPr txBox="1"/>
              <p:nvPr/>
            </p:nvSpPr>
            <p:spPr>
              <a:xfrm>
                <a:off x="6764485" y="7806632"/>
                <a:ext cx="4704266" cy="4406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>
                  <a:lnSpc>
                    <a:spcPct val="120000"/>
                  </a:lnSpc>
                  <a:defRPr sz="2000" spc="68">
                    <a:solidFill>
                      <a:srgbClr val="FFFFFF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Static description</a:t>
                </a:r>
                <a:endParaRPr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8901900" y="8553158"/>
              <a:ext cx="5540933" cy="2262168"/>
              <a:chOff x="6722009" y="8622401"/>
              <a:chExt cx="5540933" cy="2262168"/>
            </a:xfrm>
          </p:grpSpPr>
          <p:sp>
            <p:nvSpPr>
              <p:cNvPr id="8" name="文本框 23"/>
              <p:cNvSpPr txBox="1"/>
              <p:nvPr/>
            </p:nvSpPr>
            <p:spPr>
              <a:xfrm>
                <a:off x="6730533" y="8622401"/>
                <a:ext cx="2789225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 defTabSz="914400">
                  <a:defRPr sz="3600">
                    <a:solidFill>
                      <a:srgbClr val="FF7300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Functionality</a:t>
                </a:r>
                <a:endParaRPr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Shape 469"/>
              <p:cNvSpPr txBox="1"/>
              <p:nvPr/>
            </p:nvSpPr>
            <p:spPr>
              <a:xfrm>
                <a:off x="6722009" y="9425554"/>
                <a:ext cx="4704266" cy="4406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>
                  <a:lnSpc>
                    <a:spcPct val="120000"/>
                  </a:lnSpc>
                  <a:defRPr sz="2000" spc="68">
                    <a:solidFill>
                      <a:srgbClr val="FFFFFF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Property: Run-time status</a:t>
                </a:r>
                <a:endParaRPr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Shape 469"/>
              <p:cNvSpPr txBox="1"/>
              <p:nvPr/>
            </p:nvSpPr>
            <p:spPr>
              <a:xfrm>
                <a:off x="6730533" y="9945388"/>
                <a:ext cx="4172532" cy="4719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>
                  <a:lnSpc>
                    <a:spcPct val="120000"/>
                  </a:lnSpc>
                  <a:defRPr sz="2000" spc="68">
                    <a:solidFill>
                      <a:srgbClr val="FFFFFF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Service: </a:t>
                </a:r>
                <a:r>
                  <a:rPr 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Action, command</a:t>
                </a:r>
                <a:endParaRPr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Shape 469"/>
              <p:cNvSpPr txBox="1"/>
              <p:nvPr/>
            </p:nvSpPr>
            <p:spPr>
              <a:xfrm>
                <a:off x="6730533" y="10412645"/>
                <a:ext cx="5532409" cy="4719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>
                  <a:lnSpc>
                    <a:spcPct val="120000"/>
                  </a:lnSpc>
                  <a:defRPr sz="2000" spc="68">
                    <a:solidFill>
                      <a:srgbClr val="FFFFFF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Event: Information, warning and fault</a:t>
                </a:r>
                <a:endParaRPr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8901900" y="4873284"/>
              <a:ext cx="5030228" cy="1078527"/>
              <a:chOff x="6730532" y="5649523"/>
              <a:chExt cx="5030228" cy="1078527"/>
            </a:xfrm>
          </p:grpSpPr>
          <p:sp>
            <p:nvSpPr>
              <p:cNvPr id="6" name="文本框 21"/>
              <p:cNvSpPr txBox="1"/>
              <p:nvPr/>
            </p:nvSpPr>
            <p:spPr>
              <a:xfrm>
                <a:off x="6730533" y="5649523"/>
                <a:ext cx="1511632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 defTabSz="914400">
                  <a:defRPr sz="3600">
                    <a:solidFill>
                      <a:srgbClr val="FF7300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Status:</a:t>
                </a:r>
                <a:endParaRPr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Shape 469"/>
              <p:cNvSpPr txBox="1"/>
              <p:nvPr/>
            </p:nvSpPr>
            <p:spPr>
              <a:xfrm>
                <a:off x="6730532" y="6287417"/>
                <a:ext cx="5030228" cy="4406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>
                  <a:lnSpc>
                    <a:spcPct val="120000"/>
                  </a:lnSpc>
                  <a:defRPr sz="2000" spc="68">
                    <a:solidFill>
                      <a:srgbClr val="FFFFFF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r>
                  <a:rPr lang="en-US" sz="2000" spc="68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/>
                  </a:rPr>
                  <a:t>Online/Offline, Active/</a:t>
                </a:r>
                <a:r>
                  <a:rPr lang="en-US" sz="2000" spc="68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/>
                  </a:rPr>
                  <a:t>Deactive</a:t>
                </a:r>
                <a:endParaRPr sz="2000" spc="6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1105229" y="4868538"/>
              <a:ext cx="7084690" cy="6084000"/>
              <a:chOff x="15735629" y="6009776"/>
              <a:chExt cx="7084690" cy="6084000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15735629" y="6009776"/>
                <a:ext cx="7084690" cy="6084000"/>
                <a:chOff x="16461964" y="3699782"/>
                <a:chExt cx="7084690" cy="6084000"/>
              </a:xfrm>
            </p:grpSpPr>
            <p:sp>
              <p:nvSpPr>
                <p:cNvPr id="2" name="等腰三角形 1"/>
                <p:cNvSpPr>
                  <a:spLocks/>
                </p:cNvSpPr>
                <p:nvPr/>
              </p:nvSpPr>
              <p:spPr>
                <a:xfrm>
                  <a:off x="16461964" y="3699782"/>
                  <a:ext cx="7084690" cy="6084000"/>
                </a:xfrm>
                <a:prstGeom prst="triangle">
                  <a:avLst/>
                </a:prstGeom>
                <a:solidFill>
                  <a:srgbClr val="00D2BE"/>
                </a:solidFill>
                <a:ln w="12700" cap="flat">
                  <a:solidFill>
                    <a:schemeClr val="bg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3200" b="1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endParaRPr>
                </a:p>
              </p:txBody>
            </p:sp>
            <p:sp>
              <p:nvSpPr>
                <p:cNvPr id="73" name="等腰三角形 72"/>
                <p:cNvSpPr>
                  <a:spLocks noChangeAspect="1"/>
                </p:cNvSpPr>
                <p:nvPr/>
              </p:nvSpPr>
              <p:spPr>
                <a:xfrm rot="10800000">
                  <a:off x="18236662" y="6741782"/>
                  <a:ext cx="3535294" cy="3035945"/>
                </a:xfrm>
                <a:prstGeom prst="triangle">
                  <a:avLst/>
                </a:prstGeom>
                <a:solidFill>
                  <a:srgbClr val="00D2BE"/>
                </a:solidFill>
                <a:ln w="12700" cap="flat">
                  <a:solidFill>
                    <a:schemeClr val="bg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3200" b="1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endParaRPr>
                </a:p>
              </p:txBody>
            </p:sp>
            <p:cxnSp>
              <p:nvCxnSpPr>
                <p:cNvPr id="29" name="直接连接符 28"/>
                <p:cNvCxnSpPr/>
                <p:nvPr/>
              </p:nvCxnSpPr>
              <p:spPr>
                <a:xfrm>
                  <a:off x="18969186" y="5477499"/>
                  <a:ext cx="2070245" cy="0"/>
                </a:xfrm>
                <a:prstGeom prst="line">
                  <a:avLst/>
                </a:prstGeom>
                <a:noFill/>
                <a:ln w="254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49" name="文本框 48"/>
              <p:cNvSpPr txBox="1"/>
              <p:nvPr/>
            </p:nvSpPr>
            <p:spPr>
              <a:xfrm>
                <a:off x="18185866" y="6849111"/>
                <a:ext cx="222227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rPr>
                  <a:t>Status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Microsoft YaHei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18166835" y="8208371"/>
                <a:ext cx="222227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rPr>
                  <a:t>Profile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Microsoft YaHei"/>
                </a:endParaRP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18166834" y="9663619"/>
                <a:ext cx="222227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rPr>
                  <a:t>Service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Microsoft YaHei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16353406" y="10952538"/>
                <a:ext cx="222227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rPr>
                  <a:t>Property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Microsoft YaHei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19980267" y="10952538"/>
                <a:ext cx="222227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Microsoft YaHei"/>
                  </a:rPr>
                  <a:t>Event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Microsoft YaHei"/>
                </a:endParaRPr>
              </a:p>
            </p:txBody>
          </p:sp>
        </p:grpSp>
      </p:grpSp>
      <p:sp>
        <p:nvSpPr>
          <p:cNvPr id="78" name="Shape 187"/>
          <p:cNvSpPr txBox="1"/>
          <p:nvPr/>
        </p:nvSpPr>
        <p:spPr>
          <a:xfrm>
            <a:off x="3992874" y="11631051"/>
            <a:ext cx="708178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400">
                <a:solidFill>
                  <a:srgbClr val="FFFFFF"/>
                </a:solidFill>
                <a:latin typeface="FZLanTingHei-EB-GBK"/>
                <a:ea typeface="FZLanTingHei-EB-GBK"/>
                <a:cs typeface="FZLanTingHei-EB-GBK"/>
                <a:sym typeface="FZLanTingHei-EB-GBK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600" b="1" spc="0" dirty="0">
                <a:latin typeface="微软雅黑" panose="020B0503020204020204" pitchFamily="34" charset="-122"/>
                <a:ea typeface="微软雅黑" panose="020B0503020204020204" pitchFamily="34" charset="-122"/>
                <a:cs typeface="Helvetica Light"/>
                <a:sym typeface="Helvetica Light"/>
              </a:rPr>
              <a:t>Thing Abstract Model</a:t>
            </a:r>
            <a:endParaRPr sz="3600" b="1" spc="0" dirty="0"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79" name="Shape 187"/>
          <p:cNvSpPr txBox="1"/>
          <p:nvPr/>
        </p:nvSpPr>
        <p:spPr>
          <a:xfrm>
            <a:off x="14841415" y="11631051"/>
            <a:ext cx="8859980" cy="128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400">
                <a:solidFill>
                  <a:srgbClr val="FFFFFF"/>
                </a:solidFill>
                <a:latin typeface="FZLanTingHei-EB-GBK"/>
                <a:ea typeface="FZLanTingHei-EB-GBK"/>
                <a:cs typeface="FZLanTingHei-EB-GBK"/>
                <a:sym typeface="FZLanTingHei-EB-GBK"/>
              </a:defRPr>
            </a:lvl1pPr>
          </a:lstStyle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Helvetica Light"/>
                <a:sym typeface="Helvetica Light"/>
              </a:rPr>
              <a:t>Things Specification Language</a:t>
            </a:r>
          </a:p>
          <a:p>
            <a:pPr>
              <a:spcBef>
                <a:spcPts val="600"/>
              </a:spcBef>
            </a:pPr>
            <a:r>
              <a:rPr lang="en-US" sz="3600" b="1" spc="0" dirty="0">
                <a:latin typeface="微软雅黑" panose="020B0503020204020204" pitchFamily="34" charset="-122"/>
                <a:ea typeface="微软雅黑" panose="020B0503020204020204" pitchFamily="34" charset="-122"/>
                <a:cs typeface="Helvetica Light"/>
                <a:sym typeface="Helvetica Light"/>
              </a:rPr>
              <a:t>(JSON Schema)</a:t>
            </a:r>
            <a:endParaRPr sz="3600" b="1" spc="0" dirty="0"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6211405" y="3693368"/>
            <a:ext cx="6120000" cy="6840000"/>
            <a:chOff x="15824116" y="3305800"/>
            <a:chExt cx="6120000" cy="6840000"/>
          </a:xfrm>
        </p:grpSpPr>
        <p:sp>
          <p:nvSpPr>
            <p:cNvPr id="80" name="矩形 79"/>
            <p:cNvSpPr/>
            <p:nvPr/>
          </p:nvSpPr>
          <p:spPr>
            <a:xfrm>
              <a:off x="15824116" y="3305800"/>
              <a:ext cx="6120000" cy="6840000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0D2B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Microsoft YaHei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16416169" y="3373883"/>
              <a:ext cx="5341862" cy="6740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{  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"properties": [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{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"identifier": "</a:t>
              </a:r>
              <a:r>
                <a:rPr lang="en-US" altLang="zh-CN" sz="1800" dirty="0" err="1">
                  <a:solidFill>
                    <a:schemeClr val="tx1"/>
                  </a:solidFill>
                </a:rPr>
                <a:t>LightSwitch</a:t>
              </a:r>
              <a:r>
                <a:rPr lang="en-US" altLang="zh-CN" sz="1800" dirty="0">
                  <a:solidFill>
                    <a:schemeClr val="tx1"/>
                  </a:solidFill>
                </a:rPr>
                <a:t>",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"</a:t>
              </a:r>
              <a:r>
                <a:rPr lang="en-US" altLang="zh-CN" sz="1800" dirty="0" err="1">
                  <a:solidFill>
                    <a:schemeClr val="tx1"/>
                  </a:solidFill>
                </a:rPr>
                <a:t>dataType</a:t>
              </a:r>
              <a:r>
                <a:rPr lang="en-US" altLang="zh-CN" sz="1800" dirty="0">
                  <a:solidFill>
                    <a:schemeClr val="tx1"/>
                  </a:solidFill>
                </a:rPr>
                <a:t>": {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"type": "bool"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}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}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],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"events": [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{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"</a:t>
              </a:r>
              <a:r>
                <a:rPr lang="en-US" altLang="zh-CN" sz="1800" dirty="0" err="1">
                  <a:solidFill>
                    <a:schemeClr val="tx1"/>
                  </a:solidFill>
                </a:rPr>
                <a:t>outputData</a:t>
              </a:r>
              <a:r>
                <a:rPr lang="en-US" altLang="zh-CN" sz="1800" dirty="0">
                  <a:solidFill>
                    <a:schemeClr val="tx1"/>
                  </a:solidFill>
                </a:rPr>
                <a:t>": [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{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    "identifier": "</a:t>
              </a:r>
              <a:r>
                <a:rPr lang="en-US" altLang="zh-CN" sz="1800" dirty="0" err="1">
                  <a:solidFill>
                    <a:schemeClr val="tx1"/>
                  </a:solidFill>
                </a:rPr>
                <a:t>ErrorCode</a:t>
              </a:r>
              <a:r>
                <a:rPr lang="en-US" altLang="zh-CN" sz="1800" dirty="0">
                  <a:solidFill>
                    <a:schemeClr val="tx1"/>
                  </a:solidFill>
                </a:rPr>
                <a:t>",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    "</a:t>
              </a:r>
              <a:r>
                <a:rPr lang="en-US" altLang="zh-CN" sz="1800" dirty="0" err="1">
                  <a:solidFill>
                    <a:schemeClr val="tx1"/>
                  </a:solidFill>
                </a:rPr>
                <a:t>dataType</a:t>
              </a:r>
              <a:r>
                <a:rPr lang="en-US" altLang="zh-CN" sz="1800" dirty="0">
                  <a:solidFill>
                    <a:schemeClr val="tx1"/>
                  </a:solidFill>
                </a:rPr>
                <a:t>": {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        "type": "</a:t>
              </a:r>
              <a:r>
                <a:rPr lang="en-US" altLang="zh-CN" sz="1800" dirty="0" err="1">
                  <a:solidFill>
                    <a:schemeClr val="tx1"/>
                  </a:solidFill>
                </a:rPr>
                <a:t>enum</a:t>
              </a:r>
              <a:r>
                <a:rPr lang="en-US" altLang="zh-CN" sz="1800" dirty="0">
                  <a:solidFill>
                    <a:schemeClr val="tx1"/>
                  </a:solidFill>
                </a:rPr>
                <a:t>"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    }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    }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],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"identifier": "Error",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    "type": "error"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    }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    ]</a:t>
              </a:r>
            </a:p>
            <a:p>
              <a:pPr algn="l"/>
              <a:r>
                <a:rPr lang="en-US" altLang="zh-CN" sz="1800" dirty="0">
                  <a:solidFill>
                    <a:schemeClr val="tx1"/>
                  </a:solidFill>
                </a:rPr>
                <a:t>}</a:t>
              </a:r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加号 3"/>
          <p:cNvSpPr/>
          <p:nvPr/>
        </p:nvSpPr>
        <p:spPr>
          <a:xfrm>
            <a:off x="12801604" y="11599346"/>
            <a:ext cx="720000" cy="720000"/>
          </a:xfrm>
          <a:prstGeom prst="mathPlus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Microsoft YaHei"/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xmlns="" id="{6C602E45-FB6F-6B41-B148-2470971B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17034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页大标题为页面顶部居左上位置"/>
          <p:cNvSpPr txBox="1">
            <a:spLocks noGrp="1"/>
          </p:cNvSpPr>
          <p:nvPr>
            <p:ph type="body" idx="13"/>
          </p:nvPr>
        </p:nvSpPr>
        <p:spPr>
          <a:xfrm>
            <a:off x="2203623" y="727955"/>
            <a:ext cx="12454378" cy="7181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ICA IoT Thing Model Class Diagram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xmlns="" id="{6C602E45-FB6F-6B41-B148-2470971B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160" y="12629306"/>
            <a:ext cx="1236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 sz="4400" b="0" kern="1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ja-JP" sz="4400" b="0" kern="12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CFCC880F-F969-D94B-ACFA-B2AECB04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900" y="2448559"/>
            <a:ext cx="12926596" cy="9173714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620A40F5-4F4F-FC4C-8C11-8185F7567284}"/>
              </a:ext>
            </a:extLst>
          </p:cNvPr>
          <p:cNvSpPr txBox="1"/>
          <p:nvPr/>
        </p:nvSpPr>
        <p:spPr>
          <a:xfrm>
            <a:off x="3396308" y="3986150"/>
            <a:ext cx="301031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sz="28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Basic Resource</a:t>
            </a:r>
            <a:endParaRPr lang="en-US" altLang="zh-CN" sz="2800" spc="11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7C37F916-C0F8-AC45-A7CB-6635838AADD4}"/>
              </a:ext>
            </a:extLst>
          </p:cNvPr>
          <p:cNvSpPr txBox="1"/>
          <p:nvPr/>
        </p:nvSpPr>
        <p:spPr>
          <a:xfrm>
            <a:off x="3970729" y="7859114"/>
            <a:ext cx="186147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sz="28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Resource</a:t>
            </a:r>
            <a:endParaRPr lang="en-US" altLang="zh-CN" sz="2800" spc="11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B0236CAF-B177-4143-89B2-810E7773BD25}"/>
              </a:ext>
            </a:extLst>
          </p:cNvPr>
          <p:cNvSpPr txBox="1"/>
          <p:nvPr/>
        </p:nvSpPr>
        <p:spPr>
          <a:xfrm>
            <a:off x="3710371" y="10548974"/>
            <a:ext cx="23821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sz="2800" spc="11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Neue"/>
              </a:rPr>
              <a:t>Thing Model</a:t>
            </a:r>
            <a:endParaRPr lang="en-US" altLang="zh-CN" sz="2800" spc="11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64861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icrosoft YaHei"/>
        <a:ea typeface="Microsoft YaHei"/>
        <a:cs typeface="Microsoft YaHei"/>
      </a:majorFont>
      <a:minorFont>
        <a:latin typeface="Microsoft YaHei"/>
        <a:ea typeface="Microsoft YaHei"/>
        <a:cs typeface="Microsoft YaHe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icrosoft YaHe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icrosoft YaHe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FF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PingFang SC Semibold"/>
        <a:ea typeface="PingFang SC Semibold"/>
        <a:cs typeface="PingFang SC Semibold"/>
      </a:majorFont>
      <a:minorFont>
        <a:latin typeface="PingFang SC Semibold"/>
        <a:ea typeface="PingFang SC Semibold"/>
        <a:cs typeface="PingFang SC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ingFang-SC-Medium"/>
            <a:ea typeface="PingFang-SC-Medium"/>
            <a:cs typeface="PingFang-SC-Medium"/>
            <a:sym typeface="PingFang-SC-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75" normalizeH="0" baseline="0">
            <a:ln>
              <a:noFill/>
            </a:ln>
            <a:solidFill>
              <a:srgbClr val="FFFFFF"/>
            </a:solidFill>
            <a:effectLst/>
            <a:uFillTx/>
            <a:latin typeface="PingFang-SC-Regular"/>
            <a:ea typeface="PingFang-SC-Regular"/>
            <a:cs typeface="PingFang-SC-Regular"/>
            <a:sym typeface="PingFang-SC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icrosoft YaHei"/>
        <a:ea typeface="Microsoft YaHei"/>
        <a:cs typeface="Microsoft YaHei"/>
      </a:majorFont>
      <a:minorFont>
        <a:latin typeface="Microsoft YaHei"/>
        <a:ea typeface="Microsoft YaHei"/>
        <a:cs typeface="Microsoft YaHe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icrosoft YaHe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icrosoft YaHe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Benutzerdefiniert</PresentationFormat>
  <Paragraphs>170</Paragraphs>
  <Slides>14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30" baseType="lpstr">
      <vt:lpstr>Microsoft YaHei</vt:lpstr>
      <vt:lpstr>Microsoft YaHei</vt:lpstr>
      <vt:lpstr>ＭＳ Ｐゴシック</vt:lpstr>
      <vt:lpstr>宋体</vt:lpstr>
      <vt:lpstr>Arial</vt:lpstr>
      <vt:lpstr>Calibri</vt:lpstr>
      <vt:lpstr>Helvetica</vt:lpstr>
      <vt:lpstr>Helvetica Light</vt:lpstr>
      <vt:lpstr>Helvetica Neue</vt:lpstr>
      <vt:lpstr>PingFang SC Semibold</vt:lpstr>
      <vt:lpstr>PingFang-SC-Light</vt:lpstr>
      <vt:lpstr>PingFang-SC-Medium</vt:lpstr>
      <vt:lpstr>PingFang-SC-Regular</vt:lpstr>
      <vt:lpstr>Times New Roman</vt:lpstr>
      <vt:lpstr>White</vt:lpstr>
      <vt:lpstr>Black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xixi-admin</dc:creator>
  <cp:lastModifiedBy>Roland Hechwartner</cp:lastModifiedBy>
  <cp:revision>193</cp:revision>
  <cp:lastPrinted>2019-07-09T10:24:50Z</cp:lastPrinted>
  <dcterms:modified xsi:type="dcterms:W3CDTF">2019-07-10T02:24:16Z</dcterms:modified>
</cp:coreProperties>
</file>