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6" r:id="rId3"/>
    <p:sldId id="278" r:id="rId4"/>
    <p:sldId id="284" r:id="rId5"/>
    <p:sldId id="279" r:id="rId6"/>
    <p:sldId id="280" r:id="rId7"/>
    <p:sldId id="281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94" d="100"/>
          <a:sy n="94" d="100"/>
        </p:scale>
        <p:origin x="6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</a:t>
            </a:r>
            <a:r>
              <a:rPr lang="en-US" dirty="0" smtClean="0">
                <a:cs typeface="Arial" panose="020B0604020202020204" pitchFamily="34" charset="0"/>
              </a:rPr>
              <a:t>TP#42 </a:t>
            </a:r>
            <a:r>
              <a:rPr lang="en-US" dirty="0" smtClean="0">
                <a:cs typeface="Arial" panose="020B0604020202020204" pitchFamily="34" charset="0"/>
              </a:rPr>
              <a:t>opening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convenor, 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Yongjing Zhang, zhangyongjing@huawei.com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2019-09-23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TP#42 </a:t>
            </a:r>
            <a:r>
              <a:rPr lang="en-US" dirty="0"/>
              <a:t>opening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WIs reaching </a:t>
            </a:r>
            <a:r>
              <a:rPr lang="en-US" altLang="de-DE" dirty="0" smtClean="0"/>
              <a:t>Freeze </a:t>
            </a:r>
            <a:r>
              <a:rPr lang="en-US" altLang="de-DE" dirty="0"/>
              <a:t>or Approval milestone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4 </a:t>
            </a:r>
            <a:r>
              <a:rPr lang="en-US" altLang="de-DE" dirty="0" smtClean="0"/>
              <a:t>Timeline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TP#42 </a:t>
            </a:r>
            <a:r>
              <a:rPr lang="en-US" dirty="0"/>
              <a:t>opening - WI </a:t>
            </a:r>
            <a:r>
              <a:rPr lang="en-US" dirty="0" smtClean="0"/>
              <a:t>Snapshot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7249445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31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dirty="0">
                <a:solidFill>
                  <a:prstClr val="black"/>
                </a:solidFill>
              </a:rPr>
              <a:t>Item Milestones </a:t>
            </a:r>
            <a:r>
              <a:rPr lang="en-US" altLang="de-DE" sz="2400" dirty="0" smtClean="0">
                <a:solidFill>
                  <a:prstClr val="black"/>
                </a:solidFill>
              </a:rPr>
              <a:t>targeted at </a:t>
            </a:r>
            <a:r>
              <a:rPr lang="en-US" altLang="de-DE" sz="2400" dirty="0" smtClean="0">
                <a:solidFill>
                  <a:prstClr val="black"/>
                </a:solidFill>
              </a:rPr>
              <a:t>TP#42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>
                <a:solidFill>
                  <a:srgbClr val="C00000"/>
                </a:solidFill>
              </a:rPr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4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freeze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1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approval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/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5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missed </a:t>
            </a:r>
            <a:r>
              <a:rPr lang="en-US" altLang="de-DE" sz="1800" b="1" dirty="0" smtClean="0">
                <a:solidFill>
                  <a:schemeClr val="tx2"/>
                </a:solidFill>
              </a:rPr>
              <a:t>approval/freeze </a:t>
            </a:r>
            <a:r>
              <a:rPr lang="en-US" altLang="de-DE" sz="1800" b="1" dirty="0">
                <a:solidFill>
                  <a:schemeClr val="tx2"/>
                </a:solidFill>
              </a:rPr>
              <a:t>dates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24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for Rel-4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endParaRPr lang="en-US" altLang="de-DE" sz="240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Release 4 </a:t>
            </a:r>
            <a:r>
              <a:rPr lang="en-US" altLang="zh-CN" sz="2400" dirty="0" smtClean="0">
                <a:solidFill>
                  <a:prstClr val="black"/>
                </a:solidFill>
              </a:rPr>
              <a:t>time line update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1 </a:t>
            </a:r>
            <a:r>
              <a:rPr lang="en-US" altLang="de-DE" sz="1800" dirty="0" smtClean="0"/>
              <a:t>Freeze TP40 – Q2 2019 : done!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2 Freeze TP43 – Q4 2019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3 </a:t>
            </a:r>
            <a:r>
              <a:rPr lang="en-US" altLang="de-DE" sz="1800" dirty="0" smtClean="0"/>
              <a:t>Freeze TP45 – Q2 2020</a:t>
            </a:r>
            <a:endParaRPr lang="en-US" altLang="de-DE" sz="1800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3380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1400" dirty="0" smtClean="0"/>
              <a:t>See full work program status @ TP41 opening in ADM-0001-Work Program Management v40.0.0.  </a:t>
            </a:r>
            <a:endParaRPr lang="en-GB" altLang="de-DE" sz="14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864" y="3931658"/>
            <a:ext cx="2804781" cy="243539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9864" y="1389175"/>
            <a:ext cx="2804781" cy="23495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4309" y="3931658"/>
            <a:ext cx="2755445" cy="243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31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v38.2.0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318760"/>
            <a:ext cx="403045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TP </a:t>
            </a:r>
            <a:r>
              <a:rPr lang="en-US" altLang="de-DE" sz="1400" b="1" dirty="0"/>
              <a:t>WIs</a:t>
            </a:r>
          </a:p>
          <a:p>
            <a:r>
              <a:rPr lang="en-US" altLang="de-DE" sz="1400" dirty="0"/>
              <a:t>WI-0049 - Rel-1 &amp; 2 Maintenance 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WI-0079 </a:t>
            </a:r>
            <a:r>
              <a:rPr lang="en-US" altLang="de-DE" sz="1400" dirty="0">
                <a:solidFill>
                  <a:srgbClr val="0070C0"/>
                </a:solidFill>
              </a:rPr>
              <a:t>- Rel-4 Small Technical Enhancements</a:t>
            </a:r>
            <a:r>
              <a:rPr lang="en-US" altLang="de-DE" sz="1400" dirty="0"/>
              <a:t> </a:t>
            </a:r>
          </a:p>
          <a:p>
            <a:pPr>
              <a:spcBef>
                <a:spcPts val="600"/>
              </a:spcBef>
            </a:pPr>
            <a:endParaRPr lang="en-US" altLang="de-DE" sz="1400" b="1" dirty="0" smtClean="0"/>
          </a:p>
          <a:p>
            <a:pPr>
              <a:spcBef>
                <a:spcPts val="600"/>
              </a:spcBef>
            </a:pPr>
            <a:r>
              <a:rPr lang="en-US" altLang="de-DE" sz="1400" b="1" dirty="0" smtClean="0"/>
              <a:t>RDM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/>
              <a:t>WI-0015 </a:t>
            </a:r>
            <a:r>
              <a:rPr lang="en-US" altLang="de-DE" sz="1400" dirty="0"/>
              <a:t>- oneM2M Use Case Continuation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da-DK" altLang="de-DE" sz="1400" dirty="0">
                <a:solidFill>
                  <a:srgbClr val="0070C0"/>
                </a:solidFill>
              </a:rPr>
              <a:t>WI-0075 – Ind. Dom. Inf. Model Mapg. &amp; Sem. </a:t>
            </a:r>
            <a:r>
              <a:rPr lang="da-DK" altLang="de-DE" sz="1400" dirty="0" smtClean="0">
                <a:solidFill>
                  <a:srgbClr val="0070C0"/>
                </a:solidFill>
              </a:rPr>
              <a:t>Spt.</a:t>
            </a:r>
          </a:p>
          <a:p>
            <a:r>
              <a:rPr lang="fr-FR" altLang="de-DE" sz="1400" dirty="0">
                <a:solidFill>
                  <a:srgbClr val="0070C0"/>
                </a:solidFill>
              </a:rPr>
              <a:t>WI-0081 - Smart </a:t>
            </a:r>
            <a:r>
              <a:rPr lang="fr-FR" altLang="de-DE" sz="1400" dirty="0" err="1">
                <a:solidFill>
                  <a:srgbClr val="0070C0"/>
                </a:solidFill>
              </a:rPr>
              <a:t>Device</a:t>
            </a:r>
            <a:r>
              <a:rPr lang="fr-FR" altLang="de-DE" sz="1400" dirty="0">
                <a:solidFill>
                  <a:srgbClr val="0070C0"/>
                </a:solidFill>
              </a:rPr>
              <a:t> Template 4.0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WI-0084 – SDT based Information Model and Mapping for </a:t>
            </a:r>
            <a:r>
              <a:rPr lang="en-US" altLang="de-DE" sz="1400" dirty="0" smtClean="0">
                <a:solidFill>
                  <a:srgbClr val="0070C0"/>
                </a:solidFill>
              </a:rPr>
              <a:t>Vert. Ind.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WI-0092 - Railway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WI-0094- Ontologies </a:t>
            </a:r>
            <a:r>
              <a:rPr lang="en-US" altLang="de-DE" sz="1400" dirty="0">
                <a:solidFill>
                  <a:srgbClr val="0070C0"/>
                </a:solidFill>
              </a:rPr>
              <a:t>for Smart City Services (OSCS)</a:t>
            </a:r>
          </a:p>
          <a:p>
            <a:endParaRPr lang="en-US" altLang="de-DE" sz="1400" dirty="0">
              <a:solidFill>
                <a:srgbClr val="0070C0"/>
              </a:solidFill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794376" y="1318760"/>
            <a:ext cx="339762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TDE WG</a:t>
            </a:r>
            <a:endParaRPr lang="en-US" altLang="de-DE" sz="1400" b="1" dirty="0"/>
          </a:p>
          <a:p>
            <a:r>
              <a:rPr lang="en-US" altLang="de-DE" sz="1400" dirty="0" smtClean="0"/>
              <a:t>WI-0054 </a:t>
            </a:r>
            <a:r>
              <a:rPr lang="en-US" altLang="de-DE" sz="1400" dirty="0"/>
              <a:t>- Developers guide series </a:t>
            </a:r>
          </a:p>
          <a:p>
            <a:r>
              <a:rPr lang="en-US" altLang="de-DE" sz="1400" dirty="0" smtClean="0"/>
              <a:t>WI-0060 </a:t>
            </a:r>
            <a:r>
              <a:rPr lang="en-US" altLang="de-DE" sz="1400" dirty="0"/>
              <a:t>- Interoperability testing Release 2</a:t>
            </a:r>
          </a:p>
          <a:p>
            <a:r>
              <a:rPr lang="en-US" altLang="de-DE" sz="1400" dirty="0" smtClean="0"/>
              <a:t>WI-0078 </a:t>
            </a:r>
            <a:r>
              <a:rPr lang="en-US" altLang="de-DE" sz="1400" dirty="0"/>
              <a:t>- oneM2M API guide </a:t>
            </a:r>
            <a:endParaRPr lang="en-US" altLang="de-DE" sz="1400" dirty="0" smtClean="0"/>
          </a:p>
          <a:p>
            <a:r>
              <a:rPr lang="en-US" altLang="de-DE" sz="1400" dirty="0" smtClean="0"/>
              <a:t>WI-0085 - Conformance </a:t>
            </a:r>
            <a:r>
              <a:rPr lang="en-US" altLang="de-DE" sz="1400" dirty="0"/>
              <a:t>Test Specifications Release </a:t>
            </a:r>
            <a:r>
              <a:rPr lang="en-US" altLang="de-DE" sz="1400" dirty="0" smtClean="0"/>
              <a:t>3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WI-0086 </a:t>
            </a:r>
            <a:r>
              <a:rPr lang="en-US" altLang="de-DE" sz="1400" dirty="0">
                <a:solidFill>
                  <a:srgbClr val="0070C0"/>
                </a:solidFill>
              </a:rPr>
              <a:t>- Conformance Test Specifications Release </a:t>
            </a:r>
            <a:r>
              <a:rPr lang="en-US" altLang="de-DE" sz="1400" dirty="0" smtClean="0">
                <a:solidFill>
                  <a:srgbClr val="0070C0"/>
                </a:solidFill>
              </a:rPr>
              <a:t>4</a:t>
            </a:r>
            <a:endParaRPr lang="en-US" altLang="de-DE" sz="1400" dirty="0">
              <a:solidFill>
                <a:srgbClr val="0070C0"/>
              </a:solidFill>
            </a:endParaRPr>
          </a:p>
        </p:txBody>
      </p:sp>
      <p:sp>
        <p:nvSpPr>
          <p:cNvPr id="11" name="Textfeld 6"/>
          <p:cNvSpPr txBox="1">
            <a:spLocks noChangeArrowheads="1"/>
          </p:cNvSpPr>
          <p:nvPr/>
        </p:nvSpPr>
        <p:spPr bwMode="auto">
          <a:xfrm>
            <a:off x="4701453" y="1322556"/>
            <a:ext cx="3832948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400" b="1" dirty="0" smtClean="0"/>
              <a:t>SDS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WI-0053 </a:t>
            </a:r>
            <a:r>
              <a:rPr lang="en-US" altLang="de-DE" sz="1400" dirty="0">
                <a:solidFill>
                  <a:srgbClr val="0070C0"/>
                </a:solidFill>
              </a:rPr>
              <a:t>- Enhancements on Semantic Support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WI-0058 – Interworking with 3GPP networks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4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WI-0069 </a:t>
            </a:r>
            <a:r>
              <a:rPr lang="en-US" altLang="de-DE" sz="1400" dirty="0">
                <a:solidFill>
                  <a:srgbClr val="0070C0"/>
                </a:solidFill>
              </a:rPr>
              <a:t>– </a:t>
            </a:r>
            <a:r>
              <a:rPr lang="en-US" altLang="de-DE" sz="1400" dirty="0" err="1">
                <a:solidFill>
                  <a:srgbClr val="0070C0"/>
                </a:solidFill>
              </a:rPr>
              <a:t>Heterogen</a:t>
            </a:r>
            <a:r>
              <a:rPr lang="en-US" altLang="de-DE" sz="1400" dirty="0">
                <a:solidFill>
                  <a:srgbClr val="0070C0"/>
                </a:solidFill>
              </a:rPr>
              <a:t>. </a:t>
            </a:r>
            <a:r>
              <a:rPr lang="en-US" altLang="de-DE" sz="14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400" dirty="0">
                <a:solidFill>
                  <a:srgbClr val="0070C0"/>
                </a:solidFill>
              </a:rPr>
              <a:t>. service in oneM2M syst</a:t>
            </a:r>
            <a:r>
              <a:rPr lang="en-US" altLang="de-DE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WI-0071 - oneM2M and W3C Web of Things </a:t>
            </a:r>
            <a:r>
              <a:rPr lang="en-US" altLang="de-DE" sz="1400" dirty="0" err="1" smtClean="0">
                <a:solidFill>
                  <a:srgbClr val="0070C0"/>
                </a:solidFill>
              </a:rPr>
              <a:t>Iwk</a:t>
            </a:r>
            <a:endParaRPr lang="en-US" altLang="de-DE" sz="1400" dirty="0">
              <a:solidFill>
                <a:srgbClr val="0070C0"/>
              </a:solidFill>
            </a:endParaRPr>
          </a:p>
          <a:p>
            <a:r>
              <a:rPr lang="en-US" altLang="de-DE" sz="1400" dirty="0">
                <a:solidFill>
                  <a:srgbClr val="0070C0"/>
                </a:solidFill>
              </a:rPr>
              <a:t>WI-0072 – Modbus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WI-0076 - Lightweight oneM2M 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WI-0077 - Attribute Based Access Control </a:t>
            </a:r>
            <a:r>
              <a:rPr lang="en-US" altLang="de-DE" sz="1400" dirty="0" smtClean="0">
                <a:solidFill>
                  <a:srgbClr val="0070C0"/>
                </a:solidFill>
              </a:rPr>
              <a:t>Policy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WI-0080 </a:t>
            </a:r>
            <a:r>
              <a:rPr lang="en-US" altLang="de-DE" sz="1400" dirty="0">
                <a:solidFill>
                  <a:srgbClr val="0070C0"/>
                </a:solidFill>
              </a:rPr>
              <a:t>- Edge and Fog Computing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WI-0082 - 3GPP V2X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WI-0083 - oneM2M Service Subscribers and </a:t>
            </a:r>
            <a:r>
              <a:rPr lang="en-US" altLang="de-DE" sz="1400" dirty="0" smtClean="0">
                <a:solidFill>
                  <a:srgbClr val="0070C0"/>
                </a:solidFill>
              </a:rPr>
              <a:t>Users</a:t>
            </a:r>
          </a:p>
          <a:p>
            <a:pPr lvl="0"/>
            <a:r>
              <a:rPr lang="en-US" altLang="de-DE" sz="1400" dirty="0" smtClean="0">
                <a:solidFill>
                  <a:srgbClr val="0070C0"/>
                </a:solidFill>
                <a:latin typeface="Calibri" panose="020F0502020204030204"/>
                <a:cs typeface="+mn-cs"/>
              </a:rPr>
              <a:t>WI-0088 </a:t>
            </a:r>
            <a:r>
              <a:rPr lang="en-US" altLang="de-DE" sz="1400" dirty="0">
                <a:solidFill>
                  <a:srgbClr val="0070C0"/>
                </a:solidFill>
                <a:latin typeface="Calibri" panose="020F0502020204030204"/>
                <a:cs typeface="+mn-cs"/>
              </a:rPr>
              <a:t>- M2M/IoT Application and Component </a:t>
            </a:r>
            <a:r>
              <a:rPr lang="en-US" altLang="de-DE" sz="1400" dirty="0" smtClean="0">
                <a:solidFill>
                  <a:srgbClr val="0070C0"/>
                </a:solidFill>
                <a:latin typeface="Calibri" panose="020F0502020204030204"/>
                <a:cs typeface="+mn-cs"/>
              </a:rPr>
              <a:t>Configuration</a:t>
            </a:r>
            <a:endParaRPr lang="en-US" altLang="de-DE" sz="1400" dirty="0" smtClean="0"/>
          </a:p>
          <a:p>
            <a:r>
              <a:rPr lang="en-US" altLang="de-DE" sz="1400" dirty="0"/>
              <a:t>WI-0089 - Getting started with </a:t>
            </a:r>
            <a:r>
              <a:rPr lang="en-US" altLang="de-DE" sz="1400" dirty="0" smtClean="0"/>
              <a:t>oneM2M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WI-0090 - oneM2M and </a:t>
            </a:r>
            <a:r>
              <a:rPr lang="en-US" altLang="de-DE" sz="1400" dirty="0" err="1">
                <a:solidFill>
                  <a:srgbClr val="0070C0"/>
                </a:solidFill>
              </a:rPr>
              <a:t>Zigbee</a:t>
            </a:r>
            <a:r>
              <a:rPr lang="en-US" altLang="de-DE" sz="14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WI-0091 - oneM2M Services and Platforms Discovery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WI-0093 - Action Triggering Enhancements </a:t>
            </a:r>
          </a:p>
          <a:p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Freeze at </a:t>
            </a:r>
            <a:r>
              <a:rPr lang="en-US" dirty="0" smtClean="0"/>
              <a:t>TP#42</a:t>
            </a:r>
            <a:endParaRPr 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FREEZE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716" y="2337786"/>
            <a:ext cx="10000279" cy="148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</a:t>
            </a:r>
            <a:r>
              <a:rPr lang="en-US" dirty="0"/>
              <a:t>at </a:t>
            </a:r>
            <a:r>
              <a:rPr lang="en-US" dirty="0" smtClean="0"/>
              <a:t>TP#42</a:t>
            </a:r>
            <a:endParaRPr 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APPROVAL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80" y="2944562"/>
            <a:ext cx="11340233" cy="78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Overdue WIs</a:t>
            </a:r>
            <a:endParaRPr 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9761" y="1173570"/>
            <a:ext cx="12072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5 overdue </a:t>
            </a:r>
            <a:r>
              <a:rPr lang="en-US" altLang="zh-CN" sz="2400" dirty="0" smtClean="0">
                <a:solidFill>
                  <a:schemeClr val="accent1"/>
                </a:solidFill>
              </a:rPr>
              <a:t>WIs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66" y="2039486"/>
            <a:ext cx="11516645" cy="207366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34696" y="4517404"/>
            <a:ext cx="103124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Proposal: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WI-0054,0060,0078</a:t>
            </a:r>
            <a:r>
              <a:rPr lang="en-US" altLang="zh-CN" dirty="0" smtClean="0">
                <a:solidFill>
                  <a:schemeClr val="accent1"/>
                </a:solidFill>
              </a:rPr>
              <a:t>:  approve the deliverables and close the WIs when ready.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WI-0088: consider to update the WID milestones.</a:t>
            </a:r>
            <a:endParaRPr lang="zh-CN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3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</a:t>
            </a:r>
            <a:r>
              <a:rPr lang="en-US" sz="4000" dirty="0"/>
              <a:t>4</a:t>
            </a:r>
          </a:p>
        </p:txBody>
      </p:sp>
      <p:sp>
        <p:nvSpPr>
          <p:cNvPr id="66" name="Textfeld 59"/>
          <p:cNvSpPr txBox="1"/>
          <p:nvPr/>
        </p:nvSpPr>
        <p:spPr>
          <a:xfrm>
            <a:off x="461075" y="5643011"/>
            <a:ext cx="8021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R4 Stage 1 Fr</a:t>
            </a:r>
            <a:r>
              <a:rPr lang="en-US" altLang="zh-CN" dirty="0" smtClean="0"/>
              <a:t>ozen by TP#40 – </a:t>
            </a:r>
            <a:r>
              <a:rPr lang="en-US" altLang="zh-CN" i="1" dirty="0" smtClean="0">
                <a:solidFill>
                  <a:srgbClr val="FF0000"/>
                </a:solidFill>
              </a:rPr>
              <a:t>done!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New tentatively date for R4 ratification at Q1 2021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2308561" y="1237228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uppieren 7"/>
          <p:cNvGrpSpPr/>
          <p:nvPr/>
        </p:nvGrpSpPr>
        <p:grpSpPr>
          <a:xfrm>
            <a:off x="10874383" y="6129582"/>
            <a:ext cx="1037820" cy="326485"/>
            <a:chOff x="573621" y="6127229"/>
            <a:chExt cx="1037820" cy="326485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573621" y="6158070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775378" y="6127229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</p:grpSp>
      <p:grpSp>
        <p:nvGrpSpPr>
          <p:cNvPr id="71" name="Gruppieren 6"/>
          <p:cNvGrpSpPr/>
          <p:nvPr/>
        </p:nvGrpSpPr>
        <p:grpSpPr>
          <a:xfrm>
            <a:off x="10874383" y="5759916"/>
            <a:ext cx="989085" cy="326486"/>
            <a:chOff x="2577721" y="6127228"/>
            <a:chExt cx="989085" cy="326486"/>
          </a:xfrm>
        </p:grpSpPr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2577721" y="6158070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2785823" y="6127228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</p:grp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3882783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100368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gray">
          <a:xfrm flipH="1" flipV="1">
            <a:off x="473758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2781448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3591523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93" name="Textfeld 44"/>
          <p:cNvSpPr txBox="1"/>
          <p:nvPr/>
        </p:nvSpPr>
        <p:spPr>
          <a:xfrm>
            <a:off x="4465147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215375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277916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864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24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R3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7142025" y="3269886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587326" y="4687644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288180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447067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881267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943595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636370" y="397553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10609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324567" y="1962932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TP#46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TP#47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466800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Textfeld 108"/>
          <p:cNvSpPr txBox="1"/>
          <p:nvPr/>
        </p:nvSpPr>
        <p:spPr>
          <a:xfrm>
            <a:off x="8809529" y="15741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gray">
          <a:xfrm flipH="1" flipV="1">
            <a:off x="9154778" y="19515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6" name="Line 21"/>
          <p:cNvSpPr>
            <a:spLocks noChangeShapeType="1"/>
          </p:cNvSpPr>
          <p:nvPr/>
        </p:nvSpPr>
        <p:spPr bwMode="gray">
          <a:xfrm flipH="1" flipV="1">
            <a:off x="9798066" y="3253112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27" name="Gerader Verbinder 79"/>
          <p:cNvCxnSpPr/>
          <p:nvPr/>
        </p:nvCxnSpPr>
        <p:spPr>
          <a:xfrm>
            <a:off x="10292411" y="3958764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9" name="Raute 80"/>
          <p:cNvSpPr/>
          <p:nvPr/>
        </p:nvSpPr>
        <p:spPr>
          <a:xfrm>
            <a:off x="10233893" y="4645272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feld 81"/>
          <p:cNvSpPr txBox="1"/>
          <p:nvPr/>
        </p:nvSpPr>
        <p:spPr>
          <a:xfrm>
            <a:off x="984591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R4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 smtClean="0">
                <a:solidFill>
                  <a:schemeClr val="bg1"/>
                </a:solidFill>
              </a:rPr>
              <a:t>Rati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8" name="Freeform 15"/>
          <p:cNvSpPr>
            <a:spLocks noEditPoints="1"/>
          </p:cNvSpPr>
          <p:nvPr/>
        </p:nvSpPr>
        <p:spPr bwMode="auto">
          <a:xfrm>
            <a:off x="3766420" y="4524533"/>
            <a:ext cx="288180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486</Words>
  <Application>Microsoft Office PowerPoint</Application>
  <PresentationFormat>宽屏</PresentationFormat>
  <Paragraphs>106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Book</vt:lpstr>
      <vt:lpstr>Myriad Pro</vt:lpstr>
      <vt:lpstr>Myriad Pro Light</vt:lpstr>
      <vt:lpstr>Tele-GroteskFet</vt:lpstr>
      <vt:lpstr>宋体</vt:lpstr>
      <vt:lpstr>Arial</vt:lpstr>
      <vt:lpstr>Calibri</vt:lpstr>
      <vt:lpstr>Times New Roman</vt:lpstr>
      <vt:lpstr>Office Theme</vt:lpstr>
      <vt:lpstr>WPM status report TP#42 opening</vt:lpstr>
      <vt:lpstr>WPM Status at TP#42 opening</vt:lpstr>
      <vt:lpstr>TP#42 opening - WI Snapshot</vt:lpstr>
      <vt:lpstr>31 active WIs*</vt:lpstr>
      <vt:lpstr>Freeze at TP#42</vt:lpstr>
      <vt:lpstr>Approval at TP#42</vt:lpstr>
      <vt:lpstr>Overdue WIs</vt:lpstr>
      <vt:lpstr>Timeline Release 4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Yongjing</cp:lastModifiedBy>
  <cp:revision>155</cp:revision>
  <dcterms:created xsi:type="dcterms:W3CDTF">2017-09-21T15:46:31Z</dcterms:created>
  <dcterms:modified xsi:type="dcterms:W3CDTF">2019-09-18T11:17:43Z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(2)DP7ZsBMmm6lMiev1MPF3SyqCcvzPg09N56GL24Bbx/t6YczNvnXXNmbkZr0od8DvOITJ6XO2
zUgdQHgges2bP9brY2ClveZHwkaTJ1KHoa1U0y5KB9Pe+3zJ1pVjRpiF9/LXn+yYcljbs47o
RZ6XzIuKZ3Wm8yAxtYYBM3o+U6q9lZ7xZK8W2jRc2nCOhUTAQg1q+nvLcbXaVmvwdYE598Z+
CjFdfeThK5yroMzMSZ</vt:lpwstr>
  </property>
  <property fmtid="{D5CDD505-2E9C-101B-9397-08002B2CF9AE}" pid="3" name="_2015_ms_pID_7253431">
    <vt:lpwstr>AeVyepYYy4Gz1hxZtZHUAlwz97ZPS5QgrPTUONZG+dlNvJhStuDhAs
uRDqbWW9Opx8ZWJdeMUk64xsfTJOK2nPY7na28pREDl9jG3IPYhCrQ+VFEnHHXTJz6W2+qaP
P3syhk6ipZXar7iaNP5iYugZ+uvDeq4EGXfnrqTH3I1KMVbHWVLyo+cvEF95gwzN8f7ECuLb
mX3jOweciLB6JiRj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1568787945</vt:lpwstr>
  </property>
</Properties>
</file>