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9" r:id="rId6"/>
    <p:sldMasterId id="2147483671" r:id="rId7"/>
    <p:sldMasterId id="2147483674" r:id="rId8"/>
    <p:sldMasterId id="2147483676" r:id="rId9"/>
    <p:sldMasterId id="2147483686" r:id="rId10"/>
    <p:sldMasterId id="2147483689" r:id="rId11"/>
  </p:sldMasterIdLst>
  <p:notesMasterIdLst>
    <p:notesMasterId r:id="rId39"/>
  </p:notesMasterIdLst>
  <p:sldIdLst>
    <p:sldId id="256" r:id="rId12"/>
    <p:sldId id="257" r:id="rId13"/>
    <p:sldId id="280" r:id="rId14"/>
    <p:sldId id="296" r:id="rId15"/>
    <p:sldId id="297" r:id="rId16"/>
    <p:sldId id="259" r:id="rId17"/>
    <p:sldId id="260" r:id="rId18"/>
    <p:sldId id="293" r:id="rId19"/>
    <p:sldId id="303" r:id="rId20"/>
    <p:sldId id="281" r:id="rId21"/>
    <p:sldId id="261" r:id="rId22"/>
    <p:sldId id="262" r:id="rId23"/>
    <p:sldId id="263" r:id="rId24"/>
    <p:sldId id="294" r:id="rId25"/>
    <p:sldId id="295" r:id="rId26"/>
    <p:sldId id="302" r:id="rId27"/>
    <p:sldId id="270" r:id="rId28"/>
    <p:sldId id="298" r:id="rId29"/>
    <p:sldId id="300" r:id="rId30"/>
    <p:sldId id="284" r:id="rId31"/>
    <p:sldId id="283" r:id="rId32"/>
    <p:sldId id="267" r:id="rId33"/>
    <p:sldId id="285" r:id="rId34"/>
    <p:sldId id="286" r:id="rId35"/>
    <p:sldId id="287" r:id="rId36"/>
    <p:sldId id="288" r:id="rId37"/>
    <p:sldId id="3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4C6C-EE02-45B2-8F5E-3D406086A01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1436-E02B-4E68-9A99-2EB8D8FAEE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8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85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32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78-8107-3B48-82E2-C6200A11A9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3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oneM2M device management framework can manage both oneM2M and non-oneM2M based devices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oneM2M device management framework can interwork to various existing device management technologies (e.g. OMA DM, OMA LWM2M, BBF, …)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oneM2M provides a common set of device management capabilities to manage IoT devices and the applications and services hosted on these devices</a:t>
            </a:r>
          </a:p>
          <a:p>
            <a:pPr lvl="1"/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Device Configuration (e.g. enable/ disable capabilities, provisioning) </a:t>
            </a:r>
          </a:p>
          <a:p>
            <a:pPr lvl="1"/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Device Diagnostics and Monitoring (e.g. memory, battery, event logs, reboot) </a:t>
            </a:r>
          </a:p>
          <a:p>
            <a:pPr lvl="1"/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Device Firmware Management </a:t>
            </a:r>
          </a:p>
          <a:p>
            <a:pPr lvl="1"/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Device Topology Management (e.g. Area Network topology &amp; characteristics)</a:t>
            </a:r>
          </a:p>
          <a:p>
            <a:pPr lvl="1"/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Policy Configuration </a:t>
            </a:r>
          </a:p>
          <a:p>
            <a:pPr lvl="1"/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Software Management (e.g. download/ install/ activation)</a:t>
            </a:r>
          </a:p>
          <a:p>
            <a:pPr marL="457200" lvl="1" indent="0">
              <a:buNone/>
            </a:pPr>
            <a:endParaRPr lang="en-US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oneM2M exposes an abstracted  set of device management related APIs to help simplify management of IoT devices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74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41A52-5A6F-4157-B942-48E33E57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2C6DEE-57DC-43D9-9198-F3D5E741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B7969D-107C-4CF0-B157-43E9188F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387AB4-4A06-4EB1-829E-DCCD1E97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09DFDE-35E8-4D7C-9EC3-2C408F90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B085C-6F93-4DE1-860A-AAD87377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D9AAFB-3257-4589-9A97-59E69E528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E17CE7-0354-4D28-A164-4DD00211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49F00-66A1-4624-A529-908F8A08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DE3D54-2EC2-4140-8E4B-595D657A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7267D5-F341-4C5F-AE70-2FA3BF737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7BDD99-A548-4475-9EF4-B7F500E28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7ABC1-7BAD-4516-BC78-ABA2898A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77048C-5F51-46DC-8FE9-0FE28577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D5E8BA-FF45-4B60-BA29-36E5EE23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©</a:t>
            </a:r>
            <a:r>
              <a:rPr lang="en-US" altLang="zh-CN" sz="900" baseline="0" dirty="0" smtClean="0"/>
              <a:t> 2019 oneM2M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99142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©</a:t>
            </a:r>
            <a:r>
              <a:rPr lang="en-US" altLang="zh-CN" sz="900" baseline="0" dirty="0" smtClean="0"/>
              <a:t> 2019 oneM2M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886006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©</a:t>
            </a:r>
            <a:r>
              <a:rPr lang="en-US" altLang="zh-CN" sz="900" baseline="0" dirty="0" smtClean="0"/>
              <a:t> 2019 oneM2M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000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1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4D636-EF74-434D-9336-067B7F9B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4CFB0-DBF5-44F4-AA11-323CCF56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0F173C-3922-4B68-80EC-7AC71CBC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3AD9D-DA46-4D87-98E3-EC7A8C5A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0C931-2414-494A-8261-54550334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30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65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3rd oneM2M Industry Day hosted by TSDSI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23E1E-D3E4-487F-9519-F3DC384A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B8B495-E771-4B5D-9E28-18DE2B6D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34B890-FFBB-4674-B2E5-8EC43880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4D178D-22A2-4F71-BD90-0758881B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7BEAD2-DBC7-4EC6-902B-ED4463DC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FFF38-94D2-4F8D-8951-90477CD3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4776F0-324C-4379-8FFA-36C3545B8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1ECC6C-272D-4AE7-B852-F8873785F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B0E9D0-607E-43D6-863C-A99C040C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39D178-369D-4ECA-BDFA-33B3B1D9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3EB033-03E8-4AE2-A781-6CE56F36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9D807E-634F-496F-8D51-50518747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BEEF1-1DB2-47A5-A88C-D08A7FE8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619200-0016-4838-94CC-924726CB1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5908AC-E71A-49F2-BF64-C49E8354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810163E-BE67-4913-A528-F1B16244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98FCF9-72A9-4658-A96B-555C4D89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5222A94-8D35-43B0-8B5B-EBE90CC1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3D60519-44FF-40BC-A87A-6F2EAE1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0AB06-30EA-4423-8918-F04495E6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137782-1631-4D04-8669-4290E40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147BF7-14B4-4994-BF54-2B82BA7D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A06AFB-5C27-4BEF-91BB-6132E946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DB9837-CB15-44E5-B020-031810F2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1DF5571-F3C5-4208-8871-8BF8E1F3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D5D7FCC-F3AB-4E5E-A3C8-5335D784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32686-5835-4118-A7B4-FA6998E4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F3AA89-FE46-48ED-AF21-167D4C7D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15B4EF-B6A1-4950-86CA-54C169DF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E616B9-E262-4886-BDA4-7DA3575B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D587F4-590C-4CF7-8149-F448C03E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41BD34-5282-455D-ADD1-CF158613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9AD7F3-BF98-4100-9B6C-9B32143D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BC4248-4F65-42F7-B1F8-2AF9ED41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A5271D-6240-400F-8A56-5F5181C5A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CFAA22-C90B-4F0C-BDCB-6F823197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953BCE-AA1F-4F0D-AD12-95F298E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E28B34-D924-41CC-9D65-1E937DA6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309F65-9224-4509-BCEC-5C68DC05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A0B33E-B532-4F9B-B77D-10ED7A24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2784EE-D735-4FAC-ABEA-E69867596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20-Sep-2017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89EE73-0F37-4E84-A4F6-97C74D207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2FD586-1342-4C31-B280-07484DB7B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©</a:t>
            </a:r>
            <a:r>
              <a:rPr lang="en-US" altLang="zh-CN" sz="900" baseline="0" dirty="0" smtClean="0"/>
              <a:t> 2019 oneM2M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334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6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2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tp.onem2m.org/Meetings/TP/20170920_IndustrialDay_TP31_Bangalore/Industry_Day-2017-0004-How_oneM2M_fits_into_the_landscape_of_IoT_technologies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hyperlink" Target="http://www.onem2mcert.com/sub/sub04_01.php" TargetMode="External"/><Relationship Id="rId2" Type="http://schemas.openxmlformats.org/officeDocument/2006/relationships/image" Target="../media/image45.jpg"/><Relationship Id="rId16" Type="http://schemas.openxmlformats.org/officeDocument/2006/relationships/image" Target="../media/image59.jpg"/><Relationship Id="rId20" Type="http://schemas.openxmlformats.org/officeDocument/2006/relationships/image" Target="../media/image63.jpe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jpeg"/><Relationship Id="rId45" Type="http://schemas.openxmlformats.org/officeDocument/2006/relationships/hyperlink" Target="http://onem2m.org/membership/list-of-deployments" TargetMode="External"/><Relationship Id="rId5" Type="http://schemas.openxmlformats.org/officeDocument/2006/relationships/image" Target="../media/image48.png"/><Relationship Id="rId15" Type="http://schemas.openxmlformats.org/officeDocument/2006/relationships/image" Target="../media/image58.jp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gif"/><Relationship Id="rId31" Type="http://schemas.openxmlformats.org/officeDocument/2006/relationships/image" Target="../media/image74.png"/><Relationship Id="rId44" Type="http://schemas.openxmlformats.org/officeDocument/2006/relationships/image" Target="../media/image87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microsoft.com/office/2007/relationships/hdphoto" Target="../media/hdphoto1.wdp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2.png"/><Relationship Id="rId11" Type="http://schemas.openxmlformats.org/officeDocument/2006/relationships/image" Target="../media/image97.jpeg"/><Relationship Id="rId5" Type="http://schemas.openxmlformats.org/officeDocument/2006/relationships/image" Target="../media/image91.gif"/><Relationship Id="rId10" Type="http://schemas.openxmlformats.org/officeDocument/2006/relationships/image" Target="../media/image96.png"/><Relationship Id="rId4" Type="http://schemas.openxmlformats.org/officeDocument/2006/relationships/image" Target="../media/image90.gif"/><Relationship Id="rId9" Type="http://schemas.openxmlformats.org/officeDocument/2006/relationships/image" Target="../media/image95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cert.com/sub/sub04_01.php" TargetMode="External"/><Relationship Id="rId2" Type="http://schemas.openxmlformats.org/officeDocument/2006/relationships/hyperlink" Target="http://www.onem2m.org/news-events/events" TargetMode="Externa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hyperlink" Target="http://www.onem2m.org/developer-guides" TargetMode="Externa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technical/published-documents" TargetMode="Externa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member.onem2m.org/Static_pages/Others/Rules_Pages/oneM2M_Partnership_Agreement-V2_0.doc" TargetMode="External"/><Relationship Id="rId18" Type="http://schemas.openxmlformats.org/officeDocument/2006/relationships/image" Target="../media/image4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://www.onem2m.org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wiki/re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C2716-0EB4-4FDB-B1D8-E682EE8F7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Overview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DE04FE-3109-456F-878A-E09197A14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sz="3000" dirty="0" smtClean="0"/>
              <a:t>Roland Hechwartner, oneM2M TP Chair</a:t>
            </a:r>
            <a:endParaRPr lang="en-US" sz="3000" dirty="0"/>
          </a:p>
          <a:p>
            <a:pPr>
              <a:lnSpc>
                <a:spcPct val="110000"/>
              </a:lnSpc>
            </a:pPr>
            <a:r>
              <a:rPr lang="en-US" sz="3000" b="1" dirty="0" smtClean="0"/>
              <a:t>oneM2M </a:t>
            </a:r>
            <a:r>
              <a:rPr lang="en-US" sz="3000" b="1" dirty="0"/>
              <a:t>Industry </a:t>
            </a:r>
            <a:r>
              <a:rPr lang="en-US" sz="3000" b="1" dirty="0" smtClean="0"/>
              <a:t>Day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IIIT</a:t>
            </a:r>
            <a:r>
              <a:rPr lang="en-US" sz="3000" dirty="0"/>
              <a:t>, Hyderabad </a:t>
            </a:r>
            <a:r>
              <a:rPr lang="en-US" sz="3000" dirty="0" smtClean="0"/>
              <a:t>        </a:t>
            </a:r>
            <a:r>
              <a:rPr lang="en-US" sz="3000" dirty="0"/>
              <a:t>25 September 2019</a:t>
            </a:r>
          </a:p>
        </p:txBody>
      </p:sp>
      <p:pic>
        <p:nvPicPr>
          <p:cNvPr id="4" name="Picture 3" descr="C:\Users\Jayeeta\AppData\Local\Microsoft\Windows\INetCache\Content.Word\oneM2M Logo_HighRes.png">
            <a:extLst>
              <a:ext uri="{FF2B5EF4-FFF2-40B4-BE49-F238E27FC236}">
                <a16:creationId xmlns="" xmlns:a16="http://schemas.microsoft.com/office/drawing/2014/main" id="{0755F5BB-2CBF-41CE-8E7C-AEADA0A43C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8" y="62344"/>
            <a:ext cx="1202141" cy="6927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AE14565-FFF9-4210-B44C-2CEA2DCD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507834-49F8-406D-AC69-95C74704E6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87543" cy="1173570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oneM2M </a:t>
            </a:r>
            <a:r>
              <a:rPr lang="en-US" altLang="zh-CN" sz="4000" dirty="0"/>
              <a:t>functions provided to applications</a:t>
            </a:r>
            <a:endParaRPr lang="zh-CN" altLang="en-US" sz="4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F7ED42B7-8287-4EBE-A4A2-83BDE9CC803D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833"/>
            <a:ext cx="9356437" cy="4738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Textfeld 1024"/>
          <p:cNvSpPr txBox="1"/>
          <p:nvPr/>
        </p:nvSpPr>
        <p:spPr>
          <a:xfrm>
            <a:off x="2620394" y="1477687"/>
            <a:ext cx="44499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Common Service Layer</a:t>
            </a:r>
            <a:endParaRPr lang="en-US" sz="36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6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>
            <a:extLst>
              <a:ext uri="{FF2B5EF4-FFF2-40B4-BE49-F238E27FC236}">
                <a16:creationId xmlns="" xmlns:a16="http://schemas.microsoft.com/office/drawing/2014/main" id="{2BF826FC-C6F0-4662-9615-FC25AABA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606" y="1493919"/>
            <a:ext cx="4959393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oneM2M complements existing proven security technologies to address IoT security challenges 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oneM2M provides a common set of security capabilities to secure IoT devices and applications and  prevent/ mitigate attacks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oneM2M exposes an abstracted  set of security related APIs to help simplify security for IoT devices and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à coins arrondis 5">
            <a:extLst>
              <a:ext uri="{FF2B5EF4-FFF2-40B4-BE49-F238E27FC236}">
                <a16:creationId xmlns="" xmlns:a16="http://schemas.microsoft.com/office/drawing/2014/main" id="{D2F06972-36DB-407C-9724-1D152C7A2EE1}"/>
              </a:ext>
            </a:extLst>
          </p:cNvPr>
          <p:cNvSpPr/>
          <p:nvPr/>
        </p:nvSpPr>
        <p:spPr bwMode="auto">
          <a:xfrm>
            <a:off x="282092" y="1254035"/>
            <a:ext cx="6888600" cy="5170527"/>
          </a:xfrm>
          <a:prstGeom prst="roundRect">
            <a:avLst>
              <a:gd name="adj" fmla="val 5827"/>
            </a:avLst>
          </a:prstGeom>
          <a:solidFill>
            <a:schemeClr val="bg1"/>
          </a:solidFill>
          <a:ln w="38100">
            <a:solidFill>
              <a:srgbClr val="B4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Registration</a:t>
            </a:r>
          </a:p>
        </p:txBody>
      </p:sp>
      <p:sp>
        <p:nvSpPr>
          <p:cNvPr id="9" name="Rectangle à coins arrondis 5">
            <a:extLst>
              <a:ext uri="{FF2B5EF4-FFF2-40B4-BE49-F238E27FC236}">
                <a16:creationId xmlns="" xmlns:a16="http://schemas.microsoft.com/office/drawing/2014/main" id="{A5FA59F5-FDAE-4074-BDDB-838B2A43E3CE}"/>
              </a:ext>
            </a:extLst>
          </p:cNvPr>
          <p:cNvSpPr/>
          <p:nvPr/>
        </p:nvSpPr>
        <p:spPr bwMode="auto">
          <a:xfrm>
            <a:off x="536519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Registration</a:t>
            </a:r>
          </a:p>
        </p:txBody>
      </p:sp>
      <p:sp>
        <p:nvSpPr>
          <p:cNvPr id="10" name="Rectangle à coins arrondis 6">
            <a:extLst>
              <a:ext uri="{FF2B5EF4-FFF2-40B4-BE49-F238E27FC236}">
                <a16:creationId xmlns="" xmlns:a16="http://schemas.microsoft.com/office/drawing/2014/main" id="{36AB78DC-A02A-475D-8E15-422342545586}"/>
              </a:ext>
            </a:extLst>
          </p:cNvPr>
          <p:cNvSpPr/>
          <p:nvPr/>
        </p:nvSpPr>
        <p:spPr bwMode="auto">
          <a:xfrm>
            <a:off x="4451802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Group Management</a:t>
            </a:r>
          </a:p>
        </p:txBody>
      </p:sp>
      <p:sp>
        <p:nvSpPr>
          <p:cNvPr id="11" name="Rectangle à coins arrondis 7">
            <a:extLst>
              <a:ext uri="{FF2B5EF4-FFF2-40B4-BE49-F238E27FC236}">
                <a16:creationId xmlns="" xmlns:a16="http://schemas.microsoft.com/office/drawing/2014/main" id="{D97FFEAA-C0EA-4724-B897-510CC9F96F72}"/>
              </a:ext>
            </a:extLst>
          </p:cNvPr>
          <p:cNvSpPr/>
          <p:nvPr/>
        </p:nvSpPr>
        <p:spPr bwMode="auto">
          <a:xfrm>
            <a:off x="3136746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Security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="" xmlns:a16="http://schemas.microsoft.com/office/drawing/2014/main" id="{1F083284-5019-481B-8C2D-47F54A15478E}"/>
              </a:ext>
            </a:extLst>
          </p:cNvPr>
          <p:cNvSpPr/>
          <p:nvPr/>
        </p:nvSpPr>
        <p:spPr bwMode="auto">
          <a:xfrm>
            <a:off x="1829160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Discovery</a:t>
            </a:r>
          </a:p>
        </p:txBody>
      </p:sp>
      <p:sp>
        <p:nvSpPr>
          <p:cNvPr id="13" name="Rectangle à coins arrondis 9">
            <a:extLst>
              <a:ext uri="{FF2B5EF4-FFF2-40B4-BE49-F238E27FC236}">
                <a16:creationId xmlns="" xmlns:a16="http://schemas.microsoft.com/office/drawing/2014/main" id="{A5608C14-3E75-46C8-BE89-C87E602E1A16}"/>
              </a:ext>
            </a:extLst>
          </p:cNvPr>
          <p:cNvSpPr/>
          <p:nvPr/>
        </p:nvSpPr>
        <p:spPr bwMode="auto">
          <a:xfrm>
            <a:off x="536519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Data Management &amp; Repository </a:t>
            </a:r>
          </a:p>
        </p:txBody>
      </p:sp>
      <p:sp>
        <p:nvSpPr>
          <p:cNvPr id="14" name="Rectangle à coins arrondis 10">
            <a:extLst>
              <a:ext uri="{FF2B5EF4-FFF2-40B4-BE49-F238E27FC236}">
                <a16:creationId xmlns="" xmlns:a16="http://schemas.microsoft.com/office/drawing/2014/main" id="{2B5B7E02-5AFD-4C46-BDC2-CDBB69242BAF}"/>
              </a:ext>
            </a:extLst>
          </p:cNvPr>
          <p:cNvSpPr/>
          <p:nvPr/>
        </p:nvSpPr>
        <p:spPr bwMode="auto">
          <a:xfrm>
            <a:off x="4451802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Application &amp; Service Management</a:t>
            </a:r>
          </a:p>
        </p:txBody>
      </p:sp>
      <p:sp>
        <p:nvSpPr>
          <p:cNvPr id="15" name="Rectangle à coins arrondis 11">
            <a:extLst>
              <a:ext uri="{FF2B5EF4-FFF2-40B4-BE49-F238E27FC236}">
                <a16:creationId xmlns="" xmlns:a16="http://schemas.microsoft.com/office/drawing/2014/main" id="{2262D1BB-815A-48D7-BC7C-D92E6D56F93F}"/>
              </a:ext>
            </a:extLst>
          </p:cNvPr>
          <p:cNvSpPr/>
          <p:nvPr/>
        </p:nvSpPr>
        <p:spPr bwMode="auto">
          <a:xfrm>
            <a:off x="3136746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Device Management</a:t>
            </a:r>
          </a:p>
        </p:txBody>
      </p:sp>
      <p:sp>
        <p:nvSpPr>
          <p:cNvPr id="16" name="Rectangle à coins arrondis 12">
            <a:extLst>
              <a:ext uri="{FF2B5EF4-FFF2-40B4-BE49-F238E27FC236}">
                <a16:creationId xmlns="" xmlns:a16="http://schemas.microsoft.com/office/drawing/2014/main" id="{ADC9E2E2-7910-4868-8615-2C0F19F2617D}"/>
              </a:ext>
            </a:extLst>
          </p:cNvPr>
          <p:cNvSpPr/>
          <p:nvPr/>
        </p:nvSpPr>
        <p:spPr bwMode="auto">
          <a:xfrm>
            <a:off x="1829160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Subscription &amp; Notification</a:t>
            </a:r>
          </a:p>
        </p:txBody>
      </p:sp>
      <p:sp>
        <p:nvSpPr>
          <p:cNvPr id="17" name="Rectangle à coins arrondis 13">
            <a:extLst>
              <a:ext uri="{FF2B5EF4-FFF2-40B4-BE49-F238E27FC236}">
                <a16:creationId xmlns="" xmlns:a16="http://schemas.microsoft.com/office/drawing/2014/main" id="{88BE9044-8B0F-44D6-94A8-62ECC65A4DE3}"/>
              </a:ext>
            </a:extLst>
          </p:cNvPr>
          <p:cNvSpPr/>
          <p:nvPr/>
        </p:nvSpPr>
        <p:spPr bwMode="auto">
          <a:xfrm>
            <a:off x="5784422" y="3643981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Communication Management</a:t>
            </a:r>
          </a:p>
        </p:txBody>
      </p:sp>
      <p:sp>
        <p:nvSpPr>
          <p:cNvPr id="18" name="Rectangle à coins arrondis 14">
            <a:extLst>
              <a:ext uri="{FF2B5EF4-FFF2-40B4-BE49-F238E27FC236}">
                <a16:creationId xmlns="" xmlns:a16="http://schemas.microsoft.com/office/drawing/2014/main" id="{924C9027-168A-4F6B-9844-BB0ABE88D819}"/>
              </a:ext>
            </a:extLst>
          </p:cNvPr>
          <p:cNvSpPr/>
          <p:nvPr/>
        </p:nvSpPr>
        <p:spPr bwMode="auto">
          <a:xfrm>
            <a:off x="2485285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Service Charging &amp; Accounting</a:t>
            </a:r>
          </a:p>
        </p:txBody>
      </p:sp>
      <p:sp>
        <p:nvSpPr>
          <p:cNvPr id="19" name="Rectangle à coins arrondis 15">
            <a:extLst>
              <a:ext uri="{FF2B5EF4-FFF2-40B4-BE49-F238E27FC236}">
                <a16:creationId xmlns="" xmlns:a16="http://schemas.microsoft.com/office/drawing/2014/main" id="{18423421-9B6C-41E8-89C8-CC6CF6AD81E1}"/>
              </a:ext>
            </a:extLst>
          </p:cNvPr>
          <p:cNvSpPr/>
          <p:nvPr/>
        </p:nvSpPr>
        <p:spPr bwMode="auto">
          <a:xfrm>
            <a:off x="1192644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Location</a:t>
            </a:r>
          </a:p>
        </p:txBody>
      </p:sp>
      <p:sp>
        <p:nvSpPr>
          <p:cNvPr id="20" name="Rectangle à coins arrondis 16">
            <a:extLst>
              <a:ext uri="{FF2B5EF4-FFF2-40B4-BE49-F238E27FC236}">
                <a16:creationId xmlns="" xmlns:a16="http://schemas.microsoft.com/office/drawing/2014/main" id="{861251E8-9B9A-4ABF-910D-9404ECE5FBE2}"/>
              </a:ext>
            </a:extLst>
          </p:cNvPr>
          <p:cNvSpPr/>
          <p:nvPr/>
        </p:nvSpPr>
        <p:spPr bwMode="auto">
          <a:xfrm>
            <a:off x="5784422" y="4543796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Network Service Exposure</a:t>
            </a:r>
          </a:p>
        </p:txBody>
      </p:sp>
      <p:sp>
        <p:nvSpPr>
          <p:cNvPr id="21" name="Rectangle à coins arrondis 16">
            <a:extLst>
              <a:ext uri="{FF2B5EF4-FFF2-40B4-BE49-F238E27FC236}">
                <a16:creationId xmlns="" xmlns:a16="http://schemas.microsoft.com/office/drawing/2014/main" id="{7B2010DB-F7E2-4156-BEF5-C0871886E836}"/>
              </a:ext>
            </a:extLst>
          </p:cNvPr>
          <p:cNvSpPr/>
          <p:nvPr/>
        </p:nvSpPr>
        <p:spPr bwMode="auto">
          <a:xfrm>
            <a:off x="3792870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Semantics </a:t>
            </a:r>
          </a:p>
        </p:txBody>
      </p:sp>
      <p:sp>
        <p:nvSpPr>
          <p:cNvPr id="22" name="Rectangle à coins arrondis 16">
            <a:extLst>
              <a:ext uri="{FF2B5EF4-FFF2-40B4-BE49-F238E27FC236}">
                <a16:creationId xmlns="" xmlns:a16="http://schemas.microsoft.com/office/drawing/2014/main" id="{966F00F3-1C87-4726-AC45-2B82171DF25D}"/>
              </a:ext>
            </a:extLst>
          </p:cNvPr>
          <p:cNvSpPr/>
          <p:nvPr/>
        </p:nvSpPr>
        <p:spPr bwMode="auto">
          <a:xfrm>
            <a:off x="5107927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Transaction Management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82AECE-5977-4F44-808F-DA3C63372148}"/>
              </a:ext>
            </a:extLst>
          </p:cNvPr>
          <p:cNvSpPr txBox="1"/>
          <p:nvPr/>
        </p:nvSpPr>
        <p:spPr>
          <a:xfrm>
            <a:off x="868660" y="1309322"/>
            <a:ext cx="2578934" cy="40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Service Layer</a:t>
            </a:r>
          </a:p>
        </p:txBody>
      </p:sp>
      <p:pic>
        <p:nvPicPr>
          <p:cNvPr id="24" name="Picture 10" descr="C:\Users\Jayeeta\AppData\Local\Microsoft\Windows\INetCache\Content.Word\oneM2M Logo_HighRes.png">
            <a:extLst>
              <a:ext uri="{FF2B5EF4-FFF2-40B4-BE49-F238E27FC236}">
                <a16:creationId xmlns="" xmlns:a16="http://schemas.microsoft.com/office/drawing/2014/main" id="{F0D3B11C-B637-495F-8FB2-0311ACF2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1" y="1332514"/>
            <a:ext cx="507331" cy="3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0A640AC-3D50-43BB-8694-5A648E52548D}"/>
              </a:ext>
            </a:extLst>
          </p:cNvPr>
          <p:cNvSpPr/>
          <p:nvPr/>
        </p:nvSpPr>
        <p:spPr>
          <a:xfrm>
            <a:off x="1321802" y="2405436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/>
              <a:t>Enrollment &amp; Provisioning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0ECED13-3A26-4575-BC2C-FF5B90D6C485}"/>
              </a:ext>
            </a:extLst>
          </p:cNvPr>
          <p:cNvSpPr/>
          <p:nvPr/>
        </p:nvSpPr>
        <p:spPr>
          <a:xfrm>
            <a:off x="1672250" y="1806152"/>
            <a:ext cx="1496544" cy="616384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/>
              <a:t>Secure Communication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91A0EBA-D274-4236-8877-7F0B28CBC70D}"/>
              </a:ext>
            </a:extLst>
          </p:cNvPr>
          <p:cNvSpPr/>
          <p:nvPr/>
        </p:nvSpPr>
        <p:spPr>
          <a:xfrm>
            <a:off x="2553366" y="1321525"/>
            <a:ext cx="1307586" cy="589657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/>
              <a:t>Authorization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ACA0CE19-69D7-4899-AE13-27F1EC424530}"/>
              </a:ext>
            </a:extLst>
          </p:cNvPr>
          <p:cNvSpPr/>
          <p:nvPr/>
        </p:nvSpPr>
        <p:spPr>
          <a:xfrm>
            <a:off x="3922867" y="1278925"/>
            <a:ext cx="1409154" cy="632258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Dynamic Authorization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0DC7707-EAF3-49A1-A281-194187D3DBB2}"/>
              </a:ext>
            </a:extLst>
          </p:cNvPr>
          <p:cNvSpPr/>
          <p:nvPr/>
        </p:nvSpPr>
        <p:spPr>
          <a:xfrm>
            <a:off x="4753830" y="1806152"/>
            <a:ext cx="1378395" cy="580171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Privacy Policy Manager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6479C48-D8C5-41A2-93E6-28BD050661A1}"/>
              </a:ext>
            </a:extLst>
          </p:cNvPr>
          <p:cNvSpPr/>
          <p:nvPr/>
        </p:nvSpPr>
        <p:spPr>
          <a:xfrm>
            <a:off x="5117118" y="2409496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End-to-End Security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C0440A4-A078-445E-ABD5-4B7A3A112710}"/>
              </a:ext>
            </a:extLst>
          </p:cNvPr>
          <p:cNvCxnSpPr>
            <a:endCxn id="11" idx="0"/>
          </p:cNvCxnSpPr>
          <p:nvPr/>
        </p:nvCxnSpPr>
        <p:spPr>
          <a:xfrm>
            <a:off x="2553366" y="2658501"/>
            <a:ext cx="1151246" cy="98548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FEAF330-5BDF-4F10-B2BF-FF7B7A2A2A34}"/>
              </a:ext>
            </a:extLst>
          </p:cNvPr>
          <p:cNvCxnSpPr>
            <a:cxnSpLocks/>
            <a:stCxn id="26" idx="6"/>
            <a:endCxn id="11" idx="0"/>
          </p:cNvCxnSpPr>
          <p:nvPr/>
        </p:nvCxnSpPr>
        <p:spPr>
          <a:xfrm>
            <a:off x="3168794" y="2114344"/>
            <a:ext cx="535818" cy="152963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92DF904-C860-48CB-A071-798F92F475DE}"/>
              </a:ext>
            </a:extLst>
          </p:cNvPr>
          <p:cNvCxnSpPr>
            <a:cxnSpLocks/>
          </p:cNvCxnSpPr>
          <p:nvPr/>
        </p:nvCxnSpPr>
        <p:spPr>
          <a:xfrm>
            <a:off x="3447594" y="1830368"/>
            <a:ext cx="234995" cy="177677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E76EAC0B-00DA-4DD4-8BF9-A0BBFD3BA856}"/>
              </a:ext>
            </a:extLst>
          </p:cNvPr>
          <p:cNvCxnSpPr>
            <a:cxnSpLocks/>
          </p:cNvCxnSpPr>
          <p:nvPr/>
        </p:nvCxnSpPr>
        <p:spPr>
          <a:xfrm flipH="1">
            <a:off x="3733605" y="1924594"/>
            <a:ext cx="729332" cy="172784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8996AD5A-4710-4A86-B389-EB05D8634990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04612" y="2224244"/>
            <a:ext cx="1120030" cy="141973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CA978A3-D4B8-4134-ACD1-ED6B0FF8E432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04612" y="2685973"/>
            <a:ext cx="1398830" cy="95800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284132DD-1C6F-4352-BAC7-CD97D7FB18AA}"/>
              </a:ext>
            </a:extLst>
          </p:cNvPr>
          <p:cNvSpPr txBox="1">
            <a:spLocks/>
          </p:cNvSpPr>
          <p:nvPr/>
        </p:nvSpPr>
        <p:spPr>
          <a:xfrm>
            <a:off x="1569084" y="0"/>
            <a:ext cx="8657565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Security Framework</a:t>
            </a:r>
          </a:p>
        </p:txBody>
      </p:sp>
      <p:pic>
        <p:nvPicPr>
          <p:cNvPr id="35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5">
            <a:extLst>
              <a:ext uri="{FF2B5EF4-FFF2-40B4-BE49-F238E27FC236}">
                <a16:creationId xmlns="" xmlns:a16="http://schemas.microsoft.com/office/drawing/2014/main" id="{4F002EC7-A703-4E2F-9D9D-A2E9424DEE30}"/>
              </a:ext>
            </a:extLst>
          </p:cNvPr>
          <p:cNvSpPr txBox="1"/>
          <p:nvPr/>
        </p:nvSpPr>
        <p:spPr>
          <a:xfrm>
            <a:off x="8205849" y="6492875"/>
            <a:ext cx="387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Dale Seed, oneM2M Overview 2019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50" y="0"/>
            <a:ext cx="9122320" cy="117357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Device Management Framework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="" xmlns:a16="http://schemas.microsoft.com/office/drawing/2014/main" id="{2BF826FC-C6F0-4662-9615-FC25AABA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283" y="1410234"/>
            <a:ext cx="5021308" cy="501432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oneM2M provides a common set of management capabilities to manage IoT devices, applications and the service layer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Device Management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Device Configuration (e.g. enable/ disable capabilities, provisioning)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Device Diagnostics and Monitoring (e.g. memory, battery, event logs, reboot)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Device Firmware Management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Device Topology Management (e.g. Area Network topology &amp; characteristics)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Application &amp; Service Layer Management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Policy Configuration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Software Management (e.g. download/ install/ activation)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à coins arrondis 5">
            <a:extLst>
              <a:ext uri="{FF2B5EF4-FFF2-40B4-BE49-F238E27FC236}">
                <a16:creationId xmlns="" xmlns:a16="http://schemas.microsoft.com/office/drawing/2014/main" id="{D2F06972-36DB-407C-9724-1D152C7A2EE1}"/>
              </a:ext>
            </a:extLst>
          </p:cNvPr>
          <p:cNvSpPr/>
          <p:nvPr/>
        </p:nvSpPr>
        <p:spPr bwMode="auto">
          <a:xfrm>
            <a:off x="282092" y="1265910"/>
            <a:ext cx="6888600" cy="5170527"/>
          </a:xfrm>
          <a:prstGeom prst="roundRect">
            <a:avLst>
              <a:gd name="adj" fmla="val 5827"/>
            </a:avLst>
          </a:prstGeom>
          <a:solidFill>
            <a:schemeClr val="bg1"/>
          </a:solidFill>
          <a:ln w="38100">
            <a:solidFill>
              <a:srgbClr val="B4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Registration</a:t>
            </a:r>
          </a:p>
        </p:txBody>
      </p:sp>
      <p:sp>
        <p:nvSpPr>
          <p:cNvPr id="9" name="Rectangle à coins arrondis 5">
            <a:extLst>
              <a:ext uri="{FF2B5EF4-FFF2-40B4-BE49-F238E27FC236}">
                <a16:creationId xmlns="" xmlns:a16="http://schemas.microsoft.com/office/drawing/2014/main" id="{A5FA59F5-FDAE-4074-BDDB-838B2A43E3CE}"/>
              </a:ext>
            </a:extLst>
          </p:cNvPr>
          <p:cNvSpPr/>
          <p:nvPr/>
        </p:nvSpPr>
        <p:spPr bwMode="auto">
          <a:xfrm>
            <a:off x="536519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Registration</a:t>
            </a:r>
          </a:p>
        </p:txBody>
      </p:sp>
      <p:sp>
        <p:nvSpPr>
          <p:cNvPr id="10" name="Rectangle à coins arrondis 6">
            <a:extLst>
              <a:ext uri="{FF2B5EF4-FFF2-40B4-BE49-F238E27FC236}">
                <a16:creationId xmlns="" xmlns:a16="http://schemas.microsoft.com/office/drawing/2014/main" id="{36AB78DC-A02A-475D-8E15-422342545586}"/>
              </a:ext>
            </a:extLst>
          </p:cNvPr>
          <p:cNvSpPr/>
          <p:nvPr/>
        </p:nvSpPr>
        <p:spPr bwMode="auto">
          <a:xfrm>
            <a:off x="4451802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Group Management</a:t>
            </a:r>
          </a:p>
        </p:txBody>
      </p:sp>
      <p:sp>
        <p:nvSpPr>
          <p:cNvPr id="11" name="Rectangle à coins arrondis 7">
            <a:extLst>
              <a:ext uri="{FF2B5EF4-FFF2-40B4-BE49-F238E27FC236}">
                <a16:creationId xmlns="" xmlns:a16="http://schemas.microsoft.com/office/drawing/2014/main" id="{D97FFEAA-C0EA-4724-B897-510CC9F96F72}"/>
              </a:ext>
            </a:extLst>
          </p:cNvPr>
          <p:cNvSpPr/>
          <p:nvPr/>
        </p:nvSpPr>
        <p:spPr bwMode="auto">
          <a:xfrm>
            <a:off x="3136746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Security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="" xmlns:a16="http://schemas.microsoft.com/office/drawing/2014/main" id="{1F083284-5019-481B-8C2D-47F54A15478E}"/>
              </a:ext>
            </a:extLst>
          </p:cNvPr>
          <p:cNvSpPr/>
          <p:nvPr/>
        </p:nvSpPr>
        <p:spPr bwMode="auto">
          <a:xfrm>
            <a:off x="1829160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Discovery</a:t>
            </a:r>
          </a:p>
        </p:txBody>
      </p:sp>
      <p:sp>
        <p:nvSpPr>
          <p:cNvPr id="13" name="Rectangle à coins arrondis 9">
            <a:extLst>
              <a:ext uri="{FF2B5EF4-FFF2-40B4-BE49-F238E27FC236}">
                <a16:creationId xmlns="" xmlns:a16="http://schemas.microsoft.com/office/drawing/2014/main" id="{A5608C14-3E75-46C8-BE89-C87E602E1A16}"/>
              </a:ext>
            </a:extLst>
          </p:cNvPr>
          <p:cNvSpPr/>
          <p:nvPr/>
        </p:nvSpPr>
        <p:spPr bwMode="auto">
          <a:xfrm>
            <a:off x="536519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Data Management &amp; Repository </a:t>
            </a:r>
          </a:p>
        </p:txBody>
      </p:sp>
      <p:sp>
        <p:nvSpPr>
          <p:cNvPr id="14" name="Rectangle à coins arrondis 10">
            <a:extLst>
              <a:ext uri="{FF2B5EF4-FFF2-40B4-BE49-F238E27FC236}">
                <a16:creationId xmlns="" xmlns:a16="http://schemas.microsoft.com/office/drawing/2014/main" id="{2B5B7E02-5AFD-4C46-BDC2-CDBB69242BAF}"/>
              </a:ext>
            </a:extLst>
          </p:cNvPr>
          <p:cNvSpPr/>
          <p:nvPr/>
        </p:nvSpPr>
        <p:spPr bwMode="auto">
          <a:xfrm>
            <a:off x="4451802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Application &amp; Service Management</a:t>
            </a:r>
          </a:p>
        </p:txBody>
      </p:sp>
      <p:sp>
        <p:nvSpPr>
          <p:cNvPr id="15" name="Rectangle à coins arrondis 11">
            <a:extLst>
              <a:ext uri="{FF2B5EF4-FFF2-40B4-BE49-F238E27FC236}">
                <a16:creationId xmlns="" xmlns:a16="http://schemas.microsoft.com/office/drawing/2014/main" id="{2262D1BB-815A-48D7-BC7C-D92E6D56F93F}"/>
              </a:ext>
            </a:extLst>
          </p:cNvPr>
          <p:cNvSpPr/>
          <p:nvPr/>
        </p:nvSpPr>
        <p:spPr bwMode="auto">
          <a:xfrm>
            <a:off x="3136746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Device Management</a:t>
            </a:r>
          </a:p>
        </p:txBody>
      </p:sp>
      <p:sp>
        <p:nvSpPr>
          <p:cNvPr id="16" name="Rectangle à coins arrondis 12">
            <a:extLst>
              <a:ext uri="{FF2B5EF4-FFF2-40B4-BE49-F238E27FC236}">
                <a16:creationId xmlns="" xmlns:a16="http://schemas.microsoft.com/office/drawing/2014/main" id="{ADC9E2E2-7910-4868-8615-2C0F19F2617D}"/>
              </a:ext>
            </a:extLst>
          </p:cNvPr>
          <p:cNvSpPr/>
          <p:nvPr/>
        </p:nvSpPr>
        <p:spPr bwMode="auto">
          <a:xfrm>
            <a:off x="1829160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Subscription &amp; Notification</a:t>
            </a:r>
          </a:p>
        </p:txBody>
      </p:sp>
      <p:sp>
        <p:nvSpPr>
          <p:cNvPr id="17" name="Rectangle à coins arrondis 13">
            <a:extLst>
              <a:ext uri="{FF2B5EF4-FFF2-40B4-BE49-F238E27FC236}">
                <a16:creationId xmlns="" xmlns:a16="http://schemas.microsoft.com/office/drawing/2014/main" id="{88BE9044-8B0F-44D6-94A8-62ECC65A4DE3}"/>
              </a:ext>
            </a:extLst>
          </p:cNvPr>
          <p:cNvSpPr/>
          <p:nvPr/>
        </p:nvSpPr>
        <p:spPr bwMode="auto">
          <a:xfrm>
            <a:off x="5784422" y="3643981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Communication Management</a:t>
            </a:r>
          </a:p>
        </p:txBody>
      </p:sp>
      <p:sp>
        <p:nvSpPr>
          <p:cNvPr id="18" name="Rectangle à coins arrondis 14">
            <a:extLst>
              <a:ext uri="{FF2B5EF4-FFF2-40B4-BE49-F238E27FC236}">
                <a16:creationId xmlns="" xmlns:a16="http://schemas.microsoft.com/office/drawing/2014/main" id="{924C9027-168A-4F6B-9844-BB0ABE88D819}"/>
              </a:ext>
            </a:extLst>
          </p:cNvPr>
          <p:cNvSpPr/>
          <p:nvPr/>
        </p:nvSpPr>
        <p:spPr bwMode="auto">
          <a:xfrm>
            <a:off x="2485285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Service Charging &amp; Accounting</a:t>
            </a:r>
          </a:p>
        </p:txBody>
      </p:sp>
      <p:sp>
        <p:nvSpPr>
          <p:cNvPr id="19" name="Rectangle à coins arrondis 15">
            <a:extLst>
              <a:ext uri="{FF2B5EF4-FFF2-40B4-BE49-F238E27FC236}">
                <a16:creationId xmlns="" xmlns:a16="http://schemas.microsoft.com/office/drawing/2014/main" id="{18423421-9B6C-41E8-89C8-CC6CF6AD81E1}"/>
              </a:ext>
            </a:extLst>
          </p:cNvPr>
          <p:cNvSpPr/>
          <p:nvPr/>
        </p:nvSpPr>
        <p:spPr bwMode="auto">
          <a:xfrm>
            <a:off x="1192644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Location</a:t>
            </a:r>
          </a:p>
        </p:txBody>
      </p:sp>
      <p:sp>
        <p:nvSpPr>
          <p:cNvPr id="20" name="Rectangle à coins arrondis 16">
            <a:extLst>
              <a:ext uri="{FF2B5EF4-FFF2-40B4-BE49-F238E27FC236}">
                <a16:creationId xmlns="" xmlns:a16="http://schemas.microsoft.com/office/drawing/2014/main" id="{861251E8-9B9A-4ABF-910D-9404ECE5FBE2}"/>
              </a:ext>
            </a:extLst>
          </p:cNvPr>
          <p:cNvSpPr/>
          <p:nvPr/>
        </p:nvSpPr>
        <p:spPr bwMode="auto">
          <a:xfrm>
            <a:off x="5784422" y="4543796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Network Service Exposure</a:t>
            </a:r>
          </a:p>
        </p:txBody>
      </p:sp>
      <p:sp>
        <p:nvSpPr>
          <p:cNvPr id="21" name="Rectangle à coins arrondis 16">
            <a:extLst>
              <a:ext uri="{FF2B5EF4-FFF2-40B4-BE49-F238E27FC236}">
                <a16:creationId xmlns="" xmlns:a16="http://schemas.microsoft.com/office/drawing/2014/main" id="{7B2010DB-F7E2-4156-BEF5-C0871886E836}"/>
              </a:ext>
            </a:extLst>
          </p:cNvPr>
          <p:cNvSpPr/>
          <p:nvPr/>
        </p:nvSpPr>
        <p:spPr bwMode="auto">
          <a:xfrm>
            <a:off x="3792870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Semantics </a:t>
            </a:r>
          </a:p>
        </p:txBody>
      </p:sp>
      <p:sp>
        <p:nvSpPr>
          <p:cNvPr id="22" name="Rectangle à coins arrondis 16">
            <a:extLst>
              <a:ext uri="{FF2B5EF4-FFF2-40B4-BE49-F238E27FC236}">
                <a16:creationId xmlns="" xmlns:a16="http://schemas.microsoft.com/office/drawing/2014/main" id="{966F00F3-1C87-4726-AC45-2B82171DF25D}"/>
              </a:ext>
            </a:extLst>
          </p:cNvPr>
          <p:cNvSpPr/>
          <p:nvPr/>
        </p:nvSpPr>
        <p:spPr bwMode="auto">
          <a:xfrm>
            <a:off x="5107927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Transaction Management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82AECE-5977-4F44-808F-DA3C63372148}"/>
              </a:ext>
            </a:extLst>
          </p:cNvPr>
          <p:cNvSpPr txBox="1"/>
          <p:nvPr/>
        </p:nvSpPr>
        <p:spPr>
          <a:xfrm>
            <a:off x="868660" y="1309322"/>
            <a:ext cx="2578934" cy="40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Service Layer</a:t>
            </a:r>
          </a:p>
        </p:txBody>
      </p:sp>
      <p:pic>
        <p:nvPicPr>
          <p:cNvPr id="24" name="Picture 10" descr="C:\Users\Jayeeta\AppData\Local\Microsoft\Windows\INetCache\Content.Word\oneM2M Logo_HighRes.png">
            <a:extLst>
              <a:ext uri="{FF2B5EF4-FFF2-40B4-BE49-F238E27FC236}">
                <a16:creationId xmlns="" xmlns:a16="http://schemas.microsoft.com/office/drawing/2014/main" id="{F0D3B11C-B637-495F-8FB2-0311ACF2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1" y="1332514"/>
            <a:ext cx="507331" cy="3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0A640AC-3D50-43BB-8694-5A648E52548D}"/>
              </a:ext>
            </a:extLst>
          </p:cNvPr>
          <p:cNvSpPr/>
          <p:nvPr/>
        </p:nvSpPr>
        <p:spPr>
          <a:xfrm>
            <a:off x="5696494" y="2221340"/>
            <a:ext cx="1474198" cy="696723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Software Configuration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0ECED13-3A26-4575-BC2C-FF5B90D6C485}"/>
              </a:ext>
            </a:extLst>
          </p:cNvPr>
          <p:cNvSpPr/>
          <p:nvPr/>
        </p:nvSpPr>
        <p:spPr>
          <a:xfrm>
            <a:off x="4390560" y="2264288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/>
              <a:t>Software Management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91A0EBA-D274-4236-8877-7F0B28CBC70D}"/>
              </a:ext>
            </a:extLst>
          </p:cNvPr>
          <p:cNvSpPr/>
          <p:nvPr/>
        </p:nvSpPr>
        <p:spPr>
          <a:xfrm>
            <a:off x="2066676" y="1602974"/>
            <a:ext cx="1333908" cy="620678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/>
              <a:t>Device Topology Management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ACA0CE19-69D7-4899-AE13-27F1EC424530}"/>
              </a:ext>
            </a:extLst>
          </p:cNvPr>
          <p:cNvSpPr/>
          <p:nvPr/>
        </p:nvSpPr>
        <p:spPr>
          <a:xfrm>
            <a:off x="3406804" y="1770320"/>
            <a:ext cx="1340307" cy="623991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Device Firmware Upgrade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0DC7707-EAF3-49A1-A281-194187D3DBB2}"/>
              </a:ext>
            </a:extLst>
          </p:cNvPr>
          <p:cNvSpPr/>
          <p:nvPr/>
        </p:nvSpPr>
        <p:spPr>
          <a:xfrm>
            <a:off x="1582137" y="2313858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Device Diagnostics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6479C48-D8C5-41A2-93E6-28BD050661A1}"/>
              </a:ext>
            </a:extLst>
          </p:cNvPr>
          <p:cNvSpPr/>
          <p:nvPr/>
        </p:nvSpPr>
        <p:spPr>
          <a:xfrm>
            <a:off x="379692" y="1770320"/>
            <a:ext cx="1447282" cy="648623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Device Configuration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C0440A4-A078-445E-ABD5-4B7A3A11271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939857" y="2182944"/>
            <a:ext cx="764755" cy="236085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FEAF330-5BDF-4F10-B2BF-FF7B7A2A2A34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5059799" y="2918063"/>
            <a:ext cx="1373794" cy="162573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92DF904-C860-48CB-A071-798F92F475DE}"/>
              </a:ext>
            </a:extLst>
          </p:cNvPr>
          <p:cNvCxnSpPr>
            <a:cxnSpLocks/>
          </p:cNvCxnSpPr>
          <p:nvPr/>
        </p:nvCxnSpPr>
        <p:spPr>
          <a:xfrm flipH="1">
            <a:off x="3703671" y="2418943"/>
            <a:ext cx="288724" cy="205569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8996AD5A-4710-4A86-B389-EB05D863499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68660" y="2394311"/>
            <a:ext cx="2835952" cy="214948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CA978A3-D4B8-4134-ACD1-ED6B0FF8E432}"/>
              </a:ext>
            </a:extLst>
          </p:cNvPr>
          <p:cNvCxnSpPr>
            <a:cxnSpLocks/>
            <a:stCxn id="29" idx="4"/>
            <a:endCxn id="15" idx="0"/>
          </p:cNvCxnSpPr>
          <p:nvPr/>
        </p:nvCxnSpPr>
        <p:spPr>
          <a:xfrm>
            <a:off x="2211244" y="2869813"/>
            <a:ext cx="1493368" cy="1673984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46068954-4311-4EA0-A0D5-C7891F794FA4}"/>
              </a:ext>
            </a:extLst>
          </p:cNvPr>
          <p:cNvCxnSpPr>
            <a:cxnSpLocks/>
            <a:stCxn id="26" idx="4"/>
            <a:endCxn id="14" idx="0"/>
          </p:cNvCxnSpPr>
          <p:nvPr/>
        </p:nvCxnSpPr>
        <p:spPr>
          <a:xfrm>
            <a:off x="5019667" y="2820243"/>
            <a:ext cx="1" cy="1723554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5">
            <a:extLst>
              <a:ext uri="{FF2B5EF4-FFF2-40B4-BE49-F238E27FC236}">
                <a16:creationId xmlns="" xmlns:a16="http://schemas.microsoft.com/office/drawing/2014/main" id="{4F002EC7-A703-4E2F-9D9D-A2E9424DEE30}"/>
              </a:ext>
            </a:extLst>
          </p:cNvPr>
          <p:cNvSpPr txBox="1"/>
          <p:nvPr/>
        </p:nvSpPr>
        <p:spPr>
          <a:xfrm>
            <a:off x="7720847" y="6469136"/>
            <a:ext cx="393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Dale Seed, oneM2M Overview 2019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85" y="0"/>
            <a:ext cx="8714946" cy="11735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Interworking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13</a:t>
            </a:fld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C01FE7E5-DD2B-45F5-927C-97951C5AD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99" y="1360627"/>
            <a:ext cx="8326347" cy="4914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713398-724A-48D2-8151-12B3E33165BB}"/>
              </a:ext>
            </a:extLst>
          </p:cNvPr>
          <p:cNvSpPr txBox="1"/>
          <p:nvPr/>
        </p:nvSpPr>
        <p:spPr>
          <a:xfrm>
            <a:off x="7963827" y="3817922"/>
            <a:ext cx="3945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Discovery, Security, Data Management,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002EC7-A703-4E2F-9D9D-A2E9424DEE30}"/>
              </a:ext>
            </a:extLst>
          </p:cNvPr>
          <p:cNvSpPr txBox="1"/>
          <p:nvPr/>
        </p:nvSpPr>
        <p:spPr>
          <a:xfrm>
            <a:off x="8898754" y="6462275"/>
            <a:ext cx="322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Source: oneM2M MAS Webinar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6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4762538" y="1690987"/>
            <a:ext cx="6207319" cy="440985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73" y="0"/>
            <a:ext cx="9440208" cy="1173570"/>
          </a:xfrm>
        </p:spPr>
        <p:txBody>
          <a:bodyPr>
            <a:noAutofit/>
          </a:bodyPr>
          <a:lstStyle/>
          <a:p>
            <a:r>
              <a:rPr lang="en-US" sz="4000" dirty="0"/>
              <a:t>oneM2M Interworking t</a:t>
            </a:r>
            <a:r>
              <a:rPr lang="en-US" sz="4000" dirty="0" smtClean="0"/>
              <a:t>owards</a:t>
            </a:r>
            <a:br>
              <a:rPr lang="en-US" sz="4000" dirty="0" smtClean="0"/>
            </a:br>
            <a:r>
              <a:rPr lang="en-US" sz="4000" dirty="0" smtClean="0"/>
              <a:t>Domain-specific Technologies</a:t>
            </a:r>
            <a:endParaRPr lang="en-US" sz="4000" dirty="0"/>
          </a:p>
        </p:txBody>
      </p:sp>
      <p:sp>
        <p:nvSpPr>
          <p:cNvPr id="11" name="Rounded Rectangle 7"/>
          <p:cNvSpPr/>
          <p:nvPr/>
        </p:nvSpPr>
        <p:spPr>
          <a:xfrm>
            <a:off x="2010834" y="1480527"/>
            <a:ext cx="3520165" cy="2298958"/>
          </a:xfrm>
          <a:prstGeom prst="roundRect">
            <a:avLst>
              <a:gd name="adj" fmla="val 2900"/>
            </a:avLst>
          </a:prstGeom>
          <a:solidFill>
            <a:schemeClr val="bg2">
              <a:lumMod val="75000"/>
              <a:alpha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Gateway (oneM2M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Middle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Node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loud 8"/>
          <p:cNvSpPr/>
          <p:nvPr/>
        </p:nvSpPr>
        <p:spPr>
          <a:xfrm>
            <a:off x="98103" y="1548867"/>
            <a:ext cx="2548128" cy="230015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0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E.g.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OCF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, </a:t>
            </a:r>
          </a:p>
          <a:p>
            <a:pPr marL="0" marR="0" lvl="0" indent="0" algn="l" defTabSz="4570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OMA L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wM2M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7794063" y="1949670"/>
            <a:ext cx="1791096" cy="2617209"/>
          </a:xfrm>
          <a:prstGeom prst="cube">
            <a:avLst>
              <a:gd name="adj" fmla="val 1543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Infrastructure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-CSE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9916795" y="1993298"/>
            <a:ext cx="1680963" cy="500507"/>
          </a:xfrm>
          <a:prstGeom prst="cube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10209568" y="2711910"/>
            <a:ext cx="1680963" cy="500507"/>
          </a:xfrm>
          <a:prstGeom prst="cube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9989329" y="3536205"/>
            <a:ext cx="1680963" cy="500507"/>
          </a:xfrm>
          <a:prstGeom prst="cube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2786950" y="2889993"/>
            <a:ext cx="2055781" cy="704631"/>
          </a:xfrm>
          <a:prstGeom prst="cube">
            <a:avLst>
              <a:gd name="adj" fmla="val 14683"/>
            </a:avLst>
          </a:prstGeom>
          <a:solidFill>
            <a:schemeClr val="accent2"/>
          </a:solidFill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CSE</a:t>
            </a:r>
          </a:p>
        </p:txBody>
      </p:sp>
      <p:sp>
        <p:nvSpPr>
          <p:cNvPr id="19" name="Cube 18"/>
          <p:cNvSpPr/>
          <p:nvPr/>
        </p:nvSpPr>
        <p:spPr>
          <a:xfrm>
            <a:off x="3730508" y="2084468"/>
            <a:ext cx="1112223" cy="878050"/>
          </a:xfrm>
          <a:prstGeom prst="cube">
            <a:avLst>
              <a:gd name="adj" fmla="val 11557"/>
            </a:avLst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ounded Rectangle 74"/>
          <p:cNvSpPr/>
          <p:nvPr/>
        </p:nvSpPr>
        <p:spPr>
          <a:xfrm>
            <a:off x="2858719" y="3990974"/>
            <a:ext cx="3505500" cy="2236448"/>
          </a:xfrm>
          <a:prstGeom prst="roundRect">
            <a:avLst>
              <a:gd name="adj" fmla="val 2900"/>
            </a:avLst>
          </a:prstGeom>
          <a:solidFill>
            <a:schemeClr val="bg2">
              <a:lumMod val="75000"/>
              <a:alpha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Gateway (oneM2M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Middle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Node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Elbow Connector 80"/>
          <p:cNvCxnSpPr>
            <a:stCxn id="23" idx="5"/>
          </p:cNvCxnSpPr>
          <p:nvPr/>
        </p:nvCxnSpPr>
        <p:spPr>
          <a:xfrm flipV="1">
            <a:off x="6282791" y="3136627"/>
            <a:ext cx="376861" cy="2593056"/>
          </a:xfrm>
          <a:prstGeom prst="bentConnector2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84"/>
          <p:cNvCxnSpPr>
            <a:endCxn id="14" idx="2"/>
          </p:cNvCxnSpPr>
          <p:nvPr/>
        </p:nvCxnSpPr>
        <p:spPr>
          <a:xfrm rot="5400000" flipH="1" flipV="1">
            <a:off x="9350666" y="2633322"/>
            <a:ext cx="893336" cy="238922"/>
          </a:xfrm>
          <a:prstGeom prst="bentConnector2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90"/>
          <p:cNvCxnSpPr/>
          <p:nvPr/>
        </p:nvCxnSpPr>
        <p:spPr>
          <a:xfrm>
            <a:off x="9331652" y="3170176"/>
            <a:ext cx="692477" cy="664677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3">
            <a:hlinkClick r:id="rId2"/>
          </p:cNvPr>
          <p:cNvSpPr txBox="1"/>
          <p:nvPr/>
        </p:nvSpPr>
        <p:spPr>
          <a:xfrm>
            <a:off x="688587" y="6274952"/>
            <a:ext cx="10051411" cy="162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6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058" b="0" i="0" u="none" strike="noStrike" kern="1200" cap="none" spc="0" normalizeH="0" baseline="0" noProof="0" dirty="0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 on a slide provided by: </a:t>
            </a:r>
            <a:r>
              <a:rPr kumimoji="0" lang="en-BZ" sz="1058" b="0" i="0" u="none" strike="noStrike" kern="1200" cap="none" spc="0" normalizeH="0" baseline="0" noProof="0" dirty="0" err="1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Dr.</a:t>
            </a:r>
            <a:r>
              <a:rPr kumimoji="0" lang="en-BZ" sz="1058" b="0" i="0" u="none" strike="noStrike" kern="1200" cap="none" spc="0" normalizeH="0" baseline="0" noProof="0" dirty="0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Josef J. Blanz  </a:t>
            </a:r>
            <a:r>
              <a:rPr kumimoji="0" lang="en-BZ" sz="1058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BZ" sz="1058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ndustry</a:t>
            </a:r>
            <a:r>
              <a:rPr kumimoji="0" lang="en-BZ" sz="1058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BZ" sz="1058" b="0" i="0" u="none" strike="noStrike" kern="1200" cap="none" spc="0" normalizeH="0" baseline="0" noProof="0" dirty="0">
                <a:ln>
                  <a:noFill/>
                </a:ln>
                <a:solidFill>
                  <a:srgbClr val="A0A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Day Bangalore, September 20th 2017</a:t>
            </a:r>
          </a:p>
        </p:txBody>
      </p:sp>
      <p:sp>
        <p:nvSpPr>
          <p:cNvPr id="17" name="Cube 16"/>
          <p:cNvSpPr/>
          <p:nvPr/>
        </p:nvSpPr>
        <p:spPr>
          <a:xfrm>
            <a:off x="1963271" y="2080645"/>
            <a:ext cx="1675070" cy="883392"/>
          </a:xfrm>
          <a:prstGeom prst="cube">
            <a:avLst>
              <a:gd name="adj" fmla="val 10770"/>
            </a:avLst>
          </a:prstGeom>
          <a:solidFill>
            <a:srgbClr val="C631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defined IPE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842731" y="3123935"/>
            <a:ext cx="2951332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9663122" y="2962163"/>
            <a:ext cx="55453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499509" y="4276075"/>
            <a:ext cx="2775268" cy="193932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0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</a:rPr>
              <a:t>KNX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</a:rPr>
              <a:t>Zigbee</a:t>
            </a:r>
            <a:r>
              <a:rPr lang="en-US" sz="1600" b="1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,</a:t>
            </a:r>
          </a:p>
          <a:p>
            <a:pPr marL="0" marR="0" lvl="0" indent="0" algn="l" defTabSz="4570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</a:rPr>
              <a:t>ETSI  ITS</a:t>
            </a:r>
          </a:p>
          <a:p>
            <a:pPr marL="0" marR="0" lvl="0" indent="0" algn="l" defTabSz="4570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</a:rPr>
              <a:t>etc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</a:rPr>
              <a:t> Network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2433711" y="4622433"/>
            <a:ext cx="1878482" cy="883392"/>
          </a:xfrm>
          <a:prstGeom prst="cube">
            <a:avLst>
              <a:gd name="adj" fmla="val 10770"/>
            </a:avLst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063"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KNX, </a:t>
            </a:r>
            <a:r>
              <a:rPr lang="en-US" sz="1400" b="1" dirty="0" err="1" smtClean="0">
                <a:solidFill>
                  <a:prstClr val="white"/>
                </a:solidFill>
              </a:rPr>
              <a:t>Zigbee</a:t>
            </a:r>
            <a:r>
              <a:rPr lang="en-US" sz="1400" b="1" dirty="0" smtClean="0">
                <a:solidFill>
                  <a:prstClr val="white"/>
                </a:solidFill>
              </a:rPr>
              <a:t>,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ETSI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4484968" y="5429098"/>
            <a:ext cx="1797823" cy="704631"/>
          </a:xfrm>
          <a:prstGeom prst="cube">
            <a:avLst>
              <a:gd name="adj" fmla="val 14683"/>
            </a:avLst>
          </a:prstGeom>
          <a:solidFill>
            <a:schemeClr val="accent2"/>
          </a:solidFill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CSE</a:t>
            </a:r>
          </a:p>
        </p:txBody>
      </p:sp>
      <p:sp>
        <p:nvSpPr>
          <p:cNvPr id="24" name="Cube 23"/>
          <p:cNvSpPr/>
          <p:nvPr/>
        </p:nvSpPr>
        <p:spPr>
          <a:xfrm>
            <a:off x="4213835" y="4622435"/>
            <a:ext cx="1023709" cy="878050"/>
          </a:xfrm>
          <a:prstGeom prst="cube">
            <a:avLst>
              <a:gd name="adj" fmla="val 11557"/>
            </a:avLst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Cube 18"/>
          <p:cNvSpPr/>
          <p:nvPr/>
        </p:nvSpPr>
        <p:spPr>
          <a:xfrm>
            <a:off x="5280502" y="4631462"/>
            <a:ext cx="1001230" cy="878050"/>
          </a:xfrm>
          <a:prstGeom prst="cube">
            <a:avLst>
              <a:gd name="adj" fmla="val 11557"/>
            </a:avLst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613929" y="2241394"/>
            <a:ext cx="2029205" cy="771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Data Containers</a:t>
            </a:r>
            <a:br>
              <a:rPr lang="en-US" altLang="zh-CN" sz="1600" dirty="0" smtClean="0"/>
            </a:br>
            <a:r>
              <a:rPr lang="en-US" altLang="zh-CN" sz="1600" dirty="0" smtClean="0"/>
              <a:t>+ Abstract Information Model</a:t>
            </a:r>
            <a:endParaRPr lang="zh-CN" alt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783850" y="4294651"/>
            <a:ext cx="1547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Backend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30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8575747" y="5626175"/>
            <a:ext cx="37192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IPE … Interworking Proxy Entity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oneM2M Release 2 &amp; 3</a:t>
            </a:r>
            <a:r>
              <a:rPr lang="en-US" sz="1400" dirty="0">
                <a:solidFill>
                  <a:schemeClr val="accent6"/>
                </a:solidFill>
              </a:rPr>
              <a:t>: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• Generic IPE (Ontology-based Interworking)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• IoT proximal Interworking TS-0033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1824" y="0"/>
            <a:ext cx="9896684" cy="1173570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oneM2M Specifications &amp; Release 4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746" y="1165065"/>
            <a:ext cx="4338904" cy="483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Current Specifications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Requirements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Functional Architecture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Security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Service Layer Protocols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Protocol Bindings</a:t>
            </a:r>
            <a:r>
              <a:rPr lang="en-US" altLang="zh-CN" sz="1600" dirty="0" smtClean="0">
                <a:solidFill>
                  <a:schemeClr val="accent6"/>
                </a:solidFill>
              </a:rPr>
              <a:t/>
            </a:r>
            <a:br>
              <a:rPr lang="en-US" altLang="zh-CN" sz="1600" dirty="0" smtClean="0">
                <a:solidFill>
                  <a:schemeClr val="accent6"/>
                </a:solidFill>
              </a:rPr>
            </a:br>
            <a:r>
              <a:rPr lang="en-US" altLang="zh-CN" sz="1600" dirty="0" smtClean="0">
                <a:solidFill>
                  <a:schemeClr val="accent6"/>
                </a:solidFill>
              </a:rPr>
              <a:t>e.g. HTTP, </a:t>
            </a:r>
            <a:r>
              <a:rPr lang="en-US" altLang="zh-CN" sz="1600" dirty="0" err="1" smtClean="0">
                <a:solidFill>
                  <a:schemeClr val="accent6"/>
                </a:solidFill>
              </a:rPr>
              <a:t>CoAP</a:t>
            </a:r>
            <a:r>
              <a:rPr lang="en-US" altLang="zh-CN" sz="1600" dirty="0" smtClean="0">
                <a:solidFill>
                  <a:schemeClr val="accent6"/>
                </a:solidFill>
              </a:rPr>
              <a:t>, MQTT, </a:t>
            </a:r>
            <a:r>
              <a:rPr lang="en-US" altLang="zh-CN" sz="1600" dirty="0" err="1" smtClean="0">
                <a:solidFill>
                  <a:schemeClr val="accent6"/>
                </a:solidFill>
              </a:rPr>
              <a:t>WebSockets</a:t>
            </a:r>
            <a:endParaRPr lang="en-US" altLang="zh-CN" sz="1600" dirty="0" smtClean="0">
              <a:solidFill>
                <a:schemeClr val="accent6"/>
              </a:solidFill>
            </a:endParaRP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Base Ontology &amp; Semantics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Remote Management Enablement</a:t>
            </a:r>
            <a:r>
              <a:rPr lang="en-US" altLang="zh-CN" sz="1600" dirty="0" smtClean="0">
                <a:solidFill>
                  <a:schemeClr val="accent6"/>
                </a:solidFill>
              </a:rPr>
              <a:t/>
            </a:r>
            <a:br>
              <a:rPr lang="en-US" altLang="zh-CN" sz="1600" dirty="0" smtClean="0">
                <a:solidFill>
                  <a:schemeClr val="accent6"/>
                </a:solidFill>
              </a:rPr>
            </a:br>
            <a:r>
              <a:rPr lang="en-US" altLang="zh-CN" sz="1600" dirty="0" smtClean="0">
                <a:solidFill>
                  <a:schemeClr val="accent6"/>
                </a:solidFill>
              </a:rPr>
              <a:t>e.g. for OMA, BBF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Vertical Domain Support</a:t>
            </a:r>
            <a:r>
              <a:rPr lang="en-US" altLang="zh-CN" sz="1600" dirty="0" smtClean="0">
                <a:solidFill>
                  <a:schemeClr val="accent6"/>
                </a:solidFill>
              </a:rPr>
              <a:t/>
            </a:r>
            <a:br>
              <a:rPr lang="en-US" altLang="zh-CN" sz="1600" dirty="0" smtClean="0">
                <a:solidFill>
                  <a:schemeClr val="accent6"/>
                </a:solidFill>
              </a:rPr>
            </a:br>
            <a:r>
              <a:rPr lang="en-US" altLang="zh-CN" sz="1600" dirty="0" smtClean="0">
                <a:solidFill>
                  <a:schemeClr val="accent6"/>
                </a:solidFill>
              </a:rPr>
              <a:t>e.g. Smart Home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Interworking Support</a:t>
            </a:r>
            <a:r>
              <a:rPr lang="en-US" altLang="zh-CN" sz="1600" dirty="0" smtClean="0">
                <a:solidFill>
                  <a:schemeClr val="accent6"/>
                </a:solidFill>
              </a:rPr>
              <a:t/>
            </a:r>
            <a:br>
              <a:rPr lang="en-US" altLang="zh-CN" sz="1600" dirty="0" smtClean="0">
                <a:solidFill>
                  <a:schemeClr val="accent6"/>
                </a:solidFill>
              </a:rPr>
            </a:br>
            <a:r>
              <a:rPr lang="en-US" altLang="zh-CN" sz="1600" dirty="0" smtClean="0">
                <a:solidFill>
                  <a:schemeClr val="accent6"/>
                </a:solidFill>
              </a:rPr>
              <a:t>e.g. LwM2M, OCF, 3GPP, OSGi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Tests &amp; Certifications</a:t>
            </a:r>
            <a:endParaRPr lang="zh-CN" altLang="en-US" sz="1600" b="1" dirty="0">
              <a:solidFill>
                <a:schemeClr val="accent6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946754" y="1165065"/>
            <a:ext cx="7058979" cy="5400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Release 4 - More Smart City &amp; Vertical </a:t>
            </a:r>
            <a:r>
              <a:rPr lang="en-US" altLang="zh-CN" b="1" dirty="0">
                <a:solidFill>
                  <a:srgbClr val="C00000"/>
                </a:solidFill>
              </a:rPr>
              <a:t>Domain Support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Smart City, </a:t>
            </a:r>
            <a:r>
              <a:rPr lang="en-US" altLang="zh-CN" sz="1600" dirty="0">
                <a:solidFill>
                  <a:schemeClr val="accent6"/>
                </a:solidFill>
              </a:rPr>
              <a:t>e.g. </a:t>
            </a:r>
            <a:r>
              <a:rPr lang="en-US" altLang="zh-CN" sz="1600" dirty="0" smtClean="0">
                <a:solidFill>
                  <a:schemeClr val="accent6"/>
                </a:solidFill>
              </a:rPr>
              <a:t>Ontologies </a:t>
            </a:r>
            <a:r>
              <a:rPr lang="en-US" altLang="zh-CN" sz="1600" dirty="0">
                <a:solidFill>
                  <a:schemeClr val="accent6"/>
                </a:solidFill>
              </a:rPr>
              <a:t>for Smart City Services </a:t>
            </a:r>
          </a:p>
          <a:p>
            <a:r>
              <a:rPr lang="en-US" altLang="zh-CN" sz="1600" b="1" dirty="0">
                <a:solidFill>
                  <a:schemeClr val="accent6"/>
                </a:solidFill>
              </a:rPr>
              <a:t>Public Warning Service Enabling</a:t>
            </a:r>
            <a:endParaRPr lang="en-US" altLang="zh-CN" sz="1600" b="1" dirty="0" smtClean="0">
              <a:solidFill>
                <a:schemeClr val="accent6"/>
              </a:solidFill>
            </a:endParaRP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Vehicular Domain Enabling, </a:t>
            </a:r>
            <a:r>
              <a:rPr lang="en-US" altLang="zh-CN" sz="1600" dirty="0" smtClean="0">
                <a:solidFill>
                  <a:schemeClr val="accent6"/>
                </a:solidFill>
              </a:rPr>
              <a:t>incl. 3GPP V2X interworking</a:t>
            </a:r>
            <a:endParaRPr lang="en-US" altLang="zh-CN" sz="1800" dirty="0" smtClean="0">
              <a:solidFill>
                <a:schemeClr val="accent6"/>
              </a:solidFill>
            </a:endParaRP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Industrial </a:t>
            </a:r>
            <a:r>
              <a:rPr lang="en-US" altLang="zh-CN" sz="1600" b="1" dirty="0">
                <a:solidFill>
                  <a:schemeClr val="accent6"/>
                </a:solidFill>
              </a:rPr>
              <a:t>Domain Enabling</a:t>
            </a:r>
            <a:r>
              <a:rPr lang="en-US" altLang="zh-CN" sz="1600" dirty="0" smtClean="0">
                <a:solidFill>
                  <a:schemeClr val="accent6"/>
                </a:solidFill>
              </a:rPr>
              <a:t>, e.g</a:t>
            </a:r>
            <a:r>
              <a:rPr lang="en-US" altLang="zh-CN" sz="1600" dirty="0">
                <a:solidFill>
                  <a:schemeClr val="accent6"/>
                </a:solidFill>
              </a:rPr>
              <a:t>. </a:t>
            </a:r>
            <a:r>
              <a:rPr lang="en-US" altLang="zh-CN" sz="1600" dirty="0" smtClean="0">
                <a:solidFill>
                  <a:schemeClr val="accent6"/>
                </a:solidFill>
              </a:rPr>
              <a:t>OPC-UA </a:t>
            </a:r>
            <a:r>
              <a:rPr lang="en-US" altLang="zh-CN" sz="1600" dirty="0">
                <a:solidFill>
                  <a:schemeClr val="accent6"/>
                </a:solidFill>
              </a:rPr>
              <a:t>model </a:t>
            </a:r>
            <a:r>
              <a:rPr lang="en-US" altLang="zh-CN" sz="1600" dirty="0" smtClean="0">
                <a:solidFill>
                  <a:schemeClr val="accent6"/>
                </a:solidFill>
              </a:rPr>
              <a:t>mapping</a:t>
            </a:r>
            <a:endParaRPr lang="en-US" altLang="zh-CN" sz="1800" dirty="0">
              <a:solidFill>
                <a:schemeClr val="accent6"/>
              </a:solidFill>
            </a:endParaRPr>
          </a:p>
          <a:p>
            <a:r>
              <a:rPr lang="en-US" altLang="zh-CN" sz="1600" b="1" dirty="0">
                <a:solidFill>
                  <a:schemeClr val="accent6"/>
                </a:solidFill>
              </a:rPr>
              <a:t>Railway Domain Enabling</a:t>
            </a: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Interworking </a:t>
            </a:r>
            <a:r>
              <a:rPr lang="en-US" altLang="zh-CN" sz="1600" dirty="0" smtClean="0">
                <a:solidFill>
                  <a:schemeClr val="accent6"/>
                </a:solidFill>
              </a:rPr>
              <a:t>e.g. ZigBee, Modbus</a:t>
            </a:r>
            <a:endParaRPr lang="en-US" altLang="zh-CN" sz="1600" dirty="0" smtClean="0">
              <a:solidFill>
                <a:schemeClr val="accent6"/>
              </a:solidFill>
            </a:endParaRPr>
          </a:p>
          <a:p>
            <a:r>
              <a:rPr lang="en-US" altLang="zh-CN" sz="1600" b="1" dirty="0" smtClean="0">
                <a:solidFill>
                  <a:schemeClr val="accent6"/>
                </a:solidFill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Release 4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 -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Feature Enhancement &amp; Optimization</a:t>
            </a: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SDT4.0 &amp; Data Model extension,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e.g. City, Railway</a:t>
            </a: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Semantic Enhancement, e.g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. reasoning, ontology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mapping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B0604020202020204" charset="-122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Security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Enhancement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, e.g. user/data privacy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B0604020202020204" charset="-122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Edge &amp; Fog Computing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support, e.g. service provisioning, service pooling</a:t>
            </a:r>
            <a:endParaRPr lang="en-US" altLang="zh-CN" sz="1600" dirty="0" smtClean="0">
              <a:solidFill>
                <a:schemeClr val="accent6"/>
              </a:solidFill>
              <a:latin typeface="Arial" panose="020B0604020202020204"/>
              <a:ea typeface="黑体" panose="020B0604020202020204" charset="-122"/>
            </a:endParaRP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System Optimizations, e.g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. lightweight services, platform discovery, rule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engine,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 users, …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黑体" panose="020B0604020202020204" charset="-122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3GPP Interworking, e.g. session </a:t>
            </a:r>
            <a:r>
              <a:rPr kumimoji="0" lang="en-US" altLang="zh-C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QoS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, V2X, charging..</a:t>
            </a:r>
          </a:p>
          <a:p>
            <a:pPr>
              <a:spcBef>
                <a:spcPts val="500"/>
              </a:spcBef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Testing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黑体" panose="020B0604020202020204" charset="-122"/>
                <a:cs typeface="+mn-cs"/>
              </a:rPr>
              <a:t>&amp; Developer Guides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2108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5A63F-8E83-4105-ACAD-639E21B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69" y="0"/>
            <a:ext cx="6565625" cy="11735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D9263F-DD1E-417C-A41F-D65B432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7D6A62-EF42-4377-9BBF-65C4305B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4" y="1370681"/>
            <a:ext cx="10853530" cy="483908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010903" y="2909455"/>
            <a:ext cx="190005" cy="1900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r Verbinder 7"/>
          <p:cNvCxnSpPr>
            <a:stCxn id="3" idx="4"/>
          </p:cNvCxnSpPr>
          <p:nvPr/>
        </p:nvCxnSpPr>
        <p:spPr>
          <a:xfrm flipH="1">
            <a:off x="10105905" y="3099460"/>
            <a:ext cx="1" cy="32063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0153407" y="2909455"/>
            <a:ext cx="190005" cy="1900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r Verbinder 9"/>
          <p:cNvCxnSpPr>
            <a:stCxn id="9" idx="4"/>
          </p:cNvCxnSpPr>
          <p:nvPr/>
        </p:nvCxnSpPr>
        <p:spPr>
          <a:xfrm flipH="1">
            <a:off x="10248409" y="3099460"/>
            <a:ext cx="1" cy="32063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10254923" y="3923071"/>
            <a:ext cx="1743751" cy="1445342"/>
            <a:chOff x="10254923" y="3923071"/>
            <a:chExt cx="1743751" cy="1445342"/>
          </a:xfrm>
        </p:grpSpPr>
        <p:sp>
          <p:nvSpPr>
            <p:cNvPr id="6" name="Textfeld 5"/>
            <p:cNvSpPr txBox="1"/>
            <p:nvPr/>
          </p:nvSpPr>
          <p:spPr>
            <a:xfrm>
              <a:off x="10256002" y="4532753"/>
              <a:ext cx="842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/>
                  </a:solidFill>
                </a:rPr>
                <a:t>Industry Day 5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2" name="Flussdiagramm: Verbindungsstelle 11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Gerader Verbinder 13"/>
            <p:cNvCxnSpPr>
              <a:stCxn id="12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0254923" y="3923071"/>
              <a:ext cx="1663915" cy="1445342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1065405" y="4372456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TP42</a:t>
              </a:r>
              <a:br>
                <a:rPr lang="en-US" sz="1200" dirty="0" smtClean="0">
                  <a:solidFill>
                    <a:schemeClr val="accent5"/>
                  </a:solidFill>
                </a:rPr>
              </a:br>
              <a:r>
                <a:rPr lang="en-US" sz="1200" dirty="0" smtClean="0">
                  <a:solidFill>
                    <a:schemeClr val="accent5"/>
                  </a:solidFill>
                </a:rPr>
                <a:t>Hyderabad</a:t>
              </a:r>
              <a:br>
                <a:rPr lang="en-US" sz="1200" dirty="0" smtClean="0">
                  <a:solidFill>
                    <a:schemeClr val="accent5"/>
                  </a:solidFill>
                </a:rPr>
              </a:br>
              <a:r>
                <a:rPr lang="en-US" sz="1200" dirty="0" smtClean="0">
                  <a:solidFill>
                    <a:schemeClr val="accent5"/>
                  </a:solidFill>
                </a:rPr>
                <a:t>Sep 25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2108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789" y="0"/>
            <a:ext cx="7828735" cy="11735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4DBC62-8698-4E5C-99D2-042BAD8E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914" y="1484427"/>
            <a:ext cx="9249704" cy="44167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A9B8C774-7F2A-4C3F-8037-4B6E5EBF8549}"/>
              </a:ext>
            </a:extLst>
          </p:cNvPr>
          <p:cNvSpPr/>
          <p:nvPr/>
        </p:nvSpPr>
        <p:spPr>
          <a:xfrm>
            <a:off x="266700" y="5081654"/>
            <a:ext cx="272143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986D4A-7B2E-4675-9A83-D56366514C71}"/>
              </a:ext>
            </a:extLst>
          </p:cNvPr>
          <p:cNvSpPr txBox="1"/>
          <p:nvPr/>
        </p:nvSpPr>
        <p:spPr>
          <a:xfrm>
            <a:off x="538843" y="5047494"/>
            <a:ext cx="300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oneM2M Product Offerings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22E455C-D9CC-461A-940D-CFE2EA9C3A00}"/>
              </a:ext>
            </a:extLst>
          </p:cNvPr>
          <p:cNvSpPr/>
          <p:nvPr/>
        </p:nvSpPr>
        <p:spPr>
          <a:xfrm>
            <a:off x="266700" y="5556183"/>
            <a:ext cx="256011" cy="2668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9590E9-69C9-42D7-B05A-984C132D2068}"/>
              </a:ext>
            </a:extLst>
          </p:cNvPr>
          <p:cNvSpPr txBox="1"/>
          <p:nvPr/>
        </p:nvSpPr>
        <p:spPr>
          <a:xfrm>
            <a:off x="538843" y="5540267"/>
            <a:ext cx="300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oneM2M Trial Deployment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A2EFF0EF-117D-40D5-977D-58F5EC113B4F}"/>
              </a:ext>
            </a:extLst>
          </p:cNvPr>
          <p:cNvSpPr/>
          <p:nvPr/>
        </p:nvSpPr>
        <p:spPr>
          <a:xfrm>
            <a:off x="243587" y="5919343"/>
            <a:ext cx="279124" cy="24757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699345-F4B2-4A0E-AE22-967BD2331633}"/>
              </a:ext>
            </a:extLst>
          </p:cNvPr>
          <p:cNvSpPr txBox="1"/>
          <p:nvPr/>
        </p:nvSpPr>
        <p:spPr>
          <a:xfrm>
            <a:off x="538842" y="5891592"/>
            <a:ext cx="345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FD6"/>
                </a:solidFill>
              </a:rPr>
              <a:t>oneM2M Commercial Deployment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D9BC3B6-0D64-4CB7-946C-68090A8EE208}"/>
              </a:ext>
            </a:extLst>
          </p:cNvPr>
          <p:cNvSpPr/>
          <p:nvPr/>
        </p:nvSpPr>
        <p:spPr>
          <a:xfrm>
            <a:off x="4610309" y="3750257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9A0506A-3908-473C-A37A-F5FA099AAB46}"/>
              </a:ext>
            </a:extLst>
          </p:cNvPr>
          <p:cNvSpPr/>
          <p:nvPr/>
        </p:nvSpPr>
        <p:spPr>
          <a:xfrm>
            <a:off x="6493666" y="3771676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B4D9AFC-F76B-4D6F-91F6-70EDDAE82A76}"/>
              </a:ext>
            </a:extLst>
          </p:cNvPr>
          <p:cNvSpPr/>
          <p:nvPr/>
        </p:nvSpPr>
        <p:spPr>
          <a:xfrm>
            <a:off x="6617473" y="3622551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D8D1E9C-1A49-4755-8318-B8F073C93BE7}"/>
              </a:ext>
            </a:extLst>
          </p:cNvPr>
          <p:cNvSpPr/>
          <p:nvPr/>
        </p:nvSpPr>
        <p:spPr>
          <a:xfrm>
            <a:off x="6898767" y="3703631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04B87FB-1D63-401C-BED3-178F655BECC4}"/>
              </a:ext>
            </a:extLst>
          </p:cNvPr>
          <p:cNvSpPr/>
          <p:nvPr/>
        </p:nvSpPr>
        <p:spPr>
          <a:xfrm>
            <a:off x="6836863" y="3460874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A761F-1584-45E2-A22A-AF2E92A9157A}"/>
              </a:ext>
            </a:extLst>
          </p:cNvPr>
          <p:cNvSpPr/>
          <p:nvPr/>
        </p:nvSpPr>
        <p:spPr>
          <a:xfrm>
            <a:off x="8579524" y="4183118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F294B76-F6C9-4DC8-85FA-E1F8EAF57E21}"/>
              </a:ext>
            </a:extLst>
          </p:cNvPr>
          <p:cNvSpPr/>
          <p:nvPr/>
        </p:nvSpPr>
        <p:spPr>
          <a:xfrm>
            <a:off x="6741280" y="3606040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5BC45987-2A7F-4B85-A00E-DA1FC2E49537}"/>
              </a:ext>
            </a:extLst>
          </p:cNvPr>
          <p:cNvSpPr/>
          <p:nvPr/>
        </p:nvSpPr>
        <p:spPr>
          <a:xfrm>
            <a:off x="6541343" y="3327214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D832476-F804-4AB5-B21A-9926C704F8CD}"/>
              </a:ext>
            </a:extLst>
          </p:cNvPr>
          <p:cNvSpPr/>
          <p:nvPr/>
        </p:nvSpPr>
        <p:spPr>
          <a:xfrm>
            <a:off x="10136656" y="3758601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D3AE8E2-0FD2-4B21-969A-B5C817750EC2}"/>
              </a:ext>
            </a:extLst>
          </p:cNvPr>
          <p:cNvSpPr/>
          <p:nvPr/>
        </p:nvSpPr>
        <p:spPr>
          <a:xfrm>
            <a:off x="3518595" y="3695375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C21462A-2276-4147-B93B-F9F69950B3E6}"/>
              </a:ext>
            </a:extLst>
          </p:cNvPr>
          <p:cNvSpPr/>
          <p:nvPr/>
        </p:nvSpPr>
        <p:spPr>
          <a:xfrm>
            <a:off x="10160659" y="3856376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2FEA9EE-EA89-4FC3-B569-BA5FEA376A29}"/>
              </a:ext>
            </a:extLst>
          </p:cNvPr>
          <p:cNvSpPr/>
          <p:nvPr/>
        </p:nvSpPr>
        <p:spPr>
          <a:xfrm>
            <a:off x="9553556" y="3983885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E7A6F24-77A4-4D57-BB83-2BBE036F835B}"/>
              </a:ext>
            </a:extLst>
          </p:cNvPr>
          <p:cNvSpPr/>
          <p:nvPr/>
        </p:nvSpPr>
        <p:spPr>
          <a:xfrm>
            <a:off x="9577559" y="4081660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BDAD45CB-E946-43E1-AA5B-3FF37BD08F1C}"/>
              </a:ext>
            </a:extLst>
          </p:cNvPr>
          <p:cNvSpPr/>
          <p:nvPr/>
        </p:nvSpPr>
        <p:spPr>
          <a:xfrm>
            <a:off x="9600944" y="3937949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CFEBBDB-5001-482D-83B3-49C2EE64BEB3}"/>
              </a:ext>
            </a:extLst>
          </p:cNvPr>
          <p:cNvSpPr/>
          <p:nvPr/>
        </p:nvSpPr>
        <p:spPr>
          <a:xfrm>
            <a:off x="9884858" y="3738725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23EDC682-8053-4AB4-8416-9BD02F338C8C}"/>
              </a:ext>
            </a:extLst>
          </p:cNvPr>
          <p:cNvSpPr/>
          <p:nvPr/>
        </p:nvSpPr>
        <p:spPr>
          <a:xfrm>
            <a:off x="9908861" y="3836500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0241AE31-A166-4C2E-BBCA-37A0460D1634}"/>
              </a:ext>
            </a:extLst>
          </p:cNvPr>
          <p:cNvSpPr/>
          <p:nvPr/>
        </p:nvSpPr>
        <p:spPr>
          <a:xfrm>
            <a:off x="9932246" y="3692789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4DD58C1-1D83-4923-9710-48D4F8D1728E}"/>
              </a:ext>
            </a:extLst>
          </p:cNvPr>
          <p:cNvSpPr/>
          <p:nvPr/>
        </p:nvSpPr>
        <p:spPr>
          <a:xfrm>
            <a:off x="6535691" y="3460049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AD46CCB5-64C4-4D7E-A157-AD151CB5B907}"/>
              </a:ext>
            </a:extLst>
          </p:cNvPr>
          <p:cNvSpPr/>
          <p:nvPr/>
        </p:nvSpPr>
        <p:spPr>
          <a:xfrm>
            <a:off x="243587" y="4536895"/>
            <a:ext cx="295255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9448466-C9C1-4754-A44F-1D52DB571867}"/>
              </a:ext>
            </a:extLst>
          </p:cNvPr>
          <p:cNvSpPr txBox="1"/>
          <p:nvPr/>
        </p:nvSpPr>
        <p:spPr>
          <a:xfrm>
            <a:off x="522711" y="4539312"/>
            <a:ext cx="300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oneM2M Open Source Project</a:t>
            </a:r>
          </a:p>
        </p:txBody>
      </p:sp>
      <p:sp>
        <p:nvSpPr>
          <p:cNvPr id="36" name="Star: 5 Points 35">
            <a:extLst>
              <a:ext uri="{FF2B5EF4-FFF2-40B4-BE49-F238E27FC236}">
                <a16:creationId xmlns="" xmlns:a16="http://schemas.microsoft.com/office/drawing/2014/main" id="{694EB55C-A0B9-4707-A1E2-1F36EF8F0B01}"/>
              </a:ext>
            </a:extLst>
          </p:cNvPr>
          <p:cNvSpPr/>
          <p:nvPr/>
        </p:nvSpPr>
        <p:spPr>
          <a:xfrm>
            <a:off x="6853384" y="3552311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6">
            <a:extLst>
              <a:ext uri="{FF2B5EF4-FFF2-40B4-BE49-F238E27FC236}">
                <a16:creationId xmlns="" xmlns:a16="http://schemas.microsoft.com/office/drawing/2014/main" id="{E6FB971D-D9A8-4E9C-86F0-9A124131BB6B}"/>
              </a:ext>
            </a:extLst>
          </p:cNvPr>
          <p:cNvSpPr/>
          <p:nvPr/>
        </p:nvSpPr>
        <p:spPr>
          <a:xfrm>
            <a:off x="3518595" y="3797743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="" xmlns:a16="http://schemas.microsoft.com/office/drawing/2014/main" id="{8F948D29-A4C7-4948-A1FA-E044B4AC015E}"/>
              </a:ext>
            </a:extLst>
          </p:cNvPr>
          <p:cNvSpPr/>
          <p:nvPr/>
        </p:nvSpPr>
        <p:spPr>
          <a:xfrm>
            <a:off x="4489218" y="3733753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5 Points 38">
            <a:extLst>
              <a:ext uri="{FF2B5EF4-FFF2-40B4-BE49-F238E27FC236}">
                <a16:creationId xmlns="" xmlns:a16="http://schemas.microsoft.com/office/drawing/2014/main" id="{2DD924C2-75DE-49CF-B1FD-DF537E6ADEEB}"/>
              </a:ext>
            </a:extLst>
          </p:cNvPr>
          <p:cNvSpPr/>
          <p:nvPr/>
        </p:nvSpPr>
        <p:spPr>
          <a:xfrm>
            <a:off x="9764969" y="3764796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ar: 5 Points 39">
            <a:extLst>
              <a:ext uri="{FF2B5EF4-FFF2-40B4-BE49-F238E27FC236}">
                <a16:creationId xmlns="" xmlns:a16="http://schemas.microsoft.com/office/drawing/2014/main" id="{D5DCC5DA-3C48-4A2D-9ABE-22730E464918}"/>
              </a:ext>
            </a:extLst>
          </p:cNvPr>
          <p:cNvSpPr/>
          <p:nvPr/>
        </p:nvSpPr>
        <p:spPr>
          <a:xfrm>
            <a:off x="6922588" y="3387206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4B9568BD-8A3E-463D-949D-F4F8A514F4B2}"/>
              </a:ext>
            </a:extLst>
          </p:cNvPr>
          <p:cNvSpPr/>
          <p:nvPr/>
        </p:nvSpPr>
        <p:spPr>
          <a:xfrm>
            <a:off x="6899304" y="3337854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521E3338-8785-4DC7-8515-02DFCB4F65A1}"/>
              </a:ext>
            </a:extLst>
          </p:cNvPr>
          <p:cNvSpPr/>
          <p:nvPr/>
        </p:nvSpPr>
        <p:spPr>
          <a:xfrm>
            <a:off x="6959555" y="3724175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FEC437B5-67ED-46C1-BDCE-313DB7A989F2}"/>
              </a:ext>
            </a:extLst>
          </p:cNvPr>
          <p:cNvSpPr/>
          <p:nvPr/>
        </p:nvSpPr>
        <p:spPr>
          <a:xfrm>
            <a:off x="8643039" y="4167196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4DA19A47-BDA0-4917-AF8E-818E6DCE2C34}"/>
              </a:ext>
            </a:extLst>
          </p:cNvPr>
          <p:cNvSpPr/>
          <p:nvPr/>
        </p:nvSpPr>
        <p:spPr>
          <a:xfrm>
            <a:off x="8591263" y="4109031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="" xmlns:a16="http://schemas.microsoft.com/office/drawing/2014/main" id="{A3F836A2-0766-4DD1-907D-C65121A8AFD8}"/>
              </a:ext>
            </a:extLst>
          </p:cNvPr>
          <p:cNvSpPr/>
          <p:nvPr/>
        </p:nvSpPr>
        <p:spPr>
          <a:xfrm>
            <a:off x="10084506" y="3862886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71792F2-29DE-4241-8C68-E5E32AD25A54}"/>
              </a:ext>
            </a:extLst>
          </p:cNvPr>
          <p:cNvSpPr/>
          <p:nvPr/>
        </p:nvSpPr>
        <p:spPr>
          <a:xfrm>
            <a:off x="4557025" y="3848103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="" xmlns:a16="http://schemas.microsoft.com/office/drawing/2014/main" id="{583D00B3-A938-4E58-BB82-826079974A9A}"/>
              </a:ext>
            </a:extLst>
          </p:cNvPr>
          <p:cNvSpPr/>
          <p:nvPr/>
        </p:nvSpPr>
        <p:spPr>
          <a:xfrm>
            <a:off x="157600" y="1328336"/>
            <a:ext cx="2116314" cy="1341712"/>
          </a:xfrm>
          <a:prstGeom prst="wedgeRoundRectCallout">
            <a:avLst>
              <a:gd name="adj1" fmla="val 26757"/>
              <a:gd name="adj2" fmla="val 5918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oneM2M has global adoption</a:t>
            </a:r>
          </a:p>
        </p:txBody>
      </p:sp>
      <p:pic>
        <p:nvPicPr>
          <p:cNvPr id="46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2108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">
            <a:extLst>
              <a:ext uri="{FF2B5EF4-FFF2-40B4-BE49-F238E27FC236}">
                <a16:creationId xmlns="" xmlns:a16="http://schemas.microsoft.com/office/drawing/2014/main" id="{4F002EC7-A703-4E2F-9D9D-A2E9424DEE30}"/>
              </a:ext>
            </a:extLst>
          </p:cNvPr>
          <p:cNvSpPr txBox="1"/>
          <p:nvPr/>
        </p:nvSpPr>
        <p:spPr>
          <a:xfrm>
            <a:off x="8003969" y="6478870"/>
            <a:ext cx="3890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Dale Seed, oneM2M Overview 2019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288A1C2-F5EB-4BB7-833B-08CF4786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67" y="3549464"/>
            <a:ext cx="1162315" cy="852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400C32-D292-469A-8601-A4F17AD4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543" y="0"/>
            <a:ext cx="8023112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Implementation and Deployment 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D553338-0BDB-40B7-B28E-8BDD8745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21002E0-40E4-44CB-850A-66690DF85F95}"/>
              </a:ext>
            </a:extLst>
          </p:cNvPr>
          <p:cNvGrpSpPr/>
          <p:nvPr/>
        </p:nvGrpSpPr>
        <p:grpSpPr>
          <a:xfrm>
            <a:off x="2583887" y="1678733"/>
            <a:ext cx="7416932" cy="744881"/>
            <a:chOff x="1562100" y="1524000"/>
            <a:chExt cx="8765866" cy="1077121"/>
          </a:xfrm>
        </p:grpSpPr>
        <p:grpSp>
          <p:nvGrpSpPr>
            <p:cNvPr id="5" name="Groupe 16">
              <a:extLst>
                <a:ext uri="{FF2B5EF4-FFF2-40B4-BE49-F238E27FC236}">
                  <a16:creationId xmlns="" xmlns:a16="http://schemas.microsoft.com/office/drawing/2014/main" id="{9725F55B-A2D2-436F-9023-566138C8E43C}"/>
                </a:ext>
              </a:extLst>
            </p:cNvPr>
            <p:cNvGrpSpPr/>
            <p:nvPr/>
          </p:nvGrpSpPr>
          <p:grpSpPr>
            <a:xfrm>
              <a:off x="1562100" y="1662586"/>
              <a:ext cx="1317948" cy="870249"/>
              <a:chOff x="665301" y="2343690"/>
              <a:chExt cx="1910627" cy="1048096"/>
            </a:xfrm>
          </p:grpSpPr>
          <p:pic>
            <p:nvPicPr>
              <p:cNvPr id="20" name="Image 3">
                <a:extLst>
                  <a:ext uri="{FF2B5EF4-FFF2-40B4-BE49-F238E27FC236}">
                    <a16:creationId xmlns="" xmlns:a16="http://schemas.microsoft.com/office/drawing/2014/main" id="{62E67DD7-9336-4AC5-9DF6-07D2C05B6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01" y="2802776"/>
                <a:ext cx="1910627" cy="589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6">
                <a:extLst>
                  <a:ext uri="{FF2B5EF4-FFF2-40B4-BE49-F238E27FC236}">
                    <a16:creationId xmlns="" xmlns:a16="http://schemas.microsoft.com/office/drawing/2014/main" id="{CDBEA5F4-127D-4DCB-918D-F03F8CE2ED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360" y="2343690"/>
                <a:ext cx="1592507" cy="322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e 15">
              <a:extLst>
                <a:ext uri="{FF2B5EF4-FFF2-40B4-BE49-F238E27FC236}">
                  <a16:creationId xmlns="" xmlns:a16="http://schemas.microsoft.com/office/drawing/2014/main" id="{31B59651-12D1-4F5B-91CC-DEFDD3DBA51D}"/>
                </a:ext>
              </a:extLst>
            </p:cNvPr>
            <p:cNvGrpSpPr/>
            <p:nvPr/>
          </p:nvGrpSpPr>
          <p:grpSpPr>
            <a:xfrm>
              <a:off x="3560847" y="1524000"/>
              <a:ext cx="1617913" cy="1016208"/>
              <a:chOff x="3287603" y="2017282"/>
              <a:chExt cx="2047181" cy="1374504"/>
            </a:xfrm>
          </p:grpSpPr>
          <p:pic>
            <p:nvPicPr>
              <p:cNvPr id="18" name="Imagen 8" descr="OpenMTC logo.png">
                <a:extLst>
                  <a:ext uri="{FF2B5EF4-FFF2-40B4-BE49-F238E27FC236}">
                    <a16:creationId xmlns="" xmlns:a16="http://schemas.microsoft.com/office/drawing/2014/main" id="{91B0FF6C-665B-45EE-948B-C56739645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899" y="2764533"/>
                <a:ext cx="1854588" cy="6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9">
                <a:extLst>
                  <a:ext uri="{FF2B5EF4-FFF2-40B4-BE49-F238E27FC236}">
                    <a16:creationId xmlns="" xmlns:a16="http://schemas.microsoft.com/office/drawing/2014/main" id="{321D3ADF-8F31-4B46-9802-B0DA07CBB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603" y="2017282"/>
                <a:ext cx="2047181" cy="922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e 18">
              <a:extLst>
                <a:ext uri="{FF2B5EF4-FFF2-40B4-BE49-F238E27FC236}">
                  <a16:creationId xmlns="" xmlns:a16="http://schemas.microsoft.com/office/drawing/2014/main" id="{23015F3F-540E-4252-8FD0-5440C4F5E048}"/>
                </a:ext>
              </a:extLst>
            </p:cNvPr>
            <p:cNvGrpSpPr/>
            <p:nvPr/>
          </p:nvGrpSpPr>
          <p:grpSpPr>
            <a:xfrm>
              <a:off x="5723089" y="1676015"/>
              <a:ext cx="1217262" cy="726713"/>
              <a:chOff x="5599375" y="2290896"/>
              <a:chExt cx="1713741" cy="990611"/>
            </a:xfrm>
          </p:grpSpPr>
          <p:pic>
            <p:nvPicPr>
              <p:cNvPr id="16" name="Picture 2">
                <a:extLst>
                  <a:ext uri="{FF2B5EF4-FFF2-40B4-BE49-F238E27FC236}">
                    <a16:creationId xmlns="" xmlns:a16="http://schemas.microsoft.com/office/drawing/2014/main" id="{182C385F-68D2-409D-8B7D-20D5BA3F2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992" y="2290896"/>
                <a:ext cx="1208236" cy="548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>
                <a:extLst>
                  <a:ext uri="{FF2B5EF4-FFF2-40B4-BE49-F238E27FC236}">
                    <a16:creationId xmlns="" xmlns:a16="http://schemas.microsoft.com/office/drawing/2014/main" id="{CF41F4E7-EEC8-4629-BC62-0312DB000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375" y="2793567"/>
                <a:ext cx="1713741" cy="48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e 17">
              <a:extLst>
                <a:ext uri="{FF2B5EF4-FFF2-40B4-BE49-F238E27FC236}">
                  <a16:creationId xmlns="" xmlns:a16="http://schemas.microsoft.com/office/drawing/2014/main" id="{3D780AF8-D63B-463E-A77E-8B1AF0CEFEF8}"/>
                </a:ext>
              </a:extLst>
            </p:cNvPr>
            <p:cNvGrpSpPr/>
            <p:nvPr/>
          </p:nvGrpSpPr>
          <p:grpSpPr>
            <a:xfrm>
              <a:off x="7518832" y="1600214"/>
              <a:ext cx="981950" cy="1000907"/>
              <a:chOff x="6690698" y="1558041"/>
              <a:chExt cx="1458060" cy="1362010"/>
            </a:xfrm>
          </p:grpSpPr>
          <p:grpSp>
            <p:nvGrpSpPr>
              <p:cNvPr id="12" name="Groupe 13">
                <a:extLst>
                  <a:ext uri="{FF2B5EF4-FFF2-40B4-BE49-F238E27FC236}">
                    <a16:creationId xmlns="" xmlns:a16="http://schemas.microsoft.com/office/drawing/2014/main" id="{BCA7F6ED-E526-4B4A-9FF8-DF07362A877F}"/>
                  </a:ext>
                </a:extLst>
              </p:cNvPr>
              <p:cNvGrpSpPr/>
              <p:nvPr/>
            </p:nvGrpSpPr>
            <p:grpSpPr>
              <a:xfrm>
                <a:off x="6690698" y="2139077"/>
                <a:ext cx="1458060" cy="780974"/>
                <a:chOff x="6886233" y="3782823"/>
                <a:chExt cx="1879309" cy="1150988"/>
              </a:xfrm>
            </p:grpSpPr>
            <p:pic>
              <p:nvPicPr>
                <p:cNvPr id="14" name="Picture 5">
                  <a:extLst>
                    <a:ext uri="{FF2B5EF4-FFF2-40B4-BE49-F238E27FC236}">
                      <a16:creationId xmlns="" xmlns:a16="http://schemas.microsoft.com/office/drawing/2014/main" id="{EA86804F-B1D2-437B-8AD7-1345A4EFC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7893" y="3782823"/>
                  <a:ext cx="1775991" cy="570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ZoneTexte 2">
                  <a:extLst>
                    <a:ext uri="{FF2B5EF4-FFF2-40B4-BE49-F238E27FC236}">
                      <a16:creationId xmlns="" xmlns:a16="http://schemas.microsoft.com/office/drawing/2014/main" id="{E98993FC-2F6E-40AC-8A02-47751114612F}"/>
                    </a:ext>
                  </a:extLst>
                </p:cNvPr>
                <p:cNvSpPr txBox="1"/>
                <p:nvPr/>
              </p:nvSpPr>
              <p:spPr>
                <a:xfrm>
                  <a:off x="6886233" y="4193120"/>
                  <a:ext cx="1879309" cy="740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IotDM</a:t>
                  </a:r>
                </a:p>
              </p:txBody>
            </p:sp>
          </p:grpSp>
          <p:pic>
            <p:nvPicPr>
              <p:cNvPr id="13" name="Picture 5">
                <a:extLst>
                  <a:ext uri="{FF2B5EF4-FFF2-40B4-BE49-F238E27FC236}">
                    <a16:creationId xmlns="" xmlns:a16="http://schemas.microsoft.com/office/drawing/2014/main" id="{9F52B07A-804C-473B-974F-7FCA4E25B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1613" y="1558041"/>
                <a:ext cx="996232" cy="52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818753B-368C-4192-83DB-727565041DBA}"/>
                </a:ext>
              </a:extLst>
            </p:cNvPr>
            <p:cNvGrpSpPr/>
            <p:nvPr/>
          </p:nvGrpSpPr>
          <p:grpSpPr>
            <a:xfrm>
              <a:off x="9130065" y="1569688"/>
              <a:ext cx="1197901" cy="826847"/>
              <a:chOff x="7528493" y="1611251"/>
              <a:chExt cx="1197901" cy="826847"/>
            </a:xfrm>
          </p:grpSpPr>
          <p:pic>
            <p:nvPicPr>
              <p:cNvPr id="10" name="Picture 20" descr="Image result for ATIS logo">
                <a:extLst>
                  <a:ext uri="{FF2B5EF4-FFF2-40B4-BE49-F238E27FC236}">
                    <a16:creationId xmlns="" xmlns:a16="http://schemas.microsoft.com/office/drawing/2014/main" id="{6FB89753-761F-4E77-A03E-F087E1D3A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8493" y="1611251"/>
                <a:ext cx="1197901" cy="45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FB285E2-2539-4AC7-8FB4-6FCB023CB5EA}"/>
                  </a:ext>
                </a:extLst>
              </p:cNvPr>
              <p:cNvSpPr txBox="1"/>
              <p:nvPr/>
            </p:nvSpPr>
            <p:spPr>
              <a:xfrm>
                <a:off x="7635782" y="2068766"/>
                <a:ext cx="109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4D86"/>
                    </a:solidFill>
                  </a:rPr>
                  <a:t>OS-IoT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A556A06-9A3C-4749-B0C4-FDB2D7549E51}"/>
              </a:ext>
            </a:extLst>
          </p:cNvPr>
          <p:cNvGrpSpPr/>
          <p:nvPr/>
        </p:nvGrpSpPr>
        <p:grpSpPr>
          <a:xfrm>
            <a:off x="2039615" y="2542618"/>
            <a:ext cx="8575394" cy="2195477"/>
            <a:chOff x="1027019" y="2744720"/>
            <a:chExt cx="9917684" cy="2995541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D4B6385-20CD-4F46-A368-305CE7C4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86328" y="4939374"/>
              <a:ext cx="1058375" cy="79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2A415CD6-05EE-4194-8F39-D5EF049B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235" y="2744720"/>
              <a:ext cx="1912488" cy="211223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CDDAAD6-EDB8-4CE0-887D-CA77E9D9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80" y="4659549"/>
              <a:ext cx="984401" cy="5315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7177391-A2E8-4116-B6D8-090ABD95F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289" y="3789303"/>
              <a:ext cx="1486867" cy="91445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4F63D56B-D6D9-44AB-B535-11A47E9F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78835" y="4572001"/>
              <a:ext cx="1428750" cy="466725"/>
            </a:xfrm>
            <a:prstGeom prst="rect">
              <a:avLst/>
            </a:prstGeom>
          </p:spPr>
        </p:pic>
        <p:pic>
          <p:nvPicPr>
            <p:cNvPr id="28" name="Picture 2" descr="http://www.irexnet.co.kr/image/logo.png">
              <a:extLst>
                <a:ext uri="{FF2B5EF4-FFF2-40B4-BE49-F238E27FC236}">
                  <a16:creationId xmlns="" xmlns:a16="http://schemas.microsoft.com/office/drawing/2014/main" id="{A49F466B-2A28-4FA3-9149-D2F738717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387" y="4614140"/>
              <a:ext cx="1072134" cy="46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Image result">
              <a:extLst>
                <a:ext uri="{FF2B5EF4-FFF2-40B4-BE49-F238E27FC236}">
                  <a16:creationId xmlns="" xmlns:a16="http://schemas.microsoft.com/office/drawing/2014/main" id="{7D17E35D-61C4-4C49-9FEF-B779E9A5E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04" y="4721138"/>
              <a:ext cx="1427710" cy="22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andy Soft">
              <a:extLst>
                <a:ext uri="{FF2B5EF4-FFF2-40B4-BE49-F238E27FC236}">
                  <a16:creationId xmlns="" xmlns:a16="http://schemas.microsoft.com/office/drawing/2014/main" id="{00DDD8B5-2F45-4540-A3E5-066AF7AC2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45" y="4624845"/>
              <a:ext cx="18478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://www.hconnect.co.kr/wp-content/uploads/2017/03/logo2.jpg">
              <a:extLst>
                <a:ext uri="{FF2B5EF4-FFF2-40B4-BE49-F238E27FC236}">
                  <a16:creationId xmlns="" xmlns:a16="http://schemas.microsoft.com/office/drawing/2014/main" id="{FDF4CA4F-E3FF-4F9E-94C6-39F2D5324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651" y="5218536"/>
              <a:ext cx="1863740" cy="2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559A3085-BB5F-449A-8137-6F6F6610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43993" y="5112007"/>
              <a:ext cx="791115" cy="348381"/>
            </a:xfrm>
            <a:prstGeom prst="rect">
              <a:avLst/>
            </a:prstGeom>
          </p:spPr>
        </p:pic>
        <p:pic>
          <p:nvPicPr>
            <p:cNvPr id="33" name="Picture 16" descr="Image result for Kepco logo">
              <a:extLst>
                <a:ext uri="{FF2B5EF4-FFF2-40B4-BE49-F238E27FC236}">
                  <a16:creationId xmlns="" xmlns:a16="http://schemas.microsoft.com/office/drawing/2014/main" id="{40ECCEB9-40C5-40D2-9AD3-2F055C07B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413" y="5157659"/>
              <a:ext cx="1303417" cy="30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20B407BF-9A80-4E79-B3A1-E055EBEC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369309" y="5286197"/>
              <a:ext cx="723807" cy="298252"/>
            </a:xfrm>
            <a:prstGeom prst="rect">
              <a:avLst/>
            </a:prstGeom>
          </p:spPr>
        </p:pic>
        <p:pic>
          <p:nvPicPr>
            <p:cNvPr id="35" name="图片 30">
              <a:extLst>
                <a:ext uri="{FF2B5EF4-FFF2-40B4-BE49-F238E27FC236}">
                  <a16:creationId xmlns="" xmlns:a16="http://schemas.microsoft.com/office/drawing/2014/main" id="{19D056F7-A6BC-4866-A78C-7DB951EE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0"/>
            <a:stretch/>
          </p:blipFill>
          <p:spPr>
            <a:xfrm>
              <a:off x="9261960" y="5048911"/>
              <a:ext cx="525001" cy="466725"/>
            </a:xfrm>
            <a:prstGeom prst="rect">
              <a:avLst/>
            </a:prstGeom>
          </p:spPr>
        </p:pic>
        <p:pic>
          <p:nvPicPr>
            <p:cNvPr id="36" name="Picture 22">
              <a:extLst>
                <a:ext uri="{FF2B5EF4-FFF2-40B4-BE49-F238E27FC236}">
                  <a16:creationId xmlns="" xmlns:a16="http://schemas.microsoft.com/office/drawing/2014/main" id="{168539A3-3FDE-4B89-A5CA-7D3C245F7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586" y="3447865"/>
              <a:ext cx="1385560" cy="384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44821BE1-0A38-47C4-8A05-390780295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48" y="4070120"/>
              <a:ext cx="519568" cy="46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3">
              <a:extLst>
                <a:ext uri="{FF2B5EF4-FFF2-40B4-BE49-F238E27FC236}">
                  <a16:creationId xmlns="" xmlns:a16="http://schemas.microsoft.com/office/drawing/2014/main" id="{A4F9BE45-D4F4-4F53-B3B9-B6F4DC48E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394" y="3416606"/>
              <a:ext cx="1449686" cy="439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1">
              <a:extLst>
                <a:ext uri="{FF2B5EF4-FFF2-40B4-BE49-F238E27FC236}">
                  <a16:creationId xmlns="" xmlns:a16="http://schemas.microsoft.com/office/drawing/2014/main" id="{2492DC30-B169-49DD-BEAF-1975D3787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666" y="3352800"/>
              <a:ext cx="1184566" cy="51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="" xmlns:a16="http://schemas.microsoft.com/office/drawing/2014/main" id="{7EE203C8-2D82-4936-85AA-BF76717C2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336668" y="4118475"/>
              <a:ext cx="1545088" cy="31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>
              <a:extLst>
                <a:ext uri="{FF2B5EF4-FFF2-40B4-BE49-F238E27FC236}">
                  <a16:creationId xmlns="" xmlns:a16="http://schemas.microsoft.com/office/drawing/2014/main" id="{FEACD2DE-4428-4DA0-9F17-96F0ECA17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502559" y="4118475"/>
              <a:ext cx="894449" cy="30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>
              <a:extLst>
                <a:ext uri="{FF2B5EF4-FFF2-40B4-BE49-F238E27FC236}">
                  <a16:creationId xmlns="" xmlns:a16="http://schemas.microsoft.com/office/drawing/2014/main" id="{75D4F3FC-A061-44E5-9707-2A3B691E2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763487" y="4214185"/>
              <a:ext cx="1354619" cy="28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>
              <a:extLst>
                <a:ext uri="{FF2B5EF4-FFF2-40B4-BE49-F238E27FC236}">
                  <a16:creationId xmlns="" xmlns:a16="http://schemas.microsoft.com/office/drawing/2014/main" id="{CD9B5129-1427-43F1-8A95-291F15910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36905" y="3480413"/>
              <a:ext cx="2031675" cy="51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>
              <a:extLst>
                <a:ext uri="{FF2B5EF4-FFF2-40B4-BE49-F238E27FC236}">
                  <a16:creationId xmlns="" xmlns:a16="http://schemas.microsoft.com/office/drawing/2014/main" id="{682005B2-A430-4054-88AB-7B1D9C3C3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173536" y="4110064"/>
              <a:ext cx="951954" cy="39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>
              <a:extLst>
                <a:ext uri="{FF2B5EF4-FFF2-40B4-BE49-F238E27FC236}">
                  <a16:creationId xmlns="" xmlns:a16="http://schemas.microsoft.com/office/drawing/2014/main" id="{1F9F4D54-2F55-443F-B2CE-73CEBE927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831650" y="4054669"/>
              <a:ext cx="592679" cy="45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EB3AE8A9-2A3F-4E23-A6F5-33EBC94E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027019" y="5112007"/>
              <a:ext cx="1118142" cy="628254"/>
            </a:xfrm>
            <a:prstGeom prst="rect">
              <a:avLst/>
            </a:prstGeom>
          </p:spPr>
        </p:pic>
      </p:grpSp>
      <p:sp>
        <p:nvSpPr>
          <p:cNvPr id="47" name="Espace réservé du contenu 1">
            <a:extLst>
              <a:ext uri="{FF2B5EF4-FFF2-40B4-BE49-F238E27FC236}">
                <a16:creationId xmlns="" xmlns:a16="http://schemas.microsoft.com/office/drawing/2014/main" id="{97890478-FC2F-4A8B-AE00-5B1CAAF63FF8}"/>
              </a:ext>
            </a:extLst>
          </p:cNvPr>
          <p:cNvSpPr txBox="1">
            <a:spLocks/>
          </p:cNvSpPr>
          <p:nvPr/>
        </p:nvSpPr>
        <p:spPr>
          <a:xfrm>
            <a:off x="1731794" y="1119808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GB" sz="2400" b="1" u="sng" dirty="0">
                <a:solidFill>
                  <a:srgbClr val="F36C21"/>
                </a:solidFill>
              </a:rPr>
              <a:t>Industry-driven Open source implementations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8" name="Espace réservé du contenu 1">
            <a:extLst>
              <a:ext uri="{FF2B5EF4-FFF2-40B4-BE49-F238E27FC236}">
                <a16:creationId xmlns="" xmlns:a16="http://schemas.microsoft.com/office/drawing/2014/main" id="{29323017-7368-4076-B2CA-9904C417D149}"/>
              </a:ext>
            </a:extLst>
          </p:cNvPr>
          <p:cNvSpPr txBox="1">
            <a:spLocks/>
          </p:cNvSpPr>
          <p:nvPr/>
        </p:nvSpPr>
        <p:spPr>
          <a:xfrm>
            <a:off x="1954543" y="5635959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u="sng" dirty="0">
                <a:solidFill>
                  <a:srgbClr val="F36C21"/>
                </a:solidFill>
              </a:rPr>
              <a:t>Regular Interop Events (6 Held from 2015-2018)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9" name="Espace réservé du contenu 1">
            <a:extLst>
              <a:ext uri="{FF2B5EF4-FFF2-40B4-BE49-F238E27FC236}">
                <a16:creationId xmlns="" xmlns:a16="http://schemas.microsoft.com/office/drawing/2014/main" id="{E079CFFD-6969-4073-B93D-C49CE0728824}"/>
              </a:ext>
            </a:extLst>
          </p:cNvPr>
          <p:cNvSpPr txBox="1">
            <a:spLocks/>
          </p:cNvSpPr>
          <p:nvPr/>
        </p:nvSpPr>
        <p:spPr>
          <a:xfrm>
            <a:off x="2074345" y="2226711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i="1" u="sng" dirty="0">
                <a:solidFill>
                  <a:srgbClr val="F36C21"/>
                </a:solidFill>
              </a:rPr>
              <a:t>Examples</a:t>
            </a:r>
            <a:r>
              <a:rPr lang="en-GB" sz="2400" b="1" u="sng" dirty="0">
                <a:solidFill>
                  <a:srgbClr val="F36C21"/>
                </a:solidFill>
              </a:rPr>
              <a:t> of Commercial implementations, Prototypes, Trials</a:t>
            </a:r>
            <a:endParaRPr lang="en-GB" sz="1200" b="1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0" name="Espace réservé du contenu 1">
            <a:extLst>
              <a:ext uri="{FF2B5EF4-FFF2-40B4-BE49-F238E27FC236}">
                <a16:creationId xmlns="" xmlns:a16="http://schemas.microsoft.com/office/drawing/2014/main" id="{6ADF6C82-1CA9-4D4B-8367-C4A5D6FE46B6}"/>
              </a:ext>
            </a:extLst>
          </p:cNvPr>
          <p:cNvSpPr txBox="1">
            <a:spLocks/>
          </p:cNvSpPr>
          <p:nvPr/>
        </p:nvSpPr>
        <p:spPr>
          <a:xfrm>
            <a:off x="1913517" y="4572663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u="sng" dirty="0">
                <a:solidFill>
                  <a:srgbClr val="F36C21"/>
                </a:solidFill>
              </a:rPr>
              <a:t>Certification Test Houses and Test Tool Vendors</a:t>
            </a: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AC7DEBD-E267-4B73-9259-48047B0BB3E3}"/>
              </a:ext>
            </a:extLst>
          </p:cNvPr>
          <p:cNvGrpSpPr/>
          <p:nvPr/>
        </p:nvGrpSpPr>
        <p:grpSpPr>
          <a:xfrm>
            <a:off x="2509640" y="5192341"/>
            <a:ext cx="7468015" cy="661887"/>
            <a:chOff x="2095756" y="5042262"/>
            <a:chExt cx="8306993" cy="971550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2514810C-B38A-4C07-96B3-890BAC930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095756" y="5042262"/>
              <a:ext cx="971550" cy="97155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6C1F8DD3-CBB0-4695-A5B9-576E6033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521932" y="5198459"/>
              <a:ext cx="759753" cy="53883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BA2FA6B8-52D4-44E4-AB0E-D3EE6752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893478" y="5258027"/>
              <a:ext cx="837301" cy="550856"/>
            </a:xfrm>
            <a:prstGeom prst="rect">
              <a:avLst/>
            </a:prstGeom>
          </p:spPr>
        </p:pic>
        <p:pic>
          <p:nvPicPr>
            <p:cNvPr id="55" name="Picture 5" descr="EGM logo">
              <a:extLst>
                <a:ext uri="{FF2B5EF4-FFF2-40B4-BE49-F238E27FC236}">
                  <a16:creationId xmlns="" xmlns:a16="http://schemas.microsoft.com/office/drawing/2014/main" id="{87147D4C-92A6-4125-B7CE-50D7F3C4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249" y="5175172"/>
              <a:ext cx="57150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DTNC logo">
              <a:extLst>
                <a:ext uri="{FF2B5EF4-FFF2-40B4-BE49-F238E27FC236}">
                  <a16:creationId xmlns="" xmlns:a16="http://schemas.microsoft.com/office/drawing/2014/main" id="{6293CD65-77C6-41C9-BF67-EDD00614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273" y="5279740"/>
              <a:ext cx="57150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InnoWireless logo">
              <a:extLst>
                <a:ext uri="{FF2B5EF4-FFF2-40B4-BE49-F238E27FC236}">
                  <a16:creationId xmlns="" xmlns:a16="http://schemas.microsoft.com/office/drawing/2014/main" id="{B132BD07-5EF4-4BFA-91BA-97D6EEADC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068" y="5380399"/>
              <a:ext cx="13335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KETI logo">
              <a:extLst>
                <a:ext uri="{FF2B5EF4-FFF2-40B4-BE49-F238E27FC236}">
                  <a16:creationId xmlns="" xmlns:a16="http://schemas.microsoft.com/office/drawing/2014/main" id="{ACA319B0-4A44-4FA3-9559-C36535DD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480" y="5309684"/>
              <a:ext cx="76200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9C5E23D-8ED5-414B-97A4-2F51556BEE15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78" y="3006063"/>
            <a:ext cx="1056581" cy="2995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3D9E32D-BD07-4F7F-B048-D44A659D4C01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43" y="3717867"/>
            <a:ext cx="471779" cy="504402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="" xmlns:a16="http://schemas.microsoft.com/office/drawing/2014/main" id="{2831F0C5-687B-44E4-B0FC-3CE10A4FED01}"/>
              </a:ext>
            </a:extLst>
          </p:cNvPr>
          <p:cNvSpPr/>
          <p:nvPr/>
        </p:nvSpPr>
        <p:spPr>
          <a:xfrm>
            <a:off x="138340" y="1210648"/>
            <a:ext cx="2174654" cy="1655064"/>
          </a:xfrm>
          <a:prstGeom prst="wedgeRoundRectCallout">
            <a:avLst>
              <a:gd name="adj1" fmla="val 26757"/>
              <a:gd name="adj2" fmla="val 5918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vibrant and healthy ecosystem of oneM2M implementations exists!</a:t>
            </a:r>
          </a:p>
        </p:txBody>
      </p:sp>
      <p:sp>
        <p:nvSpPr>
          <p:cNvPr id="59" name="Textfeld 58"/>
          <p:cNvSpPr txBox="1"/>
          <p:nvPr/>
        </p:nvSpPr>
        <p:spPr>
          <a:xfrm rot="19221499">
            <a:off x="-43630" y="3646903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Link to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  <a:hlinkClick r:id="rId45"/>
              </a:rPr>
              <a:t>List of deployments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 rot="19221499">
            <a:off x="33314" y="5082324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Link to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  <a:hlinkClick r:id="rId46"/>
              </a:rPr>
              <a:t>Certified Products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7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2108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5">
            <a:extLst>
              <a:ext uri="{FF2B5EF4-FFF2-40B4-BE49-F238E27FC236}">
                <a16:creationId xmlns="" xmlns:a16="http://schemas.microsoft.com/office/drawing/2014/main" id="{4F002EC7-A703-4E2F-9D9D-A2E9424DEE30}"/>
              </a:ext>
            </a:extLst>
          </p:cNvPr>
          <p:cNvSpPr txBox="1"/>
          <p:nvPr/>
        </p:nvSpPr>
        <p:spPr>
          <a:xfrm>
            <a:off x="7025194" y="6456976"/>
            <a:ext cx="5166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Based on slides by: Dale Seed, oneM2M Overview 2019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57600" y="1510316"/>
            <a:ext cx="5764089" cy="4387813"/>
            <a:chOff x="334696" y="1173570"/>
            <a:chExt cx="6286821" cy="462263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696" y="1173570"/>
              <a:ext cx="6286821" cy="4014370"/>
            </a:xfrm>
            <a:prstGeom prst="rect">
              <a:avLst/>
            </a:prstGeom>
          </p:spPr>
        </p:pic>
        <p:sp>
          <p:nvSpPr>
            <p:cNvPr id="9" name="Rounded Rectangle 44"/>
            <p:cNvSpPr/>
            <p:nvPr/>
          </p:nvSpPr>
          <p:spPr bwMode="auto">
            <a:xfrm>
              <a:off x="584964" y="4751790"/>
              <a:ext cx="5579353" cy="371597"/>
            </a:xfrm>
            <a:prstGeom prst="roundRect">
              <a:avLst/>
            </a:prstGeom>
            <a:solidFill>
              <a:srgbClr val="C6313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 anchorCtr="0"/>
            <a:lstStyle/>
            <a:p>
              <a:pPr algn="ctr" defTabSz="967527"/>
              <a:r>
                <a:rPr lang="en-US" sz="1905" b="1" kern="0" dirty="0" smtClean="0">
                  <a:solidFill>
                    <a:prstClr val="white"/>
                  </a:solidFill>
                  <a:latin typeface="Calibri"/>
                </a:rPr>
                <a:t>oneM2M - Common Service Layer</a:t>
              </a:r>
              <a:endParaRPr lang="en-US" sz="1905" b="1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14" descr="http://www.3gpp.org/IMG/jpg/3GPP_TM_RD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45"/>
            <a:stretch>
              <a:fillRect/>
            </a:stretch>
          </p:blipFill>
          <p:spPr bwMode="auto">
            <a:xfrm rot="21064165">
              <a:off x="4320610" y="5228316"/>
              <a:ext cx="695594" cy="400604"/>
            </a:xfrm>
            <a:prstGeom prst="rect">
              <a:avLst/>
            </a:prstGeom>
            <a:noFill/>
          </p:spPr>
        </p:pic>
        <p:pic>
          <p:nvPicPr>
            <p:cNvPr id="11" name="Picture 18" descr="Bildergebnis für itu-t logo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42"/>
            <a:stretch/>
          </p:blipFill>
          <p:spPr bwMode="auto">
            <a:xfrm>
              <a:off x="2678798" y="5255551"/>
              <a:ext cx="478182" cy="540658"/>
            </a:xfrm>
            <a:prstGeom prst="rect">
              <a:avLst/>
            </a:prstGeom>
            <a:noFill/>
            <a:extLst/>
          </p:spPr>
        </p:pic>
        <p:pic>
          <p:nvPicPr>
            <p:cNvPr id="12" name="Picture 4" descr="Bildergebnis für iet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550" y="5255551"/>
              <a:ext cx="727343" cy="387051"/>
            </a:xfrm>
            <a:prstGeom prst="rect">
              <a:avLst/>
            </a:prstGeom>
            <a:noFill/>
            <a:extLst/>
          </p:spPr>
        </p:pic>
        <p:pic>
          <p:nvPicPr>
            <p:cNvPr id="13" name="Picture 8" descr="LTE Log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15406" y="5168081"/>
              <a:ext cx="339838" cy="3568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85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324" y="5220929"/>
              <a:ext cx="616932" cy="426564"/>
            </a:xfrm>
            <a:prstGeom prst="rect">
              <a:avLst/>
            </a:prstGeom>
            <a:noFill/>
          </p:spPr>
        </p:pic>
        <p:pic>
          <p:nvPicPr>
            <p:cNvPr id="16" name="Picture 20" descr="Bildergebnis für nb-iot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49133" y="5360241"/>
              <a:ext cx="353515" cy="34658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5000"/>
              </a:schemeClr>
            </a:solidFill>
            <a:extLst/>
          </p:spPr>
        </p:pic>
        <p:pic>
          <p:nvPicPr>
            <p:cNvPr id="17" name="Picture 2" descr="https://upload.wikimedia.org/wikipedia/commons/9/94/Wif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688" y="5274015"/>
              <a:ext cx="627979" cy="256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6" descr="http://www.greenpeak.com/images/IEEE802154.jp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83" y="5375121"/>
              <a:ext cx="830714" cy="33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90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1" y="5138960"/>
              <a:ext cx="487934" cy="646935"/>
            </a:xfrm>
            <a:prstGeom prst="rect">
              <a:avLst/>
            </a:prstGeom>
          </p:spPr>
        </p:pic>
        <p:pic>
          <p:nvPicPr>
            <p:cNvPr id="21" name="Picture 57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4000" r="94778">
                          <a14:foregroundMark x1="44556" y1="19500" x2="47667" y2="19750"/>
                          <a14:foregroundMark x1="48000" y1="20250" x2="44889" y2="37250"/>
                          <a14:foregroundMark x1="51889" y1="27750" x2="51889" y2="36500"/>
                          <a14:foregroundMark x1="51889" y1="18750" x2="51889" y2="18750"/>
                          <a14:foregroundMark x1="56889" y1="26250" x2="55333" y2="31250"/>
                          <a14:foregroundMark x1="60222" y1="29750" x2="60222" y2="43500"/>
                          <a14:foregroundMark x1="64111" y1="23500" x2="64111" y2="39000"/>
                          <a14:foregroundMark x1="72889" y1="29500" x2="73000" y2="37500"/>
                          <a14:foregroundMark x1="80667" y1="31250" x2="80667" y2="37250"/>
                          <a14:foregroundMark x1="86556" y1="67500" x2="86778" y2="72000"/>
                          <a14:foregroundMark x1="81444" y1="63500" x2="80667" y2="72500"/>
                          <a14:foregroundMark x1="72778" y1="66250" x2="72889" y2="74500"/>
                          <a14:foregroundMark x1="68556" y1="65750" x2="69111" y2="73500"/>
                          <a14:foregroundMark x1="76889" y1="65500" x2="76889" y2="71250"/>
                          <a14:foregroundMark x1="90778" y1="68500" x2="90111" y2="63000"/>
                          <a14:foregroundMark x1="85444" y1="31500" x2="83778" y2="25750"/>
                          <a14:foregroundMark x1="77333" y1="33000" x2="76444" y2="27000"/>
                          <a14:foregroundMark x1="64667" y1="71750" x2="65333" y2="75500"/>
                          <a14:foregroundMark x1="60778" y1="64250" x2="61333" y2="73000"/>
                          <a14:foregroundMark x1="61111" y1="56250" x2="61111" y2="56250"/>
                          <a14:foregroundMark x1="57333" y1="75000" x2="57333" y2="55000"/>
                          <a14:foregroundMark x1="53000" y1="74750" x2="53222" y2="55250"/>
                          <a14:foregroundMark x1="49556" y1="75500" x2="47111" y2="57500"/>
                          <a14:foregroundMark x1="55111" y1="49000" x2="58000" y2="48750"/>
                          <a14:foregroundMark x1="43667" y1="77000" x2="46222" y2="58250"/>
                          <a14:foregroundMark x1="87444" y1="20250" x2="87444" y2="20250"/>
                          <a14:foregroundMark x1="86556" y1="18750" x2="86556" y2="18750"/>
                          <a14:foregroundMark x1="87889" y1="19500" x2="87889" y2="19500"/>
                          <a14:foregroundMark x1="87667" y1="19000" x2="87667" y2="19000"/>
                          <a14:foregroundMark x1="87333" y1="18750" x2="87333" y2="18750"/>
                          <a14:foregroundMark x1="87333" y1="18750" x2="87333" y2="18750"/>
                          <a14:foregroundMark x1="88333" y1="18500" x2="88333" y2="18500"/>
                          <a14:foregroundMark x1="88556" y1="19250" x2="88556" y2="19250"/>
                          <a14:foregroundMark x1="88556" y1="21500" x2="88556" y2="21500"/>
                          <a14:foregroundMark x1="87889" y1="22750" x2="87889" y2="22750"/>
                          <a14:foregroundMark x1="86778" y1="22500" x2="86778" y2="22500"/>
                          <a14:foregroundMark x1="86333" y1="21000" x2="86333" y2="21000"/>
                          <a14:foregroundMark x1="86333" y1="20000" x2="86333" y2="20000"/>
                          <a14:foregroundMark x1="30319" y1="31138" x2="17021" y2="59880"/>
                          <a14:foregroundMark x1="10106" y1="24551" x2="13564" y2="24551"/>
                          <a14:foregroundMark x1="9840" y1="25749" x2="9840" y2="25749"/>
                          <a14:backgroundMark x1="86778" y1="19250" x2="86778" y2="19250"/>
                          <a14:backgroundMark x1="87556" y1="22250" x2="87556" y2="22250"/>
                          <a14:backgroundMark x1="88111" y1="20250" x2="88111" y2="20250"/>
                          <a14:backgroundMark x1="88111" y1="18750" x2="88111" y2="18750"/>
                          <a14:backgroundMark x1="88111" y1="19750" x2="88111" y2="19750"/>
                          <a14:backgroundMark x1="88111" y1="19250" x2="88111" y2="19250"/>
                          <a14:backgroundMark x1="87556" y1="19500" x2="87556" y2="19500"/>
                          <a14:backgroundMark x1="88778" y1="21750" x2="88778" y2="21750"/>
                          <a14:backgroundMark x1="88111" y1="23250" x2="88111" y2="23250"/>
                          <a14:backgroundMark x1="86111" y1="20500" x2="86111" y2="20500"/>
                          <a14:backgroundMark x1="86111" y1="21500" x2="86111" y2="21500"/>
                          <a14:backgroundMark x1="86778" y1="23000" x2="86778" y2="23000"/>
                          <a14:backgroundMark x1="88778" y1="19000" x2="88778" y2="19000"/>
                          <a14:backgroundMark x1="7447" y1="27545" x2="10904" y2="19760"/>
                          <a14:backgroundMark x1="7447" y1="29940" x2="10638" y2="18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16" y="5428618"/>
              <a:ext cx="690755" cy="289136"/>
            </a:xfrm>
            <a:prstGeom prst="rect">
              <a:avLst/>
            </a:prstGeom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19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50E496C2-69A3-4444-9046-D448A22EEA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70611" y="1510316"/>
            <a:ext cx="6550430" cy="475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oneM2M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pen global de-jure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Standard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Specifies a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common set of horizontal IoT services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Interworks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with existing IoT technologies 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Value proposition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Simplifies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life for IoT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stakeholders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Minimize development, deployment and maintenance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costs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Interoperability testing and certification program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Mature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and commercially deployed technology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Vendor independent =&gt; Essential building block for an IoT ecosystem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3850" y="0"/>
            <a:ext cx="7703418" cy="1173570"/>
          </a:xfrm>
        </p:spPr>
        <p:txBody>
          <a:bodyPr>
            <a:normAutofit/>
          </a:bodyPr>
          <a:lstStyle/>
          <a:p>
            <a:r>
              <a:rPr lang="en-US" dirty="0" smtClean="0"/>
              <a:t>Takeaways</a:t>
            </a:r>
            <a:endParaRPr lang="de-DE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2108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5" y="0"/>
            <a:ext cx="7850299" cy="117357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– oneM2M @ Industry Day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0970613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C00000"/>
                </a:solidFill>
              </a:rPr>
              <a:t>oneM2M </a:t>
            </a:r>
            <a:r>
              <a:rPr lang="en-US" sz="3600" dirty="0" smtClean="0">
                <a:solidFill>
                  <a:srgbClr val="C00000"/>
                </a:solidFill>
              </a:rPr>
              <a:t>Overview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this presentation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Followed by…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Harm 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Network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oneM2M - oneM2M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3GPP Interworking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oneM2M Certification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Semantics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oneM2M Smart Device Template - in a typical vertical industry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oneM2M in Smart Cities – Korean Smart City Initiative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C-DOT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oneM2M activities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oneM2M implementations -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oneTransport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/Bordeaux/KEPCO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 Black" panose="020B0A04020102020204" pitchFamily="34" charset="0"/>
              </a:rPr>
              <a:t>Thank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you</a:t>
            </a:r>
            <a:r>
              <a:rPr lang="de-DE" dirty="0" smtClean="0">
                <a:latin typeface="Arial Black" panose="020B0A04020102020204" pitchFamily="34" charset="0"/>
              </a:rPr>
              <a:t>!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2108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21</a:t>
            </a:fld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942535" y="4698610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Publicly Accessible </a:t>
            </a:r>
            <a:r>
              <a:rPr lang="en-US" sz="2000" dirty="0" smtClean="0"/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oneM2M Releases and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673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7B45D3-6D3C-4B2A-BF42-89FDB760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86842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Feature Summary by Release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1CA739-7EC9-47E7-95A5-11D49646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EEDC57-6E1B-4057-8BE2-20316568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1" y="1225827"/>
            <a:ext cx="11937002" cy="52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Publicly Accessible Links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8901" y="1896389"/>
            <a:ext cx="6405738" cy="39296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Myriad Pro"/>
              </a:rPr>
              <a:t>Web Site</a:t>
            </a:r>
          </a:p>
          <a:p>
            <a:pPr lvl="1"/>
            <a:r>
              <a:rPr lang="en-US" sz="1800" dirty="0">
                <a:latin typeface="Myriad Pro"/>
              </a:rPr>
              <a:t>http://www.oneM2M.org</a:t>
            </a:r>
          </a:p>
          <a:p>
            <a:r>
              <a:rPr lang="en-US" sz="2400" dirty="0" smtClean="0">
                <a:latin typeface="Myriad Pro"/>
              </a:rPr>
              <a:t>Developer Guides</a:t>
            </a:r>
          </a:p>
          <a:p>
            <a:pPr lvl="1"/>
            <a:r>
              <a:rPr lang="en-US" sz="2000" dirty="0">
                <a:latin typeface="Myriad Pro"/>
              </a:rPr>
              <a:t>http://www.onem2m.org/developer-guides</a:t>
            </a:r>
          </a:p>
          <a:p>
            <a:r>
              <a:rPr lang="en-US" sz="2400" dirty="0" smtClean="0">
                <a:latin typeface="Myriad Pro"/>
              </a:rPr>
              <a:t>Technical </a:t>
            </a:r>
            <a:r>
              <a:rPr lang="en-US" sz="2400" dirty="0">
                <a:latin typeface="Myriad Pro"/>
              </a:rPr>
              <a:t>Questions</a:t>
            </a:r>
          </a:p>
          <a:p>
            <a:pPr lvl="1"/>
            <a:r>
              <a:rPr lang="en-US" sz="1800" dirty="0">
                <a:latin typeface="Myriad Pro"/>
              </a:rPr>
              <a:t>http://www.onem2m.org/technical/technical-questions</a:t>
            </a:r>
          </a:p>
          <a:p>
            <a:r>
              <a:rPr lang="en-US" sz="2400" dirty="0">
                <a:latin typeface="Myriad Pro"/>
              </a:rPr>
              <a:t>Published Specifications</a:t>
            </a:r>
          </a:p>
          <a:p>
            <a:pPr lvl="1"/>
            <a:r>
              <a:rPr lang="en-US" sz="1800" dirty="0">
                <a:latin typeface="Myriad Pro"/>
              </a:rPr>
              <a:t>http://www.onem2m.org/technical/published-documents</a:t>
            </a:r>
          </a:p>
          <a:p>
            <a:r>
              <a:rPr lang="en-US" sz="2400" dirty="0">
                <a:latin typeface="Myriad Pro"/>
              </a:rPr>
              <a:t>Documents developed in oneM2M</a:t>
            </a:r>
          </a:p>
          <a:p>
            <a:pPr lvl="1"/>
            <a:r>
              <a:rPr lang="en-US" sz="1800" dirty="0">
                <a:latin typeface="Myriad Pro"/>
              </a:rPr>
              <a:t>http://</a:t>
            </a:r>
            <a:r>
              <a:rPr lang="en-US" sz="1800" dirty="0" smtClean="0">
                <a:latin typeface="Myriad Pro"/>
              </a:rPr>
              <a:t>www.onem2m.org/technical/latest-drafts</a:t>
            </a:r>
            <a:endParaRPr lang="en-US" sz="1800" dirty="0">
              <a:latin typeface="Myriad Pro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23</a:t>
            </a:fld>
            <a:endParaRPr lang="en-US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322845" y="1896389"/>
            <a:ext cx="5738526" cy="192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Myriad Pro"/>
              </a:rPr>
              <a:t>Webinars</a:t>
            </a:r>
          </a:p>
          <a:p>
            <a:pPr lvl="1"/>
            <a:r>
              <a:rPr lang="en-US" sz="2000" dirty="0">
                <a:latin typeface="Myriad Pro"/>
              </a:rPr>
              <a:t>http://</a:t>
            </a:r>
            <a:r>
              <a:rPr lang="en-US" sz="2000" dirty="0" smtClean="0">
                <a:latin typeface="Myriad Pro"/>
              </a:rPr>
              <a:t>www.onem2m.org/technical/webinars</a:t>
            </a:r>
          </a:p>
          <a:p>
            <a:r>
              <a:rPr lang="en-US" sz="2400" dirty="0" smtClean="0">
                <a:latin typeface="Myriad Pro"/>
              </a:rPr>
              <a:t>YouTube Channel</a:t>
            </a:r>
          </a:p>
          <a:p>
            <a:pPr lvl="1"/>
            <a:r>
              <a:rPr lang="en-US" sz="1800" dirty="0" smtClean="0">
                <a:latin typeface="Myriad Pro"/>
              </a:rPr>
              <a:t>https://www.youtube.com/c/onem2morg</a:t>
            </a:r>
          </a:p>
          <a:p>
            <a:r>
              <a:rPr lang="en-US" sz="2400" dirty="0" smtClean="0">
                <a:latin typeface="Myriad Pro"/>
              </a:rPr>
              <a:t>Events</a:t>
            </a:r>
          </a:p>
          <a:p>
            <a:pPr lvl="1"/>
            <a:r>
              <a:rPr lang="en-US" sz="1800" dirty="0" smtClean="0">
                <a:latin typeface="Myriad Pro"/>
                <a:hlinkClick r:id="rId2"/>
              </a:rPr>
              <a:t>http://www.onem2m.org/news-events/events</a:t>
            </a:r>
            <a:endParaRPr lang="en-US" sz="1800" dirty="0" smtClean="0">
              <a:latin typeface="Myriad Pro"/>
            </a:endParaRPr>
          </a:p>
          <a:p>
            <a:endParaRPr lang="en-US" sz="2200" dirty="0" smtClean="0">
              <a:latin typeface="Myriad Pro"/>
            </a:endParaRPr>
          </a:p>
          <a:p>
            <a:endParaRPr lang="en-US" sz="2200" dirty="0">
              <a:latin typeface="Myriad Pro"/>
            </a:endParaRPr>
          </a:p>
          <a:p>
            <a:r>
              <a:rPr lang="en-US" sz="2200" dirty="0" smtClean="0">
                <a:latin typeface="Myriad Pro"/>
              </a:rPr>
              <a:t>Certified Products</a:t>
            </a:r>
          </a:p>
          <a:p>
            <a:pPr lvl="1"/>
            <a:r>
              <a:rPr lang="en-US" sz="1800" dirty="0" smtClean="0">
                <a:hlinkClick r:id="rId3"/>
              </a:rPr>
              <a:t>http://www.onem2mcert.com/sub/sub04_01.php</a:t>
            </a:r>
            <a:endParaRPr lang="en-US" sz="18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339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feil nach rechts 8"/>
          <p:cNvSpPr/>
          <p:nvPr/>
        </p:nvSpPr>
        <p:spPr>
          <a:xfrm>
            <a:off x="334696" y="2093367"/>
            <a:ext cx="4725967" cy="3479709"/>
          </a:xfrm>
          <a:prstGeom prst="rightArrow">
            <a:avLst>
              <a:gd name="adj1" fmla="val 50000"/>
              <a:gd name="adj2" fmla="val 40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Publicly Accessible Links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24</a:t>
            </a:fld>
            <a:endParaRPr lang="en-US"/>
          </a:p>
        </p:txBody>
      </p:sp>
      <p:pic>
        <p:nvPicPr>
          <p:cNvPr id="4" name="Grafi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9" y="1173570"/>
            <a:ext cx="6499593" cy="531930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4696" y="3123903"/>
            <a:ext cx="42941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Developer Guides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 now accessible via the public link: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http://www.onem2m.org/developer-guides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9210" y="1095469"/>
            <a:ext cx="6316979" cy="4932429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00" dirty="0">
              <a:solidFill>
                <a:srgbClr val="C00000"/>
              </a:solidFill>
            </a:endParaRP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0001: Functional Architecture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0002: Requirements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0003: Security Solutions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0004: Service Layer Core Protocol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0005: Management Enablement (OMA)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0006: Management Enablement (BBF)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0007: Service Components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0009: HTTP Protocol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0010: MQTT Protocol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0011: Common Terminology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0012: oneM2M Base Ontology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0014: LWM2M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0015: Testing Framework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0020: WebSocket Protocol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0021: oneM2M and AllJoyn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0023: Home Appliances Information Model and Mapping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TS 0024: OIC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0001: Use Cases Collection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0007: Study of Abstraction and Semantic Enablements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0008: Security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0012: oneM2M End-to-End security and Group Authentication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0016: Study of Authorization Architecture for Supporting Heterogeneous Access Control Policies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0017: Home Domain Abstract Information Model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0018: Industrial Domain Enablement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0022: Continuation and Integration of HGI Smart Home Activities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C00000"/>
                </a:solidFill>
              </a:rPr>
              <a:t>TR 0024: 3GPP Release 13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TS-0032 – MAF and MEF Interface Specification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TR-0025 Application developer guide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TR-0034 </a:t>
            </a:r>
            <a:r>
              <a:rPr lang="en-US" sz="900" b="1" dirty="0" err="1">
                <a:solidFill>
                  <a:srgbClr val="C00000"/>
                </a:solidFill>
              </a:rPr>
              <a:t>CoAP</a:t>
            </a:r>
            <a:r>
              <a:rPr lang="en-US" sz="900" b="1" dirty="0">
                <a:solidFill>
                  <a:srgbClr val="C00000"/>
                </a:solidFill>
              </a:rPr>
              <a:t> binding and long polling for temp. </a:t>
            </a:r>
            <a:r>
              <a:rPr lang="en-US" sz="900" b="1" dirty="0" err="1">
                <a:solidFill>
                  <a:srgbClr val="C00000"/>
                </a:solidFill>
              </a:rPr>
              <a:t>monit</a:t>
            </a:r>
            <a:r>
              <a:rPr lang="en-US" sz="900" b="1" dirty="0">
                <a:solidFill>
                  <a:srgbClr val="C00000"/>
                </a:solidFill>
              </a:rPr>
              <a:t>. 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TR-0035 Device management use case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TR-0037 Smart farm example using MQTT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TR-0039 Developer guide-SDT-based implementation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900" b="1" dirty="0">
                <a:solidFill>
                  <a:srgbClr val="C00000"/>
                </a:solidFill>
              </a:rPr>
              <a:t>TR-0045 Implementing semantics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 rot="2203317">
            <a:off x="8537578" y="2464706"/>
            <a:ext cx="3312104" cy="7694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See all published documents by </a:t>
            </a:r>
            <a:br>
              <a:rPr lang="en-US" sz="1600" dirty="0"/>
            </a:br>
            <a:r>
              <a:rPr lang="en-US" sz="1600" dirty="0"/>
              <a:t>oneM2M and its Partner Type 1 : </a:t>
            </a:r>
            <a:endParaRPr lang="en-US" sz="1600" dirty="0">
              <a:hlinkClick r:id="rId2"/>
            </a:endParaRPr>
          </a:p>
          <a:p>
            <a:r>
              <a:rPr lang="en-US" sz="1000" dirty="0">
                <a:hlinkClick r:id="rId2"/>
              </a:rPr>
              <a:t>http://www.onem2m.org/technical/published-documents</a:t>
            </a:r>
            <a:r>
              <a:rPr lang="en-US" sz="1100" dirty="0"/>
              <a:t> </a:t>
            </a:r>
            <a:endParaRPr lang="en-US" sz="1050" dirty="0"/>
          </a:p>
        </p:txBody>
      </p:sp>
      <p:sp>
        <p:nvSpPr>
          <p:cNvPr id="7" name="Geschweifte Klammer links 6"/>
          <p:cNvSpPr/>
          <p:nvPr/>
        </p:nvSpPr>
        <p:spPr>
          <a:xfrm>
            <a:off x="2650921" y="1229919"/>
            <a:ext cx="196492" cy="1558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eschweifte Klammer links 7"/>
          <p:cNvSpPr/>
          <p:nvPr/>
        </p:nvSpPr>
        <p:spPr>
          <a:xfrm>
            <a:off x="2159769" y="1229919"/>
            <a:ext cx="274060" cy="4138786"/>
          </a:xfrm>
          <a:prstGeom prst="leftBrace">
            <a:avLst>
              <a:gd name="adj1" fmla="val 8333"/>
              <a:gd name="adj2" fmla="val 48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824628" y="1924552"/>
            <a:ext cx="13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Release 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355936" y="2919945"/>
            <a:ext cx="130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Release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1" name="Geschweifte Klammer links 10"/>
          <p:cNvSpPr/>
          <p:nvPr/>
        </p:nvSpPr>
        <p:spPr>
          <a:xfrm>
            <a:off x="1668617" y="1229920"/>
            <a:ext cx="274060" cy="5252362"/>
          </a:xfrm>
          <a:prstGeom prst="leftBrace">
            <a:avLst>
              <a:gd name="adj1" fmla="val 8333"/>
              <a:gd name="adj2" fmla="val 48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727258" y="3636996"/>
            <a:ext cx="144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Release </a:t>
            </a:r>
            <a:r>
              <a:rPr lang="en-US" dirty="0" smtClean="0">
                <a:solidFill>
                  <a:schemeClr val="tx2"/>
                </a:solidFill>
              </a:rPr>
              <a:t>2A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oneM2M Releases and Specifications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29600" y="5002593"/>
            <a:ext cx="3855225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details see also</a:t>
            </a:r>
          </a:p>
          <a:p>
            <a:r>
              <a:rPr lang="en-US" sz="1400" dirty="0" smtClean="0"/>
              <a:t>[1] ADM-0008-Release </a:t>
            </a:r>
            <a:r>
              <a:rPr lang="en-US" sz="1400" dirty="0"/>
              <a:t>1 Control </a:t>
            </a:r>
            <a:r>
              <a:rPr lang="en-US" sz="1400" dirty="0" smtClean="0"/>
              <a:t>Document</a:t>
            </a:r>
          </a:p>
          <a:p>
            <a:r>
              <a:rPr lang="en-US" sz="1400" dirty="0" smtClean="0"/>
              <a:t>[2] ADM-0011-Release 2 </a:t>
            </a:r>
            <a:r>
              <a:rPr lang="en-US" sz="1400" dirty="0"/>
              <a:t>Control Document</a:t>
            </a:r>
          </a:p>
          <a:p>
            <a:r>
              <a:rPr lang="en-US" sz="1400" dirty="0" smtClean="0"/>
              <a:t>[3] ADM-0012-Release 2A </a:t>
            </a:r>
            <a:r>
              <a:rPr lang="en-US" sz="1400" dirty="0"/>
              <a:t>Control Document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2279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oneM2M </a:t>
            </a:r>
            <a:r>
              <a:rPr lang="en-US" dirty="0" smtClean="0"/>
              <a:t>Release 3 Deliverables</a:t>
            </a:r>
            <a:endParaRPr lang="en-US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030187" y="1364190"/>
            <a:ext cx="4324413" cy="3886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0001 - Functional Architecture, V 3.13.2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0002 - Requirements, V 3.1.2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0003 - Security Solutions, V 3.10.2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0004 - Service Layer Core Protocol, V 3.11.0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0005 – Management enablement (OMA), V 3.4.2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0006 – Management enablement (BBF),  V 3.6.2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0008 – </a:t>
            </a:r>
            <a:r>
              <a:rPr lang="en-US" sz="1400" dirty="0" err="1" smtClean="0"/>
              <a:t>CoAP</a:t>
            </a:r>
            <a:r>
              <a:rPr lang="en-US" sz="1400" dirty="0" smtClean="0"/>
              <a:t> Protocol Binding, V 3.3.1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0009 – HTTP Protocol Binding,  V3.2.0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0010 – MQTT Protocol Binding,  V 3.0.2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 0011 – Common Terminology, V 3.0.2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TS-0012 – Base Ontology, V 3.7.3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TS-0014 – LWM2M Interworking, V 3.1.1</a:t>
            </a:r>
            <a:endParaRPr lang="en-US" sz="1400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6396805" y="1364053"/>
            <a:ext cx="5659207" cy="38870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TS-0016 – Secure Environment Abstraction V 3.0.2</a:t>
            </a:r>
          </a:p>
          <a:p>
            <a:pPr marL="0" indent="0">
              <a:buNone/>
            </a:pPr>
            <a:r>
              <a:rPr lang="en-US" sz="1400" dirty="0" smtClean="0"/>
              <a:t>TS-0020 – </a:t>
            </a:r>
            <a:r>
              <a:rPr lang="en-US" sz="1400" dirty="0" err="1" smtClean="0"/>
              <a:t>WebSocket</a:t>
            </a:r>
            <a:r>
              <a:rPr lang="en-US" sz="1400" dirty="0" smtClean="0"/>
              <a:t> Protocol Binding, V 3.0.1</a:t>
            </a:r>
          </a:p>
          <a:p>
            <a:pPr marL="0" indent="0">
              <a:buNone/>
            </a:pPr>
            <a:r>
              <a:rPr lang="en-US" sz="1400" dirty="0" smtClean="0"/>
              <a:t>TS-0022 – Field Device Configuration-V 3.0.1</a:t>
            </a:r>
          </a:p>
          <a:p>
            <a:pPr marL="0" indent="0">
              <a:buNone/>
            </a:pPr>
            <a:r>
              <a:rPr lang="en-US" sz="1400" dirty="0" smtClean="0"/>
              <a:t>TS-0023 – Home Appliances Information Model and Mapping, V 3.7.3</a:t>
            </a:r>
          </a:p>
          <a:p>
            <a:pPr marL="0" indent="0">
              <a:buNone/>
            </a:pPr>
            <a:r>
              <a:rPr lang="en-US" sz="1400" dirty="0" smtClean="0"/>
              <a:t>TS-0024 – OCF Interworking, V 3.2.2</a:t>
            </a:r>
          </a:p>
          <a:p>
            <a:pPr marL="0" indent="0">
              <a:buNone/>
            </a:pPr>
            <a:r>
              <a:rPr lang="en-US" sz="1400" dirty="0" smtClean="0"/>
              <a:t>TS-0026 – 3GPP Interworking V3.0.0</a:t>
            </a:r>
          </a:p>
          <a:p>
            <a:pPr marL="0" indent="0">
              <a:buNone/>
            </a:pPr>
            <a:r>
              <a:rPr lang="en-US" sz="1400" dirty="0" smtClean="0"/>
              <a:t>TS-0030 – Ontology Based Interworking V 3.0.3</a:t>
            </a:r>
          </a:p>
          <a:p>
            <a:pPr marL="0" indent="0">
              <a:buNone/>
            </a:pPr>
            <a:r>
              <a:rPr lang="en-US" sz="1400" dirty="0" smtClean="0"/>
              <a:t>TS-0031 – Feature Catalogue V 3.0.0</a:t>
            </a:r>
          </a:p>
          <a:p>
            <a:pPr marL="0" indent="0">
              <a:buNone/>
            </a:pPr>
            <a:r>
              <a:rPr lang="en-US" sz="1400" dirty="0" smtClean="0"/>
              <a:t>TS-0032 – MAF and MEF Interface Specification V 3.0.1</a:t>
            </a:r>
          </a:p>
          <a:p>
            <a:pPr marL="0" indent="0">
              <a:buNone/>
            </a:pPr>
            <a:r>
              <a:rPr lang="en-US" sz="1400" dirty="0" smtClean="0"/>
              <a:t>TS-0033 – Interworking Framework V 3.0.0</a:t>
            </a:r>
          </a:p>
          <a:p>
            <a:pPr marL="0" indent="0">
              <a:buNone/>
            </a:pPr>
            <a:r>
              <a:rPr lang="en-US" sz="1400" dirty="0" smtClean="0"/>
              <a:t>TS-0034 – Semantics Support V 3.0.0</a:t>
            </a:r>
          </a:p>
          <a:p>
            <a:pPr marL="0" indent="0">
              <a:buNone/>
            </a:pPr>
            <a:r>
              <a:rPr lang="en-US" sz="1400" dirty="0" smtClean="0"/>
              <a:t>TS-0035 – </a:t>
            </a:r>
            <a:r>
              <a:rPr lang="en-US" sz="1400" dirty="0" err="1" smtClean="0"/>
              <a:t>OSGi</a:t>
            </a:r>
            <a:r>
              <a:rPr lang="en-US" sz="1400" dirty="0" smtClean="0"/>
              <a:t> Interworking V 3.0.0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2030187" y="5293472"/>
            <a:ext cx="10025825" cy="1008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TR-0001 Use Cases Collection, V 3.1.1</a:t>
            </a:r>
          </a:p>
          <a:p>
            <a:pPr marL="0" indent="0">
              <a:buNone/>
            </a:pPr>
            <a:r>
              <a:rPr lang="en-US" sz="1400" dirty="0" smtClean="0"/>
              <a:t>TR-0026 Vehicular Domain Enablement, V 3.0.1</a:t>
            </a:r>
          </a:p>
          <a:p>
            <a:pPr marL="0" indent="0">
              <a:buNone/>
            </a:pPr>
            <a:r>
              <a:rPr lang="en-US" sz="1400" dirty="0" smtClean="0"/>
              <a:t>TR-0033 Study on Enhanced Semantic Enablement V 3.0.0</a:t>
            </a:r>
            <a:endParaRPr lang="en-US" sz="1400" dirty="0"/>
          </a:p>
        </p:txBody>
      </p:sp>
      <p:sp>
        <p:nvSpPr>
          <p:cNvPr id="16" name="Rechteck 15"/>
          <p:cNvSpPr/>
          <p:nvPr/>
        </p:nvSpPr>
        <p:spPr>
          <a:xfrm>
            <a:off x="72555" y="1364053"/>
            <a:ext cx="1915428" cy="388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</a:t>
            </a:r>
            <a:br>
              <a:rPr lang="en-US" dirty="0" smtClean="0"/>
            </a:b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72555" y="5293472"/>
            <a:ext cx="1915428" cy="100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</a:t>
            </a:r>
            <a:br>
              <a:rPr lang="en-US" dirty="0" smtClean="0"/>
            </a:b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59095" y="808928"/>
            <a:ext cx="39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ADM-0017 Release 3 Control Document</a:t>
            </a:r>
          </a:p>
        </p:txBody>
      </p:sp>
    </p:spTree>
    <p:extLst>
      <p:ext uri="{BB962C8B-B14F-4D97-AF65-F5344CB8AC3E}">
        <p14:creationId xmlns:p14="http://schemas.microsoft.com/office/powerpoint/2010/main" val="2306712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31 </a:t>
            </a:r>
            <a:r>
              <a:rPr lang="en-US" dirty="0"/>
              <a:t>active </a:t>
            </a:r>
            <a:r>
              <a:rPr lang="en-US" dirty="0" smtClean="0"/>
              <a:t>Work Items*</a:t>
            </a:r>
            <a:endParaRPr lang="en-US" dirty="0"/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7604125" y="6538003"/>
            <a:ext cx="4587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400" dirty="0"/>
              <a:t>* </a:t>
            </a:r>
            <a:r>
              <a:rPr lang="de-AT" altLang="de-DE" sz="1400" dirty="0" err="1"/>
              <a:t>status</a:t>
            </a:r>
            <a:r>
              <a:rPr lang="de-AT" altLang="de-DE" sz="1400" dirty="0"/>
              <a:t> in ADM-0001-Work </a:t>
            </a:r>
            <a:r>
              <a:rPr lang="de-AT" altLang="de-DE" sz="1400" dirty="0" err="1"/>
              <a:t>Program</a:t>
            </a:r>
            <a:r>
              <a:rPr lang="de-AT" altLang="de-DE" sz="1400" dirty="0"/>
              <a:t> Management </a:t>
            </a:r>
            <a:r>
              <a:rPr lang="de-AT" altLang="de-DE" sz="1400" dirty="0" smtClean="0"/>
              <a:t>v42.0.0</a:t>
            </a:r>
            <a:r>
              <a:rPr lang="de-AT" altLang="de-DE" sz="1400" dirty="0"/>
              <a:t>.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17427" y="865793"/>
            <a:ext cx="2838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Release 4 candidates marked in </a:t>
            </a:r>
            <a:r>
              <a:rPr lang="en-US" sz="1400" dirty="0" smtClean="0">
                <a:solidFill>
                  <a:srgbClr val="0070C0"/>
                </a:solidFill>
              </a:rPr>
              <a:t>blue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317427" y="1355239"/>
            <a:ext cx="403045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1400" b="1" dirty="0" smtClean="0"/>
              <a:t>TP </a:t>
            </a:r>
            <a:r>
              <a:rPr lang="en-US" altLang="de-DE" sz="1400" b="1" dirty="0"/>
              <a:t>WIs</a:t>
            </a:r>
          </a:p>
          <a:p>
            <a:r>
              <a:rPr lang="en-US" altLang="de-DE" sz="1400" dirty="0"/>
              <a:t>WI-0049 - </a:t>
            </a:r>
            <a:r>
              <a:rPr lang="en-US" altLang="de-DE" sz="1400" dirty="0" smtClean="0"/>
              <a:t>Rel-1,2 &amp; 3 </a:t>
            </a:r>
            <a:r>
              <a:rPr lang="en-US" altLang="de-DE" sz="1400" dirty="0"/>
              <a:t>Maintenance 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WI-0079 </a:t>
            </a:r>
            <a:r>
              <a:rPr lang="en-US" altLang="de-DE" sz="1400" dirty="0">
                <a:solidFill>
                  <a:srgbClr val="0070C0"/>
                </a:solidFill>
              </a:rPr>
              <a:t>- Rel-4 Small Technical Enhancements</a:t>
            </a:r>
            <a:r>
              <a:rPr lang="en-US" altLang="de-DE" sz="1400" dirty="0"/>
              <a:t> </a:t>
            </a:r>
          </a:p>
          <a:p>
            <a:pPr>
              <a:spcBef>
                <a:spcPts val="600"/>
              </a:spcBef>
            </a:pPr>
            <a:endParaRPr lang="en-US" altLang="de-DE" sz="1400" b="1" dirty="0" smtClean="0"/>
          </a:p>
          <a:p>
            <a:pPr>
              <a:spcBef>
                <a:spcPts val="600"/>
              </a:spcBef>
            </a:pPr>
            <a:r>
              <a:rPr lang="en-US" altLang="de-DE" sz="1400" b="1" dirty="0" smtClean="0"/>
              <a:t>RDM </a:t>
            </a:r>
            <a:r>
              <a:rPr lang="en-US" altLang="de-DE" sz="1400" b="1" dirty="0"/>
              <a:t>WG</a:t>
            </a:r>
          </a:p>
          <a:p>
            <a:r>
              <a:rPr lang="en-US" altLang="de-DE" sz="1400" dirty="0" smtClean="0"/>
              <a:t>WI-0015 </a:t>
            </a:r>
            <a:r>
              <a:rPr lang="en-US" altLang="de-DE" sz="1400" dirty="0"/>
              <a:t>- oneM2M Use Case Continuation 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WI-0046 – Vehicular domain </a:t>
            </a:r>
            <a:r>
              <a:rPr lang="en-US" altLang="de-DE" sz="1400" dirty="0" smtClean="0">
                <a:solidFill>
                  <a:srgbClr val="0070C0"/>
                </a:solidFill>
              </a:rPr>
              <a:t>enablement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WI-0070 - Disaster Alert Service Enabler</a:t>
            </a:r>
          </a:p>
          <a:p>
            <a:r>
              <a:rPr lang="da-DK" altLang="de-DE" sz="1400" dirty="0">
                <a:solidFill>
                  <a:srgbClr val="0070C0"/>
                </a:solidFill>
              </a:rPr>
              <a:t>WI-0075 – Ind. Dom. Inf. Model Mapg. &amp; Sem. </a:t>
            </a:r>
            <a:r>
              <a:rPr lang="da-DK" altLang="de-DE" sz="1400" dirty="0" smtClean="0">
                <a:solidFill>
                  <a:srgbClr val="0070C0"/>
                </a:solidFill>
              </a:rPr>
              <a:t>Spt.</a:t>
            </a:r>
          </a:p>
          <a:p>
            <a:r>
              <a:rPr lang="fr-FR" altLang="de-DE" sz="1400" dirty="0">
                <a:solidFill>
                  <a:srgbClr val="0070C0"/>
                </a:solidFill>
              </a:rPr>
              <a:t>WI-0081 - Smart </a:t>
            </a:r>
            <a:r>
              <a:rPr lang="fr-FR" altLang="de-DE" sz="1400" dirty="0" err="1">
                <a:solidFill>
                  <a:srgbClr val="0070C0"/>
                </a:solidFill>
              </a:rPr>
              <a:t>Device</a:t>
            </a:r>
            <a:r>
              <a:rPr lang="fr-FR" altLang="de-DE" sz="1400" dirty="0">
                <a:solidFill>
                  <a:srgbClr val="0070C0"/>
                </a:solidFill>
              </a:rPr>
              <a:t> Template 4.0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WI-0084 – SDT based Information Model and Mapping for </a:t>
            </a:r>
            <a:r>
              <a:rPr lang="en-US" altLang="de-DE" sz="1400" dirty="0" smtClean="0">
                <a:solidFill>
                  <a:srgbClr val="0070C0"/>
                </a:solidFill>
              </a:rPr>
              <a:t>Vert. Ind.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WI-0092 - Railway Domain </a:t>
            </a:r>
            <a:r>
              <a:rPr lang="en-US" altLang="de-DE" sz="1400" dirty="0" smtClean="0">
                <a:solidFill>
                  <a:srgbClr val="0070C0"/>
                </a:solidFill>
              </a:rPr>
              <a:t>Enablement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WI-0094- Ontologies </a:t>
            </a:r>
            <a:r>
              <a:rPr lang="en-US" altLang="de-DE" sz="1400" dirty="0">
                <a:solidFill>
                  <a:srgbClr val="0070C0"/>
                </a:solidFill>
              </a:rPr>
              <a:t>for Smart City Services (OSCS)</a:t>
            </a:r>
          </a:p>
          <a:p>
            <a:endParaRPr lang="en-US" altLang="de-DE" sz="1400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8794376" y="1318760"/>
            <a:ext cx="33976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1400" b="1" dirty="0" smtClean="0"/>
              <a:t>TDE WG</a:t>
            </a:r>
            <a:endParaRPr lang="en-US" altLang="de-DE" sz="1400" b="1" dirty="0"/>
          </a:p>
          <a:p>
            <a:r>
              <a:rPr lang="en-US" altLang="de-DE" sz="1400" dirty="0" smtClean="0"/>
              <a:t>WI-0054 </a:t>
            </a:r>
            <a:r>
              <a:rPr lang="en-US" altLang="de-DE" sz="1400" dirty="0"/>
              <a:t>- Developers guide series </a:t>
            </a:r>
          </a:p>
          <a:p>
            <a:r>
              <a:rPr lang="en-US" altLang="de-DE" sz="1400" dirty="0" smtClean="0"/>
              <a:t>WI-0060 </a:t>
            </a:r>
            <a:r>
              <a:rPr lang="en-US" altLang="de-DE" sz="1400" dirty="0"/>
              <a:t>- Interoperability testing Release 2</a:t>
            </a:r>
          </a:p>
          <a:p>
            <a:r>
              <a:rPr lang="en-US" altLang="de-DE" sz="1400" dirty="0" smtClean="0"/>
              <a:t>WI-0078 </a:t>
            </a:r>
            <a:r>
              <a:rPr lang="en-US" altLang="de-DE" sz="1400" dirty="0"/>
              <a:t>- oneM2M API guide </a:t>
            </a:r>
            <a:endParaRPr lang="en-US" altLang="de-DE" sz="1400" dirty="0" smtClean="0"/>
          </a:p>
          <a:p>
            <a:r>
              <a:rPr lang="en-US" altLang="de-DE" sz="1400" dirty="0" smtClean="0"/>
              <a:t>WI-0085 - Conformance </a:t>
            </a:r>
            <a:r>
              <a:rPr lang="en-US" altLang="de-DE" sz="1400" dirty="0"/>
              <a:t>Test Specifications Release </a:t>
            </a:r>
            <a:r>
              <a:rPr lang="en-US" altLang="de-DE" sz="1400" dirty="0" smtClean="0"/>
              <a:t>3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WI-0086 </a:t>
            </a:r>
            <a:r>
              <a:rPr lang="en-US" altLang="de-DE" sz="1400" dirty="0">
                <a:solidFill>
                  <a:srgbClr val="0070C0"/>
                </a:solidFill>
              </a:rPr>
              <a:t>- Conformance Test Specifications Release </a:t>
            </a:r>
            <a:r>
              <a:rPr lang="en-US" altLang="de-DE" sz="1400" dirty="0" smtClean="0">
                <a:solidFill>
                  <a:srgbClr val="0070C0"/>
                </a:solidFill>
              </a:rPr>
              <a:t>4</a:t>
            </a:r>
            <a:endParaRPr lang="en-US" altLang="de-DE" sz="1400" dirty="0">
              <a:solidFill>
                <a:srgbClr val="0070C0"/>
              </a:solidFill>
            </a:endParaRPr>
          </a:p>
        </p:txBody>
      </p:sp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4701453" y="1322556"/>
            <a:ext cx="383294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sz="1400" b="1" dirty="0" smtClean="0"/>
              <a:t>SDS </a:t>
            </a:r>
            <a:r>
              <a:rPr lang="en-US" altLang="de-DE" sz="1400" b="1" dirty="0"/>
              <a:t>WG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WI-0053 </a:t>
            </a:r>
            <a:r>
              <a:rPr lang="en-US" altLang="de-DE" sz="1400" dirty="0">
                <a:solidFill>
                  <a:srgbClr val="0070C0"/>
                </a:solidFill>
              </a:rPr>
              <a:t>- Enhancements on Semantic Support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WI-0058 – Interworking with 3GPP networks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WI-0064 </a:t>
            </a:r>
            <a:r>
              <a:rPr lang="en-US" altLang="de-DE" sz="1400" dirty="0">
                <a:solidFill>
                  <a:srgbClr val="0070C0"/>
                </a:solidFill>
              </a:rPr>
              <a:t>- Adaptation of oneM2M for Smart City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WI-0069 </a:t>
            </a:r>
            <a:r>
              <a:rPr lang="en-US" altLang="de-DE" sz="1400" dirty="0">
                <a:solidFill>
                  <a:srgbClr val="0070C0"/>
                </a:solidFill>
              </a:rPr>
              <a:t>– </a:t>
            </a:r>
            <a:r>
              <a:rPr lang="en-US" altLang="de-DE" sz="1400" dirty="0" err="1">
                <a:solidFill>
                  <a:srgbClr val="0070C0"/>
                </a:solidFill>
              </a:rPr>
              <a:t>Heterogen</a:t>
            </a:r>
            <a:r>
              <a:rPr lang="en-US" altLang="de-DE" sz="1400" dirty="0">
                <a:solidFill>
                  <a:srgbClr val="0070C0"/>
                </a:solidFill>
              </a:rPr>
              <a:t>. </a:t>
            </a:r>
            <a:r>
              <a:rPr lang="en-US" altLang="de-DE" sz="1400" dirty="0" err="1">
                <a:solidFill>
                  <a:srgbClr val="0070C0"/>
                </a:solidFill>
              </a:rPr>
              <a:t>identificat</a:t>
            </a:r>
            <a:r>
              <a:rPr lang="en-US" altLang="de-DE" sz="1400" dirty="0">
                <a:solidFill>
                  <a:srgbClr val="0070C0"/>
                </a:solidFill>
              </a:rPr>
              <a:t>. service in oneM2M syst</a:t>
            </a:r>
            <a:r>
              <a:rPr lang="en-US" altLang="de-DE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WI-0071 - oneM2M and W3C Web of Things </a:t>
            </a:r>
            <a:r>
              <a:rPr lang="en-US" altLang="de-DE" sz="1400" dirty="0" err="1" smtClean="0">
                <a:solidFill>
                  <a:srgbClr val="0070C0"/>
                </a:solidFill>
              </a:rPr>
              <a:t>Iwk</a:t>
            </a:r>
            <a:endParaRPr lang="en-US" altLang="de-DE" sz="1400" dirty="0">
              <a:solidFill>
                <a:srgbClr val="0070C0"/>
              </a:solidFill>
            </a:endParaRPr>
          </a:p>
          <a:p>
            <a:r>
              <a:rPr lang="en-US" altLang="de-DE" sz="1400" dirty="0">
                <a:solidFill>
                  <a:srgbClr val="0070C0"/>
                </a:solidFill>
              </a:rPr>
              <a:t>WI-0072 – Modbus interworking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WI-0076 - Lightweight oneM2M Services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WI-0077 - Attribute Based Access Control </a:t>
            </a:r>
            <a:r>
              <a:rPr lang="en-US" altLang="de-DE" sz="1400" dirty="0" smtClean="0">
                <a:solidFill>
                  <a:srgbClr val="0070C0"/>
                </a:solidFill>
              </a:rPr>
              <a:t>Policy</a:t>
            </a:r>
          </a:p>
          <a:p>
            <a:r>
              <a:rPr lang="en-US" altLang="de-DE" sz="1400" dirty="0" smtClean="0">
                <a:solidFill>
                  <a:srgbClr val="0070C0"/>
                </a:solidFill>
              </a:rPr>
              <a:t>WI-0080 </a:t>
            </a:r>
            <a:r>
              <a:rPr lang="en-US" altLang="de-DE" sz="1400" dirty="0">
                <a:solidFill>
                  <a:srgbClr val="0070C0"/>
                </a:solidFill>
              </a:rPr>
              <a:t>- Edge and Fog Computing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WI-0082 - 3GPP V2X Interworking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WI-0083 - oneM2M Service Subscribers and </a:t>
            </a:r>
            <a:r>
              <a:rPr lang="en-US" altLang="de-DE" sz="1400" dirty="0" smtClean="0">
                <a:solidFill>
                  <a:srgbClr val="0070C0"/>
                </a:solidFill>
              </a:rPr>
              <a:t>Users</a:t>
            </a:r>
          </a:p>
          <a:p>
            <a:pPr lvl="0"/>
            <a:r>
              <a:rPr lang="en-US" altLang="de-DE" sz="1400" dirty="0" smtClean="0">
                <a:solidFill>
                  <a:srgbClr val="0070C0"/>
                </a:solidFill>
                <a:latin typeface="Calibri" panose="020F0502020204030204"/>
                <a:cs typeface="+mn-cs"/>
              </a:rPr>
              <a:t>WI-0088 </a:t>
            </a:r>
            <a:r>
              <a:rPr lang="en-US" altLang="de-DE" sz="14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- M2M/IoT Application and Component </a:t>
            </a:r>
            <a:r>
              <a:rPr lang="en-US" altLang="de-DE" sz="1400" dirty="0" smtClean="0">
                <a:solidFill>
                  <a:srgbClr val="0070C0"/>
                </a:solidFill>
                <a:latin typeface="Calibri" panose="020F0502020204030204"/>
                <a:cs typeface="+mn-cs"/>
              </a:rPr>
              <a:t>Configuration</a:t>
            </a:r>
            <a:endParaRPr lang="en-US" altLang="de-DE" sz="1400" dirty="0" smtClean="0"/>
          </a:p>
          <a:p>
            <a:r>
              <a:rPr lang="en-US" altLang="de-DE" sz="1400" dirty="0"/>
              <a:t>WI-0089 - Getting started with </a:t>
            </a:r>
            <a:r>
              <a:rPr lang="en-US" altLang="de-DE" sz="1400" dirty="0" smtClean="0"/>
              <a:t>oneM2M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WI-0090 - oneM2M and </a:t>
            </a:r>
            <a:r>
              <a:rPr lang="en-US" altLang="de-DE" sz="1400" dirty="0" err="1">
                <a:solidFill>
                  <a:srgbClr val="0070C0"/>
                </a:solidFill>
              </a:rPr>
              <a:t>Zigbee</a:t>
            </a:r>
            <a:r>
              <a:rPr lang="en-US" altLang="de-DE" sz="1400" dirty="0">
                <a:solidFill>
                  <a:srgbClr val="0070C0"/>
                </a:solidFill>
              </a:rPr>
              <a:t> interworking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WI-0091 - oneM2M Services and Platforms Discovery </a:t>
            </a:r>
          </a:p>
          <a:p>
            <a:r>
              <a:rPr lang="en-US" altLang="de-DE" sz="1400" dirty="0">
                <a:solidFill>
                  <a:srgbClr val="0070C0"/>
                </a:solidFill>
              </a:rPr>
              <a:t>WI-0093 - Action Triggering Enhancements </a:t>
            </a:r>
          </a:p>
          <a:p>
            <a:endParaRPr lang="en-US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1093" y="1537885"/>
            <a:ext cx="8969376" cy="3954862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3" name="Connecteur droit 110"/>
          <p:cNvCxnSpPr>
            <a:cxnSpLocks/>
            <a:endCxn id="42" idx="0"/>
          </p:cNvCxnSpPr>
          <p:nvPr/>
        </p:nvCxnSpPr>
        <p:spPr>
          <a:xfrm flipH="1" flipV="1">
            <a:off x="4867863" y="1681804"/>
            <a:ext cx="3435352" cy="2239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38"/>
          <p:cNvCxnSpPr>
            <a:cxnSpLocks/>
            <a:endCxn id="42" idx="0"/>
          </p:cNvCxnSpPr>
          <p:nvPr/>
        </p:nvCxnSpPr>
        <p:spPr>
          <a:xfrm flipV="1">
            <a:off x="1564276" y="1681804"/>
            <a:ext cx="3303587" cy="193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05"/>
          <p:cNvCxnSpPr>
            <a:cxnSpLocks/>
            <a:endCxn id="42" idx="0"/>
          </p:cNvCxnSpPr>
          <p:nvPr/>
        </p:nvCxnSpPr>
        <p:spPr>
          <a:xfrm flipV="1">
            <a:off x="2445338" y="1681804"/>
            <a:ext cx="2422525" cy="192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06"/>
          <p:cNvCxnSpPr>
            <a:cxnSpLocks/>
            <a:endCxn id="42" idx="2"/>
          </p:cNvCxnSpPr>
          <p:nvPr/>
        </p:nvCxnSpPr>
        <p:spPr>
          <a:xfrm flipV="1">
            <a:off x="4659900" y="2115191"/>
            <a:ext cx="207963" cy="132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07"/>
          <p:cNvCxnSpPr>
            <a:cxnSpLocks/>
            <a:endCxn id="42" idx="0"/>
          </p:cNvCxnSpPr>
          <p:nvPr/>
        </p:nvCxnSpPr>
        <p:spPr>
          <a:xfrm flipH="1" flipV="1">
            <a:off x="4867863" y="1681804"/>
            <a:ext cx="2001840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08"/>
          <p:cNvCxnSpPr>
            <a:cxnSpLocks/>
            <a:stCxn id="42" idx="0"/>
          </p:cNvCxnSpPr>
          <p:nvPr/>
        </p:nvCxnSpPr>
        <p:spPr>
          <a:xfrm>
            <a:off x="4867863" y="1681804"/>
            <a:ext cx="2636837" cy="2023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09"/>
          <p:cNvCxnSpPr>
            <a:cxnSpLocks/>
            <a:stCxn id="42" idx="0"/>
          </p:cNvCxnSpPr>
          <p:nvPr/>
        </p:nvCxnSpPr>
        <p:spPr>
          <a:xfrm>
            <a:off x="4867863" y="1681804"/>
            <a:ext cx="3435351" cy="1801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8"/>
          <p:cNvGrpSpPr>
            <a:grpSpLocks/>
          </p:cNvGrpSpPr>
          <p:nvPr/>
        </p:nvGrpSpPr>
        <p:grpSpPr bwMode="auto">
          <a:xfrm>
            <a:off x="4132850" y="3148784"/>
            <a:ext cx="1055688" cy="433387"/>
            <a:chOff x="3886200" y="4881632"/>
            <a:chExt cx="1054800" cy="432000"/>
          </a:xfrm>
        </p:grpSpPr>
        <p:sp>
          <p:nvSpPr>
            <p:cNvPr id="21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19"/>
          <p:cNvGrpSpPr>
            <a:grpSpLocks/>
          </p:cNvGrpSpPr>
          <p:nvPr/>
        </p:nvGrpSpPr>
        <p:grpSpPr bwMode="auto">
          <a:xfrm>
            <a:off x="7239588" y="3413895"/>
            <a:ext cx="684212" cy="431800"/>
            <a:chOff x="6912212" y="3380691"/>
            <a:chExt cx="684000" cy="432000"/>
          </a:xfrm>
        </p:grpSpPr>
        <p:sp>
          <p:nvSpPr>
            <p:cNvPr id="24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20"/>
          <p:cNvGrpSpPr>
            <a:grpSpLocks/>
          </p:cNvGrpSpPr>
          <p:nvPr/>
        </p:nvGrpSpPr>
        <p:grpSpPr bwMode="auto">
          <a:xfrm>
            <a:off x="6730000" y="3420245"/>
            <a:ext cx="431800" cy="431800"/>
            <a:chOff x="5221831" y="4419600"/>
            <a:chExt cx="432000" cy="432000"/>
          </a:xfrm>
        </p:grpSpPr>
        <p:sp>
          <p:nvSpPr>
            <p:cNvPr id="27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 65"/>
          <p:cNvGrpSpPr>
            <a:grpSpLocks/>
          </p:cNvGrpSpPr>
          <p:nvPr/>
        </p:nvGrpSpPr>
        <p:grpSpPr bwMode="auto">
          <a:xfrm>
            <a:off x="2181813" y="3328170"/>
            <a:ext cx="679450" cy="431800"/>
            <a:chOff x="1975800" y="3295184"/>
            <a:chExt cx="680400" cy="432000"/>
          </a:xfrm>
        </p:grpSpPr>
        <p:sp>
          <p:nvSpPr>
            <p:cNvPr id="3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e 66"/>
          <p:cNvGrpSpPr>
            <a:grpSpLocks/>
          </p:cNvGrpSpPr>
          <p:nvPr/>
        </p:nvGrpSpPr>
        <p:grpSpPr bwMode="auto">
          <a:xfrm>
            <a:off x="1176926" y="3329758"/>
            <a:ext cx="792163" cy="431800"/>
            <a:chOff x="971400" y="3296484"/>
            <a:chExt cx="792000" cy="432000"/>
          </a:xfrm>
        </p:grpSpPr>
        <p:sp>
          <p:nvSpPr>
            <p:cNvPr id="33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 5"/>
          <p:cNvGrpSpPr>
            <a:grpSpLocks/>
          </p:cNvGrpSpPr>
          <p:nvPr/>
        </p:nvGrpSpPr>
        <p:grpSpPr bwMode="auto">
          <a:xfrm>
            <a:off x="8019051" y="3639320"/>
            <a:ext cx="720725" cy="431800"/>
            <a:chOff x="7737806" y="3683697"/>
            <a:chExt cx="720000" cy="432000"/>
          </a:xfrm>
        </p:grpSpPr>
        <p:sp>
          <p:nvSpPr>
            <p:cNvPr id="36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e 4"/>
          <p:cNvGrpSpPr>
            <a:grpSpLocks/>
          </p:cNvGrpSpPr>
          <p:nvPr/>
        </p:nvGrpSpPr>
        <p:grpSpPr bwMode="auto">
          <a:xfrm>
            <a:off x="8019051" y="3171009"/>
            <a:ext cx="720725" cy="433387"/>
            <a:chOff x="7883605" y="3235816"/>
            <a:chExt cx="720000" cy="432000"/>
          </a:xfrm>
        </p:grpSpPr>
        <p:sp>
          <p:nvSpPr>
            <p:cNvPr id="39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Connecteur droit 53"/>
          <p:cNvCxnSpPr>
            <a:cxnSpLocks/>
            <a:endCxn id="42" idx="0"/>
          </p:cNvCxnSpPr>
          <p:nvPr/>
        </p:nvCxnSpPr>
        <p:spPr>
          <a:xfrm flipH="1" flipV="1">
            <a:off x="4867863" y="1681804"/>
            <a:ext cx="1552578" cy="2492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e 2"/>
          <p:cNvGrpSpPr>
            <a:grpSpLocks/>
          </p:cNvGrpSpPr>
          <p:nvPr/>
        </p:nvGrpSpPr>
        <p:grpSpPr bwMode="auto">
          <a:xfrm>
            <a:off x="6120401" y="3886970"/>
            <a:ext cx="752475" cy="433388"/>
            <a:chOff x="479713" y="5004453"/>
            <a:chExt cx="752400" cy="433387"/>
          </a:xfrm>
        </p:grpSpPr>
        <p:sp>
          <p:nvSpPr>
            <p:cNvPr id="44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64276" y="-13550"/>
            <a:ext cx="7850299" cy="1173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oneM2M Partnership Project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A40462B-1C33-4865-A3E3-CEB947AABA8E}"/>
              </a:ext>
            </a:extLst>
          </p:cNvPr>
          <p:cNvGrpSpPr/>
          <p:nvPr/>
        </p:nvGrpSpPr>
        <p:grpSpPr>
          <a:xfrm>
            <a:off x="3759391" y="5187191"/>
            <a:ext cx="2008980" cy="524632"/>
            <a:chOff x="8558214" y="5488508"/>
            <a:chExt cx="2008980" cy="524632"/>
          </a:xfrm>
        </p:grpSpPr>
        <p:sp>
          <p:nvSpPr>
            <p:cNvPr id="55" name="Rounded Rectangle 14"/>
            <p:cNvSpPr/>
            <p:nvPr/>
          </p:nvSpPr>
          <p:spPr bwMode="auto">
            <a:xfrm>
              <a:off x="8558214" y="5488508"/>
              <a:ext cx="2008980" cy="5246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8DAF238B-508A-482D-9F79-6FFF5642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224" y="5601324"/>
              <a:ext cx="1895676" cy="318984"/>
            </a:xfrm>
            <a:prstGeom prst="rect">
              <a:avLst/>
            </a:prstGeom>
          </p:spPr>
        </p:pic>
      </p:grpSp>
      <p:sp>
        <p:nvSpPr>
          <p:cNvPr id="54" name="Textfeld 53"/>
          <p:cNvSpPr txBox="1"/>
          <p:nvPr/>
        </p:nvSpPr>
        <p:spPr>
          <a:xfrm>
            <a:off x="9063861" y="1606109"/>
            <a:ext cx="24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founded</a:t>
            </a:r>
            <a:r>
              <a:rPr lang="en-US" sz="1600" baseline="30000" dirty="0">
                <a:latin typeface="Myriad Pro"/>
              </a:rPr>
              <a:t>1</a:t>
            </a:r>
            <a:r>
              <a:rPr lang="en-US" sz="1600" dirty="0">
                <a:latin typeface="Myriad Pro"/>
              </a:rPr>
              <a:t> July,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  <a:p>
            <a:r>
              <a:rPr lang="en-US" sz="1600" dirty="0">
                <a:latin typeface="Myriad Pro"/>
              </a:rPr>
              <a:t>TP#1: Sep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-29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9078197" y="2158124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Myriad Pro"/>
              </a:rPr>
              <a:t>[1] </a:t>
            </a:r>
            <a:r>
              <a:rPr lang="en-US" sz="900" dirty="0">
                <a:latin typeface="Myriad Pro"/>
                <a:hlinkClick r:id="rId13"/>
              </a:rPr>
              <a:t>Partnership Agreement</a:t>
            </a:r>
            <a:r>
              <a:rPr lang="en-US" sz="900" dirty="0">
                <a:latin typeface="Myriad Pro"/>
              </a:rPr>
              <a:t> V 2.0 (Approved March 2013)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61" y="5552072"/>
            <a:ext cx="647513" cy="75008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711374" y="5634728"/>
            <a:ext cx="2154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yriad Pro"/>
              </a:rPr>
              <a:t>Release 2 transposition</a:t>
            </a:r>
          </a:p>
          <a:p>
            <a:r>
              <a:rPr lang="en-US" sz="1600" dirty="0">
                <a:latin typeface="Myriad Pro"/>
              </a:rPr>
              <a:t>ITU-T SG20 </a:t>
            </a:r>
            <a:r>
              <a:rPr lang="en-US" sz="1600" dirty="0" smtClean="0">
                <a:latin typeface="Myriad Pro"/>
              </a:rPr>
              <a:t>Y.4500.x</a:t>
            </a:r>
            <a:endParaRPr lang="en-US" sz="1600" dirty="0">
              <a:latin typeface="Myriad Pro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063861" y="2974953"/>
            <a:ext cx="304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/>
              </a:rPr>
              <a:t>Partner transpositions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latin typeface="Myriad Pro"/>
              </a:rPr>
              <a:t>De jure Standard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i="1" dirty="0" smtClean="0">
                <a:latin typeface="Myriad Pro"/>
              </a:rPr>
              <a:t>“collaborate on standard”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latin typeface="Myriad Pro"/>
              </a:rPr>
              <a:t>f</a:t>
            </a:r>
            <a:r>
              <a:rPr lang="en-US" sz="1600" dirty="0" smtClean="0">
                <a:latin typeface="Myriad Pro"/>
              </a:rPr>
              <a:t>ocus on interoperability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i="1" dirty="0" smtClean="0">
                <a:latin typeface="Myriad Pro"/>
              </a:rPr>
              <a:t>“compete in implementation”</a:t>
            </a:r>
            <a:endParaRPr lang="en-US" sz="1600" i="1" dirty="0">
              <a:latin typeface="Myriad Pro"/>
            </a:endParaRP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2719976" y="5822775"/>
            <a:ext cx="429577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5"/>
              </a:rPr>
              <a:t>www.oneM2M.org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</a:t>
            </a:r>
            <a:r>
              <a:rPr kumimoji="0" lang="en-US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documents and specifications 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publically available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9063861" y="4588184"/>
            <a:ext cx="304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/>
              </a:rPr>
              <a:t>=&gt; Reuse </a:t>
            </a:r>
            <a:r>
              <a:rPr lang="en-US" sz="1200" i="1" dirty="0" smtClean="0">
                <a:latin typeface="Myriad Pro"/>
              </a:rPr>
              <a:t>e.g.</a:t>
            </a:r>
            <a:endParaRPr lang="en-US" sz="1600" i="1" dirty="0">
              <a:latin typeface="Myriad Pro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086088" y="2425258"/>
            <a:ext cx="304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riad Pro"/>
              </a:rPr>
              <a:t>Join forces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=&gt; reduce fragmentation</a:t>
            </a:r>
            <a:endParaRPr lang="en-US" sz="1600" dirty="0">
              <a:latin typeface="Myriad Pro"/>
            </a:endParaRPr>
          </a:p>
        </p:txBody>
      </p:sp>
      <p:pic>
        <p:nvPicPr>
          <p:cNvPr id="49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69" y="4938704"/>
            <a:ext cx="895635" cy="183459"/>
          </a:xfrm>
          <a:prstGeom prst="rect">
            <a:avLst/>
          </a:prstGeom>
        </p:spPr>
      </p:pic>
      <p:pic>
        <p:nvPicPr>
          <p:cNvPr id="50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01" y="4908526"/>
            <a:ext cx="783902" cy="2253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002687" y="4824337"/>
            <a:ext cx="63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HGI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2" name="Rounded Rectangle 14"/>
          <p:cNvSpPr/>
          <p:nvPr/>
        </p:nvSpPr>
        <p:spPr>
          <a:xfrm>
            <a:off x="2719976" y="1681804"/>
            <a:ext cx="4295774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Almost 200 member organizations in oneM2M</a:t>
            </a:r>
          </a:p>
        </p:txBody>
      </p:sp>
      <p:pic>
        <p:nvPicPr>
          <p:cNvPr id="59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4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69085" y="-71790"/>
            <a:ext cx="6615910" cy="1173570"/>
          </a:xfrm>
        </p:spPr>
        <p:txBody>
          <a:bodyPr>
            <a:normAutofit/>
          </a:bodyPr>
          <a:lstStyle/>
          <a:p>
            <a:r>
              <a:rPr lang="en-US" dirty="0" smtClean="0"/>
              <a:t>oneM2M Structure</a:t>
            </a:r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38BD06E-806D-41B6-B850-B26CA524FE7A}"/>
              </a:ext>
            </a:extLst>
          </p:cNvPr>
          <p:cNvGrpSpPr/>
          <p:nvPr/>
        </p:nvGrpSpPr>
        <p:grpSpPr>
          <a:xfrm>
            <a:off x="4543590" y="1402164"/>
            <a:ext cx="5486403" cy="2397474"/>
            <a:chOff x="4054642" y="1316720"/>
            <a:chExt cx="5486403" cy="30785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A0ADA59D-5EA5-481C-9AAB-BAA39BF6D712}"/>
                </a:ext>
              </a:extLst>
            </p:cNvPr>
            <p:cNvSpPr/>
            <p:nvPr/>
          </p:nvSpPr>
          <p:spPr>
            <a:xfrm>
              <a:off x="4054642" y="1495556"/>
              <a:ext cx="1780674" cy="1051493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Steering</a:t>
              </a:r>
              <a:br>
                <a:rPr lang="en-GB" dirty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Committee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1ACE7610-5931-4F7E-9C63-0C7F85342EBB}"/>
                </a:ext>
              </a:extLst>
            </p:cNvPr>
            <p:cNvSpPr/>
            <p:nvPr/>
          </p:nvSpPr>
          <p:spPr>
            <a:xfrm>
              <a:off x="4054642" y="3308418"/>
              <a:ext cx="1925053" cy="1086853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Technical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Plenary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E56BABC5-A296-43A5-BDDE-88E201BD08EF}"/>
                </a:ext>
              </a:extLst>
            </p:cNvPr>
            <p:cNvSpPr/>
            <p:nvPr/>
          </p:nvSpPr>
          <p:spPr>
            <a:xfrm>
              <a:off x="7299160" y="1316720"/>
              <a:ext cx="2241885" cy="288193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Finance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0EC3DEA6-BA6B-4C03-8EE2-6548B4D792F4}"/>
                </a:ext>
              </a:extLst>
            </p:cNvPr>
            <p:cNvSpPr/>
            <p:nvPr/>
          </p:nvSpPr>
          <p:spPr>
            <a:xfrm>
              <a:off x="7287128" y="1649305"/>
              <a:ext cx="2241885" cy="275742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Industry Liaison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991CDAB-96C9-4701-8E60-0B235E24D3B6}"/>
                </a:ext>
              </a:extLst>
            </p:cNvPr>
            <p:cNvSpPr/>
            <p:nvPr/>
          </p:nvSpPr>
          <p:spPr>
            <a:xfrm>
              <a:off x="7295160" y="2312060"/>
              <a:ext cx="2241885" cy="246406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Marketing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DDE20910-98CB-4A7B-A1A3-2260EACB235D}"/>
                </a:ext>
              </a:extLst>
            </p:cNvPr>
            <p:cNvSpPr/>
            <p:nvPr/>
          </p:nvSpPr>
          <p:spPr>
            <a:xfrm>
              <a:off x="7299160" y="1969443"/>
              <a:ext cx="2241885" cy="280456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Legal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C78D3F73-4FFF-4594-B15A-DEA63F3BE135}"/>
                </a:ext>
              </a:extLst>
            </p:cNvPr>
            <p:cNvSpPr/>
            <p:nvPr/>
          </p:nvSpPr>
          <p:spPr>
            <a:xfrm>
              <a:off x="7281114" y="2616862"/>
              <a:ext cx="2241885" cy="258678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Methods/Procedures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52A89CEA-AF09-4A6E-BFB3-804B6E92691B}"/>
                </a:ext>
              </a:extLst>
            </p:cNvPr>
            <p:cNvSpPr/>
            <p:nvPr/>
          </p:nvSpPr>
          <p:spPr>
            <a:xfrm>
              <a:off x="7291131" y="3370536"/>
              <a:ext cx="2241885" cy="286249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Work Programme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58B796D1-9864-4FDB-8690-ED59454A4283}"/>
                </a:ext>
              </a:extLst>
            </p:cNvPr>
            <p:cNvSpPr/>
            <p:nvPr/>
          </p:nvSpPr>
          <p:spPr>
            <a:xfrm>
              <a:off x="7291134" y="3704506"/>
              <a:ext cx="2241885" cy="286249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Coordination Group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5E28D970-FB00-4664-9BDB-79A7FB3309C2}"/>
                </a:ext>
              </a:extLst>
            </p:cNvPr>
            <p:cNvSpPr/>
            <p:nvPr/>
          </p:nvSpPr>
          <p:spPr>
            <a:xfrm>
              <a:off x="7299151" y="4035460"/>
              <a:ext cx="2241885" cy="286249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Methods of Work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00CE9E9C-88BB-4FD8-AEA7-8A8A0BC2AD8E}"/>
                </a:ext>
              </a:extLst>
            </p:cNvPr>
            <p:cNvCxnSpPr>
              <a:cxnSpLocks/>
            </p:cNvCxnSpPr>
            <p:nvPr/>
          </p:nvCxnSpPr>
          <p:spPr>
            <a:xfrm>
              <a:off x="6785811" y="1460816"/>
              <a:ext cx="0" cy="12853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927CECA-7325-4E60-A895-1E5E1BF07C0D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6785811" y="1460816"/>
              <a:ext cx="513349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172036B2-E9F9-46F3-B8E9-69954C94598E}"/>
                </a:ext>
              </a:extLst>
            </p:cNvPr>
            <p:cNvCxnSpPr/>
            <p:nvPr/>
          </p:nvCxnSpPr>
          <p:spPr>
            <a:xfrm>
              <a:off x="6797833" y="1781642"/>
              <a:ext cx="513349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14DAD654-DE63-4EDA-B458-CC0503FFCF7F}"/>
                </a:ext>
              </a:extLst>
            </p:cNvPr>
            <p:cNvCxnSpPr/>
            <p:nvPr/>
          </p:nvCxnSpPr>
          <p:spPr>
            <a:xfrm>
              <a:off x="6789814" y="2126807"/>
              <a:ext cx="513349" cy="1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6F35661C-E5AE-46B7-936F-D4ECDAAB3AD8}"/>
                </a:ext>
              </a:extLst>
            </p:cNvPr>
            <p:cNvCxnSpPr/>
            <p:nvPr/>
          </p:nvCxnSpPr>
          <p:spPr>
            <a:xfrm>
              <a:off x="6785811" y="2418575"/>
              <a:ext cx="513349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C22FBF3-66A7-4968-9201-1049748C5E2D}"/>
                </a:ext>
              </a:extLst>
            </p:cNvPr>
            <p:cNvCxnSpPr/>
            <p:nvPr/>
          </p:nvCxnSpPr>
          <p:spPr>
            <a:xfrm>
              <a:off x="6785811" y="2723375"/>
              <a:ext cx="513349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8160B69E-2378-4807-8924-6D48BC61CC55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5835316" y="2021302"/>
              <a:ext cx="950495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41D02BF-DCB2-4A6C-AE1F-EFC3803F20FC}"/>
                </a:ext>
              </a:extLst>
            </p:cNvPr>
            <p:cNvCxnSpPr>
              <a:cxnSpLocks/>
            </p:cNvCxnSpPr>
            <p:nvPr/>
          </p:nvCxnSpPr>
          <p:spPr>
            <a:xfrm>
              <a:off x="6793822" y="3513659"/>
              <a:ext cx="0" cy="6649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8012959-22EB-4286-86E4-AA28E76ECB3B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6793822" y="3507483"/>
              <a:ext cx="497309" cy="61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B68AB83A-415C-4673-A329-14CCC30C1230}"/>
                </a:ext>
              </a:extLst>
            </p:cNvPr>
            <p:cNvCxnSpPr>
              <a:endCxn id="26" idx="1"/>
            </p:cNvCxnSpPr>
            <p:nvPr/>
          </p:nvCxnSpPr>
          <p:spPr>
            <a:xfrm>
              <a:off x="6785811" y="3845014"/>
              <a:ext cx="505323" cy="261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535FB88E-EFFE-46E5-AB0D-C919E05C6EC3}"/>
                </a:ext>
              </a:extLst>
            </p:cNvPr>
            <p:cNvCxnSpPr>
              <a:endCxn id="27" idx="1"/>
            </p:cNvCxnSpPr>
            <p:nvPr/>
          </p:nvCxnSpPr>
          <p:spPr>
            <a:xfrm flipV="1">
              <a:off x="6807861" y="4178585"/>
              <a:ext cx="491290" cy="5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255D62EF-944E-4B9A-8B41-EBB64355317F}"/>
                </a:ext>
              </a:extLst>
            </p:cNvPr>
            <p:cNvCxnSpPr>
              <a:cxnSpLocks/>
            </p:cNvCxnSpPr>
            <p:nvPr/>
          </p:nvCxnSpPr>
          <p:spPr>
            <a:xfrm>
              <a:off x="5979695" y="3851844"/>
              <a:ext cx="81412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DF2211F2-8512-41EA-8533-F3FC9637EE99}"/>
              </a:ext>
            </a:extLst>
          </p:cNvPr>
          <p:cNvSpPr/>
          <p:nvPr/>
        </p:nvSpPr>
        <p:spPr>
          <a:xfrm>
            <a:off x="1819873" y="4320526"/>
            <a:ext cx="2160000" cy="1082554"/>
          </a:xfrm>
          <a:prstGeom prst="roundRect">
            <a:avLst/>
          </a:prstGeom>
          <a:solidFill>
            <a:srgbClr val="A0A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AA979856-C006-4893-AAE8-640A15E3E3D0}"/>
              </a:ext>
            </a:extLst>
          </p:cNvPr>
          <p:cNvSpPr/>
          <p:nvPr/>
        </p:nvSpPr>
        <p:spPr>
          <a:xfrm>
            <a:off x="6956870" y="4306112"/>
            <a:ext cx="2160000" cy="1090683"/>
          </a:xfrm>
          <a:prstGeom prst="roundRect">
            <a:avLst/>
          </a:prstGeom>
          <a:solidFill>
            <a:srgbClr val="A0A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5B4341E7-C1F5-450A-AE4F-AAE0FC87C23D}"/>
              </a:ext>
            </a:extLst>
          </p:cNvPr>
          <p:cNvSpPr/>
          <p:nvPr/>
        </p:nvSpPr>
        <p:spPr>
          <a:xfrm>
            <a:off x="4426165" y="4303820"/>
            <a:ext cx="2160000" cy="1092312"/>
          </a:xfrm>
          <a:prstGeom prst="roundRect">
            <a:avLst/>
          </a:prstGeom>
          <a:solidFill>
            <a:srgbClr val="A0A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1DFB64-D64A-4506-85AB-0B86D2FCB78B}"/>
              </a:ext>
            </a:extLst>
          </p:cNvPr>
          <p:cNvCxnSpPr/>
          <p:nvPr/>
        </p:nvCxnSpPr>
        <p:spPr>
          <a:xfrm>
            <a:off x="2908587" y="4095728"/>
            <a:ext cx="5128283" cy="1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C9F07F7E-0AD5-4568-AC45-0507C53F6B90}"/>
              </a:ext>
            </a:extLst>
          </p:cNvPr>
          <p:cNvCxnSpPr>
            <a:endCxn id="62" idx="0"/>
          </p:cNvCxnSpPr>
          <p:nvPr/>
        </p:nvCxnSpPr>
        <p:spPr>
          <a:xfrm flipH="1">
            <a:off x="2899873" y="4095728"/>
            <a:ext cx="6242" cy="2247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E21AFA85-EDFE-4796-B2F9-7BD533FFDDE9}"/>
              </a:ext>
            </a:extLst>
          </p:cNvPr>
          <p:cNvCxnSpPr>
            <a:endCxn id="64" idx="0"/>
          </p:cNvCxnSpPr>
          <p:nvPr/>
        </p:nvCxnSpPr>
        <p:spPr>
          <a:xfrm>
            <a:off x="5506116" y="4105924"/>
            <a:ext cx="49" cy="197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D4668AC4-40AC-4844-8959-FCD3CF6A9F66}"/>
              </a:ext>
            </a:extLst>
          </p:cNvPr>
          <p:cNvCxnSpPr/>
          <p:nvPr/>
        </p:nvCxnSpPr>
        <p:spPr>
          <a:xfrm>
            <a:off x="8036870" y="4117027"/>
            <a:ext cx="8709" cy="1890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58BE5149-927E-4F40-B568-617D85096178}"/>
              </a:ext>
            </a:extLst>
          </p:cNvPr>
          <p:cNvCxnSpPr>
            <a:stCxn id="19" idx="2"/>
          </p:cNvCxnSpPr>
          <p:nvPr/>
        </p:nvCxnSpPr>
        <p:spPr>
          <a:xfrm flipH="1">
            <a:off x="5506116" y="3799638"/>
            <a:ext cx="1" cy="3062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80B86CE3-392C-4B2F-9022-5E3C5A952284}"/>
              </a:ext>
            </a:extLst>
          </p:cNvPr>
          <p:cNvCxnSpPr>
            <a:cxnSpLocks/>
          </p:cNvCxnSpPr>
          <p:nvPr/>
        </p:nvCxnSpPr>
        <p:spPr>
          <a:xfrm flipH="1">
            <a:off x="5506117" y="2359344"/>
            <a:ext cx="880" cy="5929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 rot="16200000">
            <a:off x="123881" y="1823533"/>
            <a:ext cx="121584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Partners</a:t>
            </a:r>
          </a:p>
        </p:txBody>
      </p:sp>
      <p:sp>
        <p:nvSpPr>
          <p:cNvPr id="68" name="Textfeld 67"/>
          <p:cNvSpPr txBox="1"/>
          <p:nvPr/>
        </p:nvSpPr>
        <p:spPr>
          <a:xfrm rot="16200000">
            <a:off x="-917080" y="4309565"/>
            <a:ext cx="329777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Members / Partners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334696" y="915337"/>
            <a:ext cx="4173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http://onem2m.org/about-onem2m/organisation-and-structure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952040" y="4419099"/>
            <a:ext cx="1895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equirements and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omain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4537396" y="4519248"/>
            <a:ext cx="192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ystem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esign and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ecurity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6994663" y="4412589"/>
            <a:ext cx="208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esting and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evelopers 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cosystem</a:t>
            </a:r>
          </a:p>
        </p:txBody>
      </p:sp>
      <p:pic>
        <p:nvPicPr>
          <p:cNvPr id="47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9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bgerundetes Rechteck 72"/>
          <p:cNvSpPr/>
          <p:nvPr/>
        </p:nvSpPr>
        <p:spPr>
          <a:xfrm>
            <a:off x="8718682" y="1261020"/>
            <a:ext cx="3078087" cy="25226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8743034" y="3944003"/>
            <a:ext cx="3078087" cy="25226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bgerundetes Rechteck 2"/>
          <p:cNvSpPr/>
          <p:nvPr/>
        </p:nvSpPr>
        <p:spPr>
          <a:xfrm>
            <a:off x="201888" y="1215097"/>
            <a:ext cx="7721857" cy="5251517"/>
          </a:xfrm>
          <a:prstGeom prst="roundRect">
            <a:avLst>
              <a:gd name="adj" fmla="val 73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69085" y="-71790"/>
            <a:ext cx="6615910" cy="1173570"/>
          </a:xfrm>
        </p:spPr>
        <p:txBody>
          <a:bodyPr>
            <a:normAutofit/>
          </a:bodyPr>
          <a:lstStyle/>
          <a:p>
            <a:r>
              <a:rPr lang="en-US" dirty="0" smtClean="0"/>
              <a:t>oneM2M Work Process</a:t>
            </a:r>
            <a:endParaRPr lang="en-US" dirty="0"/>
          </a:p>
        </p:txBody>
      </p:sp>
      <p:pic>
        <p:nvPicPr>
          <p:cNvPr id="47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à coins arrondis 54"/>
          <p:cNvSpPr/>
          <p:nvPr/>
        </p:nvSpPr>
        <p:spPr>
          <a:xfrm>
            <a:off x="6025162" y="2472606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Industry</a:t>
            </a:r>
            <a:endParaRPr lang="en-US" altLang="fr-FR" dirty="0" smtClean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 smtClean="0">
              <a:solidFill>
                <a:srgbClr val="FABE78"/>
              </a:solidFill>
            </a:endParaRPr>
          </a:p>
        </p:txBody>
      </p:sp>
      <p:sp>
        <p:nvSpPr>
          <p:cNvPr id="53" name="Rectangle à coins arrondis 13"/>
          <p:cNvSpPr/>
          <p:nvPr/>
        </p:nvSpPr>
        <p:spPr>
          <a:xfrm>
            <a:off x="6025162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>
                <a:solidFill>
                  <a:schemeClr val="bg1"/>
                </a:solidFill>
              </a:rPr>
              <a:t>Public Services</a:t>
            </a:r>
          </a:p>
          <a:p>
            <a:pPr algn="ctr" eaLnBrk="1" hangingPunct="1">
              <a:defRPr/>
            </a:pPr>
            <a:endParaRPr lang="en-US" altLang="fr-FR" smtClean="0">
              <a:solidFill>
                <a:srgbClr val="FABE78"/>
              </a:solidFill>
            </a:endParaRPr>
          </a:p>
        </p:txBody>
      </p:sp>
      <p:sp>
        <p:nvSpPr>
          <p:cNvPr id="56" name="Rectangle à coins arrondis 14"/>
          <p:cNvSpPr/>
          <p:nvPr/>
        </p:nvSpPr>
        <p:spPr>
          <a:xfrm>
            <a:off x="2293134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>
                <a:solidFill>
                  <a:schemeClr val="bg1"/>
                </a:solidFill>
              </a:rPr>
              <a:t>Enterprise</a:t>
            </a:r>
          </a:p>
          <a:p>
            <a:pPr algn="ctr" eaLnBrk="1" hangingPunct="1">
              <a:defRPr/>
            </a:pPr>
            <a:endParaRPr lang="en-US" altLang="fr-FR" smtClean="0">
              <a:solidFill>
                <a:srgbClr val="FABE78"/>
              </a:solidFill>
            </a:endParaRPr>
          </a:p>
        </p:txBody>
      </p:sp>
      <p:sp>
        <p:nvSpPr>
          <p:cNvPr id="58" name="Rectangle à coins arrondis 15"/>
          <p:cNvSpPr/>
          <p:nvPr/>
        </p:nvSpPr>
        <p:spPr>
          <a:xfrm>
            <a:off x="4153832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>
                <a:solidFill>
                  <a:schemeClr val="bg1"/>
                </a:solidFill>
              </a:rPr>
              <a:t>Healthcare</a:t>
            </a:r>
          </a:p>
          <a:p>
            <a:pPr algn="ctr" eaLnBrk="1" hangingPunct="1">
              <a:defRPr/>
            </a:pPr>
            <a:endParaRPr lang="en-US" altLang="fr-FR" smtClean="0">
              <a:solidFill>
                <a:srgbClr val="FABE78"/>
              </a:solidFill>
            </a:endParaRPr>
          </a:p>
        </p:txBody>
      </p:sp>
      <p:sp>
        <p:nvSpPr>
          <p:cNvPr id="65" name="Rectangle à coins arrondis 16"/>
          <p:cNvSpPr/>
          <p:nvPr/>
        </p:nvSpPr>
        <p:spPr>
          <a:xfrm>
            <a:off x="453702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>
                <a:solidFill>
                  <a:srgbClr val="FFFFFF"/>
                </a:solidFill>
              </a:rPr>
              <a:t>Energy</a:t>
            </a:r>
          </a:p>
          <a:p>
            <a:pPr algn="ctr" eaLnBrk="1" hangingPunct="1">
              <a:defRPr/>
            </a:pPr>
            <a:endParaRPr lang="en-US" altLang="fr-FR" smtClean="0">
              <a:solidFill>
                <a:srgbClr val="FFFFFF"/>
              </a:solidFill>
            </a:endParaRPr>
          </a:p>
        </p:txBody>
      </p:sp>
      <p:sp>
        <p:nvSpPr>
          <p:cNvPr id="66" name="Rectangle à coins arrondis 17"/>
          <p:cNvSpPr/>
          <p:nvPr/>
        </p:nvSpPr>
        <p:spPr>
          <a:xfrm>
            <a:off x="4169508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>
                <a:solidFill>
                  <a:srgbClr val="FFFFFF"/>
                </a:solidFill>
              </a:rPr>
              <a:t>Transportation</a:t>
            </a:r>
            <a:endParaRPr lang="en-US" altLang="fr-FR" smtClean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smtClean="0">
              <a:solidFill>
                <a:srgbClr val="FABE78"/>
              </a:solidFill>
            </a:endParaRPr>
          </a:p>
        </p:txBody>
      </p:sp>
      <p:sp>
        <p:nvSpPr>
          <p:cNvPr id="67" name="Rectangle à coins arrondis 18"/>
          <p:cNvSpPr/>
          <p:nvPr/>
        </p:nvSpPr>
        <p:spPr>
          <a:xfrm>
            <a:off x="2298178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Other</a:t>
            </a:r>
            <a:endParaRPr lang="en-US" altLang="fr-FR" dirty="0" smtClean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 smtClean="0">
              <a:solidFill>
                <a:srgbClr val="FABE78"/>
              </a:solidFill>
            </a:endParaRPr>
          </a:p>
        </p:txBody>
      </p:sp>
      <p:sp>
        <p:nvSpPr>
          <p:cNvPr id="72" name="Rectangle à coins arrondis 19"/>
          <p:cNvSpPr/>
          <p:nvPr/>
        </p:nvSpPr>
        <p:spPr>
          <a:xfrm>
            <a:off x="437480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>
                <a:solidFill>
                  <a:srgbClr val="FFFFFF"/>
                </a:solidFill>
              </a:rPr>
              <a:t>Residential</a:t>
            </a:r>
            <a:endParaRPr lang="en-US" altLang="fr-FR" smtClean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smtClean="0">
              <a:solidFill>
                <a:srgbClr val="FABE78"/>
              </a:solidFill>
            </a:endParaRPr>
          </a:p>
        </p:txBody>
      </p:sp>
      <p:grpSp>
        <p:nvGrpSpPr>
          <p:cNvPr id="79" name="Group 501"/>
          <p:cNvGrpSpPr>
            <a:grpSpLocks noChangeAspect="1"/>
          </p:cNvGrpSpPr>
          <p:nvPr/>
        </p:nvGrpSpPr>
        <p:grpSpPr>
          <a:xfrm>
            <a:off x="1003338" y="1943054"/>
            <a:ext cx="516875" cy="360000"/>
            <a:chOff x="3790950" y="4365625"/>
            <a:chExt cx="904875" cy="630238"/>
          </a:xfrm>
          <a:solidFill>
            <a:schemeClr val="bg1"/>
          </a:solidFill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85" name="Freeform 100"/>
          <p:cNvSpPr>
            <a:spLocks noChangeAspect="1" noEditPoints="1"/>
          </p:cNvSpPr>
          <p:nvPr/>
        </p:nvSpPr>
        <p:spPr bwMode="auto">
          <a:xfrm>
            <a:off x="2920380" y="1943100"/>
            <a:ext cx="361950" cy="360363"/>
          </a:xfrm>
          <a:custGeom>
            <a:avLst/>
            <a:gdLst>
              <a:gd name="T0" fmla="*/ 2147483647 w 639"/>
              <a:gd name="T1" fmla="*/ 2147483647 h 636"/>
              <a:gd name="T2" fmla="*/ 2147483647 w 639"/>
              <a:gd name="T3" fmla="*/ 2147483647 h 636"/>
              <a:gd name="T4" fmla="*/ 2147483647 w 639"/>
              <a:gd name="T5" fmla="*/ 2147483647 h 636"/>
              <a:gd name="T6" fmla="*/ 2147483647 w 639"/>
              <a:gd name="T7" fmla="*/ 2147483647 h 636"/>
              <a:gd name="T8" fmla="*/ 2147483647 w 639"/>
              <a:gd name="T9" fmla="*/ 2147483647 h 636"/>
              <a:gd name="T10" fmla="*/ 2147483647 w 639"/>
              <a:gd name="T11" fmla="*/ 2147483647 h 636"/>
              <a:gd name="T12" fmla="*/ 2147483647 w 639"/>
              <a:gd name="T13" fmla="*/ 0 h 636"/>
              <a:gd name="T14" fmla="*/ 2147483647 w 639"/>
              <a:gd name="T15" fmla="*/ 2147483647 h 636"/>
              <a:gd name="T16" fmla="*/ 2147483647 w 639"/>
              <a:gd name="T17" fmla="*/ 2147483647 h 636"/>
              <a:gd name="T18" fmla="*/ 2147483647 w 639"/>
              <a:gd name="T19" fmla="*/ 2147483647 h 636"/>
              <a:gd name="T20" fmla="*/ 2147483647 w 639"/>
              <a:gd name="T21" fmla="*/ 2147483647 h 636"/>
              <a:gd name="T22" fmla="*/ 2147483647 w 639"/>
              <a:gd name="T23" fmla="*/ 2147483647 h 636"/>
              <a:gd name="T24" fmla="*/ 2147483647 w 639"/>
              <a:gd name="T25" fmla="*/ 2147483647 h 636"/>
              <a:gd name="T26" fmla="*/ 2147483647 w 639"/>
              <a:gd name="T27" fmla="*/ 2147483647 h 636"/>
              <a:gd name="T28" fmla="*/ 2147483647 w 639"/>
              <a:gd name="T29" fmla="*/ 2147483647 h 636"/>
              <a:gd name="T30" fmla="*/ 2147483647 w 639"/>
              <a:gd name="T31" fmla="*/ 2147483647 h 636"/>
              <a:gd name="T32" fmla="*/ 2147483647 w 639"/>
              <a:gd name="T33" fmla="*/ 2147483647 h 636"/>
              <a:gd name="T34" fmla="*/ 0 w 639"/>
              <a:gd name="T35" fmla="*/ 2147483647 h 636"/>
              <a:gd name="T36" fmla="*/ 2147483647 w 639"/>
              <a:gd name="T37" fmla="*/ 2147483647 h 636"/>
              <a:gd name="T38" fmla="*/ 2147483647 w 639"/>
              <a:gd name="T39" fmla="*/ 2147483647 h 636"/>
              <a:gd name="T40" fmla="*/ 2147483647 w 639"/>
              <a:gd name="T41" fmla="*/ 2147483647 h 636"/>
              <a:gd name="T42" fmla="*/ 2147483647 w 639"/>
              <a:gd name="T43" fmla="*/ 2147483647 h 636"/>
              <a:gd name="T44" fmla="*/ 2147483647 w 639"/>
              <a:gd name="T45" fmla="*/ 2147483647 h 636"/>
              <a:gd name="T46" fmla="*/ 2147483647 w 639"/>
              <a:gd name="T47" fmla="*/ 2147483647 h 636"/>
              <a:gd name="T48" fmla="*/ 2147483647 w 639"/>
              <a:gd name="T49" fmla="*/ 2147483647 h 636"/>
              <a:gd name="T50" fmla="*/ 2147483647 w 639"/>
              <a:gd name="T51" fmla="*/ 2147483647 h 636"/>
              <a:gd name="T52" fmla="*/ 2147483647 w 639"/>
              <a:gd name="T53" fmla="*/ 2147483647 h 636"/>
              <a:gd name="T54" fmla="*/ 2147483647 w 639"/>
              <a:gd name="T55" fmla="*/ 2147483647 h 636"/>
              <a:gd name="T56" fmla="*/ 2147483647 w 639"/>
              <a:gd name="T57" fmla="*/ 2147483647 h 636"/>
              <a:gd name="T58" fmla="*/ 2147483647 w 639"/>
              <a:gd name="T59" fmla="*/ 2147483647 h 636"/>
              <a:gd name="T60" fmla="*/ 2147483647 w 639"/>
              <a:gd name="T61" fmla="*/ 2147483647 h 636"/>
              <a:gd name="T62" fmla="*/ 2147483647 w 639"/>
              <a:gd name="T63" fmla="*/ 2147483647 h 636"/>
              <a:gd name="T64" fmla="*/ 2147483647 w 639"/>
              <a:gd name="T65" fmla="*/ 2147483647 h 636"/>
              <a:gd name="T66" fmla="*/ 2147483647 w 639"/>
              <a:gd name="T67" fmla="*/ 2147483647 h 636"/>
              <a:gd name="T68" fmla="*/ 2147483647 w 639"/>
              <a:gd name="T69" fmla="*/ 2147483647 h 636"/>
              <a:gd name="T70" fmla="*/ 2147483647 w 639"/>
              <a:gd name="T71" fmla="*/ 2147483647 h 636"/>
              <a:gd name="T72" fmla="*/ 2147483647 w 639"/>
              <a:gd name="T73" fmla="*/ 2147483647 h 636"/>
              <a:gd name="T74" fmla="*/ 2147483647 w 639"/>
              <a:gd name="T75" fmla="*/ 2147483647 h 636"/>
              <a:gd name="T76" fmla="*/ 2147483647 w 639"/>
              <a:gd name="T77" fmla="*/ 2147483647 h 636"/>
              <a:gd name="T78" fmla="*/ 2147483647 w 639"/>
              <a:gd name="T79" fmla="*/ 2147483647 h 636"/>
              <a:gd name="T80" fmla="*/ 2147483647 w 639"/>
              <a:gd name="T81" fmla="*/ 2147483647 h 636"/>
              <a:gd name="T82" fmla="*/ 2147483647 w 639"/>
              <a:gd name="T83" fmla="*/ 2147483647 h 636"/>
              <a:gd name="T84" fmla="*/ 2147483647 w 639"/>
              <a:gd name="T85" fmla="*/ 2147483647 h 636"/>
              <a:gd name="T86" fmla="*/ 2147483647 w 639"/>
              <a:gd name="T87" fmla="*/ 2147483647 h 636"/>
              <a:gd name="T88" fmla="*/ 2147483647 w 639"/>
              <a:gd name="T89" fmla="*/ 2147483647 h 636"/>
              <a:gd name="T90" fmla="*/ 2147483647 w 639"/>
              <a:gd name="T91" fmla="*/ 2147483647 h 636"/>
              <a:gd name="T92" fmla="*/ 2147483647 w 639"/>
              <a:gd name="T93" fmla="*/ 2147483647 h 6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6"/>
              <a:gd name="T143" fmla="*/ 639 w 639"/>
              <a:gd name="T144" fmla="*/ 636 h 6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6">
                <a:moveTo>
                  <a:pt x="626" y="566"/>
                </a:moveTo>
                <a:cubicBezTo>
                  <a:pt x="598" y="528"/>
                  <a:pt x="598" y="528"/>
                  <a:pt x="598" y="528"/>
                </a:cubicBezTo>
                <a:cubicBezTo>
                  <a:pt x="582" y="504"/>
                  <a:pt x="571" y="487"/>
                  <a:pt x="543" y="487"/>
                </a:cubicBezTo>
                <a:cubicBezTo>
                  <a:pt x="404" y="487"/>
                  <a:pt x="404" y="487"/>
                  <a:pt x="404" y="487"/>
                </a:cubicBezTo>
                <a:cubicBezTo>
                  <a:pt x="404" y="453"/>
                  <a:pt x="404" y="453"/>
                  <a:pt x="404" y="453"/>
                </a:cubicBezTo>
                <a:cubicBezTo>
                  <a:pt x="582" y="453"/>
                  <a:pt x="582" y="453"/>
                  <a:pt x="582" y="453"/>
                </a:cubicBezTo>
                <a:cubicBezTo>
                  <a:pt x="603" y="453"/>
                  <a:pt x="619" y="433"/>
                  <a:pt x="619" y="409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20"/>
                  <a:pt x="603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7" y="0"/>
                  <a:pt x="35" y="8"/>
                  <a:pt x="29" y="20"/>
                </a:cubicBezTo>
                <a:cubicBezTo>
                  <a:pt x="69" y="20"/>
                  <a:pt x="101" y="52"/>
                  <a:pt x="101" y="92"/>
                </a:cubicBezTo>
                <a:cubicBezTo>
                  <a:pt x="101" y="132"/>
                  <a:pt x="68" y="165"/>
                  <a:pt x="28" y="165"/>
                </a:cubicBezTo>
                <a:cubicBezTo>
                  <a:pt x="26" y="165"/>
                  <a:pt x="24" y="164"/>
                  <a:pt x="22" y="164"/>
                </a:cubicBezTo>
                <a:cubicBezTo>
                  <a:pt x="22" y="341"/>
                  <a:pt x="22" y="341"/>
                  <a:pt x="22" y="341"/>
                </a:cubicBezTo>
                <a:cubicBezTo>
                  <a:pt x="23" y="341"/>
                  <a:pt x="23" y="341"/>
                  <a:pt x="23" y="341"/>
                </a:cubicBezTo>
                <a:cubicBezTo>
                  <a:pt x="23" y="409"/>
                  <a:pt x="23" y="409"/>
                  <a:pt x="23" y="409"/>
                </a:cubicBezTo>
                <a:cubicBezTo>
                  <a:pt x="23" y="433"/>
                  <a:pt x="39" y="453"/>
                  <a:pt x="59" y="453"/>
                </a:cubicBezTo>
                <a:cubicBezTo>
                  <a:pt x="227" y="453"/>
                  <a:pt x="227" y="453"/>
                  <a:pt x="227" y="453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78" y="487"/>
                  <a:pt x="62" y="504"/>
                  <a:pt x="45" y="527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5" y="582"/>
                  <a:pt x="2" y="599"/>
                  <a:pt x="10" y="614"/>
                </a:cubicBezTo>
                <a:cubicBezTo>
                  <a:pt x="17" y="628"/>
                  <a:pt x="32" y="636"/>
                  <a:pt x="52" y="636"/>
                </a:cubicBezTo>
                <a:cubicBezTo>
                  <a:pt x="590" y="636"/>
                  <a:pt x="590" y="636"/>
                  <a:pt x="590" y="636"/>
                </a:cubicBezTo>
                <a:cubicBezTo>
                  <a:pt x="609" y="636"/>
                  <a:pt x="624" y="628"/>
                  <a:pt x="632" y="614"/>
                </a:cubicBezTo>
                <a:cubicBezTo>
                  <a:pt x="639" y="600"/>
                  <a:pt x="637" y="582"/>
                  <a:pt x="626" y="566"/>
                </a:cubicBezTo>
                <a:close/>
                <a:moveTo>
                  <a:pt x="28" y="119"/>
                </a:moveTo>
                <a:cubicBezTo>
                  <a:pt x="43" y="119"/>
                  <a:pt x="55" y="106"/>
                  <a:pt x="55" y="91"/>
                </a:cubicBezTo>
                <a:cubicBezTo>
                  <a:pt x="55" y="76"/>
                  <a:pt x="43" y="64"/>
                  <a:pt x="28" y="64"/>
                </a:cubicBezTo>
                <a:cubicBezTo>
                  <a:pt x="13" y="64"/>
                  <a:pt x="0" y="76"/>
                  <a:pt x="0" y="91"/>
                </a:cubicBezTo>
                <a:cubicBezTo>
                  <a:pt x="0" y="106"/>
                  <a:pt x="13" y="119"/>
                  <a:pt x="28" y="119"/>
                </a:cubicBezTo>
                <a:close/>
                <a:moveTo>
                  <a:pt x="535" y="383"/>
                </a:moveTo>
                <a:cubicBezTo>
                  <a:pt x="107" y="383"/>
                  <a:pt x="107" y="383"/>
                  <a:pt x="107" y="383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535" y="67"/>
                  <a:pt x="535" y="67"/>
                  <a:pt x="535" y="67"/>
                </a:cubicBezTo>
                <a:lnTo>
                  <a:pt x="535" y="383"/>
                </a:lnTo>
                <a:close/>
                <a:moveTo>
                  <a:pt x="508" y="144"/>
                </a:moveTo>
                <a:cubicBezTo>
                  <a:pt x="130" y="144"/>
                  <a:pt x="130" y="144"/>
                  <a:pt x="130" y="144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508" y="87"/>
                  <a:pt x="508" y="87"/>
                  <a:pt x="508" y="87"/>
                </a:cubicBezTo>
                <a:lnTo>
                  <a:pt x="508" y="144"/>
                </a:lnTo>
                <a:close/>
                <a:moveTo>
                  <a:pt x="396" y="363"/>
                </a:moveTo>
                <a:cubicBezTo>
                  <a:pt x="298" y="363"/>
                  <a:pt x="298" y="363"/>
                  <a:pt x="298" y="363"/>
                </a:cubicBezTo>
                <a:cubicBezTo>
                  <a:pt x="298" y="271"/>
                  <a:pt x="298" y="271"/>
                  <a:pt x="298" y="271"/>
                </a:cubicBezTo>
                <a:cubicBezTo>
                  <a:pt x="396" y="271"/>
                  <a:pt x="396" y="271"/>
                  <a:pt x="396" y="271"/>
                </a:cubicBezTo>
                <a:lnTo>
                  <a:pt x="396" y="363"/>
                </a:lnTo>
                <a:close/>
                <a:moveTo>
                  <a:pt x="506" y="363"/>
                </a:moveTo>
                <a:cubicBezTo>
                  <a:pt x="408" y="363"/>
                  <a:pt x="408" y="363"/>
                  <a:pt x="408" y="363"/>
                </a:cubicBezTo>
                <a:cubicBezTo>
                  <a:pt x="408" y="271"/>
                  <a:pt x="408" y="271"/>
                  <a:pt x="408" y="271"/>
                </a:cubicBezTo>
                <a:cubicBezTo>
                  <a:pt x="506" y="271"/>
                  <a:pt x="506" y="271"/>
                  <a:pt x="506" y="271"/>
                </a:cubicBezTo>
                <a:lnTo>
                  <a:pt x="506" y="363"/>
                </a:lnTo>
                <a:close/>
                <a:moveTo>
                  <a:pt x="506" y="205"/>
                </a:moveTo>
                <a:cubicBezTo>
                  <a:pt x="297" y="205"/>
                  <a:pt x="297" y="205"/>
                  <a:pt x="297" y="205"/>
                </a:cubicBezTo>
                <a:cubicBezTo>
                  <a:pt x="297" y="185"/>
                  <a:pt x="297" y="185"/>
                  <a:pt x="297" y="185"/>
                </a:cubicBezTo>
                <a:cubicBezTo>
                  <a:pt x="506" y="185"/>
                  <a:pt x="506" y="185"/>
                  <a:pt x="506" y="185"/>
                </a:cubicBezTo>
                <a:cubicBezTo>
                  <a:pt x="506" y="205"/>
                  <a:pt x="506" y="205"/>
                  <a:pt x="506" y="205"/>
                </a:cubicBezTo>
                <a:close/>
                <a:moveTo>
                  <a:pt x="506" y="241"/>
                </a:moveTo>
                <a:cubicBezTo>
                  <a:pt x="297" y="241"/>
                  <a:pt x="297" y="241"/>
                  <a:pt x="297" y="241"/>
                </a:cubicBezTo>
                <a:cubicBezTo>
                  <a:pt x="297" y="221"/>
                  <a:pt x="297" y="221"/>
                  <a:pt x="297" y="221"/>
                </a:cubicBezTo>
                <a:cubicBezTo>
                  <a:pt x="506" y="221"/>
                  <a:pt x="506" y="221"/>
                  <a:pt x="506" y="221"/>
                </a:cubicBezTo>
                <a:cubicBezTo>
                  <a:pt x="506" y="241"/>
                  <a:pt x="506" y="241"/>
                  <a:pt x="506" y="241"/>
                </a:cubicBezTo>
                <a:close/>
                <a:moveTo>
                  <a:pt x="188" y="353"/>
                </a:moveTo>
                <a:cubicBezTo>
                  <a:pt x="189" y="339"/>
                  <a:pt x="189" y="339"/>
                  <a:pt x="189" y="339"/>
                </a:cubicBezTo>
                <a:cubicBezTo>
                  <a:pt x="176" y="338"/>
                  <a:pt x="162" y="334"/>
                  <a:pt x="154" y="328"/>
                </a:cubicBezTo>
                <a:cubicBezTo>
                  <a:pt x="155" y="322"/>
                  <a:pt x="155" y="316"/>
                  <a:pt x="156" y="309"/>
                </a:cubicBezTo>
                <a:cubicBezTo>
                  <a:pt x="166" y="315"/>
                  <a:pt x="178" y="319"/>
                  <a:pt x="191" y="321"/>
                </a:cubicBezTo>
                <a:cubicBezTo>
                  <a:pt x="196" y="265"/>
                  <a:pt x="196" y="265"/>
                  <a:pt x="196" y="265"/>
                </a:cubicBezTo>
                <a:cubicBezTo>
                  <a:pt x="175" y="257"/>
                  <a:pt x="154" y="248"/>
                  <a:pt x="154" y="221"/>
                </a:cubicBezTo>
                <a:cubicBezTo>
                  <a:pt x="154" y="194"/>
                  <a:pt x="172" y="179"/>
                  <a:pt x="204" y="178"/>
                </a:cubicBezTo>
                <a:cubicBezTo>
                  <a:pt x="206" y="165"/>
                  <a:pt x="206" y="165"/>
                  <a:pt x="206" y="165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27" y="180"/>
                  <a:pt x="237" y="183"/>
                  <a:pt x="243" y="186"/>
                </a:cubicBezTo>
                <a:cubicBezTo>
                  <a:pt x="242" y="204"/>
                  <a:pt x="242" y="204"/>
                  <a:pt x="242" y="204"/>
                </a:cubicBezTo>
                <a:cubicBezTo>
                  <a:pt x="233" y="201"/>
                  <a:pt x="224" y="199"/>
                  <a:pt x="214" y="198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30" y="254"/>
                  <a:pt x="251" y="265"/>
                  <a:pt x="251" y="293"/>
                </a:cubicBezTo>
                <a:cubicBezTo>
                  <a:pt x="251" y="325"/>
                  <a:pt x="234" y="339"/>
                  <a:pt x="200" y="339"/>
                </a:cubicBezTo>
                <a:cubicBezTo>
                  <a:pt x="199" y="354"/>
                  <a:pt x="199" y="354"/>
                  <a:pt x="199" y="354"/>
                </a:cubicBezTo>
                <a:lnTo>
                  <a:pt x="188" y="353"/>
                </a:lnTo>
                <a:close/>
                <a:moveTo>
                  <a:pt x="198" y="243"/>
                </a:moveTo>
                <a:cubicBezTo>
                  <a:pt x="203" y="197"/>
                  <a:pt x="203" y="197"/>
                  <a:pt x="203" y="197"/>
                </a:cubicBezTo>
                <a:cubicBezTo>
                  <a:pt x="181" y="197"/>
                  <a:pt x="171" y="207"/>
                  <a:pt x="171" y="220"/>
                </a:cubicBezTo>
                <a:cubicBezTo>
                  <a:pt x="171" y="232"/>
                  <a:pt x="183" y="238"/>
                  <a:pt x="198" y="243"/>
                </a:cubicBezTo>
                <a:close/>
                <a:moveTo>
                  <a:pt x="207" y="269"/>
                </a:moveTo>
                <a:cubicBezTo>
                  <a:pt x="202" y="322"/>
                  <a:pt x="202" y="322"/>
                  <a:pt x="202" y="322"/>
                </a:cubicBezTo>
                <a:cubicBezTo>
                  <a:pt x="224" y="321"/>
                  <a:pt x="235" y="313"/>
                  <a:pt x="235" y="296"/>
                </a:cubicBezTo>
                <a:cubicBezTo>
                  <a:pt x="235" y="282"/>
                  <a:pt x="222" y="275"/>
                  <a:pt x="207" y="26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latin typeface="Trebuchet MS" pitchFamily="34" charset="0"/>
              <a:cs typeface="Tahoma" pitchFamily="34" charset="0"/>
            </a:endParaRPr>
          </a:p>
        </p:txBody>
      </p:sp>
      <p:grpSp>
        <p:nvGrpSpPr>
          <p:cNvPr id="86" name="Group 95"/>
          <p:cNvGrpSpPr>
            <a:grpSpLocks noChangeAspect="1"/>
          </p:cNvGrpSpPr>
          <p:nvPr/>
        </p:nvGrpSpPr>
        <p:grpSpPr>
          <a:xfrm>
            <a:off x="4758955" y="1943054"/>
            <a:ext cx="405902" cy="396000"/>
            <a:chOff x="2935288" y="165101"/>
            <a:chExt cx="781050" cy="761999"/>
          </a:xfrm>
          <a:solidFill>
            <a:schemeClr val="bg1"/>
          </a:solidFill>
        </p:grpSpPr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2935288" y="201613"/>
              <a:ext cx="538163" cy="561975"/>
            </a:xfrm>
            <a:custGeom>
              <a:avLst/>
              <a:gdLst/>
              <a:ahLst/>
              <a:cxnLst>
                <a:cxn ang="0">
                  <a:pos x="234" y="534"/>
                </a:cxn>
                <a:cxn ang="0">
                  <a:pos x="203" y="482"/>
                </a:cxn>
                <a:cxn ang="0">
                  <a:pos x="168" y="397"/>
                </a:cxn>
                <a:cxn ang="0">
                  <a:pos x="164" y="394"/>
                </a:cxn>
                <a:cxn ang="0">
                  <a:pos x="163" y="393"/>
                </a:cxn>
                <a:cxn ang="0">
                  <a:pos x="63" y="300"/>
                </a:cxn>
                <a:cxn ang="0">
                  <a:pos x="0" y="182"/>
                </a:cxn>
                <a:cxn ang="0">
                  <a:pos x="1" y="168"/>
                </a:cxn>
                <a:cxn ang="0">
                  <a:pos x="104" y="47"/>
                </a:cxn>
                <a:cxn ang="0">
                  <a:pos x="190" y="0"/>
                </a:cxn>
                <a:cxn ang="0">
                  <a:pos x="205" y="34"/>
                </a:cxn>
                <a:cxn ang="0">
                  <a:pos x="125" y="78"/>
                </a:cxn>
                <a:cxn ang="0">
                  <a:pos x="38" y="175"/>
                </a:cxn>
                <a:cxn ang="0">
                  <a:pos x="37" y="182"/>
                </a:cxn>
                <a:cxn ang="0">
                  <a:pos x="90" y="275"/>
                </a:cxn>
                <a:cxn ang="0">
                  <a:pos x="186" y="364"/>
                </a:cxn>
                <a:cxn ang="0">
                  <a:pos x="230" y="428"/>
                </a:cxn>
                <a:cxn ang="0">
                  <a:pos x="239" y="475"/>
                </a:cxn>
                <a:cxn ang="0">
                  <a:pos x="240" y="478"/>
                </a:cxn>
                <a:cxn ang="0">
                  <a:pos x="243" y="486"/>
                </a:cxn>
                <a:cxn ang="0">
                  <a:pos x="255" y="504"/>
                </a:cxn>
                <a:cxn ang="0">
                  <a:pos x="326" y="551"/>
                </a:cxn>
                <a:cxn ang="0">
                  <a:pos x="384" y="497"/>
                </a:cxn>
                <a:cxn ang="0">
                  <a:pos x="394" y="466"/>
                </a:cxn>
                <a:cxn ang="0">
                  <a:pos x="394" y="463"/>
                </a:cxn>
                <a:cxn ang="0">
                  <a:pos x="394" y="460"/>
                </a:cxn>
                <a:cxn ang="0">
                  <a:pos x="395" y="416"/>
                </a:cxn>
                <a:cxn ang="0">
                  <a:pos x="423" y="346"/>
                </a:cxn>
                <a:cxn ang="0">
                  <a:pos x="535" y="131"/>
                </a:cxn>
                <a:cxn ang="0">
                  <a:pos x="534" y="121"/>
                </a:cxn>
                <a:cxn ang="0">
                  <a:pos x="454" y="52"/>
                </a:cxn>
                <a:cxn ang="0">
                  <a:pos x="377" y="38"/>
                </a:cxn>
                <a:cxn ang="0">
                  <a:pos x="465" y="17"/>
                </a:cxn>
                <a:cxn ang="0">
                  <a:pos x="571" y="115"/>
                </a:cxn>
                <a:cxn ang="0">
                  <a:pos x="572" y="131"/>
                </a:cxn>
                <a:cxn ang="0">
                  <a:pos x="452" y="369"/>
                </a:cxn>
                <a:cxn ang="0">
                  <a:pos x="449" y="372"/>
                </a:cxn>
                <a:cxn ang="0">
                  <a:pos x="443" y="383"/>
                </a:cxn>
                <a:cxn ang="0">
                  <a:pos x="432" y="418"/>
                </a:cxn>
                <a:cxn ang="0">
                  <a:pos x="431" y="460"/>
                </a:cxn>
                <a:cxn ang="0">
                  <a:pos x="431" y="466"/>
                </a:cxn>
                <a:cxn ang="0">
                  <a:pos x="410" y="523"/>
                </a:cxn>
                <a:cxn ang="0">
                  <a:pos x="360" y="570"/>
                </a:cxn>
                <a:cxn ang="0">
                  <a:pos x="292" y="573"/>
                </a:cxn>
              </a:cxnLst>
              <a:rect l="0" t="0" r="r" b="b"/>
              <a:pathLst>
                <a:path w="572" h="598">
                  <a:moveTo>
                    <a:pt x="292" y="573"/>
                  </a:moveTo>
                  <a:cubicBezTo>
                    <a:pt x="234" y="534"/>
                    <a:pt x="234" y="534"/>
                    <a:pt x="234" y="534"/>
                  </a:cubicBezTo>
                  <a:cubicBezTo>
                    <a:pt x="207" y="513"/>
                    <a:pt x="204" y="483"/>
                    <a:pt x="203" y="482"/>
                  </a:cubicBezTo>
                  <a:cubicBezTo>
                    <a:pt x="203" y="482"/>
                    <a:pt x="203" y="482"/>
                    <a:pt x="203" y="482"/>
                  </a:cubicBezTo>
                  <a:cubicBezTo>
                    <a:pt x="193" y="436"/>
                    <a:pt x="193" y="436"/>
                    <a:pt x="193" y="436"/>
                  </a:cubicBezTo>
                  <a:cubicBezTo>
                    <a:pt x="190" y="417"/>
                    <a:pt x="175" y="402"/>
                    <a:pt x="168" y="397"/>
                  </a:cubicBezTo>
                  <a:cubicBezTo>
                    <a:pt x="168" y="397"/>
                    <a:pt x="168" y="397"/>
                    <a:pt x="168" y="397"/>
                  </a:cubicBezTo>
                  <a:cubicBezTo>
                    <a:pt x="165" y="395"/>
                    <a:pt x="164" y="394"/>
                    <a:pt x="164" y="394"/>
                  </a:cubicBezTo>
                  <a:cubicBezTo>
                    <a:pt x="164" y="394"/>
                    <a:pt x="164" y="394"/>
                    <a:pt x="164" y="394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35" y="371"/>
                    <a:pt x="96" y="337"/>
                    <a:pt x="63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30" y="262"/>
                    <a:pt x="1" y="223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77"/>
                    <a:pt x="0" y="173"/>
                    <a:pt x="1" y="168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2" y="116"/>
                    <a:pt x="60" y="7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48" y="18"/>
                    <a:pt x="189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34"/>
                    <a:pt x="165" y="51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83" y="105"/>
                    <a:pt x="43" y="143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7" y="177"/>
                    <a:pt x="37" y="179"/>
                    <a:pt x="37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6" y="203"/>
                    <a:pt x="59" y="241"/>
                    <a:pt x="90" y="275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121" y="310"/>
                    <a:pt x="160" y="343"/>
                    <a:pt x="186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93" y="369"/>
                    <a:pt x="221" y="390"/>
                    <a:pt x="230" y="428"/>
                  </a:cubicBezTo>
                  <a:cubicBezTo>
                    <a:pt x="230" y="428"/>
                    <a:pt x="230" y="428"/>
                    <a:pt x="230" y="428"/>
                  </a:cubicBezTo>
                  <a:cubicBezTo>
                    <a:pt x="239" y="475"/>
                    <a:pt x="239" y="475"/>
                    <a:pt x="239" y="475"/>
                  </a:cubicBezTo>
                  <a:cubicBezTo>
                    <a:pt x="239" y="475"/>
                    <a:pt x="239" y="476"/>
                    <a:pt x="240" y="478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40" y="480"/>
                    <a:pt x="241" y="483"/>
                    <a:pt x="243" y="486"/>
                  </a:cubicBezTo>
                  <a:cubicBezTo>
                    <a:pt x="243" y="486"/>
                    <a:pt x="243" y="486"/>
                    <a:pt x="243" y="486"/>
                  </a:cubicBezTo>
                  <a:cubicBezTo>
                    <a:pt x="245" y="492"/>
                    <a:pt x="250" y="499"/>
                    <a:pt x="255" y="504"/>
                  </a:cubicBezTo>
                  <a:cubicBezTo>
                    <a:pt x="255" y="504"/>
                    <a:pt x="255" y="504"/>
                    <a:pt x="255" y="504"/>
                  </a:cubicBezTo>
                  <a:cubicBezTo>
                    <a:pt x="313" y="542"/>
                    <a:pt x="313" y="542"/>
                    <a:pt x="313" y="542"/>
                  </a:cubicBezTo>
                  <a:cubicBezTo>
                    <a:pt x="326" y="551"/>
                    <a:pt x="326" y="551"/>
                    <a:pt x="326" y="551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84" y="497"/>
                    <a:pt x="384" y="497"/>
                    <a:pt x="384" y="497"/>
                  </a:cubicBezTo>
                  <a:cubicBezTo>
                    <a:pt x="392" y="488"/>
                    <a:pt x="394" y="473"/>
                    <a:pt x="394" y="466"/>
                  </a:cubicBezTo>
                  <a:cubicBezTo>
                    <a:pt x="394" y="466"/>
                    <a:pt x="394" y="466"/>
                    <a:pt x="394" y="466"/>
                  </a:cubicBezTo>
                  <a:cubicBezTo>
                    <a:pt x="394" y="463"/>
                    <a:pt x="394" y="463"/>
                    <a:pt x="394" y="463"/>
                  </a:cubicBezTo>
                  <a:cubicBezTo>
                    <a:pt x="394" y="463"/>
                    <a:pt x="394" y="463"/>
                    <a:pt x="394" y="463"/>
                  </a:cubicBezTo>
                  <a:cubicBezTo>
                    <a:pt x="394" y="461"/>
                    <a:pt x="394" y="461"/>
                    <a:pt x="394" y="461"/>
                  </a:cubicBezTo>
                  <a:cubicBezTo>
                    <a:pt x="394" y="460"/>
                    <a:pt x="394" y="460"/>
                    <a:pt x="394" y="460"/>
                  </a:cubicBezTo>
                  <a:cubicBezTo>
                    <a:pt x="394" y="439"/>
                    <a:pt x="395" y="417"/>
                    <a:pt x="395" y="416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8" y="374"/>
                    <a:pt x="423" y="346"/>
                    <a:pt x="423" y="346"/>
                  </a:cubicBezTo>
                  <a:cubicBezTo>
                    <a:pt x="423" y="346"/>
                    <a:pt x="423" y="346"/>
                    <a:pt x="423" y="346"/>
                  </a:cubicBezTo>
                  <a:cubicBezTo>
                    <a:pt x="463" y="297"/>
                    <a:pt x="536" y="189"/>
                    <a:pt x="535" y="131"/>
                  </a:cubicBezTo>
                  <a:cubicBezTo>
                    <a:pt x="535" y="131"/>
                    <a:pt x="535" y="131"/>
                    <a:pt x="535" y="131"/>
                  </a:cubicBezTo>
                  <a:cubicBezTo>
                    <a:pt x="535" y="128"/>
                    <a:pt x="534" y="124"/>
                    <a:pt x="534" y="121"/>
                  </a:cubicBezTo>
                  <a:cubicBezTo>
                    <a:pt x="534" y="121"/>
                    <a:pt x="534" y="121"/>
                    <a:pt x="534" y="121"/>
                  </a:cubicBezTo>
                  <a:cubicBezTo>
                    <a:pt x="529" y="87"/>
                    <a:pt x="494" y="64"/>
                    <a:pt x="454" y="52"/>
                  </a:cubicBezTo>
                  <a:cubicBezTo>
                    <a:pt x="454" y="52"/>
                    <a:pt x="454" y="52"/>
                    <a:pt x="454" y="52"/>
                  </a:cubicBezTo>
                  <a:cubicBezTo>
                    <a:pt x="415" y="40"/>
                    <a:pt x="377" y="38"/>
                    <a:pt x="377" y="38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9" y="1"/>
                    <a:pt x="420" y="3"/>
                    <a:pt x="465" y="17"/>
                  </a:cubicBezTo>
                  <a:cubicBezTo>
                    <a:pt x="465" y="17"/>
                    <a:pt x="465" y="17"/>
                    <a:pt x="465" y="17"/>
                  </a:cubicBezTo>
                  <a:cubicBezTo>
                    <a:pt x="509" y="30"/>
                    <a:pt x="561" y="58"/>
                    <a:pt x="571" y="115"/>
                  </a:cubicBezTo>
                  <a:cubicBezTo>
                    <a:pt x="571" y="115"/>
                    <a:pt x="571" y="115"/>
                    <a:pt x="571" y="115"/>
                  </a:cubicBezTo>
                  <a:cubicBezTo>
                    <a:pt x="571" y="120"/>
                    <a:pt x="572" y="126"/>
                    <a:pt x="572" y="131"/>
                  </a:cubicBezTo>
                  <a:cubicBezTo>
                    <a:pt x="572" y="131"/>
                    <a:pt x="572" y="131"/>
                    <a:pt x="572" y="131"/>
                  </a:cubicBezTo>
                  <a:cubicBezTo>
                    <a:pt x="570" y="213"/>
                    <a:pt x="492" y="316"/>
                    <a:pt x="452" y="369"/>
                  </a:cubicBezTo>
                  <a:cubicBezTo>
                    <a:pt x="452" y="369"/>
                    <a:pt x="452" y="369"/>
                    <a:pt x="452" y="369"/>
                  </a:cubicBezTo>
                  <a:cubicBezTo>
                    <a:pt x="452" y="369"/>
                    <a:pt x="451" y="370"/>
                    <a:pt x="449" y="372"/>
                  </a:cubicBezTo>
                  <a:cubicBezTo>
                    <a:pt x="449" y="372"/>
                    <a:pt x="449" y="372"/>
                    <a:pt x="449" y="372"/>
                  </a:cubicBezTo>
                  <a:cubicBezTo>
                    <a:pt x="447" y="375"/>
                    <a:pt x="445" y="378"/>
                    <a:pt x="443" y="383"/>
                  </a:cubicBezTo>
                  <a:cubicBezTo>
                    <a:pt x="443" y="383"/>
                    <a:pt x="443" y="383"/>
                    <a:pt x="443" y="383"/>
                  </a:cubicBezTo>
                  <a:cubicBezTo>
                    <a:pt x="438" y="392"/>
                    <a:pt x="433" y="404"/>
                    <a:pt x="432" y="418"/>
                  </a:cubicBezTo>
                  <a:cubicBezTo>
                    <a:pt x="432" y="418"/>
                    <a:pt x="432" y="418"/>
                    <a:pt x="432" y="418"/>
                  </a:cubicBezTo>
                  <a:cubicBezTo>
                    <a:pt x="432" y="418"/>
                    <a:pt x="431" y="439"/>
                    <a:pt x="431" y="460"/>
                  </a:cubicBezTo>
                  <a:cubicBezTo>
                    <a:pt x="431" y="460"/>
                    <a:pt x="431" y="460"/>
                    <a:pt x="431" y="460"/>
                  </a:cubicBezTo>
                  <a:cubicBezTo>
                    <a:pt x="431" y="461"/>
                    <a:pt x="431" y="463"/>
                    <a:pt x="431" y="466"/>
                  </a:cubicBezTo>
                  <a:cubicBezTo>
                    <a:pt x="431" y="466"/>
                    <a:pt x="431" y="466"/>
                    <a:pt x="431" y="466"/>
                  </a:cubicBezTo>
                  <a:cubicBezTo>
                    <a:pt x="431" y="478"/>
                    <a:pt x="429" y="501"/>
                    <a:pt x="410" y="523"/>
                  </a:cubicBezTo>
                  <a:cubicBezTo>
                    <a:pt x="410" y="523"/>
                    <a:pt x="410" y="523"/>
                    <a:pt x="410" y="523"/>
                  </a:cubicBezTo>
                  <a:cubicBezTo>
                    <a:pt x="360" y="570"/>
                    <a:pt x="360" y="570"/>
                    <a:pt x="360" y="570"/>
                  </a:cubicBezTo>
                  <a:cubicBezTo>
                    <a:pt x="330" y="598"/>
                    <a:pt x="330" y="598"/>
                    <a:pt x="330" y="598"/>
                  </a:cubicBezTo>
                  <a:cubicBezTo>
                    <a:pt x="292" y="573"/>
                    <a:pt x="292" y="573"/>
                    <a:pt x="292" y="5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3236913" y="490538"/>
              <a:ext cx="404813" cy="436562"/>
            </a:xfrm>
            <a:custGeom>
              <a:avLst/>
              <a:gdLst/>
              <a:ahLst/>
              <a:cxnLst>
                <a:cxn ang="0">
                  <a:pos x="178" y="462"/>
                </a:cxn>
                <a:cxn ang="0">
                  <a:pos x="0" y="280"/>
                </a:cxn>
                <a:cxn ang="0">
                  <a:pos x="0" y="280"/>
                </a:cxn>
                <a:cxn ang="0">
                  <a:pos x="19" y="277"/>
                </a:cxn>
                <a:cxn ang="0">
                  <a:pos x="25" y="299"/>
                </a:cxn>
                <a:cxn ang="0">
                  <a:pos x="25" y="299"/>
                </a:cxn>
                <a:cxn ang="0">
                  <a:pos x="48" y="349"/>
                </a:cxn>
                <a:cxn ang="0">
                  <a:pos x="48" y="349"/>
                </a:cxn>
                <a:cxn ang="0">
                  <a:pos x="182" y="442"/>
                </a:cxn>
                <a:cxn ang="0">
                  <a:pos x="182" y="442"/>
                </a:cxn>
                <a:cxn ang="0">
                  <a:pos x="208" y="444"/>
                </a:cxn>
                <a:cxn ang="0">
                  <a:pos x="208" y="444"/>
                </a:cxn>
                <a:cxn ang="0">
                  <a:pos x="381" y="248"/>
                </a:cxn>
                <a:cxn ang="0">
                  <a:pos x="381" y="248"/>
                </a:cxn>
                <a:cxn ang="0">
                  <a:pos x="410" y="6"/>
                </a:cxn>
                <a:cxn ang="0">
                  <a:pos x="410" y="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30" y="0"/>
                </a:cxn>
                <a:cxn ang="0">
                  <a:pos x="430" y="6"/>
                </a:cxn>
                <a:cxn ang="0">
                  <a:pos x="430" y="6"/>
                </a:cxn>
                <a:cxn ang="0">
                  <a:pos x="401" y="253"/>
                </a:cxn>
                <a:cxn ang="0">
                  <a:pos x="401" y="253"/>
                </a:cxn>
                <a:cxn ang="0">
                  <a:pos x="208" y="464"/>
                </a:cxn>
                <a:cxn ang="0">
                  <a:pos x="208" y="464"/>
                </a:cxn>
                <a:cxn ang="0">
                  <a:pos x="178" y="462"/>
                </a:cxn>
              </a:cxnLst>
              <a:rect l="0" t="0" r="r" b="b"/>
              <a:pathLst>
                <a:path w="430" h="464">
                  <a:moveTo>
                    <a:pt x="178" y="462"/>
                  </a:moveTo>
                  <a:cubicBezTo>
                    <a:pt x="23" y="432"/>
                    <a:pt x="0" y="281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20" y="277"/>
                    <a:pt x="21" y="285"/>
                    <a:pt x="25" y="299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9" y="312"/>
                    <a:pt x="36" y="330"/>
                    <a:pt x="48" y="349"/>
                  </a:cubicBezTo>
                  <a:cubicBezTo>
                    <a:pt x="48" y="349"/>
                    <a:pt x="48" y="349"/>
                    <a:pt x="48" y="349"/>
                  </a:cubicBezTo>
                  <a:cubicBezTo>
                    <a:pt x="71" y="388"/>
                    <a:pt x="111" y="429"/>
                    <a:pt x="182" y="442"/>
                  </a:cubicBezTo>
                  <a:cubicBezTo>
                    <a:pt x="182" y="442"/>
                    <a:pt x="182" y="442"/>
                    <a:pt x="182" y="442"/>
                  </a:cubicBezTo>
                  <a:cubicBezTo>
                    <a:pt x="191" y="443"/>
                    <a:pt x="199" y="444"/>
                    <a:pt x="208" y="444"/>
                  </a:cubicBezTo>
                  <a:cubicBezTo>
                    <a:pt x="208" y="444"/>
                    <a:pt x="208" y="444"/>
                    <a:pt x="208" y="444"/>
                  </a:cubicBezTo>
                  <a:cubicBezTo>
                    <a:pt x="303" y="445"/>
                    <a:pt x="354" y="352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409" y="144"/>
                    <a:pt x="410" y="33"/>
                    <a:pt x="410" y="6"/>
                  </a:cubicBezTo>
                  <a:cubicBezTo>
                    <a:pt x="410" y="6"/>
                    <a:pt x="410" y="6"/>
                    <a:pt x="410" y="6"/>
                  </a:cubicBezTo>
                  <a:cubicBezTo>
                    <a:pt x="410" y="2"/>
                    <a:pt x="410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0"/>
                    <a:pt x="430" y="2"/>
                    <a:pt x="430" y="6"/>
                  </a:cubicBezTo>
                  <a:cubicBezTo>
                    <a:pt x="430" y="6"/>
                    <a:pt x="430" y="6"/>
                    <a:pt x="430" y="6"/>
                  </a:cubicBezTo>
                  <a:cubicBezTo>
                    <a:pt x="430" y="34"/>
                    <a:pt x="429" y="146"/>
                    <a:pt x="401" y="253"/>
                  </a:cubicBezTo>
                  <a:cubicBezTo>
                    <a:pt x="401" y="253"/>
                    <a:pt x="401" y="253"/>
                    <a:pt x="401" y="253"/>
                  </a:cubicBezTo>
                  <a:cubicBezTo>
                    <a:pt x="373" y="359"/>
                    <a:pt x="318" y="463"/>
                    <a:pt x="208" y="464"/>
                  </a:cubicBezTo>
                  <a:cubicBezTo>
                    <a:pt x="208" y="464"/>
                    <a:pt x="208" y="464"/>
                    <a:pt x="208" y="464"/>
                  </a:cubicBezTo>
                  <a:cubicBezTo>
                    <a:pt x="198" y="464"/>
                    <a:pt x="189" y="463"/>
                    <a:pt x="178" y="4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3127375" y="609600"/>
              <a:ext cx="206375" cy="4445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13"/>
                </a:cxn>
                <a:cxn ang="0">
                  <a:pos x="33" y="20"/>
                </a:cxn>
                <a:cxn ang="0">
                  <a:pos x="33" y="20"/>
                </a:cxn>
                <a:cxn ang="0">
                  <a:pos x="92" y="27"/>
                </a:cxn>
                <a:cxn ang="0">
                  <a:pos x="92" y="27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220" y="18"/>
                </a:cxn>
                <a:cxn ang="0">
                  <a:pos x="112" y="46"/>
                </a:cxn>
                <a:cxn ang="0">
                  <a:pos x="112" y="46"/>
                </a:cxn>
                <a:cxn ang="0">
                  <a:pos x="92" y="47"/>
                </a:cxn>
                <a:cxn ang="0">
                  <a:pos x="92" y="47"/>
                </a:cxn>
                <a:cxn ang="0">
                  <a:pos x="0" y="32"/>
                </a:cxn>
              </a:cxnLst>
              <a:rect l="0" t="0" r="r" b="b"/>
              <a:pathLst>
                <a:path w="220" h="47">
                  <a:moveTo>
                    <a:pt x="0" y="32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17" y="17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49" y="24"/>
                    <a:pt x="70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8" y="27"/>
                    <a:pt x="104" y="27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60" y="21"/>
                    <a:pt x="212" y="0"/>
                    <a:pt x="212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9" y="18"/>
                    <a:pt x="166" y="41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5" y="47"/>
                    <a:pt x="99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44" y="47"/>
                    <a:pt x="1" y="32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3068638" y="165101"/>
              <a:ext cx="117475" cy="90487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71" y="11"/>
                </a:cxn>
                <a:cxn ang="0">
                  <a:pos x="114" y="19"/>
                </a:cxn>
                <a:cxn ang="0">
                  <a:pos x="105" y="59"/>
                </a:cxn>
                <a:cxn ang="0">
                  <a:pos x="22" y="95"/>
                </a:cxn>
                <a:cxn ang="0">
                  <a:pos x="0" y="60"/>
                </a:cxn>
              </a:cxnLst>
              <a:rect l="0" t="0" r="r" b="b"/>
              <a:pathLst>
                <a:path w="125" h="95">
                  <a:moveTo>
                    <a:pt x="0" y="60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103" y="0"/>
                    <a:pt x="114" y="19"/>
                  </a:cubicBezTo>
                  <a:cubicBezTo>
                    <a:pt x="125" y="37"/>
                    <a:pt x="105" y="59"/>
                    <a:pt x="105" y="59"/>
                  </a:cubicBezTo>
                  <a:cubicBezTo>
                    <a:pt x="22" y="95"/>
                    <a:pt x="22" y="95"/>
                    <a:pt x="22" y="95"/>
                  </a:cubicBezTo>
                  <a:lnTo>
                    <a:pt x="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92" name="Freeform 101"/>
            <p:cNvSpPr>
              <a:spLocks/>
            </p:cNvSpPr>
            <p:nvPr/>
          </p:nvSpPr>
          <p:spPr bwMode="auto">
            <a:xfrm>
              <a:off x="3240088" y="177800"/>
              <a:ext cx="115888" cy="68262"/>
            </a:xfrm>
            <a:custGeom>
              <a:avLst/>
              <a:gdLst/>
              <a:ahLst/>
              <a:cxnLst>
                <a:cxn ang="0">
                  <a:pos x="116" y="73"/>
                </a:cxn>
                <a:cxn ang="0">
                  <a:pos x="31" y="58"/>
                </a:cxn>
                <a:cxn ang="0">
                  <a:pos x="6" y="21"/>
                </a:cxn>
                <a:cxn ang="0">
                  <a:pos x="40" y="0"/>
                </a:cxn>
                <a:cxn ang="0">
                  <a:pos x="124" y="33"/>
                </a:cxn>
                <a:cxn ang="0">
                  <a:pos x="116" y="73"/>
                </a:cxn>
              </a:cxnLst>
              <a:rect l="0" t="0" r="r" b="b"/>
              <a:pathLst>
                <a:path w="124" h="73">
                  <a:moveTo>
                    <a:pt x="116" y="73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0" y="43"/>
                    <a:pt x="6" y="21"/>
                  </a:cubicBezTo>
                  <a:cubicBezTo>
                    <a:pt x="11" y="2"/>
                    <a:pt x="40" y="0"/>
                    <a:pt x="40" y="0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16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93" name="Freeform 102"/>
            <p:cNvSpPr>
              <a:spLocks noEditPoints="1"/>
            </p:cNvSpPr>
            <p:nvPr/>
          </p:nvSpPr>
          <p:spPr bwMode="auto">
            <a:xfrm>
              <a:off x="3533775" y="376238"/>
              <a:ext cx="182563" cy="200025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105" y="25"/>
                </a:cxn>
                <a:cxn ang="0">
                  <a:pos x="32" y="98"/>
                </a:cxn>
                <a:cxn ang="0">
                  <a:pos x="4" y="92"/>
                </a:cxn>
                <a:cxn ang="0">
                  <a:pos x="1" y="116"/>
                </a:cxn>
                <a:cxn ang="0">
                  <a:pos x="97" y="212"/>
                </a:cxn>
                <a:cxn ang="0">
                  <a:pos x="194" y="116"/>
                </a:cxn>
                <a:cxn ang="0">
                  <a:pos x="104" y="20"/>
                </a:cxn>
                <a:cxn ang="0">
                  <a:pos x="28" y="55"/>
                </a:cxn>
                <a:cxn ang="0">
                  <a:pos x="55" y="27"/>
                </a:cxn>
                <a:cxn ang="0">
                  <a:pos x="28" y="0"/>
                </a:cxn>
                <a:cxn ang="0">
                  <a:pos x="0" y="27"/>
                </a:cxn>
                <a:cxn ang="0">
                  <a:pos x="28" y="55"/>
                </a:cxn>
              </a:cxnLst>
              <a:rect l="0" t="0" r="r" b="b"/>
              <a:pathLst>
                <a:path w="194" h="212">
                  <a:moveTo>
                    <a:pt x="104" y="20"/>
                  </a:moveTo>
                  <a:cubicBezTo>
                    <a:pt x="104" y="22"/>
                    <a:pt x="105" y="23"/>
                    <a:pt x="105" y="25"/>
                  </a:cubicBezTo>
                  <a:cubicBezTo>
                    <a:pt x="105" y="65"/>
                    <a:pt x="72" y="98"/>
                    <a:pt x="32" y="98"/>
                  </a:cubicBezTo>
                  <a:cubicBezTo>
                    <a:pt x="22" y="98"/>
                    <a:pt x="13" y="96"/>
                    <a:pt x="4" y="92"/>
                  </a:cubicBezTo>
                  <a:cubicBezTo>
                    <a:pt x="2" y="100"/>
                    <a:pt x="1" y="107"/>
                    <a:pt x="1" y="116"/>
                  </a:cubicBezTo>
                  <a:cubicBezTo>
                    <a:pt x="1" y="169"/>
                    <a:pt x="44" y="212"/>
                    <a:pt x="97" y="212"/>
                  </a:cubicBezTo>
                  <a:cubicBezTo>
                    <a:pt x="151" y="212"/>
                    <a:pt x="194" y="169"/>
                    <a:pt x="194" y="116"/>
                  </a:cubicBezTo>
                  <a:cubicBezTo>
                    <a:pt x="194" y="65"/>
                    <a:pt x="154" y="23"/>
                    <a:pt x="104" y="20"/>
                  </a:cubicBezTo>
                  <a:close/>
                  <a:moveTo>
                    <a:pt x="28" y="55"/>
                  </a:move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2"/>
                    <a:pt x="13" y="55"/>
                    <a:pt x="28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</p:grpSp>
      <p:grpSp>
        <p:nvGrpSpPr>
          <p:cNvPr id="94" name="Group 506"/>
          <p:cNvGrpSpPr>
            <a:grpSpLocks noChangeAspect="1"/>
          </p:cNvGrpSpPr>
          <p:nvPr/>
        </p:nvGrpSpPr>
        <p:grpSpPr>
          <a:xfrm>
            <a:off x="6513953" y="1943054"/>
            <a:ext cx="638566" cy="360000"/>
            <a:chOff x="4719464" y="5013176"/>
            <a:chExt cx="1281237" cy="722313"/>
          </a:xfrm>
          <a:solidFill>
            <a:schemeClr val="bg1"/>
          </a:solidFill>
        </p:grpSpPr>
        <p:grpSp>
          <p:nvGrpSpPr>
            <p:cNvPr id="95" name="Group 51"/>
            <p:cNvGrpSpPr/>
            <p:nvPr/>
          </p:nvGrpSpPr>
          <p:grpSpPr>
            <a:xfrm>
              <a:off x="4935488" y="5013176"/>
              <a:ext cx="1065213" cy="722313"/>
              <a:chOff x="6657975" y="2592388"/>
              <a:chExt cx="1065213" cy="722313"/>
            </a:xfrm>
            <a:grpFill/>
          </p:grpSpPr>
          <p:sp>
            <p:nvSpPr>
              <p:cNvPr id="97" name="Oval 271"/>
              <p:cNvSpPr>
                <a:spLocks noChangeArrowheads="1"/>
              </p:cNvSpPr>
              <p:nvPr/>
            </p:nvSpPr>
            <p:spPr bwMode="auto">
              <a:xfrm>
                <a:off x="7150100" y="2605088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8" name="Freeform 272"/>
              <p:cNvSpPr>
                <a:spLocks noEditPoints="1"/>
              </p:cNvSpPr>
              <p:nvPr/>
            </p:nvSpPr>
            <p:spPr bwMode="auto">
              <a:xfrm>
                <a:off x="7135813" y="2592388"/>
                <a:ext cx="587375" cy="641350"/>
              </a:xfrm>
              <a:custGeom>
                <a:avLst/>
                <a:gdLst/>
                <a:ahLst/>
                <a:cxnLst>
                  <a:cxn ang="0">
                    <a:pos x="591" y="0"/>
                  </a:cxn>
                  <a:cxn ang="0">
                    <a:pos x="101" y="0"/>
                  </a:cxn>
                  <a:cxn ang="0">
                    <a:pos x="114" y="41"/>
                  </a:cxn>
                  <a:cxn ang="0">
                    <a:pos x="43" y="113"/>
                  </a:cxn>
                  <a:cxn ang="0">
                    <a:pos x="0" y="99"/>
                  </a:cxn>
                  <a:cxn ang="0">
                    <a:pos x="0" y="444"/>
                  </a:cxn>
                  <a:cxn ang="0">
                    <a:pos x="11" y="449"/>
                  </a:cxn>
                  <a:cxn ang="0">
                    <a:pos x="148" y="514"/>
                  </a:cxn>
                  <a:cxn ang="0">
                    <a:pos x="148" y="514"/>
                  </a:cxn>
                  <a:cxn ang="0">
                    <a:pos x="218" y="520"/>
                  </a:cxn>
                  <a:cxn ang="0">
                    <a:pos x="305" y="541"/>
                  </a:cxn>
                  <a:cxn ang="0">
                    <a:pos x="354" y="567"/>
                  </a:cxn>
                  <a:cxn ang="0">
                    <a:pos x="383" y="594"/>
                  </a:cxn>
                  <a:cxn ang="0">
                    <a:pos x="383" y="594"/>
                  </a:cxn>
                  <a:cxn ang="0">
                    <a:pos x="388" y="617"/>
                  </a:cxn>
                  <a:cxn ang="0">
                    <a:pos x="387" y="625"/>
                  </a:cxn>
                  <a:cxn ang="0">
                    <a:pos x="377" y="675"/>
                  </a:cxn>
                  <a:cxn ang="0">
                    <a:pos x="375" y="680"/>
                  </a:cxn>
                  <a:cxn ang="0">
                    <a:pos x="584" y="680"/>
                  </a:cxn>
                  <a:cxn ang="0">
                    <a:pos x="625" y="639"/>
                  </a:cxn>
                  <a:cxn ang="0">
                    <a:pos x="625" y="41"/>
                  </a:cxn>
                  <a:cxn ang="0">
                    <a:pos x="591" y="0"/>
                  </a:cxn>
                  <a:cxn ang="0">
                    <a:pos x="162" y="455"/>
                  </a:cxn>
                  <a:cxn ang="0">
                    <a:pos x="112" y="455"/>
                  </a:cxn>
                  <a:cxn ang="0">
                    <a:pos x="112" y="388"/>
                  </a:cxn>
                  <a:cxn ang="0">
                    <a:pos x="162" y="388"/>
                  </a:cxn>
                  <a:cxn ang="0">
                    <a:pos x="162" y="455"/>
                  </a:cxn>
                  <a:cxn ang="0">
                    <a:pos x="162" y="309"/>
                  </a:cxn>
                  <a:cxn ang="0">
                    <a:pos x="112" y="309"/>
                  </a:cxn>
                  <a:cxn ang="0">
                    <a:pos x="112" y="241"/>
                  </a:cxn>
                  <a:cxn ang="0">
                    <a:pos x="162" y="241"/>
                  </a:cxn>
                  <a:cxn ang="0">
                    <a:pos x="162" y="309"/>
                  </a:cxn>
                  <a:cxn ang="0">
                    <a:pos x="342" y="480"/>
                  </a:cxn>
                  <a:cxn ang="0">
                    <a:pos x="292" y="480"/>
                  </a:cxn>
                  <a:cxn ang="0">
                    <a:pos x="292" y="413"/>
                  </a:cxn>
                  <a:cxn ang="0">
                    <a:pos x="342" y="413"/>
                  </a:cxn>
                  <a:cxn ang="0">
                    <a:pos x="342" y="480"/>
                  </a:cxn>
                  <a:cxn ang="0">
                    <a:pos x="397" y="161"/>
                  </a:cxn>
                  <a:cxn ang="0">
                    <a:pos x="348" y="161"/>
                  </a:cxn>
                  <a:cxn ang="0">
                    <a:pos x="348" y="93"/>
                  </a:cxn>
                  <a:cxn ang="0">
                    <a:pos x="397" y="93"/>
                  </a:cxn>
                  <a:cxn ang="0">
                    <a:pos x="397" y="161"/>
                  </a:cxn>
                  <a:cxn ang="0">
                    <a:pos x="515" y="369"/>
                  </a:cxn>
                  <a:cxn ang="0">
                    <a:pos x="465" y="369"/>
                  </a:cxn>
                  <a:cxn ang="0">
                    <a:pos x="465" y="301"/>
                  </a:cxn>
                  <a:cxn ang="0">
                    <a:pos x="515" y="301"/>
                  </a:cxn>
                  <a:cxn ang="0">
                    <a:pos x="515" y="369"/>
                  </a:cxn>
                  <a:cxn ang="0">
                    <a:pos x="515" y="188"/>
                  </a:cxn>
                  <a:cxn ang="0">
                    <a:pos x="465" y="188"/>
                  </a:cxn>
                  <a:cxn ang="0">
                    <a:pos x="465" y="121"/>
                  </a:cxn>
                  <a:cxn ang="0">
                    <a:pos x="515" y="121"/>
                  </a:cxn>
                  <a:cxn ang="0">
                    <a:pos x="515" y="188"/>
                  </a:cxn>
                </a:cxnLst>
                <a:rect l="0" t="0" r="r" b="b"/>
                <a:pathLst>
                  <a:path w="625" h="680">
                    <a:moveTo>
                      <a:pt x="59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9" y="11"/>
                      <a:pt x="114" y="26"/>
                      <a:pt x="114" y="41"/>
                    </a:cubicBezTo>
                    <a:cubicBezTo>
                      <a:pt x="114" y="81"/>
                      <a:pt x="82" y="113"/>
                      <a:pt x="43" y="113"/>
                    </a:cubicBezTo>
                    <a:cubicBezTo>
                      <a:pt x="27" y="113"/>
                      <a:pt x="12" y="107"/>
                      <a:pt x="0" y="9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5" y="446"/>
                      <a:pt x="8" y="447"/>
                      <a:pt x="11" y="449"/>
                    </a:cubicBezTo>
                    <a:cubicBezTo>
                      <a:pt x="22" y="453"/>
                      <a:pt x="132" y="508"/>
                      <a:pt x="148" y="514"/>
                    </a:cubicBez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59" y="514"/>
                      <a:pt x="199" y="517"/>
                      <a:pt x="218" y="520"/>
                    </a:cubicBezTo>
                    <a:cubicBezTo>
                      <a:pt x="276" y="528"/>
                      <a:pt x="290" y="536"/>
                      <a:pt x="305" y="541"/>
                    </a:cubicBezTo>
                    <a:cubicBezTo>
                      <a:pt x="322" y="546"/>
                      <a:pt x="340" y="557"/>
                      <a:pt x="354" y="567"/>
                    </a:cubicBezTo>
                    <a:cubicBezTo>
                      <a:pt x="369" y="578"/>
                      <a:pt x="379" y="586"/>
                      <a:pt x="383" y="594"/>
                    </a:cubicBezTo>
                    <a:cubicBezTo>
                      <a:pt x="383" y="594"/>
                      <a:pt x="383" y="594"/>
                      <a:pt x="383" y="594"/>
                    </a:cubicBezTo>
                    <a:cubicBezTo>
                      <a:pt x="387" y="602"/>
                      <a:pt x="388" y="611"/>
                      <a:pt x="388" y="617"/>
                    </a:cubicBezTo>
                    <a:cubicBezTo>
                      <a:pt x="388" y="620"/>
                      <a:pt x="388" y="622"/>
                      <a:pt x="387" y="625"/>
                    </a:cubicBezTo>
                    <a:cubicBezTo>
                      <a:pt x="387" y="627"/>
                      <a:pt x="382" y="657"/>
                      <a:pt x="377" y="675"/>
                    </a:cubicBezTo>
                    <a:cubicBezTo>
                      <a:pt x="376" y="677"/>
                      <a:pt x="376" y="678"/>
                      <a:pt x="375" y="680"/>
                    </a:cubicBezTo>
                    <a:cubicBezTo>
                      <a:pt x="584" y="680"/>
                      <a:pt x="584" y="680"/>
                      <a:pt x="584" y="680"/>
                    </a:cubicBezTo>
                    <a:cubicBezTo>
                      <a:pt x="607" y="680"/>
                      <a:pt x="625" y="662"/>
                      <a:pt x="625" y="639"/>
                    </a:cubicBezTo>
                    <a:cubicBezTo>
                      <a:pt x="625" y="41"/>
                      <a:pt x="625" y="41"/>
                      <a:pt x="625" y="41"/>
                    </a:cubicBezTo>
                    <a:cubicBezTo>
                      <a:pt x="625" y="18"/>
                      <a:pt x="613" y="0"/>
                      <a:pt x="591" y="0"/>
                    </a:cubicBezTo>
                    <a:close/>
                    <a:moveTo>
                      <a:pt x="162" y="455"/>
                    </a:moveTo>
                    <a:cubicBezTo>
                      <a:pt x="112" y="455"/>
                      <a:pt x="112" y="455"/>
                      <a:pt x="112" y="455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62" y="388"/>
                      <a:pt x="162" y="388"/>
                      <a:pt x="162" y="388"/>
                    </a:cubicBezTo>
                    <a:lnTo>
                      <a:pt x="162" y="455"/>
                    </a:lnTo>
                    <a:close/>
                    <a:moveTo>
                      <a:pt x="162" y="309"/>
                    </a:moveTo>
                    <a:cubicBezTo>
                      <a:pt x="112" y="309"/>
                      <a:pt x="112" y="309"/>
                      <a:pt x="112" y="30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162" y="241"/>
                      <a:pt x="162" y="241"/>
                      <a:pt x="162" y="241"/>
                    </a:cubicBezTo>
                    <a:lnTo>
                      <a:pt x="162" y="309"/>
                    </a:lnTo>
                    <a:close/>
                    <a:moveTo>
                      <a:pt x="342" y="480"/>
                    </a:moveTo>
                    <a:cubicBezTo>
                      <a:pt x="292" y="480"/>
                      <a:pt x="292" y="480"/>
                      <a:pt x="292" y="480"/>
                    </a:cubicBezTo>
                    <a:cubicBezTo>
                      <a:pt x="292" y="413"/>
                      <a:pt x="292" y="413"/>
                      <a:pt x="292" y="413"/>
                    </a:cubicBezTo>
                    <a:cubicBezTo>
                      <a:pt x="342" y="413"/>
                      <a:pt x="342" y="413"/>
                      <a:pt x="342" y="413"/>
                    </a:cubicBezTo>
                    <a:lnTo>
                      <a:pt x="342" y="480"/>
                    </a:lnTo>
                    <a:close/>
                    <a:moveTo>
                      <a:pt x="397" y="161"/>
                    </a:moveTo>
                    <a:cubicBezTo>
                      <a:pt x="348" y="161"/>
                      <a:pt x="348" y="161"/>
                      <a:pt x="348" y="161"/>
                    </a:cubicBezTo>
                    <a:cubicBezTo>
                      <a:pt x="348" y="93"/>
                      <a:pt x="348" y="93"/>
                      <a:pt x="348" y="93"/>
                    </a:cubicBezTo>
                    <a:cubicBezTo>
                      <a:pt x="397" y="93"/>
                      <a:pt x="397" y="93"/>
                      <a:pt x="397" y="93"/>
                    </a:cubicBezTo>
                    <a:lnTo>
                      <a:pt x="397" y="161"/>
                    </a:lnTo>
                    <a:close/>
                    <a:moveTo>
                      <a:pt x="515" y="369"/>
                    </a:moveTo>
                    <a:cubicBezTo>
                      <a:pt x="465" y="369"/>
                      <a:pt x="465" y="369"/>
                      <a:pt x="465" y="369"/>
                    </a:cubicBezTo>
                    <a:cubicBezTo>
                      <a:pt x="465" y="301"/>
                      <a:pt x="465" y="301"/>
                      <a:pt x="465" y="301"/>
                    </a:cubicBezTo>
                    <a:cubicBezTo>
                      <a:pt x="515" y="301"/>
                      <a:pt x="515" y="301"/>
                      <a:pt x="515" y="301"/>
                    </a:cubicBezTo>
                    <a:lnTo>
                      <a:pt x="515" y="369"/>
                    </a:lnTo>
                    <a:close/>
                    <a:moveTo>
                      <a:pt x="515" y="188"/>
                    </a:move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5" y="121"/>
                      <a:pt x="465" y="121"/>
                      <a:pt x="465" y="121"/>
                    </a:cubicBezTo>
                    <a:cubicBezTo>
                      <a:pt x="515" y="121"/>
                      <a:pt x="515" y="121"/>
                      <a:pt x="515" y="121"/>
                    </a:cubicBezTo>
                    <a:lnTo>
                      <a:pt x="515" y="1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9" name="Freeform 273"/>
              <p:cNvSpPr>
                <a:spLocks/>
              </p:cNvSpPr>
              <p:nvPr/>
            </p:nvSpPr>
            <p:spPr bwMode="auto">
              <a:xfrm>
                <a:off x="6961188" y="2949576"/>
                <a:ext cx="82550" cy="50800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9" y="18"/>
                  </a:cxn>
                  <a:cxn ang="0">
                    <a:pos x="0" y="54"/>
                  </a:cxn>
                  <a:cxn ang="0">
                    <a:pos x="88" y="54"/>
                  </a:cxn>
                  <a:cxn ang="0">
                    <a:pos x="70" y="18"/>
                  </a:cxn>
                  <a:cxn ang="0">
                    <a:pos x="41" y="1"/>
                  </a:cxn>
                </a:cxnLst>
                <a:rect l="0" t="0" r="r" b="b"/>
                <a:pathLst>
                  <a:path w="88" h="54">
                    <a:moveTo>
                      <a:pt x="41" y="1"/>
                    </a:moveTo>
                    <a:cubicBezTo>
                      <a:pt x="18" y="3"/>
                      <a:pt x="9" y="18"/>
                      <a:pt x="9" y="1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2" y="0"/>
                      <a:pt x="41" y="1"/>
                      <a:pt x="4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00" name="Freeform 274"/>
              <p:cNvSpPr>
                <a:spLocks/>
              </p:cNvSpPr>
              <p:nvPr/>
            </p:nvSpPr>
            <p:spPr bwMode="auto">
              <a:xfrm>
                <a:off x="6657975" y="3013076"/>
                <a:ext cx="825500" cy="301625"/>
              </a:xfrm>
              <a:custGeom>
                <a:avLst/>
                <a:gdLst/>
                <a:ahLst/>
                <a:cxnLst>
                  <a:cxn ang="0">
                    <a:pos x="872" y="162"/>
                  </a:cxn>
                  <a:cxn ang="0">
                    <a:pos x="800" y="113"/>
                  </a:cxn>
                  <a:cxn ang="0">
                    <a:pos x="715" y="92"/>
                  </a:cxn>
                  <a:cxn ang="0">
                    <a:pos x="645" y="87"/>
                  </a:cxn>
                  <a:cxn ang="0">
                    <a:pos x="506" y="21"/>
                  </a:cxn>
                  <a:cxn ang="0">
                    <a:pos x="436" y="6"/>
                  </a:cxn>
                  <a:cxn ang="0">
                    <a:pos x="254" y="10"/>
                  </a:cxn>
                  <a:cxn ang="0">
                    <a:pos x="123" y="66"/>
                  </a:cxn>
                  <a:cxn ang="0">
                    <a:pos x="95" y="72"/>
                  </a:cxn>
                  <a:cxn ang="0">
                    <a:pos x="28" y="73"/>
                  </a:cxn>
                  <a:cxn ang="0">
                    <a:pos x="6" y="86"/>
                  </a:cxn>
                  <a:cxn ang="0">
                    <a:pos x="2" y="191"/>
                  </a:cxn>
                  <a:cxn ang="0">
                    <a:pos x="19" y="220"/>
                  </a:cxn>
                  <a:cxn ang="0">
                    <a:pos x="35" y="239"/>
                  </a:cxn>
                  <a:cxn ang="0">
                    <a:pos x="92" y="247"/>
                  </a:cxn>
                  <a:cxn ang="0">
                    <a:pos x="176" y="319"/>
                  </a:cxn>
                  <a:cxn ang="0">
                    <a:pos x="260" y="248"/>
                  </a:cxn>
                  <a:cxn ang="0">
                    <a:pos x="618" y="249"/>
                  </a:cxn>
                  <a:cxn ang="0">
                    <a:pos x="701" y="319"/>
                  </a:cxn>
                  <a:cxn ang="0">
                    <a:pos x="782" y="260"/>
                  </a:cxn>
                  <a:cxn ang="0">
                    <a:pos x="813" y="252"/>
                  </a:cxn>
                  <a:cxn ang="0">
                    <a:pos x="861" y="245"/>
                  </a:cxn>
                  <a:cxn ang="0">
                    <a:pos x="876" y="186"/>
                  </a:cxn>
                  <a:cxn ang="0">
                    <a:pos x="872" y="162"/>
                  </a:cxn>
                </a:cxnLst>
                <a:rect l="0" t="0" r="r" b="b"/>
                <a:pathLst>
                  <a:path w="877" h="319">
                    <a:moveTo>
                      <a:pt x="872" y="162"/>
                    </a:moveTo>
                    <a:cubicBezTo>
                      <a:pt x="868" y="153"/>
                      <a:pt x="831" y="123"/>
                      <a:pt x="800" y="113"/>
                    </a:cubicBezTo>
                    <a:cubicBezTo>
                      <a:pt x="783" y="108"/>
                      <a:pt x="773" y="101"/>
                      <a:pt x="715" y="92"/>
                    </a:cubicBezTo>
                    <a:cubicBezTo>
                      <a:pt x="695" y="90"/>
                      <a:pt x="650" y="86"/>
                      <a:pt x="645" y="87"/>
                    </a:cubicBezTo>
                    <a:cubicBezTo>
                      <a:pt x="634" y="83"/>
                      <a:pt x="516" y="25"/>
                      <a:pt x="506" y="21"/>
                    </a:cubicBezTo>
                    <a:cubicBezTo>
                      <a:pt x="495" y="16"/>
                      <a:pt x="470" y="8"/>
                      <a:pt x="436" y="6"/>
                    </a:cubicBezTo>
                    <a:cubicBezTo>
                      <a:pt x="404" y="4"/>
                      <a:pt x="304" y="0"/>
                      <a:pt x="254" y="10"/>
                    </a:cubicBezTo>
                    <a:cubicBezTo>
                      <a:pt x="206" y="28"/>
                      <a:pt x="191" y="50"/>
                      <a:pt x="123" y="66"/>
                    </a:cubicBezTo>
                    <a:cubicBezTo>
                      <a:pt x="119" y="69"/>
                      <a:pt x="96" y="72"/>
                      <a:pt x="95" y="72"/>
                    </a:cubicBezTo>
                    <a:cubicBezTo>
                      <a:pt x="65" y="74"/>
                      <a:pt x="51" y="71"/>
                      <a:pt x="28" y="73"/>
                    </a:cubicBezTo>
                    <a:cubicBezTo>
                      <a:pt x="16" y="74"/>
                      <a:pt x="5" y="79"/>
                      <a:pt x="6" y="86"/>
                    </a:cubicBezTo>
                    <a:cubicBezTo>
                      <a:pt x="6" y="93"/>
                      <a:pt x="0" y="184"/>
                      <a:pt x="2" y="191"/>
                    </a:cubicBezTo>
                    <a:cubicBezTo>
                      <a:pt x="5" y="201"/>
                      <a:pt x="7" y="209"/>
                      <a:pt x="19" y="220"/>
                    </a:cubicBezTo>
                    <a:cubicBezTo>
                      <a:pt x="17" y="228"/>
                      <a:pt x="26" y="236"/>
                      <a:pt x="35" y="239"/>
                    </a:cubicBezTo>
                    <a:cubicBezTo>
                      <a:pt x="43" y="242"/>
                      <a:pt x="80" y="241"/>
                      <a:pt x="92" y="247"/>
                    </a:cubicBezTo>
                    <a:cubicBezTo>
                      <a:pt x="99" y="288"/>
                      <a:pt x="134" y="319"/>
                      <a:pt x="176" y="319"/>
                    </a:cubicBezTo>
                    <a:cubicBezTo>
                      <a:pt x="219" y="319"/>
                      <a:pt x="253" y="289"/>
                      <a:pt x="260" y="248"/>
                    </a:cubicBezTo>
                    <a:cubicBezTo>
                      <a:pt x="336" y="250"/>
                      <a:pt x="615" y="249"/>
                      <a:pt x="618" y="249"/>
                    </a:cubicBezTo>
                    <a:cubicBezTo>
                      <a:pt x="625" y="289"/>
                      <a:pt x="659" y="319"/>
                      <a:pt x="701" y="319"/>
                    </a:cubicBezTo>
                    <a:cubicBezTo>
                      <a:pt x="739" y="319"/>
                      <a:pt x="771" y="294"/>
                      <a:pt x="782" y="260"/>
                    </a:cubicBezTo>
                    <a:cubicBezTo>
                      <a:pt x="785" y="255"/>
                      <a:pt x="804" y="253"/>
                      <a:pt x="813" y="252"/>
                    </a:cubicBezTo>
                    <a:cubicBezTo>
                      <a:pt x="822" y="251"/>
                      <a:pt x="854" y="247"/>
                      <a:pt x="861" y="245"/>
                    </a:cubicBezTo>
                    <a:cubicBezTo>
                      <a:pt x="867" y="242"/>
                      <a:pt x="875" y="189"/>
                      <a:pt x="876" y="186"/>
                    </a:cubicBezTo>
                    <a:cubicBezTo>
                      <a:pt x="877" y="182"/>
                      <a:pt x="877" y="170"/>
                      <a:pt x="872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96" name="Freeform 63"/>
            <p:cNvSpPr>
              <a:spLocks noEditPoints="1"/>
            </p:cNvSpPr>
            <p:nvPr/>
          </p:nvSpPr>
          <p:spPr bwMode="auto">
            <a:xfrm>
              <a:off x="4719464" y="5013176"/>
              <a:ext cx="545358" cy="296416"/>
            </a:xfrm>
            <a:custGeom>
              <a:avLst/>
              <a:gdLst>
                <a:gd name="T0" fmla="*/ 258027 w 794"/>
                <a:gd name="T1" fmla="*/ 225462 h 429"/>
                <a:gd name="T2" fmla="*/ 388923 w 794"/>
                <a:gd name="T3" fmla="*/ 392190 h 429"/>
                <a:gd name="T4" fmla="*/ 382331 w 794"/>
                <a:gd name="T5" fmla="*/ 363771 h 429"/>
                <a:gd name="T6" fmla="*/ 382331 w 794"/>
                <a:gd name="T7" fmla="*/ 147782 h 429"/>
                <a:gd name="T8" fmla="*/ 429416 w 794"/>
                <a:gd name="T9" fmla="*/ 90943 h 429"/>
                <a:gd name="T10" fmla="*/ 644125 w 794"/>
                <a:gd name="T11" fmla="*/ 90943 h 429"/>
                <a:gd name="T12" fmla="*/ 420941 w 794"/>
                <a:gd name="T13" fmla="*/ 18946 h 429"/>
                <a:gd name="T14" fmla="*/ 347488 w 794"/>
                <a:gd name="T15" fmla="*/ 2842 h 429"/>
                <a:gd name="T16" fmla="*/ 321121 w 794"/>
                <a:gd name="T17" fmla="*/ 2842 h 429"/>
                <a:gd name="T18" fmla="*/ 324887 w 794"/>
                <a:gd name="T19" fmla="*/ 26525 h 429"/>
                <a:gd name="T20" fmla="*/ 258968 w 794"/>
                <a:gd name="T21" fmla="*/ 92837 h 429"/>
                <a:gd name="T22" fmla="*/ 228834 w 794"/>
                <a:gd name="T23" fmla="*/ 85259 h 429"/>
                <a:gd name="T24" fmla="*/ 228834 w 794"/>
                <a:gd name="T25" fmla="*/ 139256 h 429"/>
                <a:gd name="T26" fmla="*/ 258027 w 794"/>
                <a:gd name="T27" fmla="*/ 225462 h 429"/>
                <a:gd name="T28" fmla="*/ 707219 w 794"/>
                <a:gd name="T29" fmla="*/ 119362 h 429"/>
                <a:gd name="T30" fmla="*/ 451076 w 794"/>
                <a:gd name="T31" fmla="*/ 119362 h 429"/>
                <a:gd name="T32" fmla="*/ 410582 w 794"/>
                <a:gd name="T33" fmla="*/ 167676 h 429"/>
                <a:gd name="T34" fmla="*/ 410582 w 794"/>
                <a:gd name="T35" fmla="*/ 358087 h 429"/>
                <a:gd name="T36" fmla="*/ 451076 w 794"/>
                <a:gd name="T37" fmla="*/ 406400 h 429"/>
                <a:gd name="T38" fmla="*/ 707219 w 794"/>
                <a:gd name="T39" fmla="*/ 406400 h 429"/>
                <a:gd name="T40" fmla="*/ 747712 w 794"/>
                <a:gd name="T41" fmla="*/ 358087 h 429"/>
                <a:gd name="T42" fmla="*/ 747712 w 794"/>
                <a:gd name="T43" fmla="*/ 167676 h 429"/>
                <a:gd name="T44" fmla="*/ 707219 w 794"/>
                <a:gd name="T45" fmla="*/ 119362 h 429"/>
                <a:gd name="T46" fmla="*/ 258027 w 794"/>
                <a:gd name="T47" fmla="*/ 52103 h 429"/>
                <a:gd name="T48" fmla="*/ 284394 w 794"/>
                <a:gd name="T49" fmla="*/ 26525 h 429"/>
                <a:gd name="T50" fmla="*/ 258027 w 794"/>
                <a:gd name="T51" fmla="*/ 0 h 429"/>
                <a:gd name="T52" fmla="*/ 231659 w 794"/>
                <a:gd name="T53" fmla="*/ 26525 h 429"/>
                <a:gd name="T54" fmla="*/ 258027 w 794"/>
                <a:gd name="T55" fmla="*/ 52103 h 429"/>
                <a:gd name="T56" fmla="*/ 75336 w 794"/>
                <a:gd name="T57" fmla="*/ 113678 h 429"/>
                <a:gd name="T58" fmla="*/ 942 w 794"/>
                <a:gd name="T59" fmla="*/ 154413 h 429"/>
                <a:gd name="T60" fmla="*/ 5650 w 794"/>
                <a:gd name="T61" fmla="*/ 181885 h 429"/>
                <a:gd name="T62" fmla="*/ 26368 w 794"/>
                <a:gd name="T63" fmla="*/ 202726 h 429"/>
                <a:gd name="T64" fmla="*/ 96054 w 794"/>
                <a:gd name="T65" fmla="*/ 169570 h 429"/>
                <a:gd name="T66" fmla="*/ 204350 w 794"/>
                <a:gd name="T67" fmla="*/ 159150 h 429"/>
                <a:gd name="T68" fmla="*/ 204350 w 794"/>
                <a:gd name="T69" fmla="*/ 97574 h 429"/>
                <a:gd name="T70" fmla="*/ 75336 w 794"/>
                <a:gd name="T71" fmla="*/ 113678 h 429"/>
                <a:gd name="T72" fmla="*/ 702510 w 794"/>
                <a:gd name="T73" fmla="*/ 263355 h 429"/>
                <a:gd name="T74" fmla="*/ 581031 w 794"/>
                <a:gd name="T75" fmla="*/ 385559 h 429"/>
                <a:gd name="T76" fmla="*/ 459551 w 794"/>
                <a:gd name="T77" fmla="*/ 263355 h 429"/>
                <a:gd name="T78" fmla="*/ 581031 w 794"/>
                <a:gd name="T79" fmla="*/ 141151 h 429"/>
                <a:gd name="T80" fmla="*/ 702510 w 794"/>
                <a:gd name="T81" fmla="*/ 263355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4"/>
                <a:gd name="T124" fmla="*/ 0 h 429"/>
                <a:gd name="T125" fmla="*/ 794 w 7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4" h="429">
                  <a:moveTo>
                    <a:pt x="274" y="238"/>
                  </a:moveTo>
                  <a:cubicBezTo>
                    <a:pt x="413" y="414"/>
                    <a:pt x="413" y="414"/>
                    <a:pt x="413" y="414"/>
                  </a:cubicBezTo>
                  <a:cubicBezTo>
                    <a:pt x="409" y="405"/>
                    <a:pt x="406" y="395"/>
                    <a:pt x="406" y="384"/>
                  </a:cubicBezTo>
                  <a:cubicBezTo>
                    <a:pt x="406" y="156"/>
                    <a:pt x="406" y="156"/>
                    <a:pt x="406" y="156"/>
                  </a:cubicBezTo>
                  <a:cubicBezTo>
                    <a:pt x="406" y="123"/>
                    <a:pt x="428" y="96"/>
                    <a:pt x="456" y="96"/>
                  </a:cubicBezTo>
                  <a:cubicBezTo>
                    <a:pt x="684" y="96"/>
                    <a:pt x="684" y="96"/>
                    <a:pt x="684" y="96"/>
                  </a:cubicBezTo>
                  <a:cubicBezTo>
                    <a:pt x="447" y="20"/>
                    <a:pt x="447" y="20"/>
                    <a:pt x="447" y="20"/>
                  </a:cubicBezTo>
                  <a:cubicBezTo>
                    <a:pt x="447" y="20"/>
                    <a:pt x="392" y="3"/>
                    <a:pt x="369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4" y="11"/>
                    <a:pt x="345" y="19"/>
                    <a:pt x="345" y="28"/>
                  </a:cubicBezTo>
                  <a:cubicBezTo>
                    <a:pt x="345" y="67"/>
                    <a:pt x="314" y="98"/>
                    <a:pt x="275" y="98"/>
                  </a:cubicBezTo>
                  <a:cubicBezTo>
                    <a:pt x="263" y="98"/>
                    <a:pt x="252" y="95"/>
                    <a:pt x="243" y="90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206"/>
                    <a:pt x="274" y="238"/>
                    <a:pt x="274" y="238"/>
                  </a:cubicBezTo>
                  <a:close/>
                  <a:moveTo>
                    <a:pt x="751" y="126"/>
                  </a:moveTo>
                  <a:cubicBezTo>
                    <a:pt x="479" y="126"/>
                    <a:pt x="479" y="126"/>
                    <a:pt x="479" y="126"/>
                  </a:cubicBezTo>
                  <a:cubicBezTo>
                    <a:pt x="455" y="126"/>
                    <a:pt x="436" y="149"/>
                    <a:pt x="436" y="177"/>
                  </a:cubicBezTo>
                  <a:cubicBezTo>
                    <a:pt x="436" y="378"/>
                    <a:pt x="436" y="378"/>
                    <a:pt x="436" y="378"/>
                  </a:cubicBezTo>
                  <a:cubicBezTo>
                    <a:pt x="436" y="406"/>
                    <a:pt x="455" y="429"/>
                    <a:pt x="479" y="429"/>
                  </a:cubicBezTo>
                  <a:cubicBezTo>
                    <a:pt x="751" y="429"/>
                    <a:pt x="751" y="429"/>
                    <a:pt x="751" y="429"/>
                  </a:cubicBezTo>
                  <a:cubicBezTo>
                    <a:pt x="775" y="429"/>
                    <a:pt x="794" y="406"/>
                    <a:pt x="794" y="378"/>
                  </a:cubicBezTo>
                  <a:cubicBezTo>
                    <a:pt x="794" y="177"/>
                    <a:pt x="794" y="177"/>
                    <a:pt x="794" y="177"/>
                  </a:cubicBezTo>
                  <a:cubicBezTo>
                    <a:pt x="794" y="149"/>
                    <a:pt x="775" y="126"/>
                    <a:pt x="751" y="126"/>
                  </a:cubicBezTo>
                  <a:close/>
                  <a:moveTo>
                    <a:pt x="274" y="55"/>
                  </a:moveTo>
                  <a:cubicBezTo>
                    <a:pt x="289" y="55"/>
                    <a:pt x="302" y="43"/>
                    <a:pt x="302" y="28"/>
                  </a:cubicBezTo>
                  <a:cubicBezTo>
                    <a:pt x="302" y="13"/>
                    <a:pt x="289" y="0"/>
                    <a:pt x="274" y="0"/>
                  </a:cubicBezTo>
                  <a:cubicBezTo>
                    <a:pt x="259" y="0"/>
                    <a:pt x="246" y="13"/>
                    <a:pt x="246" y="28"/>
                  </a:cubicBezTo>
                  <a:cubicBezTo>
                    <a:pt x="246" y="43"/>
                    <a:pt x="259" y="55"/>
                    <a:pt x="274" y="55"/>
                  </a:cubicBezTo>
                  <a:close/>
                  <a:moveTo>
                    <a:pt x="80" y="120"/>
                  </a:moveTo>
                  <a:cubicBezTo>
                    <a:pt x="25" y="144"/>
                    <a:pt x="1" y="163"/>
                    <a:pt x="1" y="163"/>
                  </a:cubicBezTo>
                  <a:cubicBezTo>
                    <a:pt x="1" y="163"/>
                    <a:pt x="0" y="179"/>
                    <a:pt x="6" y="192"/>
                  </a:cubicBezTo>
                  <a:cubicBezTo>
                    <a:pt x="18" y="214"/>
                    <a:pt x="28" y="214"/>
                    <a:pt x="28" y="214"/>
                  </a:cubicBezTo>
                  <a:cubicBezTo>
                    <a:pt x="28" y="214"/>
                    <a:pt x="75" y="188"/>
                    <a:pt x="102" y="179"/>
                  </a:cubicBezTo>
                  <a:cubicBezTo>
                    <a:pt x="160" y="161"/>
                    <a:pt x="217" y="168"/>
                    <a:pt x="217" y="168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135" y="95"/>
                    <a:pt x="80" y="120"/>
                  </a:cubicBezTo>
                  <a:close/>
                  <a:moveTo>
                    <a:pt x="746" y="278"/>
                  </a:moveTo>
                  <a:cubicBezTo>
                    <a:pt x="746" y="349"/>
                    <a:pt x="688" y="407"/>
                    <a:pt x="617" y="407"/>
                  </a:cubicBezTo>
                  <a:cubicBezTo>
                    <a:pt x="546" y="407"/>
                    <a:pt x="488" y="349"/>
                    <a:pt x="488" y="278"/>
                  </a:cubicBezTo>
                  <a:cubicBezTo>
                    <a:pt x="488" y="207"/>
                    <a:pt x="546" y="149"/>
                    <a:pt x="617" y="149"/>
                  </a:cubicBezTo>
                  <a:cubicBezTo>
                    <a:pt x="688" y="149"/>
                    <a:pt x="746" y="207"/>
                    <a:pt x="746" y="2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101" name="Group 409"/>
          <p:cNvGrpSpPr>
            <a:grpSpLocks noChangeAspect="1"/>
          </p:cNvGrpSpPr>
          <p:nvPr/>
        </p:nvGrpSpPr>
        <p:grpSpPr>
          <a:xfrm>
            <a:off x="1028001" y="3127321"/>
            <a:ext cx="435106" cy="360000"/>
            <a:chOff x="6646864" y="2246313"/>
            <a:chExt cx="533400" cy="441327"/>
          </a:xfrm>
          <a:solidFill>
            <a:schemeClr val="bg1"/>
          </a:solidFill>
        </p:grpSpPr>
        <p:sp>
          <p:nvSpPr>
            <p:cNvPr id="102" name="Freeform 26"/>
            <p:cNvSpPr>
              <a:spLocks noEditPoints="1"/>
            </p:cNvSpPr>
            <p:nvPr/>
          </p:nvSpPr>
          <p:spPr bwMode="auto">
            <a:xfrm>
              <a:off x="6991351" y="2246313"/>
              <a:ext cx="146050" cy="144463"/>
            </a:xfrm>
            <a:custGeom>
              <a:avLst/>
              <a:gdLst>
                <a:gd name="T0" fmla="*/ 48 w 52"/>
                <a:gd name="T1" fmla="*/ 0 h 51"/>
                <a:gd name="T2" fmla="*/ 4 w 52"/>
                <a:gd name="T3" fmla="*/ 0 h 51"/>
                <a:gd name="T4" fmla="*/ 0 w 52"/>
                <a:gd name="T5" fmla="*/ 5 h 51"/>
                <a:gd name="T6" fmla="*/ 0 w 52"/>
                <a:gd name="T7" fmla="*/ 46 h 51"/>
                <a:gd name="T8" fmla="*/ 4 w 52"/>
                <a:gd name="T9" fmla="*/ 51 h 51"/>
                <a:gd name="T10" fmla="*/ 48 w 52"/>
                <a:gd name="T11" fmla="*/ 51 h 51"/>
                <a:gd name="T12" fmla="*/ 52 w 52"/>
                <a:gd name="T13" fmla="*/ 46 h 51"/>
                <a:gd name="T14" fmla="*/ 52 w 52"/>
                <a:gd name="T15" fmla="*/ 5 h 51"/>
                <a:gd name="T16" fmla="*/ 48 w 52"/>
                <a:gd name="T17" fmla="*/ 0 h 51"/>
                <a:gd name="T18" fmla="*/ 23 w 52"/>
                <a:gd name="T19" fmla="*/ 9 h 51"/>
                <a:gd name="T20" fmla="*/ 28 w 52"/>
                <a:gd name="T21" fmla="*/ 9 h 51"/>
                <a:gd name="T22" fmla="*/ 28 w 52"/>
                <a:gd name="T23" fmla="*/ 21 h 51"/>
                <a:gd name="T24" fmla="*/ 23 w 52"/>
                <a:gd name="T25" fmla="*/ 21 h 51"/>
                <a:gd name="T26" fmla="*/ 23 w 52"/>
                <a:gd name="T27" fmla="*/ 9 h 51"/>
                <a:gd name="T28" fmla="*/ 12 w 52"/>
                <a:gd name="T29" fmla="*/ 21 h 51"/>
                <a:gd name="T30" fmla="*/ 7 w 52"/>
                <a:gd name="T31" fmla="*/ 21 h 51"/>
                <a:gd name="T32" fmla="*/ 7 w 52"/>
                <a:gd name="T33" fmla="*/ 9 h 51"/>
                <a:gd name="T34" fmla="*/ 12 w 52"/>
                <a:gd name="T35" fmla="*/ 9 h 51"/>
                <a:gd name="T36" fmla="*/ 12 w 52"/>
                <a:gd name="T37" fmla="*/ 21 h 51"/>
                <a:gd name="T38" fmla="*/ 25 w 52"/>
                <a:gd name="T39" fmla="*/ 46 h 51"/>
                <a:gd name="T40" fmla="*/ 21 w 52"/>
                <a:gd name="T41" fmla="*/ 44 h 51"/>
                <a:gd name="T42" fmla="*/ 37 w 52"/>
                <a:gd name="T43" fmla="*/ 21 h 51"/>
                <a:gd name="T44" fmla="*/ 25 w 52"/>
                <a:gd name="T45" fmla="*/ 46 h 51"/>
                <a:gd name="T46" fmla="*/ 45 w 52"/>
                <a:gd name="T47" fmla="*/ 21 h 51"/>
                <a:gd name="T48" fmla="*/ 39 w 52"/>
                <a:gd name="T49" fmla="*/ 21 h 51"/>
                <a:gd name="T50" fmla="*/ 39 w 52"/>
                <a:gd name="T51" fmla="*/ 9 h 51"/>
                <a:gd name="T52" fmla="*/ 45 w 52"/>
                <a:gd name="T53" fmla="*/ 9 h 51"/>
                <a:gd name="T54" fmla="*/ 45 w 52"/>
                <a:gd name="T5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51">
                  <a:moveTo>
                    <a:pt x="4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1"/>
                    <a:pt x="4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1"/>
                    <a:pt x="52" y="49"/>
                    <a:pt x="52" y="4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0" y="0"/>
                    <a:pt x="48" y="0"/>
                  </a:cubicBezTo>
                  <a:close/>
                  <a:moveTo>
                    <a:pt x="23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lnTo>
                    <a:pt x="23" y="9"/>
                  </a:lnTo>
                  <a:close/>
                  <a:moveTo>
                    <a:pt x="1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1"/>
                  </a:lnTo>
                  <a:close/>
                  <a:moveTo>
                    <a:pt x="25" y="46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37" y="21"/>
                    <a:pt x="37" y="21"/>
                    <a:pt x="37" y="21"/>
                  </a:cubicBezTo>
                  <a:lnTo>
                    <a:pt x="25" y="46"/>
                  </a:lnTo>
                  <a:close/>
                  <a:moveTo>
                    <a:pt x="45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>
              <a:off x="6767513" y="2314576"/>
              <a:ext cx="53975" cy="53975"/>
            </a:xfrm>
            <a:custGeom>
              <a:avLst/>
              <a:gdLst>
                <a:gd name="T0" fmla="*/ 9 w 19"/>
                <a:gd name="T1" fmla="*/ 18 h 19"/>
                <a:gd name="T2" fmla="*/ 18 w 19"/>
                <a:gd name="T3" fmla="*/ 10 h 19"/>
                <a:gd name="T4" fmla="*/ 10 w 19"/>
                <a:gd name="T5" fmla="*/ 0 h 19"/>
                <a:gd name="T6" fmla="*/ 0 w 19"/>
                <a:gd name="T7" fmla="*/ 9 h 19"/>
                <a:gd name="T8" fmla="*/ 9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9" y="18"/>
                  </a:moveTo>
                  <a:cubicBezTo>
                    <a:pt x="14" y="19"/>
                    <a:pt x="18" y="15"/>
                    <a:pt x="18" y="10"/>
                  </a:cubicBezTo>
                  <a:cubicBezTo>
                    <a:pt x="19" y="5"/>
                    <a:pt x="15" y="1"/>
                    <a:pt x="10" y="0"/>
                  </a:cubicBezTo>
                  <a:cubicBezTo>
                    <a:pt x="5" y="0"/>
                    <a:pt x="1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04" name="Freeform 28"/>
            <p:cNvSpPr>
              <a:spLocks/>
            </p:cNvSpPr>
            <p:nvPr/>
          </p:nvSpPr>
          <p:spPr bwMode="auto">
            <a:xfrm>
              <a:off x="6646864" y="2260602"/>
              <a:ext cx="533400" cy="427038"/>
            </a:xfrm>
            <a:custGeom>
              <a:avLst/>
              <a:gdLst>
                <a:gd name="T0" fmla="*/ 126 w 189"/>
                <a:gd name="T1" fmla="*/ 53 h 151"/>
                <a:gd name="T2" fmla="*/ 116 w 189"/>
                <a:gd name="T3" fmla="*/ 16 h 151"/>
                <a:gd name="T4" fmla="*/ 98 w 189"/>
                <a:gd name="T5" fmla="*/ 1 h 151"/>
                <a:gd name="T6" fmla="*/ 98 w 189"/>
                <a:gd name="T7" fmla="*/ 1 h 151"/>
                <a:gd name="T8" fmla="*/ 97 w 189"/>
                <a:gd name="T9" fmla="*/ 1 h 151"/>
                <a:gd name="T10" fmla="*/ 92 w 189"/>
                <a:gd name="T11" fmla="*/ 1 h 151"/>
                <a:gd name="T12" fmla="*/ 92 w 189"/>
                <a:gd name="T13" fmla="*/ 1 h 151"/>
                <a:gd name="T14" fmla="*/ 92 w 189"/>
                <a:gd name="T15" fmla="*/ 1 h 151"/>
                <a:gd name="T16" fmla="*/ 73 w 189"/>
                <a:gd name="T17" fmla="*/ 17 h 151"/>
                <a:gd name="T18" fmla="*/ 50 w 189"/>
                <a:gd name="T19" fmla="*/ 52 h 151"/>
                <a:gd name="T20" fmla="*/ 26 w 189"/>
                <a:gd name="T21" fmla="*/ 55 h 151"/>
                <a:gd name="T22" fmla="*/ 2 w 189"/>
                <a:gd name="T23" fmla="*/ 75 h 151"/>
                <a:gd name="T24" fmla="*/ 1 w 189"/>
                <a:gd name="T25" fmla="*/ 82 h 151"/>
                <a:gd name="T26" fmla="*/ 4 w 189"/>
                <a:gd name="T27" fmla="*/ 84 h 151"/>
                <a:gd name="T28" fmla="*/ 5 w 189"/>
                <a:gd name="T29" fmla="*/ 84 h 151"/>
                <a:gd name="T30" fmla="*/ 7 w 189"/>
                <a:gd name="T31" fmla="*/ 84 h 151"/>
                <a:gd name="T32" fmla="*/ 20 w 189"/>
                <a:gd name="T33" fmla="*/ 73 h 151"/>
                <a:gd name="T34" fmla="*/ 24 w 189"/>
                <a:gd name="T35" fmla="*/ 130 h 151"/>
                <a:gd name="T36" fmla="*/ 25 w 189"/>
                <a:gd name="T37" fmla="*/ 131 h 151"/>
                <a:gd name="T38" fmla="*/ 32 w 189"/>
                <a:gd name="T39" fmla="*/ 146 h 151"/>
                <a:gd name="T40" fmla="*/ 42 w 189"/>
                <a:gd name="T41" fmla="*/ 151 h 151"/>
                <a:gd name="T42" fmla="*/ 80 w 189"/>
                <a:gd name="T43" fmla="*/ 151 h 151"/>
                <a:gd name="T44" fmla="*/ 80 w 189"/>
                <a:gd name="T45" fmla="*/ 102 h 151"/>
                <a:gd name="T46" fmla="*/ 106 w 189"/>
                <a:gd name="T47" fmla="*/ 98 h 151"/>
                <a:gd name="T48" fmla="*/ 109 w 189"/>
                <a:gd name="T49" fmla="*/ 151 h 151"/>
                <a:gd name="T50" fmla="*/ 144 w 189"/>
                <a:gd name="T51" fmla="*/ 151 h 151"/>
                <a:gd name="T52" fmla="*/ 147 w 189"/>
                <a:gd name="T53" fmla="*/ 151 h 151"/>
                <a:gd name="T54" fmla="*/ 161 w 189"/>
                <a:gd name="T55" fmla="*/ 142 h 151"/>
                <a:gd name="T56" fmla="*/ 165 w 189"/>
                <a:gd name="T57" fmla="*/ 131 h 151"/>
                <a:gd name="T58" fmla="*/ 165 w 189"/>
                <a:gd name="T59" fmla="*/ 69 h 151"/>
                <a:gd name="T60" fmla="*/ 181 w 189"/>
                <a:gd name="T61" fmla="*/ 83 h 151"/>
                <a:gd name="T62" fmla="*/ 183 w 189"/>
                <a:gd name="T63" fmla="*/ 84 h 151"/>
                <a:gd name="T64" fmla="*/ 185 w 189"/>
                <a:gd name="T65" fmla="*/ 84 h 151"/>
                <a:gd name="T66" fmla="*/ 187 w 189"/>
                <a:gd name="T67" fmla="*/ 83 h 151"/>
                <a:gd name="T68" fmla="*/ 189 w 189"/>
                <a:gd name="T69" fmla="*/ 79 h 151"/>
                <a:gd name="T70" fmla="*/ 165 w 189"/>
                <a:gd name="T71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9" h="151">
                  <a:moveTo>
                    <a:pt x="161" y="53"/>
                  </a:moveTo>
                  <a:cubicBezTo>
                    <a:pt x="126" y="53"/>
                    <a:pt x="126" y="53"/>
                    <a:pt x="126" y="53"/>
                  </a:cubicBezTo>
                  <a:cubicBezTo>
                    <a:pt x="120" y="53"/>
                    <a:pt x="116" y="48"/>
                    <a:pt x="116" y="4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4" y="0"/>
                    <a:pt x="93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21"/>
                    <a:pt x="76" y="25"/>
                    <a:pt x="76" y="30"/>
                  </a:cubicBezTo>
                  <a:cubicBezTo>
                    <a:pt x="75" y="43"/>
                    <a:pt x="63" y="53"/>
                    <a:pt x="50" y="52"/>
                  </a:cubicBezTo>
                  <a:cubicBezTo>
                    <a:pt x="45" y="52"/>
                    <a:pt x="40" y="50"/>
                    <a:pt x="37" y="4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6"/>
                    <a:pt x="0" y="78"/>
                    <a:pt x="0" y="79"/>
                  </a:cubicBezTo>
                  <a:cubicBezTo>
                    <a:pt x="0" y="80"/>
                    <a:pt x="1" y="81"/>
                    <a:pt x="1" y="82"/>
                  </a:cubicBezTo>
                  <a:cubicBezTo>
                    <a:pt x="2" y="83"/>
                    <a:pt x="2" y="83"/>
                    <a:pt x="3" y="83"/>
                  </a:cubicBezTo>
                  <a:cubicBezTo>
                    <a:pt x="3" y="84"/>
                    <a:pt x="3" y="84"/>
                    <a:pt x="4" y="84"/>
                  </a:cubicBezTo>
                  <a:cubicBezTo>
                    <a:pt x="4" y="84"/>
                    <a:pt x="4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6" y="84"/>
                    <a:pt x="6" y="84"/>
                  </a:cubicBezTo>
                  <a:cubicBezTo>
                    <a:pt x="6" y="84"/>
                    <a:pt x="6" y="84"/>
                    <a:pt x="7" y="84"/>
                  </a:cubicBezTo>
                  <a:cubicBezTo>
                    <a:pt x="7" y="84"/>
                    <a:pt x="8" y="83"/>
                    <a:pt x="8" y="8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30"/>
                    <a:pt x="25" y="131"/>
                    <a:pt x="25" y="13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5"/>
                    <a:pt x="26" y="139"/>
                    <a:pt x="29" y="142"/>
                  </a:cubicBezTo>
                  <a:cubicBezTo>
                    <a:pt x="29" y="144"/>
                    <a:pt x="30" y="145"/>
                    <a:pt x="32" y="146"/>
                  </a:cubicBezTo>
                  <a:cubicBezTo>
                    <a:pt x="35" y="148"/>
                    <a:pt x="38" y="150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4" y="151"/>
                    <a:pt x="45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0"/>
                    <a:pt x="82" y="98"/>
                    <a:pt x="84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8" y="98"/>
                    <a:pt x="109" y="100"/>
                    <a:pt x="109" y="102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5" y="151"/>
                    <a:pt x="146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51" y="150"/>
                    <a:pt x="155" y="148"/>
                    <a:pt x="158" y="146"/>
                  </a:cubicBezTo>
                  <a:cubicBezTo>
                    <a:pt x="159" y="145"/>
                    <a:pt x="160" y="144"/>
                    <a:pt x="161" y="142"/>
                  </a:cubicBezTo>
                  <a:cubicBezTo>
                    <a:pt x="163" y="139"/>
                    <a:pt x="165" y="135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2" y="83"/>
                    <a:pt x="182" y="84"/>
                    <a:pt x="183" y="84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6" y="84"/>
                  </a:cubicBezTo>
                  <a:cubicBezTo>
                    <a:pt x="186" y="84"/>
                    <a:pt x="186" y="84"/>
                    <a:pt x="187" y="83"/>
                  </a:cubicBezTo>
                  <a:cubicBezTo>
                    <a:pt x="187" y="83"/>
                    <a:pt x="188" y="83"/>
                    <a:pt x="188" y="82"/>
                  </a:cubicBezTo>
                  <a:cubicBezTo>
                    <a:pt x="189" y="81"/>
                    <a:pt x="189" y="80"/>
                    <a:pt x="189" y="79"/>
                  </a:cubicBezTo>
                  <a:cubicBezTo>
                    <a:pt x="189" y="78"/>
                    <a:pt x="189" y="76"/>
                    <a:pt x="188" y="75"/>
                  </a:cubicBezTo>
                  <a:cubicBezTo>
                    <a:pt x="165" y="57"/>
                    <a:pt x="165" y="57"/>
                    <a:pt x="165" y="57"/>
                  </a:cubicBezTo>
                  <a:lnTo>
                    <a:pt x="161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5" name="Group 406"/>
          <p:cNvGrpSpPr>
            <a:grpSpLocks noChangeAspect="1"/>
          </p:cNvGrpSpPr>
          <p:nvPr/>
        </p:nvGrpSpPr>
        <p:grpSpPr>
          <a:xfrm>
            <a:off x="2911476" y="3127321"/>
            <a:ext cx="389552" cy="360000"/>
            <a:chOff x="7796213" y="4681538"/>
            <a:chExt cx="460375" cy="425450"/>
          </a:xfrm>
          <a:solidFill>
            <a:schemeClr val="bg1"/>
          </a:solidFill>
        </p:grpSpPr>
        <p:sp>
          <p:nvSpPr>
            <p:cNvPr id="106" name="Oval 5"/>
            <p:cNvSpPr>
              <a:spLocks noChangeArrowheads="1"/>
            </p:cNvSpPr>
            <p:nvPr/>
          </p:nvSpPr>
          <p:spPr bwMode="auto">
            <a:xfrm>
              <a:off x="7804151" y="4684713"/>
              <a:ext cx="53975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7796213" y="4681538"/>
              <a:ext cx="460375" cy="425450"/>
            </a:xfrm>
            <a:custGeom>
              <a:avLst/>
              <a:gdLst>
                <a:gd name="T0" fmla="*/ 117 w 163"/>
                <a:gd name="T1" fmla="*/ 65 h 150"/>
                <a:gd name="T2" fmla="*/ 132 w 163"/>
                <a:gd name="T3" fmla="*/ 77 h 150"/>
                <a:gd name="T4" fmla="*/ 163 w 163"/>
                <a:gd name="T5" fmla="*/ 77 h 150"/>
                <a:gd name="T6" fmla="*/ 163 w 163"/>
                <a:gd name="T7" fmla="*/ 17 h 150"/>
                <a:gd name="T8" fmla="*/ 149 w 163"/>
                <a:gd name="T9" fmla="*/ 0 h 150"/>
                <a:gd name="T10" fmla="*/ 35 w 163"/>
                <a:gd name="T11" fmla="*/ 0 h 150"/>
                <a:gd name="T12" fmla="*/ 37 w 163"/>
                <a:gd name="T13" fmla="*/ 10 h 150"/>
                <a:gd name="T14" fmla="*/ 13 w 163"/>
                <a:gd name="T15" fmla="*/ 34 h 150"/>
                <a:gd name="T16" fmla="*/ 0 w 163"/>
                <a:gd name="T17" fmla="*/ 30 h 150"/>
                <a:gd name="T18" fmla="*/ 0 w 163"/>
                <a:gd name="T19" fmla="*/ 77 h 150"/>
                <a:gd name="T20" fmla="*/ 37 w 163"/>
                <a:gd name="T21" fmla="*/ 77 h 150"/>
                <a:gd name="T22" fmla="*/ 52 w 163"/>
                <a:gd name="T23" fmla="*/ 65 h 150"/>
                <a:gd name="T24" fmla="*/ 65 w 163"/>
                <a:gd name="T25" fmla="*/ 74 h 150"/>
                <a:gd name="T26" fmla="*/ 102 w 163"/>
                <a:gd name="T27" fmla="*/ 51 h 150"/>
                <a:gd name="T28" fmla="*/ 106 w 163"/>
                <a:gd name="T29" fmla="*/ 57 h 150"/>
                <a:gd name="T30" fmla="*/ 67 w 163"/>
                <a:gd name="T31" fmla="*/ 81 h 150"/>
                <a:gd name="T32" fmla="*/ 52 w 163"/>
                <a:gd name="T33" fmla="*/ 95 h 150"/>
                <a:gd name="T34" fmla="*/ 37 w 163"/>
                <a:gd name="T35" fmla="*/ 84 h 150"/>
                <a:gd name="T36" fmla="*/ 0 w 163"/>
                <a:gd name="T37" fmla="*/ 84 h 150"/>
                <a:gd name="T38" fmla="*/ 0 w 163"/>
                <a:gd name="T39" fmla="*/ 133 h 150"/>
                <a:gd name="T40" fmla="*/ 15 w 163"/>
                <a:gd name="T41" fmla="*/ 150 h 150"/>
                <a:gd name="T42" fmla="*/ 149 w 163"/>
                <a:gd name="T43" fmla="*/ 150 h 150"/>
                <a:gd name="T44" fmla="*/ 163 w 163"/>
                <a:gd name="T45" fmla="*/ 133 h 150"/>
                <a:gd name="T46" fmla="*/ 163 w 163"/>
                <a:gd name="T47" fmla="*/ 84 h 150"/>
                <a:gd name="T48" fmla="*/ 132 w 163"/>
                <a:gd name="T49" fmla="*/ 84 h 150"/>
                <a:gd name="T50" fmla="*/ 117 w 163"/>
                <a:gd name="T51" fmla="*/ 95 h 150"/>
                <a:gd name="T52" fmla="*/ 102 w 163"/>
                <a:gd name="T53" fmla="*/ 80 h 150"/>
                <a:gd name="T54" fmla="*/ 117 w 163"/>
                <a:gd name="T55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3" h="150">
                  <a:moveTo>
                    <a:pt x="117" y="65"/>
                  </a:moveTo>
                  <a:cubicBezTo>
                    <a:pt x="124" y="65"/>
                    <a:pt x="130" y="70"/>
                    <a:pt x="132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3" y="7"/>
                    <a:pt x="157" y="0"/>
                    <a:pt x="14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3"/>
                    <a:pt x="37" y="6"/>
                    <a:pt x="37" y="10"/>
                  </a:cubicBezTo>
                  <a:cubicBezTo>
                    <a:pt x="37" y="23"/>
                    <a:pt x="26" y="34"/>
                    <a:pt x="13" y="34"/>
                  </a:cubicBezTo>
                  <a:cubicBezTo>
                    <a:pt x="8" y="34"/>
                    <a:pt x="4" y="32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70"/>
                    <a:pt x="45" y="65"/>
                    <a:pt x="52" y="65"/>
                  </a:cubicBezTo>
                  <a:cubicBezTo>
                    <a:pt x="58" y="65"/>
                    <a:pt x="63" y="69"/>
                    <a:pt x="65" y="74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6" y="89"/>
                    <a:pt x="60" y="95"/>
                    <a:pt x="52" y="95"/>
                  </a:cubicBezTo>
                  <a:cubicBezTo>
                    <a:pt x="45" y="95"/>
                    <a:pt x="39" y="90"/>
                    <a:pt x="37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3"/>
                    <a:pt x="7" y="150"/>
                    <a:pt x="15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7" y="150"/>
                    <a:pt x="163" y="143"/>
                    <a:pt x="163" y="133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0" y="90"/>
                    <a:pt x="124" y="95"/>
                    <a:pt x="117" y="95"/>
                  </a:cubicBezTo>
                  <a:cubicBezTo>
                    <a:pt x="109" y="95"/>
                    <a:pt x="102" y="89"/>
                    <a:pt x="102" y="80"/>
                  </a:cubicBezTo>
                  <a:cubicBezTo>
                    <a:pt x="102" y="72"/>
                    <a:pt x="109" y="65"/>
                    <a:pt x="117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8" name="Group 102"/>
          <p:cNvGrpSpPr>
            <a:grpSpLocks noChangeAspect="1"/>
          </p:cNvGrpSpPr>
          <p:nvPr/>
        </p:nvGrpSpPr>
        <p:grpSpPr bwMode="auto">
          <a:xfrm>
            <a:off x="4671224" y="3127321"/>
            <a:ext cx="612716" cy="288000"/>
            <a:chOff x="-3174" y="2215"/>
            <a:chExt cx="534" cy="251"/>
          </a:xfrm>
          <a:solidFill>
            <a:schemeClr val="bg1"/>
          </a:solidFill>
        </p:grpSpPr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-3174" y="2215"/>
              <a:ext cx="534" cy="251"/>
            </a:xfrm>
            <a:custGeom>
              <a:avLst/>
              <a:gdLst/>
              <a:ahLst/>
              <a:cxnLst>
                <a:cxn ang="0">
                  <a:pos x="219" y="65"/>
                </a:cxn>
                <a:cxn ang="0">
                  <a:pos x="159" y="32"/>
                </a:cxn>
                <a:cxn ang="0">
                  <a:pos x="100" y="6"/>
                </a:cxn>
                <a:cxn ang="0">
                  <a:pos x="30" y="23"/>
                </a:cxn>
                <a:cxn ang="0">
                  <a:pos x="33" y="31"/>
                </a:cxn>
                <a:cxn ang="0">
                  <a:pos x="19" y="45"/>
                </a:cxn>
                <a:cxn ang="0">
                  <a:pos x="11" y="43"/>
                </a:cxn>
                <a:cxn ang="0">
                  <a:pos x="8" y="50"/>
                </a:cxn>
                <a:cxn ang="0">
                  <a:pos x="19" y="93"/>
                </a:cxn>
                <a:cxn ang="0">
                  <a:pos x="21" y="93"/>
                </a:cxn>
                <a:cxn ang="0">
                  <a:pos x="38" y="106"/>
                </a:cxn>
                <a:cxn ang="0">
                  <a:pos x="55" y="93"/>
                </a:cxn>
                <a:cxn ang="0">
                  <a:pos x="161" y="93"/>
                </a:cxn>
                <a:cxn ang="0">
                  <a:pos x="177" y="106"/>
                </a:cxn>
                <a:cxn ang="0">
                  <a:pos x="194" y="93"/>
                </a:cxn>
                <a:cxn ang="0">
                  <a:pos x="219" y="65"/>
                </a:cxn>
              </a:cxnLst>
              <a:rect l="0" t="0" r="r" b="b"/>
              <a:pathLst>
                <a:path w="226" h="106">
                  <a:moveTo>
                    <a:pt x="219" y="65"/>
                  </a:moveTo>
                  <a:cubicBezTo>
                    <a:pt x="213" y="41"/>
                    <a:pt x="174" y="39"/>
                    <a:pt x="159" y="32"/>
                  </a:cubicBezTo>
                  <a:cubicBezTo>
                    <a:pt x="144" y="26"/>
                    <a:pt x="126" y="10"/>
                    <a:pt x="100" y="6"/>
                  </a:cubicBezTo>
                  <a:cubicBezTo>
                    <a:pt x="65" y="0"/>
                    <a:pt x="42" y="12"/>
                    <a:pt x="30" y="23"/>
                  </a:cubicBezTo>
                  <a:cubicBezTo>
                    <a:pt x="32" y="25"/>
                    <a:pt x="33" y="28"/>
                    <a:pt x="33" y="31"/>
                  </a:cubicBezTo>
                  <a:cubicBezTo>
                    <a:pt x="33" y="39"/>
                    <a:pt x="27" y="45"/>
                    <a:pt x="19" y="45"/>
                  </a:cubicBezTo>
                  <a:cubicBezTo>
                    <a:pt x="16" y="45"/>
                    <a:pt x="13" y="44"/>
                    <a:pt x="11" y="43"/>
                  </a:cubicBezTo>
                  <a:cubicBezTo>
                    <a:pt x="10" y="45"/>
                    <a:pt x="9" y="47"/>
                    <a:pt x="8" y="50"/>
                  </a:cubicBezTo>
                  <a:cubicBezTo>
                    <a:pt x="8" y="50"/>
                    <a:pt x="0" y="93"/>
                    <a:pt x="19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101"/>
                    <a:pt x="30" y="106"/>
                    <a:pt x="38" y="106"/>
                  </a:cubicBezTo>
                  <a:cubicBezTo>
                    <a:pt x="46" y="106"/>
                    <a:pt x="53" y="101"/>
                    <a:pt x="55" y="93"/>
                  </a:cubicBezTo>
                  <a:cubicBezTo>
                    <a:pt x="85" y="93"/>
                    <a:pt x="131" y="93"/>
                    <a:pt x="161" y="93"/>
                  </a:cubicBezTo>
                  <a:cubicBezTo>
                    <a:pt x="163" y="101"/>
                    <a:pt x="169" y="106"/>
                    <a:pt x="177" y="106"/>
                  </a:cubicBezTo>
                  <a:cubicBezTo>
                    <a:pt x="186" y="106"/>
                    <a:pt x="192" y="100"/>
                    <a:pt x="194" y="93"/>
                  </a:cubicBezTo>
                  <a:cubicBezTo>
                    <a:pt x="194" y="93"/>
                    <a:pt x="226" y="93"/>
                    <a:pt x="219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2" name="Oval 106"/>
            <p:cNvSpPr>
              <a:spLocks noChangeArrowheads="1"/>
            </p:cNvSpPr>
            <p:nvPr/>
          </p:nvSpPr>
          <p:spPr bwMode="auto">
            <a:xfrm>
              <a:off x="-3143" y="2275"/>
              <a:ext cx="26" cy="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</p:grpSp>
      <p:sp>
        <p:nvSpPr>
          <p:cNvPr id="113" name="Rectangle à coins arrondis 123"/>
          <p:cNvSpPr/>
          <p:nvPr/>
        </p:nvSpPr>
        <p:spPr>
          <a:xfrm>
            <a:off x="3124533" y="4262937"/>
            <a:ext cx="1908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REQUIREMENTS</a:t>
            </a:r>
            <a:br>
              <a:rPr lang="en-US" altLang="fr-FR" dirty="0" smtClean="0">
                <a:solidFill>
                  <a:srgbClr val="FFFFFF"/>
                </a:solidFill>
              </a:rPr>
            </a:br>
            <a:r>
              <a:rPr lang="en-US" altLang="fr-FR" sz="1200" b="1" dirty="0" smtClean="0">
                <a:solidFill>
                  <a:schemeClr val="bg1"/>
                </a:solidFill>
              </a:rPr>
              <a:t>TS-0002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sp>
        <p:nvSpPr>
          <p:cNvPr id="114" name="Accolade ouvrante 125"/>
          <p:cNvSpPr/>
          <p:nvPr/>
        </p:nvSpPr>
        <p:spPr>
          <a:xfrm rot="16200000">
            <a:off x="3901974" y="-59257"/>
            <a:ext cx="353118" cy="7447107"/>
          </a:xfrm>
          <a:prstGeom prst="leftBrace">
            <a:avLst>
              <a:gd name="adj1" fmla="val 34469"/>
              <a:gd name="adj2" fmla="val 49625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/>
          </a:p>
        </p:txBody>
      </p:sp>
      <p:sp>
        <p:nvSpPr>
          <p:cNvPr id="115" name="Flèche vers le bas 3"/>
          <p:cNvSpPr/>
          <p:nvPr/>
        </p:nvSpPr>
        <p:spPr>
          <a:xfrm>
            <a:off x="3836095" y="3663588"/>
            <a:ext cx="422275" cy="562047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116" name="Flèche vers le bas 45"/>
          <p:cNvSpPr/>
          <p:nvPr/>
        </p:nvSpPr>
        <p:spPr>
          <a:xfrm>
            <a:off x="3836095" y="4953539"/>
            <a:ext cx="422275" cy="344738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118" name="Rectangle à coins arrondis 46"/>
          <p:cNvSpPr/>
          <p:nvPr/>
        </p:nvSpPr>
        <p:spPr bwMode="auto">
          <a:xfrm>
            <a:off x="4216385" y="5540079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TECHNICAL SPECS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sp>
        <p:nvSpPr>
          <p:cNvPr id="119" name="Rectangle à coins arrondis 48"/>
          <p:cNvSpPr/>
          <p:nvPr/>
        </p:nvSpPr>
        <p:spPr bwMode="auto">
          <a:xfrm>
            <a:off x="1002082" y="5540079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TECHNICAL REPORTS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grpSp>
        <p:nvGrpSpPr>
          <p:cNvPr id="120" name="Group 501"/>
          <p:cNvGrpSpPr>
            <a:grpSpLocks noChangeAspect="1"/>
          </p:cNvGrpSpPr>
          <p:nvPr/>
        </p:nvGrpSpPr>
        <p:grpSpPr>
          <a:xfrm>
            <a:off x="6562105" y="3124200"/>
            <a:ext cx="516876" cy="360001"/>
            <a:chOff x="3790950" y="4365625"/>
            <a:chExt cx="904875" cy="630238"/>
          </a:xfrm>
          <a:solidFill>
            <a:schemeClr val="bg1"/>
          </a:solidFill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7"/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Rectangle 8"/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28" name="Picture 6" descr="C:\Users\Jayeeta\AppData\Local\Microsoft\Windows\INetCache\Content.Word\oneM2M Logo_HighRes.png">
            <a:extLst>
              <a:ext uri="{FF2B5EF4-FFF2-40B4-BE49-F238E27FC236}">
                <a16:creationId xmlns=""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1" y="3723016"/>
            <a:ext cx="911703" cy="68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396" y="5135929"/>
            <a:ext cx="1222151" cy="12416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985889" y="4205992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Certification Program</a:t>
            </a:r>
            <a:endParaRPr lang="en-US" sz="2000" dirty="0"/>
          </a:p>
        </p:txBody>
      </p:sp>
      <p:sp>
        <p:nvSpPr>
          <p:cNvPr id="62" name="Rectangle à coins arrondis 46"/>
          <p:cNvSpPr/>
          <p:nvPr/>
        </p:nvSpPr>
        <p:spPr bwMode="auto">
          <a:xfrm>
            <a:off x="4330363" y="5426762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TECHNICAL SPECS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sp>
        <p:nvSpPr>
          <p:cNvPr id="63" name="Rectangle à coins arrondis 48"/>
          <p:cNvSpPr/>
          <p:nvPr/>
        </p:nvSpPr>
        <p:spPr bwMode="auto">
          <a:xfrm>
            <a:off x="1116060" y="5426762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TECHNICAL REPORTS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sp>
        <p:nvSpPr>
          <p:cNvPr id="64" name="Rectangle à coins arrondis 46"/>
          <p:cNvSpPr/>
          <p:nvPr/>
        </p:nvSpPr>
        <p:spPr bwMode="auto">
          <a:xfrm>
            <a:off x="4490228" y="5286624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TECHNICAL SPECS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sp>
        <p:nvSpPr>
          <p:cNvPr id="68" name="Rectangle à coins arrondis 48"/>
          <p:cNvSpPr/>
          <p:nvPr/>
        </p:nvSpPr>
        <p:spPr bwMode="auto">
          <a:xfrm>
            <a:off x="1275925" y="5286624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>
                <a:solidFill>
                  <a:srgbClr val="FFFFFF"/>
                </a:solidFill>
              </a:rPr>
              <a:t>TECHNICAL REPORTS</a:t>
            </a:r>
            <a:endParaRPr lang="en-US" altLang="fr-FR" sz="1000" dirty="0" smtClean="0">
              <a:solidFill>
                <a:srgbClr val="FABE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251362" y="2052779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Interoperability</a:t>
            </a:r>
            <a:br>
              <a:rPr lang="en-US" sz="2000" dirty="0" smtClean="0"/>
            </a:br>
            <a:r>
              <a:rPr lang="en-US" sz="2000" dirty="0" smtClean="0"/>
              <a:t>Test Events</a:t>
            </a:r>
            <a:endParaRPr lang="en-US" sz="2000" dirty="0"/>
          </a:p>
        </p:txBody>
      </p:sp>
      <p:sp>
        <p:nvSpPr>
          <p:cNvPr id="75" name="Pfeil nach unten 74"/>
          <p:cNvSpPr/>
          <p:nvPr/>
        </p:nvSpPr>
        <p:spPr>
          <a:xfrm rot="16200000">
            <a:off x="8223320" y="3693412"/>
            <a:ext cx="285008" cy="5813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feil nach unten 75"/>
          <p:cNvSpPr/>
          <p:nvPr/>
        </p:nvSpPr>
        <p:spPr>
          <a:xfrm rot="5400000">
            <a:off x="8187583" y="3414593"/>
            <a:ext cx="285008" cy="58139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e 18"/>
          <p:cNvGrpSpPr>
            <a:grpSpLocks/>
          </p:cNvGrpSpPr>
          <p:nvPr/>
        </p:nvGrpSpPr>
        <p:grpSpPr bwMode="auto">
          <a:xfrm>
            <a:off x="9165126" y="2865564"/>
            <a:ext cx="1055688" cy="433387"/>
            <a:chOff x="3886200" y="4881632"/>
            <a:chExt cx="10548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80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e 19"/>
          <p:cNvGrpSpPr>
            <a:grpSpLocks/>
          </p:cNvGrpSpPr>
          <p:nvPr/>
        </p:nvGrpSpPr>
        <p:grpSpPr bwMode="auto">
          <a:xfrm>
            <a:off x="10480976" y="2847240"/>
            <a:ext cx="741206" cy="471016"/>
            <a:chOff x="6912212" y="3380691"/>
            <a:chExt cx="684000" cy="432000"/>
          </a:xfrm>
        </p:grpSpPr>
        <p:sp>
          <p:nvSpPr>
            <p:cNvPr id="12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26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7" name="Picture 6" descr="C:\Users\Jayeeta\AppData\Local\Microsoft\Windows\INetCache\Content.Word\oneM2M Logo_HighRes.png">
            <a:extLst>
              <a:ext uri="{FF2B5EF4-FFF2-40B4-BE49-F238E27FC236}">
                <a16:creationId xmlns=""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18" y="1450409"/>
            <a:ext cx="911703" cy="68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0116" y="4611840"/>
            <a:ext cx="1225945" cy="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12" y="4730867"/>
            <a:ext cx="545118" cy="727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226" y="0"/>
            <a:ext cx="7850299" cy="1173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Breaks Down the Silos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849-9C56-6D4E-AA70-3E3466A866E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4423" y="1699183"/>
            <a:ext cx="4451122" cy="4201557"/>
            <a:chOff x="411199" y="1462921"/>
            <a:chExt cx="4451122" cy="4201557"/>
          </a:xfrm>
        </p:grpSpPr>
        <p:grpSp>
          <p:nvGrpSpPr>
            <p:cNvPr id="24" name="Group 23"/>
            <p:cNvGrpSpPr/>
            <p:nvPr/>
          </p:nvGrpSpPr>
          <p:grpSpPr>
            <a:xfrm>
              <a:off x="411199" y="1486408"/>
              <a:ext cx="1896731" cy="4107439"/>
              <a:chOff x="824668" y="1486408"/>
              <a:chExt cx="1896731" cy="410743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29547" t="11747" r="56922" b="69851"/>
              <a:stretch/>
            </p:blipFill>
            <p:spPr>
              <a:xfrm>
                <a:off x="1326878" y="4702537"/>
                <a:ext cx="906009" cy="89131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24668" y="1486408"/>
                <a:ext cx="18967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Emergency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Services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19953" y="1563640"/>
              <a:ext cx="1474676" cy="4050417"/>
              <a:chOff x="2302547" y="1543430"/>
              <a:chExt cx="1474676" cy="405041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7879" t="11415" r="29192" b="69558"/>
              <a:stretch/>
            </p:blipFill>
            <p:spPr>
              <a:xfrm>
                <a:off x="2616008" y="4693732"/>
                <a:ext cx="845506" cy="90011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302547" y="1543430"/>
                <a:ext cx="1474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Transportation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77146" y="1543049"/>
              <a:ext cx="1385175" cy="4033306"/>
              <a:chOff x="4769576" y="1599530"/>
              <a:chExt cx="1385175" cy="40333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67681" t="49457" r="19180" b="31743"/>
              <a:stretch/>
            </p:blipFill>
            <p:spPr>
              <a:xfrm>
                <a:off x="5022081" y="4743488"/>
                <a:ext cx="859248" cy="889348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69576" y="1599530"/>
                <a:ext cx="1385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Infrastructure</a:t>
                </a:r>
              </a:p>
            </p:txBody>
          </p:sp>
        </p:grpSp>
        <p:sp>
          <p:nvSpPr>
            <p:cNvPr id="29" name="Arrow: Up-Down 28"/>
            <p:cNvSpPr/>
            <p:nvPr/>
          </p:nvSpPr>
          <p:spPr>
            <a:xfrm>
              <a:off x="858244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677851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Up-Down 30"/>
            <p:cNvSpPr/>
            <p:nvPr/>
          </p:nvSpPr>
          <p:spPr>
            <a:xfrm>
              <a:off x="2283177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102784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Up-Down 32"/>
            <p:cNvSpPr/>
            <p:nvPr/>
          </p:nvSpPr>
          <p:spPr>
            <a:xfrm>
              <a:off x="3692633" y="221981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3512240" y="146292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Arrow: Striped Right 37"/>
          <p:cNvSpPr/>
          <p:nvPr/>
        </p:nvSpPr>
        <p:spPr>
          <a:xfrm>
            <a:off x="5577113" y="3483488"/>
            <a:ext cx="779228" cy="602665"/>
          </a:xfrm>
          <a:prstGeom prst="stripedRigh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32858" y="2194287"/>
            <a:ext cx="1896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Emergency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899510" y="2186331"/>
            <a:ext cx="1294071" cy="7607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8598" y="2245152"/>
            <a:ext cx="142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Transportation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8368075" y="2184401"/>
            <a:ext cx="1294071" cy="7485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826858" y="2264529"/>
            <a:ext cx="13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836640" y="2184402"/>
            <a:ext cx="1294071" cy="7626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57879" t="11415" r="29192" b="69558"/>
          <a:stretch/>
        </p:blipFill>
        <p:spPr>
          <a:xfrm>
            <a:off x="8631197" y="5163560"/>
            <a:ext cx="845506" cy="9001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67681" t="49457" r="19180" b="31743"/>
          <a:stretch/>
        </p:blipFill>
        <p:spPr>
          <a:xfrm>
            <a:off x="10076004" y="5163560"/>
            <a:ext cx="859248" cy="88934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9027228" y="2946441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93709" y="2955039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78906" y="2947084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7546546" y="2947083"/>
            <a:ext cx="1330293" cy="233211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152393" y="2946441"/>
            <a:ext cx="1063486" cy="24098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708879" y="2955039"/>
            <a:ext cx="2560821" cy="23583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044856" y="3457315"/>
            <a:ext cx="4920630" cy="595302"/>
            <a:chOff x="6976618" y="2827471"/>
            <a:chExt cx="4714746" cy="595302"/>
          </a:xfrm>
          <a:solidFill>
            <a:srgbClr val="B80000"/>
          </a:solidFill>
        </p:grpSpPr>
        <p:sp>
          <p:nvSpPr>
            <p:cNvPr id="9" name="Rounded Rectangle 41">
              <a:extLst/>
            </p:cNvPr>
            <p:cNvSpPr/>
            <p:nvPr/>
          </p:nvSpPr>
          <p:spPr bwMode="auto">
            <a:xfrm>
              <a:off x="6976618" y="2827471"/>
              <a:ext cx="3861840" cy="595302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white"/>
                  </a:solidFill>
                  <a:cs typeface="Arial" charset="0"/>
                </a:rPr>
                <a:t>Service Layer</a:t>
              </a:r>
            </a:p>
          </p:txBody>
        </p:sp>
        <p:pic>
          <p:nvPicPr>
            <p:cNvPr id="15" name="Picture 10" descr="C:\Users\Jayeeta\AppData\Local\Microsoft\Windows\INetCache\Content.Word\oneM2M Logo_HighR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4329" y="2880513"/>
              <a:ext cx="707035" cy="44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29547" t="11747" r="56922" b="69851"/>
          <a:stretch/>
        </p:blipFill>
        <p:spPr>
          <a:xfrm>
            <a:off x="7061523" y="5185366"/>
            <a:ext cx="906009" cy="8913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38" y="4466925"/>
            <a:ext cx="470260" cy="6278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14" y="4347492"/>
            <a:ext cx="270070" cy="3605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74" y="4328488"/>
            <a:ext cx="270070" cy="3605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786" y="4093810"/>
            <a:ext cx="418552" cy="3139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767" y="5497609"/>
            <a:ext cx="437729" cy="291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68845">
            <a:off x="8407403" y="5424032"/>
            <a:ext cx="138344" cy="12463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519" y="5102478"/>
            <a:ext cx="456395" cy="4563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7131" y="4110157"/>
            <a:ext cx="442569" cy="17979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807130" y="3615296"/>
            <a:ext cx="1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206904" y="2341473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11151" y="5423568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7102" y="1204186"/>
            <a:ext cx="1405386" cy="935220"/>
          </a:xfrm>
          <a:prstGeom prst="rect">
            <a:avLst/>
          </a:prstGeom>
        </p:spPr>
      </p:pic>
      <p:sp>
        <p:nvSpPr>
          <p:cNvPr id="39" name="Arrow: Up-Down 38"/>
          <p:cNvSpPr/>
          <p:nvPr/>
        </p:nvSpPr>
        <p:spPr>
          <a:xfrm rot="5400000">
            <a:off x="8532420" y="627661"/>
            <a:ext cx="1016337" cy="2467193"/>
          </a:xfrm>
          <a:prstGeom prst="upDownArrow">
            <a:avLst>
              <a:gd name="adj1" fmla="val 50000"/>
              <a:gd name="adj2" fmla="val 26530"/>
            </a:avLst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91440" bIns="91440" rtlCol="0" anchor="ctr"/>
          <a:lstStyle/>
          <a:p>
            <a:pPr algn="ctr"/>
            <a:r>
              <a:rPr lang="en-US" sz="1600" dirty="0"/>
              <a:t>Horizontal  </a:t>
            </a:r>
          </a:p>
          <a:p>
            <a:pPr algn="ctr"/>
            <a:r>
              <a:rPr lang="en-US" sz="1600" dirty="0"/>
              <a:t>Information Flow</a:t>
            </a:r>
          </a:p>
        </p:txBody>
      </p:sp>
      <p:pic>
        <p:nvPicPr>
          <p:cNvPr id="58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78" grpId="0"/>
      <p:bldP spid="79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82989B-2523-41F6-B6D4-8540C8B7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84" y="0"/>
            <a:ext cx="9251315" cy="1173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</a:t>
            </a:r>
            <a:r>
              <a:rPr lang="en-US" sz="4000" b="1" dirty="0" smtClean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4000" b="1" dirty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</a:t>
            </a:r>
            <a:r>
              <a:rPr lang="en-US" sz="4000" b="1" dirty="0" smtClean="0">
                <a:solidFill>
                  <a:srgbClr val="C6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Technology</a:t>
            </a:r>
            <a:endParaRPr lang="en-US" sz="4000" b="1" dirty="0">
              <a:solidFill>
                <a:srgbClr val="C6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26">
            <a:extLst>
              <a:ext uri="{FF2B5EF4-FFF2-40B4-BE49-F238E27FC236}">
                <a16:creationId xmlns="" xmlns:a16="http://schemas.microsoft.com/office/drawing/2014/main" id="{30C2B359-5842-464B-8BF5-3A29255872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5488" y="4442880"/>
            <a:ext cx="5250" cy="999071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4FA5EB-7BCF-4D16-A8BC-5910623E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29" y="3582837"/>
            <a:ext cx="1357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C5141B-9500-4A8C-8F74-A3B1835BE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484370"/>
            <a:ext cx="11731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26">
            <a:extLst>
              <a:ext uri="{FF2B5EF4-FFF2-40B4-BE49-F238E27FC236}">
                <a16:creationId xmlns="" xmlns:a16="http://schemas.microsoft.com/office/drawing/2014/main" id="{013BFCC8-DC02-4B24-ADA6-15F49C5FE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75369" y="4456113"/>
            <a:ext cx="5250" cy="999071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F6AA828-3847-4B67-80C4-153F8B117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685926"/>
            <a:ext cx="571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B1141D-B51B-4301-B1AA-1DB7768BE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690688"/>
            <a:ext cx="863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556A2F-A8FE-41B3-8029-E79CFD8E07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98626"/>
            <a:ext cx="6127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AB5F90-2C90-48EB-8F3E-9BFA21620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52588"/>
            <a:ext cx="9318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8AA9D7-4A1B-4578-BCB8-C5A10F709C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776413"/>
            <a:ext cx="73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200701-40E4-4FDF-B39E-0573764D91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695451"/>
            <a:ext cx="8620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uppieren 44"/>
          <p:cNvGrpSpPr/>
          <p:nvPr/>
        </p:nvGrpSpPr>
        <p:grpSpPr>
          <a:xfrm>
            <a:off x="3162138" y="4326168"/>
            <a:ext cx="1066036" cy="430212"/>
            <a:chOff x="3162138" y="4326168"/>
            <a:chExt cx="1066036" cy="430212"/>
          </a:xfrm>
        </p:grpSpPr>
        <p:sp>
          <p:nvSpPr>
            <p:cNvPr id="16" name="Rounded Rectangle 23">
              <a:extLst>
                <a:ext uri="{FF2B5EF4-FFF2-40B4-BE49-F238E27FC236}">
                  <a16:creationId xmlns="" xmlns:a16="http://schemas.microsoft.com/office/drawing/2014/main" id="{F6F85A73-92E3-4842-8850-9E3B158E4F87}"/>
                </a:ext>
              </a:extLst>
            </p:cNvPr>
            <p:cNvSpPr/>
            <p:nvPr/>
          </p:nvSpPr>
          <p:spPr bwMode="auto">
            <a:xfrm>
              <a:off x="3162138" y="4326168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7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6B9DB278-737A-42A7-8DB0-A1BAE536F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547" y="4327607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uppieren 46"/>
          <p:cNvGrpSpPr/>
          <p:nvPr/>
        </p:nvGrpSpPr>
        <p:grpSpPr>
          <a:xfrm>
            <a:off x="5239899" y="4354777"/>
            <a:ext cx="1167437" cy="555923"/>
            <a:chOff x="5239899" y="4354777"/>
            <a:chExt cx="1167437" cy="555923"/>
          </a:xfrm>
        </p:grpSpPr>
        <p:sp>
          <p:nvSpPr>
            <p:cNvPr id="7" name="Rounded Rectangle 23">
              <a:extLst>
                <a:ext uri="{FF2B5EF4-FFF2-40B4-BE49-F238E27FC236}">
                  <a16:creationId xmlns="" xmlns:a16="http://schemas.microsoft.com/office/drawing/2014/main" id="{9D53C2D9-CEB1-4F0A-AD3D-1576D9F12710}"/>
                </a:ext>
              </a:extLst>
            </p:cNvPr>
            <p:cNvSpPr/>
            <p:nvPr/>
          </p:nvSpPr>
          <p:spPr bwMode="auto">
            <a:xfrm>
              <a:off x="5341300" y="4354777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8" name="Rounded Rectangle 23">
              <a:extLst>
                <a:ext uri="{FF2B5EF4-FFF2-40B4-BE49-F238E27FC236}">
                  <a16:creationId xmlns="" xmlns:a16="http://schemas.microsoft.com/office/drawing/2014/main" id="{40D2C7D8-4297-452A-ACCF-1C341555F8DC}"/>
                </a:ext>
              </a:extLst>
            </p:cNvPr>
            <p:cNvSpPr/>
            <p:nvPr/>
          </p:nvSpPr>
          <p:spPr bwMode="auto">
            <a:xfrm>
              <a:off x="5287991" y="4421723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8" name="Rounded Rectangle 23">
              <a:extLst>
                <a:ext uri="{FF2B5EF4-FFF2-40B4-BE49-F238E27FC236}">
                  <a16:creationId xmlns="" xmlns:a16="http://schemas.microsoft.com/office/drawing/2014/main" id="{1D513C83-C36F-4050-81E4-469A4B7ED7E4}"/>
                </a:ext>
              </a:extLst>
            </p:cNvPr>
            <p:cNvSpPr/>
            <p:nvPr/>
          </p:nvSpPr>
          <p:spPr bwMode="auto">
            <a:xfrm>
              <a:off x="5239899" y="4480488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9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9918FE4D-74BE-4B00-8123-1E28FDEDC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257" y="4501636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0">
            <a:extLst>
              <a:ext uri="{FF2B5EF4-FFF2-40B4-BE49-F238E27FC236}">
                <a16:creationId xmlns="" xmlns:a16="http://schemas.microsoft.com/office/drawing/2014/main" id="{CCCD8CCF-9513-443E-A835-FCACE11F2E9A}"/>
              </a:ext>
            </a:extLst>
          </p:cNvPr>
          <p:cNvGrpSpPr>
            <a:grpSpLocks/>
          </p:cNvGrpSpPr>
          <p:nvPr/>
        </p:nvGrpSpPr>
        <p:grpSpPr bwMode="auto">
          <a:xfrm>
            <a:off x="995184" y="2603701"/>
            <a:ext cx="6616879" cy="2905195"/>
            <a:chOff x="1672829" y="1404528"/>
            <a:chExt cx="7658308" cy="3414914"/>
          </a:xfrm>
        </p:grpSpPr>
        <p:grpSp>
          <p:nvGrpSpPr>
            <p:cNvPr id="21" name="Group 11">
              <a:extLst>
                <a:ext uri="{FF2B5EF4-FFF2-40B4-BE49-F238E27FC236}">
                  <a16:creationId xmlns="" xmlns:a16="http://schemas.microsoft.com/office/drawing/2014/main" id="{AB3CFD06-9610-4DA5-8A9B-A19D728FD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2829" y="1404528"/>
              <a:ext cx="6822051" cy="1475511"/>
              <a:chOff x="1672829" y="1404528"/>
              <a:chExt cx="6822051" cy="1475511"/>
            </a:xfrm>
          </p:grpSpPr>
          <p:cxnSp>
            <p:nvCxnSpPr>
              <p:cNvPr id="24" name="Straight Connector 26">
                <a:extLst>
                  <a:ext uri="{FF2B5EF4-FFF2-40B4-BE49-F238E27FC236}">
                    <a16:creationId xmlns="" xmlns:a16="http://schemas.microsoft.com/office/drawing/2014/main" id="{67F3AFF8-C503-42FA-8DEB-22E710416DD1}"/>
                  </a:ext>
                </a:extLst>
              </p:cNvPr>
              <p:cNvCxnSpPr>
                <a:cxnSpLocks noChangeShapeType="1"/>
                <a:endCxn id="5" idx="0"/>
              </p:cNvCxnSpPr>
              <p:nvPr/>
            </p:nvCxnSpPr>
            <p:spPr bwMode="auto">
              <a:xfrm flipH="1">
                <a:off x="4797552" y="1517298"/>
                <a:ext cx="2840" cy="1038157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F3BDABBD-0F80-4C39-A429-0E88C9DB2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33620" y="1422782"/>
                <a:ext cx="0" cy="994428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7">
                <a:extLst>
                  <a:ext uri="{FF2B5EF4-FFF2-40B4-BE49-F238E27FC236}">
                    <a16:creationId xmlns="" xmlns:a16="http://schemas.microsoft.com/office/drawing/2014/main" id="{F1F39D9A-4969-434E-89D0-DC2137BF66A8}"/>
                  </a:ext>
                </a:extLst>
              </p:cNvPr>
              <p:cNvCxnSpPr>
                <a:cxnSpLocks noChangeShapeType="1"/>
                <a:stCxn id="44" idx="1"/>
              </p:cNvCxnSpPr>
              <p:nvPr/>
            </p:nvCxnSpPr>
            <p:spPr bwMode="auto">
              <a:xfrm>
                <a:off x="3529977" y="1430515"/>
                <a:ext cx="1038111" cy="1307883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8">
                <a:extLst>
                  <a:ext uri="{FF2B5EF4-FFF2-40B4-BE49-F238E27FC236}">
                    <a16:creationId xmlns="" xmlns:a16="http://schemas.microsoft.com/office/drawing/2014/main" id="{87210169-3961-4566-AA37-0ED64D150C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22162" y="1423071"/>
                <a:ext cx="1798691" cy="1456968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9">
                <a:extLst>
                  <a:ext uri="{FF2B5EF4-FFF2-40B4-BE49-F238E27FC236}">
                    <a16:creationId xmlns="" xmlns:a16="http://schemas.microsoft.com/office/drawing/2014/main" id="{4347D163-CA47-41A8-B4AF-3A8BBCB8B95B}"/>
                  </a:ext>
                </a:extLst>
              </p:cNvPr>
              <p:cNvCxnSpPr>
                <a:cxnSpLocks noChangeShapeType="1"/>
                <a:stCxn id="38" idx="1"/>
              </p:cNvCxnSpPr>
              <p:nvPr/>
            </p:nvCxnSpPr>
            <p:spPr bwMode="auto">
              <a:xfrm>
                <a:off x="1672829" y="1404528"/>
                <a:ext cx="2460408" cy="1402579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30">
                <a:extLst>
                  <a:ext uri="{FF2B5EF4-FFF2-40B4-BE49-F238E27FC236}">
                    <a16:creationId xmlns="" xmlns:a16="http://schemas.microsoft.com/office/drawing/2014/main" id="{23F2C96A-F8F4-4121-839C-DB2D5D97334D}"/>
                  </a:ext>
                </a:extLst>
              </p:cNvPr>
              <p:cNvCxnSpPr>
                <a:cxnSpLocks noChangeShapeType="1"/>
                <a:stCxn id="35" idx="2"/>
              </p:cNvCxnSpPr>
              <p:nvPr/>
            </p:nvCxnSpPr>
            <p:spPr bwMode="auto">
              <a:xfrm flipH="1">
                <a:off x="7795855" y="1537045"/>
                <a:ext cx="699025" cy="980317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" name="Straight Connector 12">
              <a:extLst>
                <a:ext uri="{FF2B5EF4-FFF2-40B4-BE49-F238E27FC236}">
                  <a16:creationId xmlns="" xmlns:a16="http://schemas.microsoft.com/office/drawing/2014/main" id="{D8A2BCD8-C6D1-4F04-96CE-28CB4A9ED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9051" y="3344067"/>
              <a:ext cx="1193929" cy="0"/>
            </a:xfrm>
            <a:prstGeom prst="line">
              <a:avLst/>
            </a:prstGeom>
            <a:noFill/>
            <a:ln w="38100" algn="ctr">
              <a:solidFill>
                <a:srgbClr val="B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le 58">
              <a:extLst>
                <a:ext uri="{FF2B5EF4-FFF2-40B4-BE49-F238E27FC236}">
                  <a16:creationId xmlns="" xmlns:a16="http://schemas.microsoft.com/office/drawing/2014/main" id="{B6CFB41C-9DF7-4B31-AF38-FEF9C26F8273}"/>
                </a:ext>
              </a:extLst>
            </p:cNvPr>
            <p:cNvSpPr/>
            <p:nvPr/>
          </p:nvSpPr>
          <p:spPr bwMode="auto">
            <a:xfrm>
              <a:off x="2108489" y="4313750"/>
              <a:ext cx="7222648" cy="505692"/>
            </a:xfrm>
            <a:prstGeom prst="roundRect">
              <a:avLst/>
            </a:prstGeom>
            <a:solidFill>
              <a:srgbClr val="A0A0A3"/>
            </a:solidFill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charset="0"/>
                </a:rPr>
                <a:t>Communication Network(s)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4DF1BD6-EF73-4C7C-9F21-A8AE3BBE1281}"/>
              </a:ext>
            </a:extLst>
          </p:cNvPr>
          <p:cNvGrpSpPr/>
          <p:nvPr/>
        </p:nvGrpSpPr>
        <p:grpSpPr>
          <a:xfrm>
            <a:off x="5319716" y="2725373"/>
            <a:ext cx="1066036" cy="430212"/>
            <a:chOff x="5319716" y="3063273"/>
            <a:chExt cx="1066036" cy="430212"/>
          </a:xfrm>
        </p:grpSpPr>
        <p:sp>
          <p:nvSpPr>
            <p:cNvPr id="31" name="Rounded Rectangle 23">
              <a:extLst>
                <a:ext uri="{FF2B5EF4-FFF2-40B4-BE49-F238E27FC236}">
                  <a16:creationId xmlns="" xmlns:a16="http://schemas.microsoft.com/office/drawing/2014/main" id="{DFFFDDC4-EB59-41C2-876C-5035B59DA2FF}"/>
                </a:ext>
              </a:extLst>
            </p:cNvPr>
            <p:cNvSpPr/>
            <p:nvPr/>
          </p:nvSpPr>
          <p:spPr bwMode="auto">
            <a:xfrm>
              <a:off x="5319716" y="3063273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2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7DF0074A-9A9D-40AA-AEC9-0594BE02C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841" y="3088808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BAB065C-C21F-42AA-83BB-4E89F4E44311}"/>
              </a:ext>
            </a:extLst>
          </p:cNvPr>
          <p:cNvGrpSpPr/>
          <p:nvPr/>
        </p:nvGrpSpPr>
        <p:grpSpPr>
          <a:xfrm>
            <a:off x="6569645" y="2490280"/>
            <a:ext cx="639763" cy="430212"/>
            <a:chOff x="6569645" y="2588031"/>
            <a:chExt cx="639763" cy="430212"/>
          </a:xfrm>
        </p:grpSpPr>
        <p:sp>
          <p:nvSpPr>
            <p:cNvPr id="34" name="Rounded Rectangle 87">
              <a:extLst>
                <a:ext uri="{FF2B5EF4-FFF2-40B4-BE49-F238E27FC236}">
                  <a16:creationId xmlns="" xmlns:a16="http://schemas.microsoft.com/office/drawing/2014/main" id="{79C70BD4-2C9A-43C3-AEEE-72D7F088C2F2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35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68C13876-6F3F-41A4-AF22-6FF6EFCFA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29CEFA5-CD59-4EAC-AE31-98856985F91A}"/>
              </a:ext>
            </a:extLst>
          </p:cNvPr>
          <p:cNvGrpSpPr/>
          <p:nvPr/>
        </p:nvGrpSpPr>
        <p:grpSpPr>
          <a:xfrm>
            <a:off x="859196" y="2487924"/>
            <a:ext cx="639763" cy="430212"/>
            <a:chOff x="6569645" y="2588031"/>
            <a:chExt cx="639763" cy="430212"/>
          </a:xfrm>
        </p:grpSpPr>
        <p:sp>
          <p:nvSpPr>
            <p:cNvPr id="37" name="Rounded Rectangle 87">
              <a:extLst>
                <a:ext uri="{FF2B5EF4-FFF2-40B4-BE49-F238E27FC236}">
                  <a16:creationId xmlns="" xmlns:a16="http://schemas.microsoft.com/office/drawing/2014/main" id="{4EEB62AF-C49F-4072-87C4-2EECBE7FF4C9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38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FCF54DA4-72CE-449B-8EA9-63047F632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7474F02-91D4-4E7C-8389-EB5E1721EDF1}"/>
              </a:ext>
            </a:extLst>
          </p:cNvPr>
          <p:cNvGrpSpPr/>
          <p:nvPr/>
        </p:nvGrpSpPr>
        <p:grpSpPr>
          <a:xfrm>
            <a:off x="1665574" y="2498976"/>
            <a:ext cx="639763" cy="430212"/>
            <a:chOff x="6569645" y="2588031"/>
            <a:chExt cx="639763" cy="430212"/>
          </a:xfrm>
        </p:grpSpPr>
        <p:sp>
          <p:nvSpPr>
            <p:cNvPr id="40" name="Rounded Rectangle 87">
              <a:extLst>
                <a:ext uri="{FF2B5EF4-FFF2-40B4-BE49-F238E27FC236}">
                  <a16:creationId xmlns="" xmlns:a16="http://schemas.microsoft.com/office/drawing/2014/main" id="{1A1ED687-9A6F-4383-846D-A0C55DDA39CF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41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52D98C6C-F2E5-45A2-9BF0-F1D065044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784C830-44AD-4647-92FF-05F8677FD9EA}"/>
              </a:ext>
            </a:extLst>
          </p:cNvPr>
          <p:cNvGrpSpPr/>
          <p:nvPr/>
        </p:nvGrpSpPr>
        <p:grpSpPr>
          <a:xfrm>
            <a:off x="2463796" y="2510028"/>
            <a:ext cx="639763" cy="430212"/>
            <a:chOff x="6569645" y="2588031"/>
            <a:chExt cx="639763" cy="430212"/>
          </a:xfrm>
        </p:grpSpPr>
        <p:sp>
          <p:nvSpPr>
            <p:cNvPr id="43" name="Rounded Rectangle 87">
              <a:extLst>
                <a:ext uri="{FF2B5EF4-FFF2-40B4-BE49-F238E27FC236}">
                  <a16:creationId xmlns="" xmlns:a16="http://schemas.microsoft.com/office/drawing/2014/main" id="{AAC7FB9D-6E9F-4F4D-8E5B-C7BE3407157D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44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8771577B-119E-4F5C-9AE8-53EAAB4A8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ounded Rectangle 87">
            <a:extLst>
              <a:ext uri="{FF2B5EF4-FFF2-40B4-BE49-F238E27FC236}">
                <a16:creationId xmlns="" xmlns:a16="http://schemas.microsoft.com/office/drawing/2014/main" id="{5EDE9E17-0F34-4333-AF45-F078495F7606}"/>
              </a:ext>
            </a:extLst>
          </p:cNvPr>
          <p:cNvSpPr/>
          <p:nvPr/>
        </p:nvSpPr>
        <p:spPr bwMode="auto">
          <a:xfrm>
            <a:off x="3377559" y="2473480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D2B9D08E-C15F-4A72-91E7-4A0A2DD76546}"/>
              </a:ext>
            </a:extLst>
          </p:cNvPr>
          <p:cNvGrpSpPr/>
          <p:nvPr/>
        </p:nvGrpSpPr>
        <p:grpSpPr>
          <a:xfrm>
            <a:off x="5509138" y="2301303"/>
            <a:ext cx="639763" cy="430212"/>
            <a:chOff x="6569645" y="2588031"/>
            <a:chExt cx="639763" cy="430212"/>
          </a:xfrm>
        </p:grpSpPr>
        <p:sp>
          <p:nvSpPr>
            <p:cNvPr id="49" name="Rounded Rectangle 87">
              <a:extLst>
                <a:ext uri="{FF2B5EF4-FFF2-40B4-BE49-F238E27FC236}">
                  <a16:creationId xmlns="" xmlns:a16="http://schemas.microsoft.com/office/drawing/2014/main" id="{304F35BD-8C5E-40A0-B452-6FC2001472AA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50" name="Picture 10" descr="C:\Users\Jayeeta\AppData\Local\Microsoft\Windows\INetCache\Content.Word\oneM2M Logo_HighRes.png">
              <a:extLst>
                <a:ext uri="{FF2B5EF4-FFF2-40B4-BE49-F238E27FC236}">
                  <a16:creationId xmlns="" xmlns:a16="http://schemas.microsoft.com/office/drawing/2014/main" id="{12684407-D423-4E49-A835-CE5BE10F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39983F30-FB42-4ACB-BFA2-22B24F47C7B4}"/>
              </a:ext>
            </a:extLst>
          </p:cNvPr>
          <p:cNvSpPr/>
          <p:nvPr/>
        </p:nvSpPr>
        <p:spPr>
          <a:xfrm>
            <a:off x="7493494" y="2171176"/>
            <a:ext cx="4798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Flexible Deployment </a:t>
            </a:r>
            <a:r>
              <a:rPr lang="en-US" sz="2400" b="1" dirty="0">
                <a:solidFill>
                  <a:srgbClr val="C00000"/>
                </a:solidFill>
              </a:rPr>
              <a:t>Options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Cloud / Enterprise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Gateway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Edge Device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User Devices</a:t>
            </a:r>
          </a:p>
        </p:txBody>
      </p:sp>
      <p:pic>
        <p:nvPicPr>
          <p:cNvPr id="53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1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85" y="86003"/>
            <a:ext cx="10330594" cy="865220"/>
          </a:xfrm>
        </p:spPr>
        <p:txBody>
          <a:bodyPr anchor="ctr">
            <a:normAutofit/>
          </a:bodyPr>
          <a:lstStyle/>
          <a:p>
            <a:r>
              <a:rPr lang="de-DE" sz="4000" dirty="0" smtClean="0"/>
              <a:t>oneM2M </a:t>
            </a:r>
            <a:r>
              <a:rPr lang="de-DE" sz="4000" dirty="0" err="1" smtClean="0"/>
              <a:t>Architecture</a:t>
            </a:r>
            <a:endParaRPr lang="de-DE" sz="4000" dirty="0"/>
          </a:p>
        </p:txBody>
      </p:sp>
      <p:sp>
        <p:nvSpPr>
          <p:cNvPr id="54" name="Rectangle 53"/>
          <p:cNvSpPr/>
          <p:nvPr/>
        </p:nvSpPr>
        <p:spPr>
          <a:xfrm>
            <a:off x="10420475" y="2501660"/>
            <a:ext cx="796478" cy="2056501"/>
          </a:xfrm>
          <a:prstGeom prst="rect">
            <a:avLst/>
          </a:prstGeom>
          <a:gradFill rotWithShape="1">
            <a:gsLst>
              <a:gs pos="0">
                <a:srgbClr val="668C97">
                  <a:tint val="50000"/>
                  <a:satMod val="300000"/>
                </a:srgbClr>
              </a:gs>
              <a:gs pos="35000">
                <a:srgbClr val="668C97">
                  <a:tint val="37000"/>
                  <a:satMod val="300000"/>
                </a:srgbClr>
              </a:gs>
              <a:gs pos="100000">
                <a:srgbClr val="668C9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8C9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96461" y="1530584"/>
            <a:ext cx="1913242" cy="3027578"/>
          </a:xfrm>
          <a:prstGeom prst="rect">
            <a:avLst/>
          </a:prstGeom>
          <a:gradFill rotWithShape="1">
            <a:gsLst>
              <a:gs pos="0">
                <a:srgbClr val="668C97">
                  <a:tint val="50000"/>
                  <a:satMod val="300000"/>
                </a:srgbClr>
              </a:gs>
              <a:gs pos="35000">
                <a:srgbClr val="668C97">
                  <a:tint val="37000"/>
                  <a:satMod val="300000"/>
                </a:srgbClr>
              </a:gs>
              <a:gs pos="100000">
                <a:srgbClr val="668C9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8C9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32141" y="1530584"/>
            <a:ext cx="2353652" cy="3027578"/>
          </a:xfrm>
          <a:prstGeom prst="rect">
            <a:avLst/>
          </a:prstGeom>
          <a:gradFill rotWithShape="1">
            <a:gsLst>
              <a:gs pos="0">
                <a:srgbClr val="668C97">
                  <a:tint val="50000"/>
                  <a:satMod val="300000"/>
                </a:srgbClr>
              </a:gs>
              <a:gs pos="35000">
                <a:srgbClr val="668C97">
                  <a:tint val="37000"/>
                  <a:satMod val="300000"/>
                </a:srgbClr>
              </a:gs>
              <a:gs pos="100000">
                <a:srgbClr val="668C9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8C9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408174" y="2501660"/>
            <a:ext cx="1913242" cy="2056501"/>
          </a:xfrm>
          <a:prstGeom prst="rect">
            <a:avLst/>
          </a:prstGeom>
          <a:gradFill rotWithShape="1">
            <a:gsLst>
              <a:gs pos="0">
                <a:srgbClr val="668C97">
                  <a:tint val="50000"/>
                  <a:satMod val="300000"/>
                </a:srgbClr>
              </a:gs>
              <a:gs pos="35000">
                <a:srgbClr val="668C97">
                  <a:tint val="37000"/>
                  <a:satMod val="300000"/>
                </a:srgbClr>
              </a:gs>
              <a:gs pos="100000">
                <a:srgbClr val="668C9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8C9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Connecteur droit 8"/>
          <p:cNvCxnSpPr/>
          <p:nvPr/>
        </p:nvCxnSpPr>
        <p:spPr>
          <a:xfrm>
            <a:off x="2090209" y="3425270"/>
            <a:ext cx="8728505" cy="0"/>
          </a:xfrm>
          <a:prstGeom prst="line">
            <a:avLst/>
          </a:prstGeom>
          <a:noFill/>
          <a:ln w="25400" cap="flat" cmpd="sng" algn="ctr">
            <a:solidFill>
              <a:srgbClr val="716896">
                <a:lumMod val="60000"/>
                <a:lumOff val="40000"/>
              </a:srgbClr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Connecteur droit 9"/>
          <p:cNvCxnSpPr>
            <a:endCxn id="54" idx="0"/>
          </p:cNvCxnSpPr>
          <p:nvPr/>
        </p:nvCxnSpPr>
        <p:spPr>
          <a:xfrm flipV="1">
            <a:off x="2090209" y="2501660"/>
            <a:ext cx="8728505" cy="20453"/>
          </a:xfrm>
          <a:prstGeom prst="line">
            <a:avLst/>
          </a:prstGeom>
          <a:noFill/>
          <a:ln w="25400" cap="flat" cmpd="sng" algn="ctr">
            <a:solidFill>
              <a:schemeClr val="accent3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0" name="Nuage 10"/>
          <p:cNvSpPr/>
          <p:nvPr/>
        </p:nvSpPr>
        <p:spPr>
          <a:xfrm>
            <a:off x="6808967" y="3437660"/>
            <a:ext cx="3240000" cy="936000"/>
          </a:xfrm>
          <a:prstGeom prst="cloud">
            <a:avLst/>
          </a:prstGeom>
          <a:gradFill rotWithShape="1">
            <a:gsLst>
              <a:gs pos="0">
                <a:srgbClr val="668C97">
                  <a:tint val="50000"/>
                  <a:satMod val="300000"/>
                </a:srgbClr>
              </a:gs>
              <a:gs pos="35000">
                <a:srgbClr val="668C97">
                  <a:tint val="37000"/>
                  <a:satMod val="300000"/>
                </a:srgbClr>
              </a:gs>
              <a:gs pos="100000">
                <a:srgbClr val="668C9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8C9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8C9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Underlying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8C9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8C9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Network</a:t>
            </a:r>
          </a:p>
        </p:txBody>
      </p:sp>
      <p:sp>
        <p:nvSpPr>
          <p:cNvPr id="61" name="Nuage 11"/>
          <p:cNvSpPr/>
          <p:nvPr/>
        </p:nvSpPr>
        <p:spPr>
          <a:xfrm>
            <a:off x="3568795" y="3437660"/>
            <a:ext cx="3240000" cy="936000"/>
          </a:xfrm>
          <a:prstGeom prst="cloud">
            <a:avLst/>
          </a:prstGeom>
          <a:gradFill rotWithShape="1">
            <a:gsLst>
              <a:gs pos="0">
                <a:srgbClr val="668C97">
                  <a:tint val="50000"/>
                  <a:satMod val="300000"/>
                </a:srgbClr>
              </a:gs>
              <a:gs pos="35000">
                <a:srgbClr val="668C97">
                  <a:tint val="37000"/>
                  <a:satMod val="300000"/>
                </a:srgbClr>
              </a:gs>
              <a:gs pos="100000">
                <a:srgbClr val="668C9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8C9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8C9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Underlying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8C9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8C9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Network</a:t>
            </a:r>
          </a:p>
        </p:txBody>
      </p:sp>
      <p:sp>
        <p:nvSpPr>
          <p:cNvPr id="62" name="Rounded Rectangle 6"/>
          <p:cNvSpPr/>
          <p:nvPr/>
        </p:nvSpPr>
        <p:spPr>
          <a:xfrm>
            <a:off x="3712795" y="1709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3" name="Rounded Rectangle 6"/>
          <p:cNvSpPr/>
          <p:nvPr/>
        </p:nvSpPr>
        <p:spPr>
          <a:xfrm>
            <a:off x="3748795" y="1745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4" name="Rounded Rectangle 6"/>
          <p:cNvSpPr/>
          <p:nvPr/>
        </p:nvSpPr>
        <p:spPr>
          <a:xfrm>
            <a:off x="3676795" y="2717661"/>
            <a:ext cx="1152000" cy="504000"/>
          </a:xfrm>
          <a:prstGeom prst="roundRect">
            <a:avLst/>
          </a:prstGeom>
          <a:solidFill>
            <a:srgbClr val="B4202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65" name="Rounded Rectangle 6"/>
          <p:cNvSpPr/>
          <p:nvPr/>
        </p:nvSpPr>
        <p:spPr>
          <a:xfrm>
            <a:off x="3784795" y="1781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AE</a:t>
            </a:r>
          </a:p>
        </p:txBody>
      </p:sp>
      <p:cxnSp>
        <p:nvCxnSpPr>
          <p:cNvPr id="66" name="Connecteur droit avec flèche 17"/>
          <p:cNvCxnSpPr>
            <a:stCxn id="64" idx="0"/>
            <a:endCxn id="65" idx="2"/>
          </p:cNvCxnSpPr>
          <p:nvPr/>
        </p:nvCxnSpPr>
        <p:spPr>
          <a:xfrm flipV="1">
            <a:off x="4252795" y="2285661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7" name="Rounded Rectangle 6"/>
          <p:cNvSpPr/>
          <p:nvPr/>
        </p:nvSpPr>
        <p:spPr>
          <a:xfrm>
            <a:off x="3677695" y="3653661"/>
            <a:ext cx="1152000" cy="504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NSE</a:t>
            </a:r>
          </a:p>
        </p:txBody>
      </p:sp>
      <p:cxnSp>
        <p:nvCxnSpPr>
          <p:cNvPr id="68" name="Connecteur droit avec flèche 19"/>
          <p:cNvCxnSpPr>
            <a:stCxn id="67" idx="0"/>
            <a:endCxn id="64" idx="2"/>
          </p:cNvCxnSpPr>
          <p:nvPr/>
        </p:nvCxnSpPr>
        <p:spPr>
          <a:xfrm flipH="1" flipV="1">
            <a:off x="4252795" y="3221661"/>
            <a:ext cx="900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ounded Rectangle 6"/>
          <p:cNvSpPr/>
          <p:nvPr/>
        </p:nvSpPr>
        <p:spPr>
          <a:xfrm>
            <a:off x="6232795" y="2717661"/>
            <a:ext cx="1152000" cy="504000"/>
          </a:xfrm>
          <a:prstGeom prst="roundRect">
            <a:avLst/>
          </a:prstGeom>
          <a:solidFill>
            <a:srgbClr val="B4202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70" name="Rounded Rectangle 6"/>
          <p:cNvSpPr/>
          <p:nvPr/>
        </p:nvSpPr>
        <p:spPr>
          <a:xfrm>
            <a:off x="6268909" y="1709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6304909" y="1745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340909" y="1781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AE</a:t>
            </a:r>
          </a:p>
        </p:txBody>
      </p:sp>
      <p:cxnSp>
        <p:nvCxnSpPr>
          <p:cNvPr id="73" name="Connecteur droit avec flèche 24"/>
          <p:cNvCxnSpPr>
            <a:stCxn id="69" idx="0"/>
            <a:endCxn id="72" idx="2"/>
          </p:cNvCxnSpPr>
          <p:nvPr/>
        </p:nvCxnSpPr>
        <p:spPr>
          <a:xfrm flipV="1">
            <a:off x="6808795" y="2285661"/>
            <a:ext cx="114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4" name="Rounded Rectangle 6"/>
          <p:cNvSpPr/>
          <p:nvPr/>
        </p:nvSpPr>
        <p:spPr>
          <a:xfrm>
            <a:off x="5692795" y="3653661"/>
            <a:ext cx="1008000" cy="504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NSE</a:t>
            </a:r>
          </a:p>
        </p:txBody>
      </p:sp>
      <p:sp>
        <p:nvSpPr>
          <p:cNvPr id="75" name="Rounded Rectangle 6"/>
          <p:cNvSpPr/>
          <p:nvPr/>
        </p:nvSpPr>
        <p:spPr>
          <a:xfrm>
            <a:off x="8788795" y="2717661"/>
            <a:ext cx="1152000" cy="504000"/>
          </a:xfrm>
          <a:prstGeom prst="roundRect">
            <a:avLst/>
          </a:prstGeom>
          <a:solidFill>
            <a:srgbClr val="B4202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76" name="Rounded Rectangle 6"/>
          <p:cNvSpPr/>
          <p:nvPr/>
        </p:nvSpPr>
        <p:spPr>
          <a:xfrm>
            <a:off x="8824795" y="1709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7" name="Rounded Rectangle 6"/>
          <p:cNvSpPr/>
          <p:nvPr/>
        </p:nvSpPr>
        <p:spPr>
          <a:xfrm>
            <a:off x="8860795" y="1745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8" name="Rounded Rectangle 6"/>
          <p:cNvSpPr/>
          <p:nvPr/>
        </p:nvSpPr>
        <p:spPr>
          <a:xfrm>
            <a:off x="8896795" y="1781661"/>
            <a:ext cx="936000" cy="504000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AE</a:t>
            </a:r>
          </a:p>
        </p:txBody>
      </p:sp>
      <p:cxnSp>
        <p:nvCxnSpPr>
          <p:cNvPr id="79" name="Connecteur droit avec flèche 30"/>
          <p:cNvCxnSpPr>
            <a:stCxn id="75" idx="0"/>
            <a:endCxn id="78" idx="2"/>
          </p:cNvCxnSpPr>
          <p:nvPr/>
        </p:nvCxnSpPr>
        <p:spPr>
          <a:xfrm flipV="1">
            <a:off x="9364795" y="2285661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0" name="Rounded Rectangle 6"/>
          <p:cNvSpPr/>
          <p:nvPr/>
        </p:nvSpPr>
        <p:spPr>
          <a:xfrm>
            <a:off x="8788795" y="3653661"/>
            <a:ext cx="1152000" cy="504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NSE</a:t>
            </a:r>
          </a:p>
        </p:txBody>
      </p:sp>
      <p:cxnSp>
        <p:nvCxnSpPr>
          <p:cNvPr id="81" name="Connecteur droit avec flèche 32"/>
          <p:cNvCxnSpPr>
            <a:stCxn id="80" idx="0"/>
            <a:endCxn id="75" idx="2"/>
          </p:cNvCxnSpPr>
          <p:nvPr/>
        </p:nvCxnSpPr>
        <p:spPr>
          <a:xfrm flipV="1">
            <a:off x="9364795" y="3221661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Connecteur droit avec flèche 33"/>
          <p:cNvCxnSpPr/>
          <p:nvPr/>
        </p:nvCxnSpPr>
        <p:spPr>
          <a:xfrm flipV="1">
            <a:off x="7149655" y="3221661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Connecteur droit avec flèche 34"/>
          <p:cNvCxnSpPr/>
          <p:nvPr/>
        </p:nvCxnSpPr>
        <p:spPr>
          <a:xfrm flipV="1">
            <a:off x="6463761" y="3221661"/>
            <a:ext cx="0" cy="432000"/>
          </a:xfrm>
          <a:prstGeom prst="straightConnector1">
            <a:avLst/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4" name="Rounded Rectangle 6"/>
          <p:cNvSpPr/>
          <p:nvPr/>
        </p:nvSpPr>
        <p:spPr>
          <a:xfrm>
            <a:off x="6916795" y="3653661"/>
            <a:ext cx="1008000" cy="504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NSE</a:t>
            </a:r>
          </a:p>
        </p:txBody>
      </p:sp>
      <p:sp>
        <p:nvSpPr>
          <p:cNvPr id="85" name="ZoneTexte 36"/>
          <p:cNvSpPr txBox="1"/>
          <p:nvPr/>
        </p:nvSpPr>
        <p:spPr>
          <a:xfrm>
            <a:off x="3066882" y="4722601"/>
            <a:ext cx="23709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Device, Sensor, Actuator</a:t>
            </a:r>
            <a:endParaRPr lang="en-US" sz="1600" b="1" dirty="0">
              <a:solidFill>
                <a:schemeClr val="accent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6" name="ZoneTexte 37"/>
          <p:cNvSpPr txBox="1"/>
          <p:nvPr/>
        </p:nvSpPr>
        <p:spPr>
          <a:xfrm>
            <a:off x="5639394" y="4722457"/>
            <a:ext cx="23536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Edge Device or Gateway</a:t>
            </a:r>
            <a:endParaRPr lang="en-US" sz="1600" b="1" dirty="0">
              <a:solidFill>
                <a:schemeClr val="accent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7" name="ZoneTexte 38"/>
          <p:cNvSpPr txBox="1"/>
          <p:nvPr/>
        </p:nvSpPr>
        <p:spPr>
          <a:xfrm>
            <a:off x="8428405" y="4728108"/>
            <a:ext cx="28087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Backend or Cloud</a:t>
            </a:r>
            <a:endParaRPr lang="en-US" sz="1600" b="1" dirty="0">
              <a:solidFill>
                <a:schemeClr val="accent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8" name="ZoneTexte 39"/>
          <p:cNvSpPr txBox="1"/>
          <p:nvPr/>
        </p:nvSpPr>
        <p:spPr>
          <a:xfrm>
            <a:off x="2304445" y="1709661"/>
            <a:ext cx="1264350" cy="646331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00548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rIns="3600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Layer</a:t>
            </a:r>
          </a:p>
        </p:txBody>
      </p:sp>
      <p:sp>
        <p:nvSpPr>
          <p:cNvPr id="89" name="ZoneTexte 40"/>
          <p:cNvSpPr txBox="1"/>
          <p:nvPr/>
        </p:nvSpPr>
        <p:spPr>
          <a:xfrm>
            <a:off x="2304445" y="2646495"/>
            <a:ext cx="1264350" cy="646331"/>
          </a:xfrm>
          <a:prstGeom prst="rect">
            <a:avLst/>
          </a:prstGeom>
          <a:solidFill>
            <a:srgbClr val="B42025"/>
          </a:solidFill>
          <a:ln w="9525" cap="flat" cmpd="sng" algn="ctr">
            <a:solidFill>
              <a:srgbClr val="B4202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rIns="3600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ZoneTexte 41"/>
          <p:cNvSpPr txBox="1"/>
          <p:nvPr/>
        </p:nvSpPr>
        <p:spPr>
          <a:xfrm>
            <a:off x="2304445" y="3582495"/>
            <a:ext cx="12643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00548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rIns="36000" rtlCol="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Layer</a:t>
            </a:r>
          </a:p>
        </p:txBody>
      </p:sp>
      <p:sp>
        <p:nvSpPr>
          <p:cNvPr id="91" name="Arc 90"/>
          <p:cNvSpPr/>
          <p:nvPr/>
        </p:nvSpPr>
        <p:spPr>
          <a:xfrm>
            <a:off x="4684795" y="2871051"/>
            <a:ext cx="1692000" cy="720000"/>
          </a:xfrm>
          <a:prstGeom prst="arc">
            <a:avLst>
              <a:gd name="adj1" fmla="val 21550740"/>
              <a:gd name="adj2" fmla="val 10893906"/>
            </a:avLst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>
            <a:off x="7240909" y="2871051"/>
            <a:ext cx="1692000" cy="720000"/>
          </a:xfrm>
          <a:prstGeom prst="arc">
            <a:avLst>
              <a:gd name="adj1" fmla="val 21550740"/>
              <a:gd name="adj2" fmla="val 10893906"/>
            </a:avLst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ounded Rectangle 6"/>
          <p:cNvSpPr/>
          <p:nvPr/>
        </p:nvSpPr>
        <p:spPr>
          <a:xfrm>
            <a:off x="10520467" y="2717661"/>
            <a:ext cx="596495" cy="504000"/>
          </a:xfrm>
          <a:prstGeom prst="roundRect">
            <a:avLst/>
          </a:prstGeom>
          <a:solidFill>
            <a:srgbClr val="B4202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CSE</a:t>
            </a:r>
          </a:p>
        </p:txBody>
      </p:sp>
      <p:sp>
        <p:nvSpPr>
          <p:cNvPr id="102" name="Arc 101"/>
          <p:cNvSpPr/>
          <p:nvPr/>
        </p:nvSpPr>
        <p:spPr>
          <a:xfrm>
            <a:off x="9674467" y="2871051"/>
            <a:ext cx="1008000" cy="720000"/>
          </a:xfrm>
          <a:prstGeom prst="arc">
            <a:avLst>
              <a:gd name="adj1" fmla="val 21550740"/>
              <a:gd name="adj2" fmla="val 10893906"/>
            </a:avLst>
          </a:prstGeom>
          <a:noFill/>
          <a:ln w="38100" cap="flat" cmpd="sng" algn="ctr">
            <a:solidFill>
              <a:srgbClr val="B42025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ZoneTexte 88"/>
          <p:cNvSpPr txBox="1"/>
          <p:nvPr/>
        </p:nvSpPr>
        <p:spPr>
          <a:xfrm>
            <a:off x="10458714" y="4124234"/>
            <a:ext cx="72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Other Backend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75405" y="2383481"/>
            <a:ext cx="1220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AT" sz="1200" b="1" dirty="0" smtClean="0">
                <a:solidFill>
                  <a:schemeClr val="accent6"/>
                </a:solidFill>
              </a:rPr>
              <a:t>Developer API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65263" y="3286855"/>
            <a:ext cx="1524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AT" sz="1200" b="1" dirty="0">
                <a:solidFill>
                  <a:schemeClr val="accent6"/>
                </a:solidFill>
              </a:rPr>
              <a:t> </a:t>
            </a:r>
            <a:r>
              <a:rPr lang="de-AT" sz="1200" b="1" dirty="0" smtClean="0">
                <a:solidFill>
                  <a:schemeClr val="accent6"/>
                </a:solidFill>
              </a:rPr>
              <a:t>Network Interface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65263" y="5184536"/>
            <a:ext cx="115581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0"/>
              </a:spcAft>
              <a:tabLst>
                <a:tab pos="1887538" algn="l"/>
                <a:tab pos="3051175" algn="l"/>
              </a:tabLst>
            </a:pPr>
            <a:r>
              <a:rPr lang="en-US" sz="1200" b="1" dirty="0" smtClean="0">
                <a:solidFill>
                  <a:schemeClr val="accent6"/>
                </a:solidFill>
              </a:rPr>
              <a:t>Application Entity (AE)</a:t>
            </a:r>
            <a:r>
              <a:rPr lang="en-US" sz="1200" dirty="0">
                <a:solidFill>
                  <a:schemeClr val="accent6"/>
                </a:solidFill>
              </a:rPr>
              <a:t>	</a:t>
            </a:r>
            <a:r>
              <a:rPr lang="en-US" sz="1200" dirty="0" smtClean="0">
                <a:solidFill>
                  <a:schemeClr val="accent6"/>
                </a:solidFill>
              </a:rPr>
              <a:t>	Provides </a:t>
            </a:r>
            <a:r>
              <a:rPr lang="en-US" sz="1200" dirty="0">
                <a:solidFill>
                  <a:schemeClr val="accent6"/>
                </a:solidFill>
              </a:rPr>
              <a:t>application logic for the end-to-end M2M solutions</a:t>
            </a:r>
          </a:p>
          <a:p>
            <a:pPr hangingPunct="0">
              <a:spcAft>
                <a:spcPts val="600"/>
              </a:spcAft>
              <a:tabLst>
                <a:tab pos="1887538" algn="l"/>
                <a:tab pos="3051175" algn="l"/>
              </a:tabLst>
            </a:pPr>
            <a:r>
              <a:rPr lang="en-US" sz="1200" b="1" dirty="0">
                <a:solidFill>
                  <a:schemeClr val="accent6"/>
                </a:solidFill>
              </a:rPr>
              <a:t>Common Services Entity (CSE)</a:t>
            </a:r>
            <a:r>
              <a:rPr lang="en-US" sz="1200" dirty="0">
                <a:solidFill>
                  <a:schemeClr val="accent6"/>
                </a:solidFill>
              </a:rPr>
              <a:t>	Provides the set of "service functions" that are common to the M2M environments</a:t>
            </a:r>
          </a:p>
          <a:p>
            <a:pPr hangingPunct="0">
              <a:spcAft>
                <a:spcPts val="600"/>
              </a:spcAft>
              <a:tabLst>
                <a:tab pos="1887538" algn="l"/>
                <a:tab pos="3051175" algn="l"/>
              </a:tabLst>
            </a:pPr>
            <a:r>
              <a:rPr lang="en-US" sz="1200" b="1" dirty="0" smtClean="0">
                <a:solidFill>
                  <a:schemeClr val="accent6"/>
                </a:solidFill>
              </a:rPr>
              <a:t>Network </a:t>
            </a:r>
            <a:r>
              <a:rPr lang="en-US" sz="1200" b="1" dirty="0">
                <a:solidFill>
                  <a:schemeClr val="accent6"/>
                </a:solidFill>
              </a:rPr>
              <a:t>Services </a:t>
            </a:r>
            <a:r>
              <a:rPr lang="en-US" sz="1200" b="1" dirty="0" smtClean="0">
                <a:solidFill>
                  <a:schemeClr val="accent6"/>
                </a:solidFill>
              </a:rPr>
              <a:t>Entity (NSE)</a:t>
            </a:r>
            <a:r>
              <a:rPr lang="en-US" sz="1200" dirty="0">
                <a:solidFill>
                  <a:schemeClr val="accent6"/>
                </a:solidFill>
              </a:rPr>
              <a:t>	Provides services to the CSEs besides the pure data transport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  <a:tab pos="3051175" algn="l"/>
              </a:tabLst>
            </a:pPr>
            <a:r>
              <a:rPr lang="en-US" sz="1200" b="1" dirty="0" smtClean="0">
                <a:solidFill>
                  <a:schemeClr val="accent6"/>
                </a:solidFill>
              </a:rPr>
              <a:t>Node	</a:t>
            </a:r>
            <a:r>
              <a:rPr lang="en-US" sz="1200" b="1" dirty="0">
                <a:solidFill>
                  <a:schemeClr val="accent6"/>
                </a:solidFill>
              </a:rPr>
              <a:t>	</a:t>
            </a:r>
            <a:r>
              <a:rPr lang="en-US" sz="1200" dirty="0">
                <a:solidFill>
                  <a:schemeClr val="accent6"/>
                </a:solidFill>
              </a:rPr>
              <a:t>Logical equivalent of a physical (or possibly virtualized, especially on the server side) device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311024" y="4337945"/>
            <a:ext cx="1913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b="1" dirty="0" err="1" smtClean="0">
                <a:solidFill>
                  <a:schemeClr val="accent6"/>
                </a:solidFill>
              </a:rPr>
              <a:t>Application</a:t>
            </a:r>
            <a:r>
              <a:rPr lang="de-AT" sz="1100" b="1" dirty="0" smtClean="0">
                <a:solidFill>
                  <a:schemeClr val="accent6"/>
                </a:solidFill>
              </a:rPr>
              <a:t> Service </a:t>
            </a:r>
            <a:r>
              <a:rPr lang="de-AT" sz="1100" b="1" dirty="0" err="1" smtClean="0">
                <a:solidFill>
                  <a:schemeClr val="accent6"/>
                </a:solidFill>
              </a:rPr>
              <a:t>Node</a:t>
            </a:r>
            <a:endParaRPr lang="de-DE" sz="1100" b="1" dirty="0">
              <a:solidFill>
                <a:schemeClr val="accent6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639394" y="4337720"/>
            <a:ext cx="23536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b="1" dirty="0" err="1" smtClean="0">
                <a:solidFill>
                  <a:schemeClr val="accent6"/>
                </a:solidFill>
              </a:rPr>
              <a:t>Middle</a:t>
            </a:r>
            <a:r>
              <a:rPr lang="de-AT" sz="1100" b="1" dirty="0" smtClean="0">
                <a:solidFill>
                  <a:schemeClr val="accent6"/>
                </a:solidFill>
              </a:rPr>
              <a:t> </a:t>
            </a:r>
            <a:r>
              <a:rPr lang="de-AT" sz="1100" b="1" dirty="0" err="1" smtClean="0">
                <a:solidFill>
                  <a:schemeClr val="accent6"/>
                </a:solidFill>
              </a:rPr>
              <a:t>Node</a:t>
            </a:r>
            <a:endParaRPr lang="de-DE" sz="1100" b="1" dirty="0">
              <a:solidFill>
                <a:schemeClr val="accent6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415428" y="4344346"/>
            <a:ext cx="1905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b="1" dirty="0" smtClean="0">
                <a:solidFill>
                  <a:schemeClr val="accent6"/>
                </a:solidFill>
              </a:rPr>
              <a:t>Infrastructure </a:t>
            </a:r>
            <a:r>
              <a:rPr lang="de-AT" sz="1100" b="1" dirty="0" err="1" smtClean="0">
                <a:solidFill>
                  <a:schemeClr val="accent6"/>
                </a:solidFill>
              </a:rPr>
              <a:t>Node</a:t>
            </a:r>
            <a:endParaRPr lang="de-AT" sz="1100" b="1" dirty="0" smtClean="0">
              <a:solidFill>
                <a:schemeClr val="accent6"/>
              </a:solidFill>
            </a:endParaRPr>
          </a:p>
        </p:txBody>
      </p:sp>
      <p:pic>
        <p:nvPicPr>
          <p:cNvPr id="51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Foliennummernplatzhalter 3"/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6C17D4-FCD9-4903-A108-492A4B874A98}" type="slidenum">
              <a:rPr lang="en-US" sz="1200" smtClean="0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1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85" y="86003"/>
            <a:ext cx="10330594" cy="865220"/>
          </a:xfrm>
        </p:spPr>
        <p:txBody>
          <a:bodyPr anchor="ctr">
            <a:normAutofit/>
          </a:bodyPr>
          <a:lstStyle/>
          <a:p>
            <a:r>
              <a:rPr lang="de-DE" sz="4000" dirty="0" smtClean="0"/>
              <a:t>oneM2M </a:t>
            </a:r>
            <a:r>
              <a:rPr lang="de-DE" sz="4000" dirty="0" err="1" smtClean="0"/>
              <a:t>is</a:t>
            </a:r>
            <a:r>
              <a:rPr lang="de-DE" sz="4000" dirty="0" smtClean="0"/>
              <a:t> </a:t>
            </a:r>
            <a:r>
              <a:rPr lang="de-DE" sz="4000" dirty="0" err="1"/>
              <a:t>Resource</a:t>
            </a:r>
            <a:r>
              <a:rPr lang="de-DE" sz="4000" dirty="0"/>
              <a:t> </a:t>
            </a:r>
            <a:r>
              <a:rPr lang="de-DE" sz="4000" dirty="0" err="1"/>
              <a:t>O</a:t>
            </a:r>
            <a:r>
              <a:rPr lang="de-DE" sz="4000" dirty="0" err="1" smtClean="0"/>
              <a:t>riented</a:t>
            </a:r>
            <a:r>
              <a:rPr lang="de-DE" sz="4000" dirty="0" smtClean="0"/>
              <a:t> </a:t>
            </a:r>
            <a:endParaRPr lang="de-DE" sz="4000" dirty="0"/>
          </a:p>
        </p:txBody>
      </p:sp>
      <p:pic>
        <p:nvPicPr>
          <p:cNvPr id="51" name="Picture 9">
            <a:extLst>
              <a:ext uri="{FF2B5EF4-FFF2-40B4-BE49-F238E27FC236}">
                <a16:creationId xmlns="" xmlns:a16="http://schemas.microsoft.com/office/drawing/2014/main" id="{926B6420-B357-4C10-B155-543AD9DC1D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29540"/>
            <a:ext cx="146177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838200" y="1415622"/>
            <a:ext cx="1072810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Based on REST architecture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style (representational state transfer)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Access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using an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URI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/>
              </a:rPr>
              <a:t>://www.example.com/wiki/rest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Representation format: XML, JSON, BSON, …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Dependencies, hierarchy is represented by link in resource representation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68077" y="6211475"/>
            <a:ext cx="5518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Based on slides provided by Thierry </a:t>
            </a:r>
            <a:r>
              <a:rPr lang="en-US" sz="1200" dirty="0" err="1" smtClean="0"/>
              <a:t>Monteil</a:t>
            </a:r>
            <a:r>
              <a:rPr lang="en-US" sz="1200" dirty="0" smtClean="0"/>
              <a:t> at the CDOT foundation Day 2019</a:t>
            </a:r>
            <a:endParaRPr lang="en-US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43" y="3150341"/>
            <a:ext cx="2097277" cy="2819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8200" y="3328152"/>
            <a:ext cx="4469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Basic Resources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Common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Service Entity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(CSE)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Container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(CNT)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Application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Entity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(AE)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Container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(CNT)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Content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Instance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(CIN)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….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7098" y="6211475"/>
            <a:ext cx="3321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onem2m.org</a:t>
            </a:r>
            <a:r>
              <a:rPr lang="en-US" sz="1200" dirty="0"/>
              <a:t>, TS-0001 Functional Architecture</a:t>
            </a:r>
          </a:p>
        </p:txBody>
      </p:sp>
      <p:sp>
        <p:nvSpPr>
          <p:cNvPr id="93" name="Foliennummernplatzhalter 3"/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0A3AB7-1123-4869-9836-2879C197E174}" type="slidenum">
              <a:rPr lang="en-US" sz="1200" smtClean="0"/>
              <a:pPr algn="ct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07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pt8418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ptA4A3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B11D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neM2M_design Farben">
      <a:dk1>
        <a:srgbClr val="A0A0A3"/>
      </a:dk1>
      <a:lt1>
        <a:sysClr val="window" lastClr="FFFFFF"/>
      </a:lt1>
      <a:dk2>
        <a:srgbClr val="A0A0A3"/>
      </a:dk2>
      <a:lt2>
        <a:srgbClr val="E7E6E6"/>
      </a:lt2>
      <a:accent1>
        <a:srgbClr val="A0A0A3"/>
      </a:accent1>
      <a:accent2>
        <a:srgbClr val="B42025"/>
      </a:accent2>
      <a:accent3>
        <a:srgbClr val="F5921E"/>
      </a:accent3>
      <a:accent4>
        <a:srgbClr val="716896"/>
      </a:accent4>
      <a:accent5>
        <a:srgbClr val="005480"/>
      </a:accent5>
      <a:accent6>
        <a:srgbClr val="545054"/>
      </a:accent6>
      <a:hlink>
        <a:srgbClr val="668C97"/>
      </a:hlink>
      <a:folHlink>
        <a:srgbClr val="4454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326E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pt6BB7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t8D9A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pt991F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ptA495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ptAD6C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2039</Words>
  <Application>Microsoft Office PowerPoint</Application>
  <PresentationFormat>Breitbild</PresentationFormat>
  <Paragraphs>511</Paragraphs>
  <Slides>27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27</vt:i4>
      </vt:variant>
    </vt:vector>
  </HeadingPairs>
  <TitlesOfParts>
    <vt:vector size="52" baseType="lpstr">
      <vt:lpstr>MS PGothic</vt:lpstr>
      <vt:lpstr>黑体</vt:lpstr>
      <vt:lpstr>Arial</vt:lpstr>
      <vt:lpstr>Arial Black</vt:lpstr>
      <vt:lpstr>Calibri</vt:lpstr>
      <vt:lpstr>Calibri Light</vt:lpstr>
      <vt:lpstr>Corbel</vt:lpstr>
      <vt:lpstr>Myriad Pro</vt:lpstr>
      <vt:lpstr>Myriad Pro Light</vt:lpstr>
      <vt:lpstr>Symbol</vt:lpstr>
      <vt:lpstr>Tahoma</vt:lpstr>
      <vt:lpstr>Times New Roman</vt:lpstr>
      <vt:lpstr>Trebuchet MS</vt:lpstr>
      <vt:lpstr>Wingdings</vt:lpstr>
      <vt:lpstr>Office Theme</vt:lpstr>
      <vt:lpstr>pptB11D.tmp</vt:lpstr>
      <vt:lpstr>1_Office Theme</vt:lpstr>
      <vt:lpstr>ppt326E.tmp</vt:lpstr>
      <vt:lpstr>ppt6BB7.tmp</vt:lpstr>
      <vt:lpstr>ppt8D9A.tmp</vt:lpstr>
      <vt:lpstr>ppt991F.tmp</vt:lpstr>
      <vt:lpstr>pptA495.tmp</vt:lpstr>
      <vt:lpstr>pptAD6C.tmp</vt:lpstr>
      <vt:lpstr>ppt8418.tmp</vt:lpstr>
      <vt:lpstr>pptA4A3.tmp</vt:lpstr>
      <vt:lpstr>oneM2M Overview </vt:lpstr>
      <vt:lpstr>Agenda – oneM2M @ Industry Day</vt:lpstr>
      <vt:lpstr>oneM2M Partnership Project</vt:lpstr>
      <vt:lpstr>oneM2M Structure</vt:lpstr>
      <vt:lpstr>oneM2M Work Process</vt:lpstr>
      <vt:lpstr>oneM2M Breaks Down the Silos </vt:lpstr>
      <vt:lpstr>oneM2M  is an End-to-End IoT Technology</vt:lpstr>
      <vt:lpstr>oneM2M Architecture</vt:lpstr>
      <vt:lpstr>oneM2M is Resource Oriented </vt:lpstr>
      <vt:lpstr>oneM2M functions provided to applications</vt:lpstr>
      <vt:lpstr>PowerPoint-Präsentation</vt:lpstr>
      <vt:lpstr>oneM2M Device Management Framework</vt:lpstr>
      <vt:lpstr>oneM2M Interworking Framework</vt:lpstr>
      <vt:lpstr>oneM2M Interworking towards Domain-specific Technologies</vt:lpstr>
      <vt:lpstr>oneM2M Specifications &amp; Release 4</vt:lpstr>
      <vt:lpstr>oneM2M Timeline</vt:lpstr>
      <vt:lpstr>oneM2M Adoption</vt:lpstr>
      <vt:lpstr>oneM2M Implementation and Deployment Base</vt:lpstr>
      <vt:lpstr>Takeaways</vt:lpstr>
      <vt:lpstr>Thank you!</vt:lpstr>
      <vt:lpstr>Backup</vt:lpstr>
      <vt:lpstr>oneM2M Feature Summary by Release</vt:lpstr>
      <vt:lpstr>Publicly Accessible Links</vt:lpstr>
      <vt:lpstr>Publicly Accessible Links</vt:lpstr>
      <vt:lpstr>oneM2M Releases and Specifications</vt:lpstr>
      <vt:lpstr>oneM2M Release 3 Deliverables</vt:lpstr>
      <vt:lpstr>31 active Work Items*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Jayeeta Saha</dc:creator>
  <cp:lastModifiedBy>Roland Hechwartner</cp:lastModifiedBy>
  <cp:revision>89</cp:revision>
  <dcterms:created xsi:type="dcterms:W3CDTF">2017-09-14T06:20:48Z</dcterms:created>
  <dcterms:modified xsi:type="dcterms:W3CDTF">2019-09-24T12:50:50Z</dcterms:modified>
</cp:coreProperties>
</file>