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9" r:id="rId1"/>
    <p:sldMasterId id="2147483801" r:id="rId2"/>
  </p:sldMasterIdLst>
  <p:notesMasterIdLst>
    <p:notesMasterId r:id="rId38"/>
  </p:notesMasterIdLst>
  <p:handoutMasterIdLst>
    <p:handoutMasterId r:id="rId39"/>
  </p:handoutMasterIdLst>
  <p:sldIdLst>
    <p:sldId id="256" r:id="rId3"/>
    <p:sldId id="536" r:id="rId4"/>
    <p:sldId id="532" r:id="rId5"/>
    <p:sldId id="372" r:id="rId6"/>
    <p:sldId id="449" r:id="rId7"/>
    <p:sldId id="308" r:id="rId8"/>
    <p:sldId id="534" r:id="rId9"/>
    <p:sldId id="404" r:id="rId10"/>
    <p:sldId id="497" r:id="rId11"/>
    <p:sldId id="500" r:id="rId12"/>
    <p:sldId id="320" r:id="rId13"/>
    <p:sldId id="524" r:id="rId14"/>
    <p:sldId id="525" r:id="rId15"/>
    <p:sldId id="527" r:id="rId16"/>
    <p:sldId id="533" r:id="rId17"/>
    <p:sldId id="481" r:id="rId18"/>
    <p:sldId id="535" r:id="rId19"/>
    <p:sldId id="369" r:id="rId20"/>
    <p:sldId id="520" r:id="rId21"/>
    <p:sldId id="467" r:id="rId22"/>
    <p:sldId id="264" r:id="rId23"/>
    <p:sldId id="608" r:id="rId24"/>
    <p:sldId id="609" r:id="rId25"/>
    <p:sldId id="292" r:id="rId26"/>
    <p:sldId id="610" r:id="rId27"/>
    <p:sldId id="611" r:id="rId28"/>
    <p:sldId id="614" r:id="rId29"/>
    <p:sldId id="612" r:id="rId30"/>
    <p:sldId id="613" r:id="rId31"/>
    <p:sldId id="615" r:id="rId32"/>
    <p:sldId id="618" r:id="rId33"/>
    <p:sldId id="617" r:id="rId34"/>
    <p:sldId id="620" r:id="rId35"/>
    <p:sldId id="619" r:id="rId36"/>
    <p:sldId id="5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a:srgbClr val="009900"/>
    <a:srgbClr val="99CC00"/>
    <a:srgbClr val="00FF00"/>
    <a:srgbClr val="FFFF99"/>
    <a:srgbClr val="5F5F5F"/>
    <a:srgbClr val="760000"/>
    <a:srgbClr val="032B05"/>
    <a:srgbClr val="FF66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autoAdjust="0"/>
  </p:normalViewPr>
  <p:slideViewPr>
    <p:cSldViewPr>
      <p:cViewPr varScale="1">
        <p:scale>
          <a:sx n="70" d="100"/>
          <a:sy n="70" d="100"/>
        </p:scale>
        <p:origin x="58" y="456"/>
      </p:cViewPr>
      <p:guideLst>
        <p:guide orient="horz" pos="2160"/>
        <p:guide pos="3840"/>
      </p:guideLst>
    </p:cSldViewPr>
  </p:slideViewPr>
  <p:outlineViewPr>
    <p:cViewPr>
      <p:scale>
        <a:sx n="33" d="100"/>
        <a:sy n="33" d="100"/>
      </p:scale>
      <p:origin x="0" y="-26616"/>
    </p:cViewPr>
  </p:outlineViewPr>
  <p:notesTextViewPr>
    <p:cViewPr>
      <p:scale>
        <a:sx n="100" d="100"/>
        <a:sy n="100" d="100"/>
      </p:scale>
      <p:origin x="0" y="0"/>
    </p:cViewPr>
  </p:notesTextViewPr>
  <p:sorterViewPr>
    <p:cViewPr>
      <p:scale>
        <a:sx n="80" d="100"/>
        <a:sy n="80" d="100"/>
      </p:scale>
      <p:origin x="0" y="-3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E62A9-5E41-4D61-9916-83EDE1DDC77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7AD0526-C9EF-4DA6-A890-799616B8DBEF}">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spcAft>
              <a:spcPts val="600"/>
            </a:spcAft>
          </a:pPr>
          <a:r>
            <a:rPr lang="en-US" sz="4400" b="1" dirty="0">
              <a:solidFill>
                <a:srgbClr val="FFFF00"/>
              </a:solidFill>
              <a:effectLst>
                <a:outerShdw blurRad="38100" dist="38100" dir="2700000" algn="tl">
                  <a:srgbClr val="000000">
                    <a:alpha val="43137"/>
                  </a:srgbClr>
                </a:outerShdw>
              </a:effectLst>
              <a:latin typeface="Bahnschrift SemiBold" panose="020B0502040204020203" pitchFamily="34" charset="0"/>
              <a:ea typeface="ヒラギノ角ゴ ProN W6"/>
              <a:cs typeface="Arial" pitchFamily="34" charset="0"/>
              <a:sym typeface="Garamond" pitchFamily="18" charset="0"/>
            </a:rPr>
            <a:t>Why            </a:t>
          </a:r>
          <a:r>
            <a:rPr lang="en-US" sz="4400" b="1" dirty="0">
              <a:solidFill>
                <a:srgbClr val="FFFF00"/>
              </a:solidFill>
              <a:latin typeface="Bahnschrift SemiBold" panose="020B0502040204020203" pitchFamily="34" charset="0"/>
              <a:ea typeface="ヒラギノ角ゴ ProN W6"/>
              <a:cs typeface="Arial" pitchFamily="34" charset="0"/>
              <a:sym typeface="Garamond" pitchFamily="18" charset="0"/>
            </a:rPr>
            <a:t>is essential for </a:t>
          </a:r>
        </a:p>
        <a:p>
          <a:pPr>
            <a:lnSpc>
              <a:spcPct val="150000"/>
            </a:lnSpc>
            <a:spcAft>
              <a:spcPts val="600"/>
            </a:spcAft>
          </a:pPr>
          <a:r>
            <a:rPr lang="en-US" sz="4400" b="1" dirty="0">
              <a:solidFill>
                <a:srgbClr val="FFFF00"/>
              </a:solidFill>
              <a:latin typeface="Bahnschrift SemiBold" panose="020B0502040204020203" pitchFamily="34" charset="0"/>
              <a:ea typeface="ヒラギノ角ゴ ProN W6"/>
              <a:cs typeface="Arial" pitchFamily="34" charset="0"/>
              <a:sym typeface="Garamond" pitchFamily="18" charset="0"/>
            </a:rPr>
            <a:t>cross-sector standardization </a:t>
          </a:r>
        </a:p>
        <a:p>
          <a:pPr>
            <a:lnSpc>
              <a:spcPct val="100000"/>
            </a:lnSpc>
            <a:spcAft>
              <a:spcPts val="600"/>
            </a:spcAft>
          </a:pPr>
          <a:r>
            <a:rPr lang="en-US" sz="4400" b="1" dirty="0">
              <a:solidFill>
                <a:srgbClr val="FFFF00"/>
              </a:solidFill>
              <a:latin typeface="Bahnschrift SemiBold" panose="020B0502040204020203" pitchFamily="34" charset="0"/>
              <a:ea typeface="ヒラギノ角ゴ ProN W6"/>
              <a:cs typeface="Arial" pitchFamily="34" charset="0"/>
              <a:sym typeface="Garamond" pitchFamily="18" charset="0"/>
            </a:rPr>
            <a:t>of </a:t>
          </a:r>
        </a:p>
        <a:p>
          <a:pPr>
            <a:lnSpc>
              <a:spcPct val="150000"/>
            </a:lnSpc>
            <a:spcAft>
              <a:spcPts val="600"/>
            </a:spcAft>
          </a:pPr>
          <a:r>
            <a:rPr lang="en-US" sz="4400" b="1" dirty="0">
              <a:solidFill>
                <a:srgbClr val="FFFF00"/>
              </a:solidFill>
              <a:latin typeface="Bahnschrift SemiBold" panose="020B0502040204020203" pitchFamily="34" charset="0"/>
              <a:ea typeface="ヒラギノ角ゴ ProN W6"/>
              <a:cs typeface="Arial" pitchFamily="34" charset="0"/>
              <a:sym typeface="Garamond" pitchFamily="18" charset="0"/>
            </a:rPr>
            <a:t>IoT and ICT in India</a:t>
          </a:r>
          <a:endParaRPr lang="en-US" sz="2800" dirty="0">
            <a:solidFill>
              <a:srgbClr val="FFFF00"/>
            </a:solidFill>
            <a:latin typeface="Bahnschrift SemiBold" panose="020B0502040204020203" pitchFamily="34" charset="0"/>
          </a:endParaRPr>
        </a:p>
      </dgm:t>
    </dgm:pt>
    <dgm:pt modelId="{A9A41A7B-DC0E-4009-B5EF-E309660D01F7}" type="sibTrans" cxnId="{73F230E7-9CA4-437B-A00F-DD0A224DB651}">
      <dgm:prSet/>
      <dgm:spPr/>
      <dgm:t>
        <a:bodyPr/>
        <a:lstStyle/>
        <a:p>
          <a:endParaRPr lang="en-US"/>
        </a:p>
      </dgm:t>
    </dgm:pt>
    <dgm:pt modelId="{11BA7C8B-7927-41BB-A3D9-F16D349064EE}" type="parTrans" cxnId="{73F230E7-9CA4-437B-A00F-DD0A224DB651}">
      <dgm:prSet/>
      <dgm:spPr/>
      <dgm:t>
        <a:bodyPr/>
        <a:lstStyle/>
        <a:p>
          <a:endParaRPr lang="en-US"/>
        </a:p>
      </dgm:t>
    </dgm:pt>
    <dgm:pt modelId="{4C9C684E-66AA-474F-9CA4-6ACBB46A9225}" type="pres">
      <dgm:prSet presAssocID="{B20E62A9-5E41-4D61-9916-83EDE1DDC777}" presName="Name0" presStyleCnt="0">
        <dgm:presLayoutVars>
          <dgm:dir/>
          <dgm:resizeHandles val="exact"/>
        </dgm:presLayoutVars>
      </dgm:prSet>
      <dgm:spPr/>
    </dgm:pt>
    <dgm:pt modelId="{03BA4EB3-0BF5-4B26-BEEB-2C32FF86E452}" type="pres">
      <dgm:prSet presAssocID="{F7AD0526-C9EF-4DA6-A890-799616B8DBEF}" presName="node" presStyleLbl="node1" presStyleIdx="0" presStyleCnt="1">
        <dgm:presLayoutVars>
          <dgm:bulletEnabled val="1"/>
        </dgm:presLayoutVars>
      </dgm:prSet>
      <dgm:spPr/>
    </dgm:pt>
  </dgm:ptLst>
  <dgm:cxnLst>
    <dgm:cxn modelId="{1B8ECA41-896A-4968-A7F1-A9EF0D9A51F5}" type="presOf" srcId="{B20E62A9-5E41-4D61-9916-83EDE1DDC777}" destId="{4C9C684E-66AA-474F-9CA4-6ACBB46A9225}" srcOrd="0" destOrd="0" presId="urn:microsoft.com/office/officeart/2005/8/layout/process1"/>
    <dgm:cxn modelId="{7CF19649-B87E-4FD2-A263-F6A8B42EE8C8}" type="presOf" srcId="{F7AD0526-C9EF-4DA6-A890-799616B8DBEF}" destId="{03BA4EB3-0BF5-4B26-BEEB-2C32FF86E452}" srcOrd="0" destOrd="0" presId="urn:microsoft.com/office/officeart/2005/8/layout/process1"/>
    <dgm:cxn modelId="{73F230E7-9CA4-437B-A00F-DD0A224DB651}" srcId="{B20E62A9-5E41-4D61-9916-83EDE1DDC777}" destId="{F7AD0526-C9EF-4DA6-A890-799616B8DBEF}" srcOrd="0" destOrd="0" parTransId="{11BA7C8B-7927-41BB-A3D9-F16D349064EE}" sibTransId="{A9A41A7B-DC0E-4009-B5EF-E309660D01F7}"/>
    <dgm:cxn modelId="{F5F2E52E-4D06-4045-ACB1-DA0CDC728C97}" type="presParOf" srcId="{4C9C684E-66AA-474F-9CA4-6ACBB46A9225}" destId="{03BA4EB3-0BF5-4B26-BEEB-2C32FF86E45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323E46-7C2A-46EB-B251-16D1F02AFB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4C4F75-9769-409C-B4E4-4ADD8E290FE6}">
      <dgm:prSet custT="1"/>
      <dgm:spPr/>
      <dgm:t>
        <a:bodyPr/>
        <a:lstStyle/>
        <a:p>
          <a:pPr algn="ctr">
            <a:lnSpc>
              <a:spcPct val="150000"/>
            </a:lnSpc>
          </a:pPr>
          <a:r>
            <a:rPr lang="en-US" sz="2400" b="1" dirty="0">
              <a:latin typeface="Bookman Old Style" panose="02050604050505020204" pitchFamily="18" charset="0"/>
            </a:rPr>
            <a:t>Total No. of Vehicles added in 2017 in entire Europe : 18,566,398 </a:t>
          </a:r>
          <a:r>
            <a:rPr lang="en-US" sz="2400" b="1" dirty="0">
              <a:latin typeface="Bookman Old Style" panose="02050604050505020204" pitchFamily="18" charset="0"/>
              <a:cs typeface="Calibri" panose="020F0502020204030204" pitchFamily="34" charset="0"/>
            </a:rPr>
            <a:t>≈18.6 million</a:t>
          </a:r>
          <a:endParaRPr lang="en-US" sz="2400" dirty="0">
            <a:latin typeface="Bookman Old Style" panose="02050604050505020204" pitchFamily="18" charset="0"/>
          </a:endParaRPr>
        </a:p>
      </dgm:t>
    </dgm:pt>
    <dgm:pt modelId="{DD632DA1-A887-4873-8131-6A85BAAC4AA9}" type="parTrans" cxnId="{EB5BB7DC-331E-4BA6-BE56-A722A298DCC5}">
      <dgm:prSet/>
      <dgm:spPr/>
      <dgm:t>
        <a:bodyPr/>
        <a:lstStyle/>
        <a:p>
          <a:pPr algn="ctr">
            <a:lnSpc>
              <a:spcPct val="150000"/>
            </a:lnSpc>
          </a:pPr>
          <a:endParaRPr lang="en-US"/>
        </a:p>
      </dgm:t>
    </dgm:pt>
    <dgm:pt modelId="{055EEF3A-80A7-4F95-A9CB-22967645BCCA}" type="sibTrans" cxnId="{EB5BB7DC-331E-4BA6-BE56-A722A298DCC5}">
      <dgm:prSet/>
      <dgm:spPr/>
      <dgm:t>
        <a:bodyPr/>
        <a:lstStyle/>
        <a:p>
          <a:pPr algn="ctr">
            <a:lnSpc>
              <a:spcPct val="150000"/>
            </a:lnSpc>
          </a:pPr>
          <a:endParaRPr lang="en-US"/>
        </a:p>
      </dgm:t>
    </dgm:pt>
    <dgm:pt modelId="{A9D19241-0809-45D8-A50C-7F81A43C50F2}" type="pres">
      <dgm:prSet presAssocID="{23323E46-7C2A-46EB-B251-16D1F02AFBBD}" presName="linear" presStyleCnt="0">
        <dgm:presLayoutVars>
          <dgm:animLvl val="lvl"/>
          <dgm:resizeHandles val="exact"/>
        </dgm:presLayoutVars>
      </dgm:prSet>
      <dgm:spPr/>
    </dgm:pt>
    <dgm:pt modelId="{CE85E11C-5E52-4B48-8634-B24A336AE3CA}" type="pres">
      <dgm:prSet presAssocID="{5C4C4F75-9769-409C-B4E4-4ADD8E290FE6}" presName="parentText" presStyleLbl="node1" presStyleIdx="0" presStyleCnt="1">
        <dgm:presLayoutVars>
          <dgm:chMax val="0"/>
          <dgm:bulletEnabled val="1"/>
        </dgm:presLayoutVars>
      </dgm:prSet>
      <dgm:spPr/>
    </dgm:pt>
  </dgm:ptLst>
  <dgm:cxnLst>
    <dgm:cxn modelId="{9185ED29-468F-4850-B9AD-06DE44778693}" type="presOf" srcId="{5C4C4F75-9769-409C-B4E4-4ADD8E290FE6}" destId="{CE85E11C-5E52-4B48-8634-B24A336AE3CA}" srcOrd="0" destOrd="0" presId="urn:microsoft.com/office/officeart/2005/8/layout/vList2"/>
    <dgm:cxn modelId="{EB5BB7DC-331E-4BA6-BE56-A722A298DCC5}" srcId="{23323E46-7C2A-46EB-B251-16D1F02AFBBD}" destId="{5C4C4F75-9769-409C-B4E4-4ADD8E290FE6}" srcOrd="0" destOrd="0" parTransId="{DD632DA1-A887-4873-8131-6A85BAAC4AA9}" sibTransId="{055EEF3A-80A7-4F95-A9CB-22967645BCCA}"/>
    <dgm:cxn modelId="{12F5E8DF-0ACB-4470-99CC-E41196EA1EFF}" type="presOf" srcId="{23323E46-7C2A-46EB-B251-16D1F02AFBBD}" destId="{A9D19241-0809-45D8-A50C-7F81A43C50F2}" srcOrd="0" destOrd="0" presId="urn:microsoft.com/office/officeart/2005/8/layout/vList2"/>
    <dgm:cxn modelId="{3D466238-0700-429B-8491-E973E0C63C2F}" type="presParOf" srcId="{A9D19241-0809-45D8-A50C-7F81A43C50F2}" destId="{CE85E11C-5E52-4B48-8634-B24A336AE3C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A4EB3-0BF5-4B26-BEEB-2C32FF86E452}">
      <dsp:nvSpPr>
        <dsp:cNvPr id="0" name=""/>
        <dsp:cNvSpPr/>
      </dsp:nvSpPr>
      <dsp:spPr>
        <a:xfrm>
          <a:off x="5208" y="0"/>
          <a:ext cx="10657581" cy="5105400"/>
        </a:xfrm>
        <a:prstGeom prst="roundRect">
          <a:avLst>
            <a:gd name="adj" fmla="val 10000"/>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150000"/>
            </a:lnSpc>
            <a:spcBef>
              <a:spcPct val="0"/>
            </a:spcBef>
            <a:spcAft>
              <a:spcPts val="600"/>
            </a:spcAft>
            <a:buNone/>
          </a:pPr>
          <a:r>
            <a:rPr lang="en-US" sz="4400" b="1" kern="1200" dirty="0">
              <a:solidFill>
                <a:srgbClr val="FFFF00"/>
              </a:solidFill>
              <a:effectLst>
                <a:outerShdw blurRad="38100" dist="38100" dir="2700000" algn="tl">
                  <a:srgbClr val="000000">
                    <a:alpha val="43137"/>
                  </a:srgbClr>
                </a:outerShdw>
              </a:effectLst>
              <a:latin typeface="Bahnschrift SemiBold" panose="020B0502040204020203" pitchFamily="34" charset="0"/>
              <a:ea typeface="ヒラギノ角ゴ ProN W6"/>
              <a:cs typeface="Arial" pitchFamily="34" charset="0"/>
              <a:sym typeface="Garamond" pitchFamily="18" charset="0"/>
            </a:rPr>
            <a:t>Why            </a:t>
          </a:r>
          <a:r>
            <a:rPr lang="en-US" sz="4400" b="1" kern="1200" dirty="0">
              <a:solidFill>
                <a:srgbClr val="FFFF00"/>
              </a:solidFill>
              <a:latin typeface="Bahnschrift SemiBold" panose="020B0502040204020203" pitchFamily="34" charset="0"/>
              <a:ea typeface="ヒラギノ角ゴ ProN W6"/>
              <a:cs typeface="Arial" pitchFamily="34" charset="0"/>
              <a:sym typeface="Garamond" pitchFamily="18" charset="0"/>
            </a:rPr>
            <a:t>is essential for </a:t>
          </a:r>
        </a:p>
        <a:p>
          <a:pPr marL="0" lvl="0" indent="0" algn="ctr" defTabSz="1955800">
            <a:lnSpc>
              <a:spcPct val="150000"/>
            </a:lnSpc>
            <a:spcBef>
              <a:spcPct val="0"/>
            </a:spcBef>
            <a:spcAft>
              <a:spcPts val="600"/>
            </a:spcAft>
            <a:buNone/>
          </a:pPr>
          <a:r>
            <a:rPr lang="en-US" sz="4400" b="1" kern="1200" dirty="0">
              <a:solidFill>
                <a:srgbClr val="FFFF00"/>
              </a:solidFill>
              <a:latin typeface="Bahnschrift SemiBold" panose="020B0502040204020203" pitchFamily="34" charset="0"/>
              <a:ea typeface="ヒラギノ角ゴ ProN W6"/>
              <a:cs typeface="Arial" pitchFamily="34" charset="0"/>
              <a:sym typeface="Garamond" pitchFamily="18" charset="0"/>
            </a:rPr>
            <a:t>cross-sector standardization </a:t>
          </a:r>
        </a:p>
        <a:p>
          <a:pPr marL="0" lvl="0" indent="0" algn="ctr" defTabSz="1955800">
            <a:lnSpc>
              <a:spcPct val="100000"/>
            </a:lnSpc>
            <a:spcBef>
              <a:spcPct val="0"/>
            </a:spcBef>
            <a:spcAft>
              <a:spcPts val="600"/>
            </a:spcAft>
            <a:buNone/>
          </a:pPr>
          <a:r>
            <a:rPr lang="en-US" sz="4400" b="1" kern="1200" dirty="0">
              <a:solidFill>
                <a:srgbClr val="FFFF00"/>
              </a:solidFill>
              <a:latin typeface="Bahnschrift SemiBold" panose="020B0502040204020203" pitchFamily="34" charset="0"/>
              <a:ea typeface="ヒラギノ角ゴ ProN W6"/>
              <a:cs typeface="Arial" pitchFamily="34" charset="0"/>
              <a:sym typeface="Garamond" pitchFamily="18" charset="0"/>
            </a:rPr>
            <a:t>of </a:t>
          </a:r>
        </a:p>
        <a:p>
          <a:pPr marL="0" lvl="0" indent="0" algn="ctr" defTabSz="1955800">
            <a:lnSpc>
              <a:spcPct val="150000"/>
            </a:lnSpc>
            <a:spcBef>
              <a:spcPct val="0"/>
            </a:spcBef>
            <a:spcAft>
              <a:spcPts val="600"/>
            </a:spcAft>
            <a:buNone/>
          </a:pPr>
          <a:r>
            <a:rPr lang="en-US" sz="4400" b="1" kern="1200" dirty="0">
              <a:solidFill>
                <a:srgbClr val="FFFF00"/>
              </a:solidFill>
              <a:latin typeface="Bahnschrift SemiBold" panose="020B0502040204020203" pitchFamily="34" charset="0"/>
              <a:ea typeface="ヒラギノ角ゴ ProN W6"/>
              <a:cs typeface="Arial" pitchFamily="34" charset="0"/>
              <a:sym typeface="Garamond" pitchFamily="18" charset="0"/>
            </a:rPr>
            <a:t>IoT and ICT in India</a:t>
          </a:r>
          <a:endParaRPr lang="en-US" sz="2800" kern="1200" dirty="0">
            <a:solidFill>
              <a:srgbClr val="FFFF00"/>
            </a:solidFill>
            <a:latin typeface="Bahnschrift SemiBold" panose="020B0502040204020203" pitchFamily="34" charset="0"/>
          </a:endParaRPr>
        </a:p>
      </dsp:txBody>
      <dsp:txXfrm>
        <a:off x="154740" y="149532"/>
        <a:ext cx="10358517" cy="480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5E11C-5E52-4B48-8634-B24A336AE3CA}">
      <dsp:nvSpPr>
        <dsp:cNvPr id="0" name=""/>
        <dsp:cNvSpPr/>
      </dsp:nvSpPr>
      <dsp:spPr>
        <a:xfrm>
          <a:off x="0" y="338"/>
          <a:ext cx="10439400" cy="12947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b="1" kern="1200" dirty="0">
              <a:latin typeface="Bookman Old Style" panose="02050604050505020204" pitchFamily="18" charset="0"/>
            </a:rPr>
            <a:t>Total No. of Vehicles added in 2017 in entire Europe : 18,566,398 </a:t>
          </a:r>
          <a:r>
            <a:rPr lang="en-US" sz="2400" b="1" kern="1200" dirty="0">
              <a:latin typeface="Bookman Old Style" panose="02050604050505020204" pitchFamily="18" charset="0"/>
              <a:cs typeface="Calibri" panose="020F0502020204030204" pitchFamily="34" charset="0"/>
            </a:rPr>
            <a:t>≈18.6 million</a:t>
          </a:r>
          <a:endParaRPr lang="en-US" sz="2400" kern="1200" dirty="0">
            <a:latin typeface="Bookman Old Style" panose="02050604050505020204" pitchFamily="18" charset="0"/>
          </a:endParaRPr>
        </a:p>
      </dsp:txBody>
      <dsp:txXfrm>
        <a:off x="63203" y="63541"/>
        <a:ext cx="10312994" cy="11683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372483-ADFE-43C1-892D-91D9C118EE03}" type="datetimeFigureOut">
              <a:rPr lang="en-IN" smtClean="0"/>
              <a:t>25-09-2019</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9A31FD-D332-4B06-ADFF-2B8A48EF4072}" type="slidenum">
              <a:rPr lang="en-IN" smtClean="0"/>
              <a:t>‹#›</a:t>
            </a:fld>
            <a:endParaRPr lang="en-IN"/>
          </a:p>
        </p:txBody>
      </p:sp>
    </p:spTree>
    <p:extLst>
      <p:ext uri="{BB962C8B-B14F-4D97-AF65-F5344CB8AC3E}">
        <p14:creationId xmlns:p14="http://schemas.microsoft.com/office/powerpoint/2010/main" val="38297853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DA986-D012-4B56-A264-197F9C85A2B0}" type="datetimeFigureOut">
              <a:rPr lang="en-IN" smtClean="0"/>
              <a:t>25-09-2019</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EF2AA-CF31-4639-80E7-61BF8D8C2F69}" type="slidenum">
              <a:rPr lang="en-IN" smtClean="0"/>
              <a:t>‹#›</a:t>
            </a:fld>
            <a:endParaRPr lang="en-IN"/>
          </a:p>
        </p:txBody>
      </p:sp>
    </p:spTree>
    <p:extLst>
      <p:ext uri="{BB962C8B-B14F-4D97-AF65-F5344CB8AC3E}">
        <p14:creationId xmlns:p14="http://schemas.microsoft.com/office/powerpoint/2010/main" val="13816555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8435" name="Rectangle 3"/>
          <p:cNvSpPr>
            <a:spLocks noGrp="1"/>
          </p:cNvSpPr>
          <p:nvPr>
            <p:ph type="body" idx="1"/>
          </p:nvPr>
        </p:nvSpPr>
        <p:spPr bwMode="auto">
          <a:noFill/>
        </p:spPr>
        <p:txBody>
          <a:bodyPr/>
          <a:lstStyle/>
          <a:p>
            <a:endParaRPr lang="en-US" dirty="0"/>
          </a:p>
        </p:txBody>
      </p:sp>
      <p:sp>
        <p:nvSpPr>
          <p:cNvPr id="2" name="Footer Placeholder 1"/>
          <p:cNvSpPr>
            <a:spLocks noGrp="1"/>
          </p:cNvSpPr>
          <p:nvPr>
            <p:ph type="ftr" sz="quarter" idx="10"/>
          </p:nvPr>
        </p:nvSpPr>
        <p:spPr/>
        <p:txBody>
          <a:bodyPr/>
          <a:lstStyle/>
          <a:p>
            <a:r>
              <a:rPr lang="en-US" dirty="0"/>
              <a:t>CONFIDENTIAL</a:t>
            </a:r>
          </a:p>
        </p:txBody>
      </p:sp>
    </p:spTree>
    <p:extLst>
      <p:ext uri="{BB962C8B-B14F-4D97-AF65-F5344CB8AC3E}">
        <p14:creationId xmlns:p14="http://schemas.microsoft.com/office/powerpoint/2010/main" val="44041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9F3E0F78-8107-3B48-82E2-C6200A11A928}" type="slidenum">
              <a:rPr lang="en-US" smtClean="0"/>
              <a:t>6</a:t>
            </a:fld>
            <a:endParaRPr lang="en-US" dirty="0"/>
          </a:p>
        </p:txBody>
      </p:sp>
    </p:spTree>
    <p:extLst>
      <p:ext uri="{BB962C8B-B14F-4D97-AF65-F5344CB8AC3E}">
        <p14:creationId xmlns:p14="http://schemas.microsoft.com/office/powerpoint/2010/main" val="226551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09575"/>
            <a:ext cx="4932363" cy="27749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a:solidFill>
                  <a:prstClr val="black"/>
                </a:solidFill>
                <a:latin typeface="Metric Regular"/>
              </a:rPr>
              <a:pPr/>
              <a:t>7</a:t>
            </a:fld>
            <a:endParaRPr lang="en-US">
              <a:solidFill>
                <a:prstClr val="black"/>
              </a:solidFill>
              <a:latin typeface="Metric Regular"/>
            </a:endParaRPr>
          </a:p>
        </p:txBody>
      </p:sp>
    </p:spTree>
    <p:extLst>
      <p:ext uri="{BB962C8B-B14F-4D97-AF65-F5344CB8AC3E}">
        <p14:creationId xmlns:p14="http://schemas.microsoft.com/office/powerpoint/2010/main" val="236043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400050"/>
            <a:ext cx="4802188" cy="2701925"/>
          </a:xfrm>
        </p:spPr>
      </p:sp>
      <p:sp>
        <p:nvSpPr>
          <p:cNvPr id="3" name="Notes Placeholder 2"/>
          <p:cNvSpPr>
            <a:spLocks noGrp="1"/>
          </p:cNvSpPr>
          <p:nvPr>
            <p:ph type="body" idx="1"/>
          </p:nvPr>
        </p:nvSpPr>
        <p:spPr/>
        <p:txBody>
          <a:bodyPr/>
          <a:lstStyle/>
          <a:p>
            <a:r>
              <a:rPr lang="en-US" sz="1300" dirty="0"/>
              <a:t>Cities have to consider four priorities in their transformation into smart cities: </a:t>
            </a:r>
          </a:p>
          <a:p>
            <a:pPr marL="185800" indent="-185800">
              <a:buFont typeface="Arial" panose="020B0604020202020204" pitchFamily="34" charset="0"/>
              <a:buChar char="•"/>
            </a:pPr>
            <a:r>
              <a:rPr lang="en-US" sz="1300" dirty="0"/>
              <a:t>transferring to a hybrid infrastructure, </a:t>
            </a:r>
          </a:p>
          <a:p>
            <a:pPr marL="185800" indent="-185800">
              <a:buFont typeface="Arial" panose="020B0604020202020204" pitchFamily="34" charset="0"/>
              <a:buChar char="•"/>
            </a:pPr>
            <a:r>
              <a:rPr lang="en-US" sz="1300" dirty="0"/>
              <a:t>protecting digital assets, </a:t>
            </a:r>
          </a:p>
          <a:p>
            <a:pPr marL="185800" indent="-185800">
              <a:buFont typeface="Arial" panose="020B0604020202020204" pitchFamily="34" charset="0"/>
              <a:buChar char="•"/>
            </a:pPr>
            <a:r>
              <a:rPr lang="en-US" sz="1300" dirty="0"/>
              <a:t>empowering a data-driven </a:t>
            </a:r>
            <a:r>
              <a:rPr lang="en-US" sz="1300" dirty="0" err="1"/>
              <a:t>organisation</a:t>
            </a:r>
            <a:r>
              <a:rPr lang="en-US" sz="1300" dirty="0"/>
              <a:t> and t</a:t>
            </a:r>
          </a:p>
          <a:p>
            <a:pPr marL="185800" indent="-185800">
              <a:buFont typeface="Arial" panose="020B0604020202020204" pitchFamily="34" charset="0"/>
              <a:buChar char="•"/>
            </a:pPr>
            <a:r>
              <a:rPr lang="en-US" sz="1300" dirty="0"/>
              <a:t>he increased mobility and engagement of their citizens.”</a:t>
            </a:r>
          </a:p>
        </p:txBody>
      </p:sp>
      <p:sp>
        <p:nvSpPr>
          <p:cNvPr id="4" name="Slide Number Placeholder 3"/>
          <p:cNvSpPr>
            <a:spLocks noGrp="1"/>
          </p:cNvSpPr>
          <p:nvPr>
            <p:ph type="sldNum" sz="quarter" idx="10"/>
          </p:nvPr>
        </p:nvSpPr>
        <p:spPr/>
        <p:txBody>
          <a:bodyPr/>
          <a:lstStyle/>
          <a:p>
            <a:fld id="{5BFEAE42-E3FE-4405-B7FC-4425D05B92A0}" type="slidenum">
              <a:rPr lang="en-US" smtClean="0"/>
              <a:pPr/>
              <a:t>11</a:t>
            </a:fld>
            <a:endParaRPr lang="en-US" dirty="0"/>
          </a:p>
        </p:txBody>
      </p:sp>
    </p:spTree>
    <p:extLst>
      <p:ext uri="{BB962C8B-B14F-4D97-AF65-F5344CB8AC3E}">
        <p14:creationId xmlns:p14="http://schemas.microsoft.com/office/powerpoint/2010/main" val="262003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0BD5FB9-F62F-4DF4-B0B9-CDF4E0123D05}" type="slidenum">
              <a:rPr lang="en-IN" smtClean="0"/>
              <a:t>18</a:t>
            </a:fld>
            <a:endParaRPr lang="en-IN"/>
          </a:p>
        </p:txBody>
      </p:sp>
    </p:spTree>
    <p:extLst>
      <p:ext uri="{BB962C8B-B14F-4D97-AF65-F5344CB8AC3E}">
        <p14:creationId xmlns:p14="http://schemas.microsoft.com/office/powerpoint/2010/main" val="28971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534CD8-5EB2-465B-9666-A8310E52DC59}" type="datetimeFigureOut">
              <a:rPr lang="en-US" smtClean="0"/>
              <a:t>25-Sep-19</a:t>
            </a:fld>
            <a:endParaRPr lang="en-US"/>
          </a:p>
        </p:txBody>
      </p:sp>
      <p:sp>
        <p:nvSpPr>
          <p:cNvPr id="5" name="Footer Placeholder 4"/>
          <p:cNvSpPr>
            <a:spLocks noGrp="1"/>
          </p:cNvSpPr>
          <p:nvPr>
            <p:ph type="ftr" sz="quarter" idx="11"/>
          </p:nvPr>
        </p:nvSpPr>
        <p:spPr/>
        <p:txBody>
          <a:bodyPr/>
          <a:lstStyle/>
          <a:p>
            <a:pPr>
              <a:defRPr/>
            </a:pPr>
            <a:r>
              <a:rPr lang="en-US"/>
              <a:t>Presentation for Bharat Electronics Limited: [C-DOT Confidential]</a:t>
            </a:r>
          </a:p>
        </p:txBody>
      </p:sp>
      <p:sp>
        <p:nvSpPr>
          <p:cNvPr id="6" name="Slide Number Placeholder 5"/>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19895262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34CD8-5EB2-465B-9666-A8310E52DC59}" type="datetimeFigureOut">
              <a:rPr lang="en-US" smtClean="0"/>
              <a:t>25-Sep-19</a:t>
            </a:fld>
            <a:endParaRPr lang="en-US"/>
          </a:p>
        </p:txBody>
      </p:sp>
      <p:sp>
        <p:nvSpPr>
          <p:cNvPr id="5" name="Footer Placeholder 4"/>
          <p:cNvSpPr>
            <a:spLocks noGrp="1"/>
          </p:cNvSpPr>
          <p:nvPr>
            <p:ph type="ftr" sz="quarter" idx="11"/>
          </p:nvPr>
        </p:nvSpPr>
        <p:spPr/>
        <p:txBody>
          <a:bodyPr/>
          <a:lstStyle/>
          <a:p>
            <a:pPr>
              <a:defRPr/>
            </a:pPr>
            <a:r>
              <a:rPr lang="en-US"/>
              <a:t>Presentation for Bharat Electronics Limited: [C-DOT Confidential]</a:t>
            </a:r>
          </a:p>
        </p:txBody>
      </p:sp>
      <p:sp>
        <p:nvSpPr>
          <p:cNvPr id="6" name="Slide Number Placeholder 5"/>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271644907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34CD8-5EB2-465B-9666-A8310E52DC59}" type="datetimeFigureOut">
              <a:rPr lang="en-US" smtClean="0"/>
              <a:t>25-Sep-19</a:t>
            </a:fld>
            <a:endParaRPr lang="en-US"/>
          </a:p>
        </p:txBody>
      </p:sp>
      <p:sp>
        <p:nvSpPr>
          <p:cNvPr id="5" name="Footer Placeholder 4"/>
          <p:cNvSpPr>
            <a:spLocks noGrp="1"/>
          </p:cNvSpPr>
          <p:nvPr>
            <p:ph type="ftr" sz="quarter" idx="11"/>
          </p:nvPr>
        </p:nvSpPr>
        <p:spPr/>
        <p:txBody>
          <a:bodyPr/>
          <a:lstStyle/>
          <a:p>
            <a:pPr>
              <a:defRPr/>
            </a:pPr>
            <a:r>
              <a:rPr lang="en-US"/>
              <a:t>Presentation for Bharat Electronics Limited: [C-DOT Confidential]</a:t>
            </a:r>
          </a:p>
        </p:txBody>
      </p:sp>
      <p:sp>
        <p:nvSpPr>
          <p:cNvPr id="6" name="Slide Number Placeholder 5"/>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345238076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SI Open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E62B379-F06A-437D-A375-CC8451CE5C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9233" y="6619876"/>
            <a:ext cx="1390651"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FA90BBC-2FAB-4B48-BF6D-28A904026A4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18" y="12701"/>
            <a:ext cx="12162367"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95181" y="5301655"/>
            <a:ext cx="11183193" cy="586931"/>
          </a:xfrm>
        </p:spPr>
        <p:txBody>
          <a:bodyPr anchor="t"/>
          <a:lstStyle>
            <a:lvl1pPr algn="l">
              <a:defRPr sz="3600" b="1" cap="all">
                <a:solidFill>
                  <a:srgbClr val="004A8D"/>
                </a:solidFill>
              </a:defRPr>
            </a:lvl1pPr>
          </a:lstStyle>
          <a:p>
            <a:r>
              <a:rPr lang="en-US" dirty="0"/>
              <a:t>Click to edit Master title style</a:t>
            </a:r>
            <a:endParaRPr lang="en-GB" dirty="0"/>
          </a:p>
        </p:txBody>
      </p:sp>
      <p:sp>
        <p:nvSpPr>
          <p:cNvPr id="11" name="Text Placeholder 2"/>
          <p:cNvSpPr>
            <a:spLocks noGrp="1"/>
          </p:cNvSpPr>
          <p:nvPr>
            <p:ph type="body" idx="1"/>
          </p:nvPr>
        </p:nvSpPr>
        <p:spPr>
          <a:xfrm>
            <a:off x="295181" y="5899955"/>
            <a:ext cx="11215561" cy="468895"/>
          </a:xfrm>
        </p:spPr>
        <p:txBody>
          <a:bodyPr/>
          <a:lstStyle>
            <a:lvl1pPr marL="0" indent="0" algn="l">
              <a:buNone/>
              <a:defRPr sz="2400" b="1" baseline="0">
                <a:solidFill>
                  <a:srgbClr val="004A8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87044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usters Open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4C11C9A-21E6-44AB-BA41-8E415FEF9074}"/>
              </a:ext>
            </a:extLst>
          </p:cNvPr>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71438"/>
            <a:ext cx="12192000"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12">
            <a:extLst>
              <a:ext uri="{FF2B5EF4-FFF2-40B4-BE49-F238E27FC236}">
                <a16:creationId xmlns:a16="http://schemas.microsoft.com/office/drawing/2014/main" id="{A8D8C673-D51E-4204-B8AD-5CDB533CEE05}"/>
              </a:ext>
            </a:extLst>
          </p:cNvPr>
          <p:cNvCxnSpPr/>
          <p:nvPr userDrawn="1"/>
        </p:nvCxnSpPr>
        <p:spPr>
          <a:xfrm>
            <a:off x="0" y="6159500"/>
            <a:ext cx="12192000" cy="0"/>
          </a:xfrm>
          <a:prstGeom prst="line">
            <a:avLst/>
          </a:prstGeom>
          <a:ln w="19050">
            <a:solidFill>
              <a:srgbClr val="00578A"/>
            </a:solidFill>
          </a:ln>
        </p:spPr>
        <p:style>
          <a:lnRef idx="1">
            <a:schemeClr val="accent1"/>
          </a:lnRef>
          <a:fillRef idx="0">
            <a:schemeClr val="accent1"/>
          </a:fillRef>
          <a:effectRef idx="0">
            <a:schemeClr val="accent1"/>
          </a:effectRef>
          <a:fontRef idx="minor">
            <a:schemeClr val="tx1"/>
          </a:fontRef>
        </p:style>
      </p:cxnSp>
      <p:pic>
        <p:nvPicPr>
          <p:cNvPr id="6" name="Picture 9">
            <a:extLst>
              <a:ext uri="{FF2B5EF4-FFF2-40B4-BE49-F238E27FC236}">
                <a16:creationId xmlns:a16="http://schemas.microsoft.com/office/drawing/2014/main" id="{D649B8FA-5EBD-4FDA-BE98-8A88DCD20A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6159500"/>
            <a:ext cx="9980084"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09602" y="1633061"/>
            <a:ext cx="6727177" cy="662018"/>
          </a:xfrm>
        </p:spPr>
        <p:txBody>
          <a:bodyPr anchor="t"/>
          <a:lstStyle>
            <a:lvl1pPr algn="l">
              <a:defRPr sz="3200" b="1" cap="all">
                <a:solidFill>
                  <a:schemeClr val="tx2"/>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609601" y="2578424"/>
            <a:ext cx="4795880" cy="1001064"/>
          </a:xfrm>
        </p:spPr>
        <p:txBody>
          <a:bodyPr/>
          <a:lstStyle>
            <a:lvl1pPr marL="0" indent="0" algn="l">
              <a:buNone/>
              <a:defRPr sz="2400" b="1" baseline="0">
                <a:solidFill>
                  <a:srgbClr val="5F5F5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4604568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TSI Content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CBFC40F-E233-4A6C-A187-DAAC2F80F31F}"/>
              </a:ext>
            </a:extLst>
          </p:cNvPr>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9850969" y="73032"/>
            <a:ext cx="217805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ישר 13">
            <a:extLst>
              <a:ext uri="{FF2B5EF4-FFF2-40B4-BE49-F238E27FC236}">
                <a16:creationId xmlns:a16="http://schemas.microsoft.com/office/drawing/2014/main" id="{150EC847-96B3-4AC2-9CDB-13F0B7540FBA}"/>
              </a:ext>
            </a:extLst>
          </p:cNvPr>
          <p:cNvCxnSpPr/>
          <p:nvPr userDrawn="1"/>
        </p:nvCxnSpPr>
        <p:spPr>
          <a:xfrm>
            <a:off x="0" y="6159500"/>
            <a:ext cx="12192000" cy="0"/>
          </a:xfrm>
          <a:prstGeom prst="line">
            <a:avLst/>
          </a:prstGeom>
          <a:ln w="19050">
            <a:solidFill>
              <a:srgbClr val="00578A"/>
            </a:solidFill>
          </a:ln>
        </p:spPr>
        <p:style>
          <a:lnRef idx="1">
            <a:schemeClr val="accent1"/>
          </a:lnRef>
          <a:fillRef idx="0">
            <a:schemeClr val="accent1"/>
          </a:fillRef>
          <a:effectRef idx="0">
            <a:schemeClr val="accent1"/>
          </a:effectRef>
          <a:fontRef idx="minor">
            <a:schemeClr val="tx1"/>
          </a:fontRef>
        </p:style>
      </p:cxnSp>
      <p:pic>
        <p:nvPicPr>
          <p:cNvPr id="6" name="Picture 9">
            <a:extLst>
              <a:ext uri="{FF2B5EF4-FFF2-40B4-BE49-F238E27FC236}">
                <a16:creationId xmlns:a16="http://schemas.microsoft.com/office/drawing/2014/main" id="{6779C64B-12ED-467F-B167-7AAC10B64A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 y="6159503"/>
            <a:ext cx="9980084"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idx="1"/>
          </p:nvPr>
        </p:nvSpPr>
        <p:spPr bwMode="auto">
          <a:xfrm>
            <a:off x="609600" y="1600201"/>
            <a:ext cx="10972800" cy="3999488"/>
          </a:xfrm>
          <a:prstGeom prst="rect">
            <a:avLst/>
          </a:prstGeom>
          <a:noFill/>
          <a:ln>
            <a:noFill/>
          </a:ln>
        </p:spPr>
        <p:txBody>
          <a:bodyPr/>
          <a:lstStyle>
            <a:lvl1pPr marL="188995" indent="-188995">
              <a:buSzPct val="100000"/>
              <a:buFont typeface="Arial" panose="020B0604020202020204" pitchFamily="34" charset="0"/>
              <a:buChar char="•"/>
              <a:defRPr baseline="0">
                <a:solidFill>
                  <a:srgbClr val="004A8D"/>
                </a:solidFill>
              </a:defRPr>
            </a:lvl1pPr>
            <a:lvl2pPr marL="377991" indent="-188995">
              <a:buFont typeface="Arial" panose="020B0604020202020204" pitchFamily="34" charset="0"/>
              <a:buChar char="•"/>
              <a:defRPr baseline="0">
                <a:solidFill>
                  <a:srgbClr val="004A8D"/>
                </a:solidFill>
              </a:defRPr>
            </a:lvl2pPr>
            <a:lvl3pPr marL="566986" indent="-188995">
              <a:buFont typeface="Arial" panose="020B0604020202020204" pitchFamily="34" charset="0"/>
              <a:buChar char="•"/>
              <a:defRPr baseline="0">
                <a:solidFill>
                  <a:srgbClr val="004A8D"/>
                </a:solidFill>
              </a:defRPr>
            </a:lvl3pPr>
            <a:lvl4pPr marL="755981" indent="-188995">
              <a:buFont typeface="Arial" panose="020B0604020202020204" pitchFamily="34" charset="0"/>
              <a:buChar char="•"/>
              <a:defRPr baseline="0">
                <a:solidFill>
                  <a:srgbClr val="004A8D"/>
                </a:solidFill>
              </a:defRPr>
            </a:lvl4pPr>
            <a:lvl5pPr marL="944976" indent="-188995">
              <a:buFont typeface="Arial" panose="020B0604020202020204" pitchFamily="34" charset="0"/>
              <a:buChar char="•"/>
              <a:defRPr baseline="0">
                <a:solidFill>
                  <a:srgbClr val="004A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609602" y="174231"/>
            <a:ext cx="10988985" cy="1143000"/>
          </a:xfrm>
        </p:spPr>
        <p:txBody>
          <a:bodyPr/>
          <a:lstStyle>
            <a:lvl1pPr>
              <a:defRPr sz="2400"/>
            </a:lvl1pPr>
          </a:lstStyle>
          <a:p>
            <a:r>
              <a:rPr lang="en-US"/>
              <a:t>Click to edit Master title style</a:t>
            </a:r>
            <a:endParaRPr lang="en-GB" dirty="0"/>
          </a:p>
        </p:txBody>
      </p:sp>
    </p:spTree>
    <p:extLst>
      <p:ext uri="{BB962C8B-B14F-4D97-AF65-F5344CB8AC3E}">
        <p14:creationId xmlns:p14="http://schemas.microsoft.com/office/powerpoint/2010/main" val="84788305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ADE38F5-9155-43A3-945A-AEEAA6270F17}" type="datetime1">
              <a:rPr lang="en-IN" smtClean="0"/>
              <a:t>25-09-2019</a:t>
            </a:fld>
            <a:endParaRPr lang="en-IN"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IN"/>
              <a:t>C-DOT Confidential</a:t>
            </a:r>
            <a:endParaRPr lang="en-IN"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570A1E4-0559-4816-8454-087639CA1EFE}" type="slidenum">
              <a:rPr lang="en-IN" smtClean="0"/>
              <a:t>‹#›</a:t>
            </a:fld>
            <a:endParaRPr lang="en-IN" dirty="0"/>
          </a:p>
        </p:txBody>
      </p:sp>
    </p:spTree>
    <p:extLst>
      <p:ext uri="{BB962C8B-B14F-4D97-AF65-F5344CB8AC3E}">
        <p14:creationId xmlns:p14="http://schemas.microsoft.com/office/powerpoint/2010/main" val="209861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5FFA4-0E0C-4452-9FDA-2B01A0C9FB33}" type="datetime1">
              <a:rPr lang="en-IN" smtClean="0"/>
              <a:t>25-09-2019</a:t>
            </a:fld>
            <a:endParaRPr lang="en-IN" dirty="0"/>
          </a:p>
        </p:txBody>
      </p:sp>
      <p:sp>
        <p:nvSpPr>
          <p:cNvPr id="5" name="Footer Placeholder 4"/>
          <p:cNvSpPr>
            <a:spLocks noGrp="1"/>
          </p:cNvSpPr>
          <p:nvPr>
            <p:ph type="ftr" sz="quarter" idx="11"/>
          </p:nvPr>
        </p:nvSpPr>
        <p:spPr/>
        <p:txBody>
          <a:bodyPr/>
          <a:lstStyle/>
          <a:p>
            <a:r>
              <a:rPr lang="en-IN"/>
              <a:t>C-DOT Confidential</a:t>
            </a:r>
            <a:endParaRPr lang="en-IN" dirty="0"/>
          </a:p>
        </p:txBody>
      </p:sp>
      <p:sp>
        <p:nvSpPr>
          <p:cNvPr id="6" name="Slide Number Placeholder 5"/>
          <p:cNvSpPr>
            <a:spLocks noGrp="1"/>
          </p:cNvSpPr>
          <p:nvPr>
            <p:ph type="sldNum" sz="quarter" idx="12"/>
          </p:nvPr>
        </p:nvSpPr>
        <p:spPr/>
        <p:txBody>
          <a:bodyPr/>
          <a:lstStyle/>
          <a:p>
            <a:fld id="{0570A1E4-0559-4816-8454-087639CA1EFE}" type="slidenum">
              <a:rPr lang="en-IN" smtClean="0"/>
              <a:t>‹#›</a:t>
            </a:fld>
            <a:endParaRPr lang="en-IN" dirty="0"/>
          </a:p>
        </p:txBody>
      </p:sp>
    </p:spTree>
    <p:extLst>
      <p:ext uri="{BB962C8B-B14F-4D97-AF65-F5344CB8AC3E}">
        <p14:creationId xmlns:p14="http://schemas.microsoft.com/office/powerpoint/2010/main" val="32951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51AB4-2E3E-409B-A31E-CC43532DC978}" type="datetime1">
              <a:rPr lang="en-IN" smtClean="0"/>
              <a:t>25-09-2019</a:t>
            </a:fld>
            <a:endParaRPr lang="en-IN" dirty="0"/>
          </a:p>
        </p:txBody>
      </p:sp>
      <p:sp>
        <p:nvSpPr>
          <p:cNvPr id="5" name="Footer Placeholder 4"/>
          <p:cNvSpPr>
            <a:spLocks noGrp="1"/>
          </p:cNvSpPr>
          <p:nvPr>
            <p:ph type="ftr" sz="quarter" idx="11"/>
          </p:nvPr>
        </p:nvSpPr>
        <p:spPr/>
        <p:txBody>
          <a:bodyPr/>
          <a:lstStyle/>
          <a:p>
            <a:r>
              <a:rPr lang="en-IN"/>
              <a:t>C-DOT Confidential</a:t>
            </a:r>
            <a:endParaRPr lang="en-IN" dirty="0"/>
          </a:p>
        </p:txBody>
      </p:sp>
      <p:sp>
        <p:nvSpPr>
          <p:cNvPr id="6" name="Slide Number Placeholder 5"/>
          <p:cNvSpPr>
            <a:spLocks noGrp="1"/>
          </p:cNvSpPr>
          <p:nvPr>
            <p:ph type="sldNum" sz="quarter" idx="12"/>
          </p:nvPr>
        </p:nvSpPr>
        <p:spPr/>
        <p:txBody>
          <a:bodyPr/>
          <a:lstStyle/>
          <a:p>
            <a:fld id="{0570A1E4-0559-4816-8454-087639CA1EFE}" type="slidenum">
              <a:rPr lang="en-IN" smtClean="0"/>
              <a:t>‹#›</a:t>
            </a:fld>
            <a:endParaRPr lang="en-IN" dirty="0"/>
          </a:p>
        </p:txBody>
      </p:sp>
    </p:spTree>
    <p:extLst>
      <p:ext uri="{BB962C8B-B14F-4D97-AF65-F5344CB8AC3E}">
        <p14:creationId xmlns:p14="http://schemas.microsoft.com/office/powerpoint/2010/main" val="87493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CFDA3-7C55-43AD-AA76-B6B015C00937}" type="datetime1">
              <a:rPr lang="en-IN" smtClean="0"/>
              <a:t>25-09-2019</a:t>
            </a:fld>
            <a:endParaRPr lang="en-IN" dirty="0"/>
          </a:p>
        </p:txBody>
      </p:sp>
      <p:sp>
        <p:nvSpPr>
          <p:cNvPr id="6" name="Footer Placeholder 5"/>
          <p:cNvSpPr>
            <a:spLocks noGrp="1"/>
          </p:cNvSpPr>
          <p:nvPr>
            <p:ph type="ftr" sz="quarter" idx="11"/>
          </p:nvPr>
        </p:nvSpPr>
        <p:spPr/>
        <p:txBody>
          <a:bodyPr/>
          <a:lstStyle/>
          <a:p>
            <a:r>
              <a:rPr lang="en-IN"/>
              <a:t>C-DOT Confidential</a:t>
            </a:r>
            <a:endParaRPr lang="en-IN" dirty="0"/>
          </a:p>
        </p:txBody>
      </p:sp>
      <p:sp>
        <p:nvSpPr>
          <p:cNvPr id="7" name="Slide Number Placeholder 6"/>
          <p:cNvSpPr>
            <a:spLocks noGrp="1"/>
          </p:cNvSpPr>
          <p:nvPr>
            <p:ph type="sldNum" sz="quarter" idx="12"/>
          </p:nvPr>
        </p:nvSpPr>
        <p:spPr/>
        <p:txBody>
          <a:bodyPr/>
          <a:lstStyle/>
          <a:p>
            <a:fld id="{0570A1E4-0559-4816-8454-087639CA1EFE}" type="slidenum">
              <a:rPr lang="en-IN" smtClean="0"/>
              <a:t>‹#›</a:t>
            </a:fld>
            <a:endParaRPr lang="en-IN" dirty="0"/>
          </a:p>
        </p:txBody>
      </p:sp>
    </p:spTree>
    <p:extLst>
      <p:ext uri="{BB962C8B-B14F-4D97-AF65-F5344CB8AC3E}">
        <p14:creationId xmlns:p14="http://schemas.microsoft.com/office/powerpoint/2010/main" val="386098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861F0D-54E0-4621-B90C-3D06578F5E70}" type="datetime1">
              <a:rPr lang="en-IN" smtClean="0"/>
              <a:t>25-09-2019</a:t>
            </a:fld>
            <a:endParaRPr lang="en-IN" dirty="0"/>
          </a:p>
        </p:txBody>
      </p:sp>
      <p:sp>
        <p:nvSpPr>
          <p:cNvPr id="8" name="Footer Placeholder 7"/>
          <p:cNvSpPr>
            <a:spLocks noGrp="1"/>
          </p:cNvSpPr>
          <p:nvPr>
            <p:ph type="ftr" sz="quarter" idx="11"/>
          </p:nvPr>
        </p:nvSpPr>
        <p:spPr/>
        <p:txBody>
          <a:bodyPr/>
          <a:lstStyle/>
          <a:p>
            <a:r>
              <a:rPr lang="en-IN"/>
              <a:t>C-DOT Confidential</a:t>
            </a:r>
            <a:endParaRPr lang="en-IN" dirty="0"/>
          </a:p>
        </p:txBody>
      </p:sp>
      <p:sp>
        <p:nvSpPr>
          <p:cNvPr id="9" name="Slide Number Placeholder 8"/>
          <p:cNvSpPr>
            <a:spLocks noGrp="1"/>
          </p:cNvSpPr>
          <p:nvPr>
            <p:ph type="sldNum" sz="quarter" idx="12"/>
          </p:nvPr>
        </p:nvSpPr>
        <p:spPr/>
        <p:txBody>
          <a:bodyPr/>
          <a:lstStyle/>
          <a:p>
            <a:fld id="{0570A1E4-0559-4816-8454-087639CA1EFE}" type="slidenum">
              <a:rPr lang="en-IN" smtClean="0"/>
              <a:t>‹#›</a:t>
            </a:fld>
            <a:endParaRPr lang="en-IN" dirty="0"/>
          </a:p>
        </p:txBody>
      </p:sp>
    </p:spTree>
    <p:extLst>
      <p:ext uri="{BB962C8B-B14F-4D97-AF65-F5344CB8AC3E}">
        <p14:creationId xmlns:p14="http://schemas.microsoft.com/office/powerpoint/2010/main" val="29560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Presentation for Bharat Electronics Limited: [C-DOT Confidential]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794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691A63-401B-4733-84C0-F8EAF023543E}" type="datetime1">
              <a:rPr lang="en-IN" smtClean="0"/>
              <a:t>25-09-2019</a:t>
            </a:fld>
            <a:endParaRPr lang="en-IN" dirty="0"/>
          </a:p>
        </p:txBody>
      </p:sp>
      <p:sp>
        <p:nvSpPr>
          <p:cNvPr id="4" name="Footer Placeholder 3"/>
          <p:cNvSpPr>
            <a:spLocks noGrp="1"/>
          </p:cNvSpPr>
          <p:nvPr>
            <p:ph type="ftr" sz="quarter" idx="11"/>
          </p:nvPr>
        </p:nvSpPr>
        <p:spPr/>
        <p:txBody>
          <a:bodyPr/>
          <a:lstStyle/>
          <a:p>
            <a:r>
              <a:rPr lang="en-IN"/>
              <a:t>C-DOT Confidential</a:t>
            </a:r>
            <a:endParaRPr lang="en-IN" dirty="0"/>
          </a:p>
        </p:txBody>
      </p:sp>
      <p:sp>
        <p:nvSpPr>
          <p:cNvPr id="5" name="Slide Number Placeholder 4"/>
          <p:cNvSpPr>
            <a:spLocks noGrp="1"/>
          </p:cNvSpPr>
          <p:nvPr>
            <p:ph type="sldNum" sz="quarter" idx="12"/>
          </p:nvPr>
        </p:nvSpPr>
        <p:spPr/>
        <p:txBody>
          <a:bodyPr/>
          <a:lstStyle/>
          <a:p>
            <a:fld id="{0570A1E4-0559-4816-8454-087639CA1EFE}" type="slidenum">
              <a:rPr lang="en-IN" smtClean="0"/>
              <a:t>‹#›</a:t>
            </a:fld>
            <a:endParaRPr lang="en-IN" dirty="0"/>
          </a:p>
        </p:txBody>
      </p:sp>
    </p:spTree>
    <p:extLst>
      <p:ext uri="{BB962C8B-B14F-4D97-AF65-F5344CB8AC3E}">
        <p14:creationId xmlns:p14="http://schemas.microsoft.com/office/powerpoint/2010/main" val="595762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56041-6C88-4A13-8436-EB14B49E3DEB}" type="datetime1">
              <a:rPr lang="en-IN" smtClean="0"/>
              <a:t>25-09-2019</a:t>
            </a:fld>
            <a:endParaRPr lang="en-IN" dirty="0"/>
          </a:p>
        </p:txBody>
      </p:sp>
      <p:sp>
        <p:nvSpPr>
          <p:cNvPr id="3" name="Footer Placeholder 2"/>
          <p:cNvSpPr>
            <a:spLocks noGrp="1"/>
          </p:cNvSpPr>
          <p:nvPr>
            <p:ph type="ftr" sz="quarter" idx="11"/>
          </p:nvPr>
        </p:nvSpPr>
        <p:spPr/>
        <p:txBody>
          <a:bodyPr/>
          <a:lstStyle/>
          <a:p>
            <a:r>
              <a:rPr lang="en-IN"/>
              <a:t>C-DOT Confidential</a:t>
            </a:r>
            <a:endParaRPr lang="en-IN" dirty="0"/>
          </a:p>
        </p:txBody>
      </p:sp>
      <p:sp>
        <p:nvSpPr>
          <p:cNvPr id="4" name="Slide Number Placeholder 3"/>
          <p:cNvSpPr>
            <a:spLocks noGrp="1"/>
          </p:cNvSpPr>
          <p:nvPr>
            <p:ph type="sldNum" sz="quarter" idx="12"/>
          </p:nvPr>
        </p:nvSpPr>
        <p:spPr/>
        <p:txBody>
          <a:bodyPr/>
          <a:lstStyle/>
          <a:p>
            <a:fld id="{0570A1E4-0559-4816-8454-087639CA1EFE}" type="slidenum">
              <a:rPr lang="en-IN" smtClean="0"/>
              <a:t>‹#›</a:t>
            </a:fld>
            <a:endParaRPr lang="en-IN" dirty="0"/>
          </a:p>
        </p:txBody>
      </p:sp>
    </p:spTree>
    <p:extLst>
      <p:ext uri="{BB962C8B-B14F-4D97-AF65-F5344CB8AC3E}">
        <p14:creationId xmlns:p14="http://schemas.microsoft.com/office/powerpoint/2010/main" val="1937247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980CBD9D-4A25-4D92-AC0C-5E1ED30D4B1C}" type="datetime1">
              <a:rPr lang="en-IN" smtClean="0"/>
              <a:t>25-09-2019</a:t>
            </a:fld>
            <a:endParaRPr lang="en-IN" dirty="0"/>
          </a:p>
        </p:txBody>
      </p:sp>
      <p:sp>
        <p:nvSpPr>
          <p:cNvPr id="6" name="Footer Placeholder 5"/>
          <p:cNvSpPr>
            <a:spLocks noGrp="1"/>
          </p:cNvSpPr>
          <p:nvPr>
            <p:ph type="ftr" sz="quarter" idx="11"/>
          </p:nvPr>
        </p:nvSpPr>
        <p:spPr/>
        <p:txBody>
          <a:bodyPr/>
          <a:lstStyle/>
          <a:p>
            <a:r>
              <a:rPr lang="en-IN"/>
              <a:t>C-DOT Confidential</a:t>
            </a:r>
            <a:endParaRPr lang="en-IN"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570A1E4-0559-4816-8454-087639CA1EFE}" type="slidenum">
              <a:rPr lang="en-IN" smtClean="0"/>
              <a:t>‹#›</a:t>
            </a:fld>
            <a:endParaRPr lang="en-IN" dirty="0"/>
          </a:p>
        </p:txBody>
      </p:sp>
    </p:spTree>
    <p:extLst>
      <p:ext uri="{BB962C8B-B14F-4D97-AF65-F5344CB8AC3E}">
        <p14:creationId xmlns:p14="http://schemas.microsoft.com/office/powerpoint/2010/main" val="3213110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9FE537E-5057-4801-92EF-77CB836197F9}" type="datetime1">
              <a:rPr lang="en-IN" smtClean="0"/>
              <a:t>25-09-2019</a:t>
            </a:fld>
            <a:endParaRPr lang="en-IN"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IN"/>
              <a:t>C-DOT Confidential</a:t>
            </a:r>
            <a:endParaRPr lang="en-IN"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570A1E4-0559-4816-8454-087639CA1EFE}" type="slidenum">
              <a:rPr lang="en-IN" smtClean="0"/>
              <a:t>‹#›</a:t>
            </a:fld>
            <a:endParaRPr lang="en-IN" dirty="0"/>
          </a:p>
        </p:txBody>
      </p:sp>
    </p:spTree>
    <p:extLst>
      <p:ext uri="{BB962C8B-B14F-4D97-AF65-F5344CB8AC3E}">
        <p14:creationId xmlns:p14="http://schemas.microsoft.com/office/powerpoint/2010/main" val="16270405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0C20E-2687-4ED4-ADD0-5F83C4B9AFC8}" type="datetime1">
              <a:rPr lang="en-IN" smtClean="0"/>
              <a:t>25-09-2019</a:t>
            </a:fld>
            <a:endParaRPr lang="en-IN" dirty="0"/>
          </a:p>
        </p:txBody>
      </p:sp>
      <p:sp>
        <p:nvSpPr>
          <p:cNvPr id="5" name="Footer Placeholder 4"/>
          <p:cNvSpPr>
            <a:spLocks noGrp="1"/>
          </p:cNvSpPr>
          <p:nvPr>
            <p:ph type="ftr" sz="quarter" idx="11"/>
          </p:nvPr>
        </p:nvSpPr>
        <p:spPr/>
        <p:txBody>
          <a:bodyPr/>
          <a:lstStyle/>
          <a:p>
            <a:r>
              <a:rPr lang="en-IN"/>
              <a:t>C-DOT Confidential</a:t>
            </a:r>
            <a:endParaRPr lang="en-IN" dirty="0"/>
          </a:p>
        </p:txBody>
      </p:sp>
      <p:sp>
        <p:nvSpPr>
          <p:cNvPr id="6" name="Slide Number Placeholder 5"/>
          <p:cNvSpPr>
            <a:spLocks noGrp="1"/>
          </p:cNvSpPr>
          <p:nvPr>
            <p:ph type="sldNum" sz="quarter" idx="12"/>
          </p:nvPr>
        </p:nvSpPr>
        <p:spPr/>
        <p:txBody>
          <a:bodyPr/>
          <a:lstStyle/>
          <a:p>
            <a:fld id="{0570A1E4-0559-4816-8454-087639CA1EFE}" type="slidenum">
              <a:rPr lang="en-IN" smtClean="0"/>
              <a:t>‹#›</a:t>
            </a:fld>
            <a:endParaRPr lang="en-IN" dirty="0"/>
          </a:p>
        </p:txBody>
      </p:sp>
    </p:spTree>
    <p:extLst>
      <p:ext uri="{BB962C8B-B14F-4D97-AF65-F5344CB8AC3E}">
        <p14:creationId xmlns:p14="http://schemas.microsoft.com/office/powerpoint/2010/main" val="3192742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23AB4-F81D-46FA-BBF7-C9A324052BA3}" type="datetime1">
              <a:rPr lang="en-IN" smtClean="0"/>
              <a:t>25-09-2019</a:t>
            </a:fld>
            <a:endParaRPr lang="en-IN" dirty="0"/>
          </a:p>
        </p:txBody>
      </p:sp>
      <p:sp>
        <p:nvSpPr>
          <p:cNvPr id="5" name="Footer Placeholder 4"/>
          <p:cNvSpPr>
            <a:spLocks noGrp="1"/>
          </p:cNvSpPr>
          <p:nvPr>
            <p:ph type="ftr" sz="quarter" idx="11"/>
          </p:nvPr>
        </p:nvSpPr>
        <p:spPr/>
        <p:txBody>
          <a:bodyPr/>
          <a:lstStyle/>
          <a:p>
            <a:r>
              <a:rPr lang="en-IN"/>
              <a:t>C-DOT Confidential</a:t>
            </a:r>
            <a:endParaRPr lang="en-IN" dirty="0"/>
          </a:p>
        </p:txBody>
      </p:sp>
      <p:sp>
        <p:nvSpPr>
          <p:cNvPr id="6" name="Slide Number Placeholder 5"/>
          <p:cNvSpPr>
            <a:spLocks noGrp="1"/>
          </p:cNvSpPr>
          <p:nvPr>
            <p:ph type="sldNum" sz="quarter" idx="12"/>
          </p:nvPr>
        </p:nvSpPr>
        <p:spPr/>
        <p:txBody>
          <a:bodyPr/>
          <a:lstStyle/>
          <a:p>
            <a:fld id="{0570A1E4-0559-4816-8454-087639CA1EFE}" type="slidenum">
              <a:rPr lang="en-IN" smtClean="0"/>
              <a:t>‹#›</a:t>
            </a:fld>
            <a:endParaRPr lang="en-IN" dirty="0"/>
          </a:p>
        </p:txBody>
      </p:sp>
    </p:spTree>
    <p:extLst>
      <p:ext uri="{BB962C8B-B14F-4D97-AF65-F5344CB8AC3E}">
        <p14:creationId xmlns:p14="http://schemas.microsoft.com/office/powerpoint/2010/main" val="4246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34CD8-5EB2-465B-9666-A8310E52DC59}" type="datetimeFigureOut">
              <a:rPr lang="en-US" smtClean="0"/>
              <a:t>25-Sep-19</a:t>
            </a:fld>
            <a:endParaRPr lang="en-US"/>
          </a:p>
        </p:txBody>
      </p:sp>
      <p:sp>
        <p:nvSpPr>
          <p:cNvPr id="5" name="Footer Placeholder 4"/>
          <p:cNvSpPr>
            <a:spLocks noGrp="1"/>
          </p:cNvSpPr>
          <p:nvPr>
            <p:ph type="ftr" sz="quarter" idx="11"/>
          </p:nvPr>
        </p:nvSpPr>
        <p:spPr/>
        <p:txBody>
          <a:bodyPr/>
          <a:lstStyle/>
          <a:p>
            <a:pPr>
              <a:defRPr/>
            </a:pPr>
            <a:r>
              <a:rPr lang="en-US"/>
              <a:t>Presentation for Bharat Electronics Limited: [C-DOT Confidential]</a:t>
            </a:r>
          </a:p>
        </p:txBody>
      </p:sp>
      <p:sp>
        <p:nvSpPr>
          <p:cNvPr id="6" name="Slide Number Placeholder 5"/>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108484960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534CD8-5EB2-465B-9666-A8310E52DC59}" type="datetimeFigureOut">
              <a:rPr lang="en-US" smtClean="0"/>
              <a:t>25-Sep-19</a:t>
            </a:fld>
            <a:endParaRPr lang="en-US"/>
          </a:p>
        </p:txBody>
      </p:sp>
      <p:sp>
        <p:nvSpPr>
          <p:cNvPr id="6" name="Footer Placeholder 5"/>
          <p:cNvSpPr>
            <a:spLocks noGrp="1"/>
          </p:cNvSpPr>
          <p:nvPr>
            <p:ph type="ftr" sz="quarter" idx="11"/>
          </p:nvPr>
        </p:nvSpPr>
        <p:spPr/>
        <p:txBody>
          <a:bodyPr/>
          <a:lstStyle/>
          <a:p>
            <a:pPr>
              <a:defRPr/>
            </a:pPr>
            <a:r>
              <a:rPr lang="en-US"/>
              <a:t>Presentation for Bharat Electronics Limited: [C-DOT Confidential]</a:t>
            </a:r>
          </a:p>
        </p:txBody>
      </p:sp>
      <p:sp>
        <p:nvSpPr>
          <p:cNvPr id="7" name="Slide Number Placeholder 6"/>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341454875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534CD8-5EB2-465B-9666-A8310E52DC59}" type="datetimeFigureOut">
              <a:rPr lang="en-US" smtClean="0"/>
              <a:t>25-Sep-19</a:t>
            </a:fld>
            <a:endParaRPr lang="en-US"/>
          </a:p>
        </p:txBody>
      </p:sp>
      <p:sp>
        <p:nvSpPr>
          <p:cNvPr id="8" name="Footer Placeholder 7"/>
          <p:cNvSpPr>
            <a:spLocks noGrp="1"/>
          </p:cNvSpPr>
          <p:nvPr>
            <p:ph type="ftr" sz="quarter" idx="11"/>
          </p:nvPr>
        </p:nvSpPr>
        <p:spPr/>
        <p:txBody>
          <a:bodyPr/>
          <a:lstStyle/>
          <a:p>
            <a:pPr>
              <a:defRPr/>
            </a:pPr>
            <a:r>
              <a:rPr lang="en-US"/>
              <a:t>Presentation for Bharat Electronics Limited: [C-DOT Confidential]</a:t>
            </a:r>
          </a:p>
        </p:txBody>
      </p:sp>
      <p:sp>
        <p:nvSpPr>
          <p:cNvPr id="9" name="Slide Number Placeholder 8"/>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344696195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534CD8-5EB2-465B-9666-A8310E52DC59}" type="datetimeFigureOut">
              <a:rPr lang="en-US" smtClean="0"/>
              <a:t>25-Sep-19</a:t>
            </a:fld>
            <a:endParaRPr lang="en-US"/>
          </a:p>
        </p:txBody>
      </p:sp>
      <p:sp>
        <p:nvSpPr>
          <p:cNvPr id="4" name="Footer Placeholder 3"/>
          <p:cNvSpPr>
            <a:spLocks noGrp="1"/>
          </p:cNvSpPr>
          <p:nvPr>
            <p:ph type="ftr" sz="quarter" idx="11"/>
          </p:nvPr>
        </p:nvSpPr>
        <p:spPr/>
        <p:txBody>
          <a:bodyPr/>
          <a:lstStyle/>
          <a:p>
            <a:pPr>
              <a:defRPr/>
            </a:pPr>
            <a:r>
              <a:rPr lang="en-US"/>
              <a:t>Presentation for Bharat Electronics Limited: [C-DOT Confidential]</a:t>
            </a:r>
          </a:p>
        </p:txBody>
      </p:sp>
      <p:sp>
        <p:nvSpPr>
          <p:cNvPr id="5" name="Slide Number Placeholder 4"/>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98228249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34CD8-5EB2-465B-9666-A8310E52DC59}" type="datetimeFigureOut">
              <a:rPr lang="en-US" smtClean="0"/>
              <a:t>25-Sep-19</a:t>
            </a:fld>
            <a:endParaRPr lang="en-US"/>
          </a:p>
        </p:txBody>
      </p:sp>
      <p:sp>
        <p:nvSpPr>
          <p:cNvPr id="3" name="Footer Placeholder 2"/>
          <p:cNvSpPr>
            <a:spLocks noGrp="1"/>
          </p:cNvSpPr>
          <p:nvPr>
            <p:ph type="ftr" sz="quarter" idx="11"/>
          </p:nvPr>
        </p:nvSpPr>
        <p:spPr/>
        <p:txBody>
          <a:bodyPr/>
          <a:lstStyle/>
          <a:p>
            <a:pPr>
              <a:defRPr/>
            </a:pPr>
            <a:r>
              <a:rPr lang="en-US"/>
              <a:t>Presentation for Bharat Electronics Limited: [C-DOT Confidential]</a:t>
            </a:r>
          </a:p>
        </p:txBody>
      </p:sp>
      <p:sp>
        <p:nvSpPr>
          <p:cNvPr id="4" name="Slide Number Placeholder 3"/>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36669394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534CD8-5EB2-465B-9666-A8310E52DC59}" type="datetimeFigureOut">
              <a:rPr lang="en-US" smtClean="0"/>
              <a:t>25-Sep-19</a:t>
            </a:fld>
            <a:endParaRPr lang="en-US"/>
          </a:p>
        </p:txBody>
      </p:sp>
      <p:sp>
        <p:nvSpPr>
          <p:cNvPr id="6" name="Footer Placeholder 5"/>
          <p:cNvSpPr>
            <a:spLocks noGrp="1"/>
          </p:cNvSpPr>
          <p:nvPr>
            <p:ph type="ftr" sz="quarter" idx="11"/>
          </p:nvPr>
        </p:nvSpPr>
        <p:spPr/>
        <p:txBody>
          <a:bodyPr/>
          <a:lstStyle/>
          <a:p>
            <a:pPr>
              <a:defRPr/>
            </a:pPr>
            <a:r>
              <a:rPr lang="en-US"/>
              <a:t>Presentation for Bharat Electronics Limited: [C-DOT Confidential]</a:t>
            </a:r>
          </a:p>
        </p:txBody>
      </p:sp>
      <p:sp>
        <p:nvSpPr>
          <p:cNvPr id="7" name="Slide Number Placeholder 6"/>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202048565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534CD8-5EB2-465B-9666-A8310E52DC59}" type="datetimeFigureOut">
              <a:rPr lang="en-US" smtClean="0"/>
              <a:t>25-Sep-19</a:t>
            </a:fld>
            <a:endParaRPr lang="en-US"/>
          </a:p>
        </p:txBody>
      </p:sp>
      <p:sp>
        <p:nvSpPr>
          <p:cNvPr id="6" name="Footer Placeholder 5"/>
          <p:cNvSpPr>
            <a:spLocks noGrp="1"/>
          </p:cNvSpPr>
          <p:nvPr>
            <p:ph type="ftr" sz="quarter" idx="11"/>
          </p:nvPr>
        </p:nvSpPr>
        <p:spPr/>
        <p:txBody>
          <a:bodyPr/>
          <a:lstStyle/>
          <a:p>
            <a:pPr>
              <a:defRPr/>
            </a:pPr>
            <a:r>
              <a:rPr lang="en-US"/>
              <a:t>Presentation for Bharat Electronics Limited: [C-DOT Confidential]</a:t>
            </a:r>
          </a:p>
        </p:txBody>
      </p:sp>
      <p:sp>
        <p:nvSpPr>
          <p:cNvPr id="7" name="Slide Number Placeholder 6"/>
          <p:cNvSpPr>
            <a:spLocks noGrp="1"/>
          </p:cNvSpPr>
          <p:nvPr>
            <p:ph type="sldNum" sz="quarter" idx="12"/>
          </p:nvPr>
        </p:nvSpPr>
        <p:spPr/>
        <p:txBody>
          <a:bodyPr/>
          <a:lstStyle/>
          <a:p>
            <a:pPr>
              <a:defRPr/>
            </a:pPr>
            <a:fld id="{3C61BDFE-5287-4A5B-BC0A-00D1E2613A6E}" type="slidenum">
              <a:rPr lang="en-GB" altLang="en-US" smtClean="0"/>
              <a:pPr>
                <a:defRPr/>
              </a:pPr>
              <a:t>‹#›</a:t>
            </a:fld>
            <a:endParaRPr lang="en-GB" altLang="en-US"/>
          </a:p>
        </p:txBody>
      </p:sp>
    </p:spTree>
    <p:extLst>
      <p:ext uri="{BB962C8B-B14F-4D97-AF65-F5344CB8AC3E}">
        <p14:creationId xmlns:p14="http://schemas.microsoft.com/office/powerpoint/2010/main" val="250902029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2128E-81DC-4924-BADE-1D16DB35B920}" type="datetime1">
              <a:rPr lang="en-IN" smtClean="0">
                <a:solidFill>
                  <a:srgbClr val="04617B">
                    <a:shade val="90000"/>
                  </a:srgbClr>
                </a:solidFill>
              </a:rPr>
              <a:t>25-09-2019</a:t>
            </a:fld>
            <a:endParaRPr lang="en-IN" dirty="0">
              <a:solidFill>
                <a:srgbClr val="04617B">
                  <a:shade val="90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solidFill>
                  <a:srgbClr val="04617B">
                    <a:shade val="90000"/>
                  </a:srgbClr>
                </a:solidFill>
              </a:rPr>
              <a:t>C-DOT Confidential</a:t>
            </a:r>
            <a:endParaRPr lang="en-IN" dirty="0">
              <a:solidFill>
                <a:srgbClr val="04617B">
                  <a:shade val="90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0A1E4-0559-4816-8454-087639CA1EFE}" type="slidenum">
              <a:rPr lang="en-IN" smtClean="0">
                <a:solidFill>
                  <a:srgbClr val="04617B">
                    <a:shade val="90000"/>
                  </a:srgbClr>
                </a:solidFill>
              </a:rPr>
              <a:pPr/>
              <a:t>‹#›</a:t>
            </a:fld>
            <a:endParaRPr lang="en-IN" dirty="0">
              <a:solidFill>
                <a:srgbClr val="04617B">
                  <a:shade val="90000"/>
                </a:srgbClr>
              </a:solidFill>
            </a:endParaRPr>
          </a:p>
        </p:txBody>
      </p:sp>
    </p:spTree>
    <p:extLst>
      <p:ext uri="{BB962C8B-B14F-4D97-AF65-F5344CB8AC3E}">
        <p14:creationId xmlns:p14="http://schemas.microsoft.com/office/powerpoint/2010/main" val="426344297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759" r:id="rId12"/>
    <p:sldLayoutId id="2147483760" r:id="rId13"/>
    <p:sldLayoutId id="2147483757" r:id="rId14"/>
  </p:sldLayoutIdLst>
  <p:transition>
    <p:wipe dir="r"/>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5D2128E-81DC-4924-BADE-1D16DB35B920}" type="datetime1">
              <a:rPr lang="en-IN" smtClean="0">
                <a:solidFill>
                  <a:srgbClr val="04617B">
                    <a:shade val="90000"/>
                  </a:srgbClr>
                </a:solidFill>
              </a:rPr>
              <a:t>25-09-2019</a:t>
            </a:fld>
            <a:endParaRPr lang="en-IN" dirty="0">
              <a:solidFill>
                <a:srgbClr val="04617B">
                  <a:shade val="90000"/>
                </a:srgb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da-DK">
                <a:solidFill>
                  <a:srgbClr val="04617B">
                    <a:shade val="90000"/>
                  </a:srgbClr>
                </a:solidFill>
              </a:rPr>
              <a:t>C-DOT Confidential</a:t>
            </a:r>
            <a:endParaRPr lang="en-IN" dirty="0">
              <a:solidFill>
                <a:srgbClr val="04617B">
                  <a:shade val="90000"/>
                </a:srgb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570A1E4-0559-4816-8454-087639CA1EFE}" type="slidenum">
              <a:rPr lang="en-IN" smtClean="0">
                <a:solidFill>
                  <a:srgbClr val="04617B">
                    <a:shade val="90000"/>
                  </a:srgbClr>
                </a:solidFill>
              </a:rPr>
              <a:pPr/>
              <a:t>‹#›</a:t>
            </a:fld>
            <a:endParaRPr lang="en-IN" dirty="0">
              <a:solidFill>
                <a:srgbClr val="04617B">
                  <a:shade val="90000"/>
                </a:srgbClr>
              </a:solidFill>
            </a:endParaRPr>
          </a:p>
        </p:txBody>
      </p:sp>
    </p:spTree>
    <p:extLst>
      <p:ext uri="{BB962C8B-B14F-4D97-AF65-F5344CB8AC3E}">
        <p14:creationId xmlns:p14="http://schemas.microsoft.com/office/powerpoint/2010/main" val="146680600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ot.co.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0.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5.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6.jpe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8.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6.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eg"/><Relationship Id="rId10" Type="http://schemas.openxmlformats.org/officeDocument/2006/relationships/image" Target="../media/image8.jpeg"/><Relationship Id="rId4" Type="http://schemas.openxmlformats.org/officeDocument/2006/relationships/image" Target="../media/image31.jpeg"/><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34" Type="http://schemas.openxmlformats.org/officeDocument/2006/relationships/image" Target="../media/image67.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2" Type="http://schemas.openxmlformats.org/officeDocument/2006/relationships/image" Target="../media/image35.jpeg"/><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image" Target="../media/image65.jpeg"/><Relationship Id="rId37" Type="http://schemas.openxmlformats.org/officeDocument/2006/relationships/image" Target="../media/image8.jpe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jpeg"/><Relationship Id="rId28" Type="http://schemas.openxmlformats.org/officeDocument/2006/relationships/image" Target="../media/image61.png"/><Relationship Id="rId36" Type="http://schemas.openxmlformats.org/officeDocument/2006/relationships/image" Target="../media/image6.jpe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 Id="rId35"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Line 28"/>
          <p:cNvSpPr>
            <a:spLocks noChangeShapeType="1"/>
          </p:cNvSpPr>
          <p:nvPr/>
        </p:nvSpPr>
        <p:spPr bwMode="auto">
          <a:xfrm>
            <a:off x="1346200" y="6019800"/>
            <a:ext cx="9144000" cy="1588"/>
          </a:xfrm>
          <a:prstGeom prst="line">
            <a:avLst/>
          </a:prstGeom>
          <a:noFill/>
          <a:ln w="12700">
            <a:solidFill>
              <a:srgbClr val="9AC6D0"/>
            </a:solidFill>
            <a:round/>
            <a:headEnd/>
            <a:tailEnd/>
          </a:ln>
        </p:spPr>
        <p:txBody>
          <a:bodyPr/>
          <a:lstStyle/>
          <a:p>
            <a:pPr fontAlgn="base">
              <a:spcBef>
                <a:spcPct val="0"/>
              </a:spcBef>
              <a:spcAft>
                <a:spcPct val="0"/>
              </a:spcAft>
            </a:pPr>
            <a:endParaRPr lang="en-US" sz="2400" dirty="0">
              <a:solidFill>
                <a:srgbClr val="000000"/>
              </a:solidFill>
              <a:latin typeface="Arial Narrow" pitchFamily="34" charset="0"/>
              <a:sym typeface="Arial Narrow" pitchFamily="34" charset="0"/>
            </a:endParaRPr>
          </a:p>
        </p:txBody>
      </p:sp>
      <p:grpSp>
        <p:nvGrpSpPr>
          <p:cNvPr id="3083" name="Group 30"/>
          <p:cNvGrpSpPr>
            <a:grpSpLocks/>
          </p:cNvGrpSpPr>
          <p:nvPr/>
        </p:nvGrpSpPr>
        <p:grpSpPr bwMode="auto">
          <a:xfrm>
            <a:off x="3313596" y="6158072"/>
            <a:ext cx="5597043" cy="196689"/>
            <a:chOff x="-65" y="0"/>
            <a:chExt cx="4433" cy="288"/>
          </a:xfrm>
        </p:grpSpPr>
        <p:sp>
          <p:nvSpPr>
            <p:cNvPr id="3092" name="Rectangle 31"/>
            <p:cNvSpPr>
              <a:spLocks/>
            </p:cNvSpPr>
            <p:nvPr/>
          </p:nvSpPr>
          <p:spPr bwMode="auto">
            <a:xfrm>
              <a:off x="0" y="0"/>
              <a:ext cx="4368" cy="288"/>
            </a:xfrm>
            <a:prstGeom prst="rect">
              <a:avLst/>
            </a:prstGeom>
            <a:solidFill>
              <a:srgbClr val="FFFFFF"/>
            </a:solidFill>
            <a:ln w="12700">
              <a:solidFill>
                <a:srgbClr val="FFFFFF"/>
              </a:solidFill>
              <a:miter lim="800000"/>
              <a:headEnd/>
              <a:tailEnd/>
            </a:ln>
          </p:spPr>
          <p:txBody>
            <a:bodyPr lIns="0" tIns="0" rIns="0" bIns="0"/>
            <a:lstStyle/>
            <a:p>
              <a:pPr fontAlgn="base">
                <a:spcBef>
                  <a:spcPct val="0"/>
                </a:spcBef>
                <a:spcAft>
                  <a:spcPct val="0"/>
                </a:spcAft>
              </a:pPr>
              <a:endParaRPr lang="en-US" sz="2400" dirty="0">
                <a:solidFill>
                  <a:srgbClr val="000000"/>
                </a:solidFill>
                <a:latin typeface="Arial Narrow" pitchFamily="34" charset="0"/>
                <a:sym typeface="Arial Narrow" pitchFamily="34" charset="0"/>
              </a:endParaRPr>
            </a:p>
          </p:txBody>
        </p:sp>
        <p:sp>
          <p:nvSpPr>
            <p:cNvPr id="3093" name="Rectangle 32"/>
            <p:cNvSpPr>
              <a:spLocks/>
            </p:cNvSpPr>
            <p:nvPr/>
          </p:nvSpPr>
          <p:spPr bwMode="auto">
            <a:xfrm>
              <a:off x="-65" y="18"/>
              <a:ext cx="4368" cy="132"/>
            </a:xfrm>
            <a:prstGeom prst="rect">
              <a:avLst/>
            </a:prstGeom>
            <a:noFill/>
            <a:ln w="12700">
              <a:noFill/>
              <a:miter lim="800000"/>
              <a:headEnd/>
              <a:tailEnd/>
            </a:ln>
          </p:spPr>
          <p:txBody>
            <a:bodyPr lIns="0" tIns="0" rIns="40639" bIns="0"/>
            <a:lstStyle/>
            <a:p>
              <a:pPr marL="39688" algn="ctr" fontAlgn="base">
                <a:spcBef>
                  <a:spcPts val="213"/>
                </a:spcBef>
                <a:spcAft>
                  <a:spcPct val="0"/>
                </a:spcAft>
              </a:pPr>
              <a:r>
                <a:rPr lang="en-US" sz="1200" b="1" dirty="0">
                  <a:solidFill>
                    <a:srgbClr val="515F7B"/>
                  </a:solidFill>
                  <a:cs typeface="Arial" pitchFamily="34" charset="0"/>
                  <a:sym typeface="Arial" pitchFamily="34" charset="0"/>
                  <a:hlinkClick r:id="rId3"/>
                </a:rPr>
                <a:t>www.cdot.in</a:t>
              </a:r>
              <a:endParaRPr lang="en-US" sz="1000" b="1" dirty="0">
                <a:solidFill>
                  <a:srgbClr val="515F7B"/>
                </a:solidFill>
                <a:cs typeface="Arial" pitchFamily="34" charset="0"/>
                <a:sym typeface="Arial" pitchFamily="34" charset="0"/>
              </a:endParaRPr>
            </a:p>
            <a:p>
              <a:pPr marL="39688" algn="ctr" fontAlgn="base">
                <a:spcBef>
                  <a:spcPts val="213"/>
                </a:spcBef>
                <a:spcAft>
                  <a:spcPct val="0"/>
                </a:spcAft>
              </a:pPr>
              <a:endParaRPr lang="en-US" sz="1000" b="1" dirty="0">
                <a:solidFill>
                  <a:srgbClr val="515F7B"/>
                </a:solidFill>
                <a:cs typeface="Arial" pitchFamily="34" charset="0"/>
                <a:sym typeface="Arial" pitchFamily="34" charset="0"/>
              </a:endParaRPr>
            </a:p>
            <a:p>
              <a:pPr marL="39688" algn="ctr" fontAlgn="base">
                <a:spcBef>
                  <a:spcPts val="213"/>
                </a:spcBef>
                <a:spcAft>
                  <a:spcPct val="0"/>
                </a:spcAft>
              </a:pPr>
              <a:endParaRPr lang="en-US" sz="1000" b="1" dirty="0">
                <a:solidFill>
                  <a:srgbClr val="515F7B"/>
                </a:solidFill>
                <a:cs typeface="Arial" pitchFamily="34" charset="0"/>
                <a:sym typeface="Arial" pitchFamily="34" charset="0"/>
              </a:endParaRPr>
            </a:p>
          </p:txBody>
        </p:sp>
      </p:grpSp>
      <p:grpSp>
        <p:nvGrpSpPr>
          <p:cNvPr id="3085" name="Group 38"/>
          <p:cNvGrpSpPr>
            <a:grpSpLocks/>
          </p:cNvGrpSpPr>
          <p:nvPr/>
        </p:nvGrpSpPr>
        <p:grpSpPr bwMode="auto">
          <a:xfrm>
            <a:off x="685798" y="301249"/>
            <a:ext cx="10744202" cy="533775"/>
            <a:chOff x="-522" y="395"/>
            <a:chExt cx="6051" cy="2071"/>
          </a:xfrm>
        </p:grpSpPr>
        <p:grpSp>
          <p:nvGrpSpPr>
            <p:cNvPr id="3088" name="Group 13"/>
            <p:cNvGrpSpPr>
              <a:grpSpLocks/>
            </p:cNvGrpSpPr>
            <p:nvPr/>
          </p:nvGrpSpPr>
          <p:grpSpPr bwMode="auto">
            <a:xfrm>
              <a:off x="-283" y="395"/>
              <a:ext cx="5576" cy="2071"/>
              <a:chOff x="-719" y="-5"/>
              <a:chExt cx="6477" cy="1286"/>
            </a:xfrm>
          </p:grpSpPr>
          <p:sp>
            <p:nvSpPr>
              <p:cNvPr id="3090" name="Rectangle 14"/>
              <p:cNvSpPr>
                <a:spLocks/>
              </p:cNvSpPr>
              <p:nvPr/>
            </p:nvSpPr>
            <p:spPr bwMode="auto">
              <a:xfrm>
                <a:off x="-719" y="-5"/>
                <a:ext cx="6419" cy="1286"/>
              </a:xfrm>
              <a:prstGeom prst="rect">
                <a:avLst/>
              </a:prstGeom>
              <a:noFill/>
            </p:spPr>
            <p:txBody>
              <a:bodyPr vert="horz" lIns="91440" tIns="45720" rIns="91440" bIns="45720" rtlCol="0" anchor="b" anchorCtr="0">
                <a:noAutofit/>
                <a:scene3d>
                  <a:camera prst="orthographicFront"/>
                  <a:lightRig rig="freezing" dir="t">
                    <a:rot lat="0" lon="0" rev="5640000"/>
                  </a:lightRig>
                </a:scene3d>
                <a:sp3d prstMaterial="flat">
                  <a:contourClr>
                    <a:schemeClr val="tx2"/>
                  </a:contourClr>
                </a:sp3d>
              </a:bodyPr>
              <a:lstStyle/>
              <a:p>
                <a:pPr defTabSz="685800">
                  <a:spcBef>
                    <a:spcPct val="0"/>
                  </a:spcBef>
                </a:pPr>
                <a:r>
                  <a:rPr lang="en-US" sz="3600" b="1" dirty="0">
                    <a:solidFill>
                      <a:srgbClr val="002060"/>
                    </a:solidFill>
                    <a:effectLst>
                      <a:outerShdw blurRad="38100" dist="38100" dir="2700000" algn="tl">
                        <a:srgbClr val="000000">
                          <a:alpha val="43137"/>
                        </a:srgbClr>
                      </a:outerShdw>
                    </a:effectLst>
                    <a:ea typeface="+mj-ea"/>
                    <a:cs typeface="+mj-cs"/>
                    <a:sym typeface="Arial Narrow" pitchFamily="34" charset="0"/>
                  </a:rPr>
                  <a:t>C-DOT &amp; oneM2M Activities</a:t>
                </a:r>
              </a:p>
            </p:txBody>
          </p:sp>
          <p:sp>
            <p:nvSpPr>
              <p:cNvPr id="3091" name="Rectangle 15"/>
              <p:cNvSpPr>
                <a:spLocks/>
              </p:cNvSpPr>
              <p:nvPr/>
            </p:nvSpPr>
            <p:spPr bwMode="auto">
              <a:xfrm>
                <a:off x="5758" y="0"/>
                <a:ext cx="0" cy="258"/>
              </a:xfrm>
              <a:prstGeom prst="rect">
                <a:avLst/>
              </a:prstGeom>
              <a:noFill/>
            </p:spPr>
            <p:txBody>
              <a:bodyPr vert="horz" lIns="91440" tIns="45720" rIns="91440" bIns="45720" rtlCol="0" anchor="b" anchorCtr="0">
                <a:noAutofit/>
                <a:scene3d>
                  <a:camera prst="orthographicFront"/>
                  <a:lightRig rig="freezing" dir="t">
                    <a:rot lat="0" lon="0" rev="5640000"/>
                  </a:lightRig>
                </a:scene3d>
                <a:sp3d prstMaterial="flat">
                  <a:contourClr>
                    <a:schemeClr val="tx2"/>
                  </a:contourClr>
                </a:sp3d>
              </a:bodyPr>
              <a:lstStyle/>
              <a:p>
                <a:pPr defTabSz="685800">
                  <a:spcBef>
                    <a:spcPct val="0"/>
                  </a:spcBef>
                </a:pPr>
                <a:endParaRPr lang="en-US" sz="3200" b="1" dirty="0">
                  <a:solidFill>
                    <a:srgbClr val="002060"/>
                  </a:solidFill>
                  <a:effectLst>
                    <a:outerShdw blurRad="38100" dist="38100" dir="2700000" algn="tl">
                      <a:srgbClr val="000000">
                        <a:alpha val="43137"/>
                      </a:srgbClr>
                    </a:outerShdw>
                  </a:effectLst>
                  <a:ea typeface="+mj-ea"/>
                  <a:cs typeface="+mj-cs"/>
                  <a:sym typeface="Arial Narrow" pitchFamily="34" charset="0"/>
                </a:endParaRPr>
              </a:p>
            </p:txBody>
          </p:sp>
        </p:grpSp>
        <p:sp>
          <p:nvSpPr>
            <p:cNvPr id="3089" name="Rectangle 26"/>
            <p:cNvSpPr>
              <a:spLocks noChangeArrowheads="1"/>
            </p:cNvSpPr>
            <p:nvPr/>
          </p:nvSpPr>
          <p:spPr bwMode="auto">
            <a:xfrm>
              <a:off x="-522" y="1238"/>
              <a:ext cx="6051" cy="579"/>
            </a:xfrm>
            <a:prstGeom prst="rect">
              <a:avLst/>
            </a:prstGeom>
            <a:noFill/>
          </p:spPr>
          <p:txBody>
            <a:bodyPr vert="horz" lIns="91440" tIns="45720" rIns="91440" bIns="45720" rtlCol="0" anchor="b" anchorCtr="0">
              <a:noAutofit/>
              <a:scene3d>
                <a:camera prst="orthographicFront"/>
                <a:lightRig rig="freezing" dir="t">
                  <a:rot lat="0" lon="0" rev="5640000"/>
                </a:lightRig>
              </a:scene3d>
              <a:sp3d prstMaterial="flat">
                <a:contourClr>
                  <a:schemeClr val="tx2"/>
                </a:contourClr>
              </a:sp3d>
            </a:bodyPr>
            <a:lstStyle/>
            <a:p>
              <a:pPr defTabSz="685800">
                <a:spcBef>
                  <a:spcPct val="0"/>
                </a:spcBef>
              </a:pPr>
              <a:endParaRPr lang="en-US" sz="3200" b="1" dirty="0">
                <a:solidFill>
                  <a:srgbClr val="002060"/>
                </a:solidFill>
                <a:effectLst>
                  <a:outerShdw blurRad="38100" dist="38100" dir="2700000" algn="tl">
                    <a:srgbClr val="000000">
                      <a:alpha val="43137"/>
                    </a:srgbClr>
                  </a:outerShdw>
                </a:effectLst>
                <a:ea typeface="+mj-ea"/>
                <a:cs typeface="+mj-cs"/>
                <a:sym typeface="Garamond" pitchFamily="18" charset="0"/>
              </a:endParaRPr>
            </a:p>
          </p:txBody>
        </p:sp>
      </p:grpSp>
      <p:sp>
        <p:nvSpPr>
          <p:cNvPr id="35" name="Rectangle 29"/>
          <p:cNvSpPr>
            <a:spLocks/>
          </p:cNvSpPr>
          <p:nvPr/>
        </p:nvSpPr>
        <p:spPr bwMode="auto">
          <a:xfrm>
            <a:off x="1501258" y="5235194"/>
            <a:ext cx="9138379" cy="861774"/>
          </a:xfrm>
          <a:prstGeom prst="rect">
            <a:avLst/>
          </a:prstGeom>
          <a:noFill/>
          <a:ln w="12700">
            <a:noFill/>
            <a:miter lim="800000"/>
            <a:headEnd type="none" w="med" len="med"/>
            <a:tailEnd type="none" w="med" len="med"/>
          </a:ln>
          <a:effectLst>
            <a:outerShdw blurRad="63500" dist="50799" dir="2021367" algn="ctr" rotWithShape="0">
              <a:schemeClr val="bg2">
                <a:alpha val="79999"/>
              </a:schemeClr>
            </a:outerShdw>
          </a:effectLst>
        </p:spPr>
        <p:txBody>
          <a:bodyPr wrap="square" lIns="0" tIns="0" rIns="40639" bIns="0" anchorCtr="1">
            <a:spAutoFit/>
          </a:bodyPr>
          <a:lstStyle/>
          <a:p>
            <a:pPr marL="39688" algn="ctr" fontAlgn="base">
              <a:spcBef>
                <a:spcPct val="0"/>
              </a:spcBef>
              <a:spcAft>
                <a:spcPct val="0"/>
              </a:spcAft>
              <a:defRPr/>
            </a:pPr>
            <a:r>
              <a:rPr lang="en-US" sz="2400" dirty="0" err="1">
                <a:solidFill>
                  <a:srgbClr val="336699"/>
                </a:solidFill>
                <a:latin typeface="Times New Roman" pitchFamily="18" charset="0"/>
                <a:cs typeface="Times New Roman" pitchFamily="18" charset="0"/>
                <a:sym typeface="Times New Roman" pitchFamily="18" charset="0"/>
              </a:rPr>
              <a:t>Aurindam</a:t>
            </a:r>
            <a:r>
              <a:rPr lang="en-US" sz="2400" dirty="0">
                <a:solidFill>
                  <a:srgbClr val="336699"/>
                </a:solidFill>
                <a:latin typeface="Times New Roman" pitchFamily="18" charset="0"/>
                <a:cs typeface="Times New Roman" pitchFamily="18" charset="0"/>
                <a:sym typeface="Times New Roman" pitchFamily="18" charset="0"/>
              </a:rPr>
              <a:t> Bhattacharya</a:t>
            </a:r>
          </a:p>
          <a:p>
            <a:pPr marL="39688" algn="ctr" fontAlgn="base">
              <a:spcBef>
                <a:spcPct val="0"/>
              </a:spcBef>
              <a:spcAft>
                <a:spcPct val="0"/>
              </a:spcAft>
              <a:defRPr/>
            </a:pPr>
            <a:r>
              <a:rPr lang="en-US" sz="3200" dirty="0">
                <a:solidFill>
                  <a:srgbClr val="336699"/>
                </a:solidFill>
                <a:latin typeface="Times New Roman" pitchFamily="18" charset="0"/>
                <a:cs typeface="Times New Roman" pitchFamily="18" charset="0"/>
                <a:sym typeface="Times New Roman" pitchFamily="18" charset="0"/>
              </a:rPr>
              <a:t>Centre for Development of Telematics</a:t>
            </a:r>
          </a:p>
        </p:txBody>
      </p:sp>
      <p:sp>
        <p:nvSpPr>
          <p:cNvPr id="2" name="Date Placeholder 1"/>
          <p:cNvSpPr>
            <a:spLocks noGrp="1"/>
          </p:cNvSpPr>
          <p:nvPr>
            <p:ph type="dt" sz="half" idx="10"/>
          </p:nvPr>
        </p:nvSpPr>
        <p:spPr>
          <a:xfrm>
            <a:off x="34636" y="6439620"/>
            <a:ext cx="2057400" cy="365125"/>
          </a:xfrm>
        </p:spPr>
        <p:txBody>
          <a:bodyPr/>
          <a:lstStyle/>
          <a:p>
            <a:fld id="{F5AAE9EB-3B1F-4FDE-8519-C3A7A9E24BB5}" type="datetime1">
              <a:rPr lang="en-IN" smtClean="0"/>
              <a:pPr/>
              <a:t>25-09-2019</a:t>
            </a:fld>
            <a:endParaRPr lang="en-US" dirty="0"/>
          </a:p>
        </p:txBody>
      </p:sp>
      <p:sp>
        <p:nvSpPr>
          <p:cNvPr id="5" name="Footer Placeholder 4"/>
          <p:cNvSpPr>
            <a:spLocks noGrp="1"/>
          </p:cNvSpPr>
          <p:nvPr>
            <p:ph type="ftr" sz="quarter" idx="11"/>
          </p:nvPr>
        </p:nvSpPr>
        <p:spPr>
          <a:xfrm>
            <a:off x="5118582" y="6375399"/>
            <a:ext cx="1905001" cy="365760"/>
          </a:xfrm>
        </p:spPr>
        <p:txBody>
          <a:bodyPr/>
          <a:lstStyle/>
          <a:p>
            <a:r>
              <a:rPr lang="da-DK" b="1" dirty="0">
                <a:effectLst>
                  <a:outerShdw blurRad="38100" dist="38100" dir="2700000" algn="tl">
                    <a:srgbClr val="000000">
                      <a:alpha val="43137"/>
                    </a:srgbClr>
                  </a:outerShdw>
                </a:effectLst>
              </a:rPr>
              <a:t>C-DOT Confidential</a:t>
            </a:r>
            <a:endParaRPr lang="en-IN"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9402371" y="6436421"/>
            <a:ext cx="2743200" cy="365125"/>
          </a:xfrm>
        </p:spPr>
        <p:txBody>
          <a:bodyPr/>
          <a:lstStyle/>
          <a:p>
            <a:fld id="{B6F15528-21DE-4FAA-801E-634DDDAF4B2B}" type="slidenum">
              <a:rPr lang="en-US" smtClean="0"/>
              <a:pPr/>
              <a:t>1</a:t>
            </a:fld>
            <a:endParaRPr lang="en-US" dirty="0"/>
          </a:p>
        </p:txBody>
      </p:sp>
      <p:pic>
        <p:nvPicPr>
          <p:cNvPr id="14338" name="Picture 2" descr="C:\Users\CSG\Downloads\C-DOT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D47EE5B-D59D-4E37-9515-6E1186E4B22D}"/>
              </a:ext>
            </a:extLst>
          </p:cNvPr>
          <p:cNvSpPr/>
          <p:nvPr/>
        </p:nvSpPr>
        <p:spPr>
          <a:xfrm>
            <a:off x="5792488" y="961102"/>
            <a:ext cx="277960" cy="369332"/>
          </a:xfrm>
          <a:prstGeom prst="rect">
            <a:avLst/>
          </a:prstGeom>
        </p:spPr>
        <p:txBody>
          <a:bodyPr wrap="none">
            <a:spAutoFit/>
          </a:bodyPr>
          <a:lstStyle/>
          <a:p>
            <a:pPr marL="39688" algn="ctr" fontAlgn="base">
              <a:spcBef>
                <a:spcPct val="0"/>
              </a:spcBef>
              <a:spcAft>
                <a:spcPct val="0"/>
              </a:spcAft>
            </a:pPr>
            <a:r>
              <a:rPr lang="en-US" b="1" dirty="0">
                <a:solidFill>
                  <a:srgbClr val="002060"/>
                </a:solidFill>
                <a:ea typeface="ヒラギノ明朝 ProN W6"/>
                <a:cs typeface="Arial" pitchFamily="34" charset="0"/>
                <a:sym typeface="Garamond" pitchFamily="18" charset="0"/>
              </a:rPr>
              <a:t> </a:t>
            </a:r>
            <a:endParaRPr lang="en-US" sz="2400" b="1" dirty="0">
              <a:solidFill>
                <a:srgbClr val="002060"/>
              </a:solidFill>
              <a:ea typeface="ヒラギノ明朝 ProN W6"/>
              <a:cs typeface="Arial" pitchFamily="34" charset="0"/>
              <a:sym typeface="Garamond" pitchFamily="18" charset="0"/>
            </a:endParaRPr>
          </a:p>
        </p:txBody>
      </p:sp>
      <p:pic>
        <p:nvPicPr>
          <p:cNvPr id="26" name="Picture 25" descr="Related image">
            <a:extLst>
              <a:ext uri="{FF2B5EF4-FFF2-40B4-BE49-F238E27FC236}">
                <a16:creationId xmlns:a16="http://schemas.microsoft.com/office/drawing/2014/main" id="{797A9850-DFA4-417D-90E0-FD8F586B51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91721" y="1142070"/>
            <a:ext cx="9812129" cy="4065165"/>
          </a:xfrm>
          <a:prstGeom prst="rect">
            <a:avLst/>
          </a:prstGeom>
          <a:noFill/>
          <a:ln>
            <a:noFill/>
          </a:ln>
        </p:spPr>
      </p:pic>
      <p:pic>
        <p:nvPicPr>
          <p:cNvPr id="18" name="Picture 17">
            <a:extLst>
              <a:ext uri="{FF2B5EF4-FFF2-40B4-BE49-F238E27FC236}">
                <a16:creationId xmlns:a16="http://schemas.microsoft.com/office/drawing/2014/main" id="{F5D67485-913F-43DF-A3A3-E04C6A8285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398300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81000"/>
            <a:ext cx="9601200" cy="684646"/>
          </a:xfrm>
        </p:spPr>
        <p:txBody>
          <a:bodyPr>
            <a:normAutofit fontScale="90000"/>
          </a:bodyPr>
          <a:lstStyle/>
          <a:p>
            <a:pPr algn="ctr"/>
            <a:r>
              <a:rPr lang="en-US" altLang="en-US" b="1" dirty="0">
                <a:solidFill>
                  <a:srgbClr val="C00000"/>
                </a:solidFill>
              </a:rPr>
              <a:t>Conceptual Architecture  View</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163F5A94-8458-4F17-AD3C-1A083E20221D}" type="slidenum">
              <a:rPr lang="en-US" smtClean="0"/>
              <a:t>10</a:t>
            </a:fld>
            <a:endParaRPr lang="en-US"/>
          </a:p>
        </p:txBody>
      </p:sp>
      <p:sp>
        <p:nvSpPr>
          <p:cNvPr id="4" name="Rounded Rectangle 3"/>
          <p:cNvSpPr/>
          <p:nvPr/>
        </p:nvSpPr>
        <p:spPr bwMode="auto">
          <a:xfrm>
            <a:off x="2667894" y="5432437"/>
            <a:ext cx="2454200" cy="434329"/>
          </a:xfrm>
          <a:prstGeom prst="roundRect">
            <a:avLst/>
          </a:prstGeom>
          <a:solidFill>
            <a:schemeClr val="accent4">
              <a:lumMod val="40000"/>
              <a:lumOff val="60000"/>
            </a:schemeClr>
          </a:solidFill>
          <a:ln w="25400" cap="flat" cmpd="sng" algn="ctr">
            <a:solidFill>
              <a:srgbClr val="F79646">
                <a:shade val="50000"/>
              </a:srgbClr>
            </a:solidFill>
            <a:prstDash val="dash"/>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NSE</a:t>
            </a:r>
          </a:p>
        </p:txBody>
      </p:sp>
      <p:sp>
        <p:nvSpPr>
          <p:cNvPr id="5" name="Oval 4"/>
          <p:cNvSpPr/>
          <p:nvPr/>
        </p:nvSpPr>
        <p:spPr>
          <a:xfrm>
            <a:off x="1829912" y="1508923"/>
            <a:ext cx="1218883" cy="36722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002060"/>
              </a:solidFill>
            </a:endParaRPr>
          </a:p>
        </p:txBody>
      </p:sp>
      <p:sp>
        <p:nvSpPr>
          <p:cNvPr id="6" name="TextBox 5"/>
          <p:cNvSpPr txBox="1"/>
          <p:nvPr/>
        </p:nvSpPr>
        <p:spPr>
          <a:xfrm>
            <a:off x="1978326" y="2721854"/>
            <a:ext cx="963021" cy="922945"/>
          </a:xfrm>
          <a:prstGeom prst="rect">
            <a:avLst/>
          </a:prstGeom>
          <a:noFill/>
        </p:spPr>
        <p:txBody>
          <a:bodyPr wrap="none" rtlCol="0">
            <a:spAutoFit/>
          </a:bodyPr>
          <a:lstStyle/>
          <a:p>
            <a:pPr algn="ctr"/>
            <a:r>
              <a:rPr lang="en-US" sz="1799" b="1" dirty="0"/>
              <a:t>Things:</a:t>
            </a:r>
          </a:p>
          <a:p>
            <a:pPr algn="ctr"/>
            <a:r>
              <a:rPr lang="en-US" sz="1799" dirty="0"/>
              <a:t>Sensors,</a:t>
            </a:r>
          </a:p>
          <a:p>
            <a:pPr algn="ctr"/>
            <a:r>
              <a:rPr lang="en-US" sz="1799" dirty="0"/>
              <a:t>Devices</a:t>
            </a:r>
          </a:p>
        </p:txBody>
      </p:sp>
      <p:sp>
        <p:nvSpPr>
          <p:cNvPr id="7" name="Rounded Rectangle 6"/>
          <p:cNvSpPr/>
          <p:nvPr/>
        </p:nvSpPr>
        <p:spPr>
          <a:xfrm>
            <a:off x="6933984" y="1508924"/>
            <a:ext cx="1710597" cy="3190074"/>
          </a:xfrm>
          <a:prstGeom prst="roundRect">
            <a:avLst>
              <a:gd name="adj" fmla="val 6324"/>
            </a:avLst>
          </a:prstGeom>
          <a:solidFill>
            <a:schemeClr val="tx2">
              <a:lumMod val="20000"/>
              <a:lumOff val="80000"/>
            </a:schemeClr>
          </a:solidFill>
          <a:ln w="25400" cap="flat" cmpd="sng" algn="ctr">
            <a:solidFill>
              <a:srgbClr val="4BACC6">
                <a:shade val="50000"/>
              </a:srgbClr>
            </a:solid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sz="1799" kern="0" dirty="0">
                <a:solidFill>
                  <a:srgbClr val="C00000"/>
                </a:solidFill>
                <a:latin typeface="Calibri"/>
              </a:rPr>
              <a:t>Infrastructure Node</a:t>
            </a:r>
            <a:br>
              <a:rPr lang="en-US" sz="1799" kern="0" dirty="0">
                <a:solidFill>
                  <a:srgbClr val="C00000"/>
                </a:solidFill>
                <a:latin typeface="Calibri"/>
              </a:rPr>
            </a:br>
            <a:endParaRPr lang="en-US" sz="1799" kern="0" dirty="0">
              <a:solidFill>
                <a:srgbClr val="C00000"/>
              </a:solidFill>
              <a:latin typeface="Calibri"/>
            </a:endParaRPr>
          </a:p>
        </p:txBody>
      </p:sp>
      <p:sp>
        <p:nvSpPr>
          <p:cNvPr id="8" name="Rounded Rectangle 7"/>
          <p:cNvSpPr/>
          <p:nvPr/>
        </p:nvSpPr>
        <p:spPr>
          <a:xfrm>
            <a:off x="4648580" y="1981578"/>
            <a:ext cx="1864229" cy="2412945"/>
          </a:xfrm>
          <a:prstGeom prst="roundRect">
            <a:avLst>
              <a:gd name="adj" fmla="val 6324"/>
            </a:avLst>
          </a:prstGeom>
          <a:solidFill>
            <a:schemeClr val="tx2">
              <a:lumMod val="20000"/>
              <a:lumOff val="80000"/>
            </a:schemeClr>
          </a:solidFill>
          <a:ln w="25400" cap="flat" cmpd="sng" algn="ctr">
            <a:solidFill>
              <a:srgbClr val="4BACC6">
                <a:shade val="50000"/>
              </a:srgbClr>
            </a:solid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sz="1799" kern="0" dirty="0">
                <a:solidFill>
                  <a:srgbClr val="C00000"/>
                </a:solidFill>
                <a:latin typeface="Calibri"/>
              </a:rPr>
              <a:t>Middle Node</a:t>
            </a:r>
            <a:br>
              <a:rPr lang="en-US" sz="1799" kern="0" dirty="0">
                <a:solidFill>
                  <a:srgbClr val="C00000"/>
                </a:solidFill>
                <a:latin typeface="Calibri"/>
              </a:rPr>
            </a:br>
            <a:endParaRPr lang="en-US" sz="1799" kern="0" dirty="0">
              <a:solidFill>
                <a:srgbClr val="C00000"/>
              </a:solidFill>
              <a:latin typeface="Calibri"/>
            </a:endParaRPr>
          </a:p>
        </p:txBody>
      </p:sp>
      <p:sp>
        <p:nvSpPr>
          <p:cNvPr id="9" name="Rounded Rectangle 8"/>
          <p:cNvSpPr/>
          <p:nvPr/>
        </p:nvSpPr>
        <p:spPr>
          <a:xfrm>
            <a:off x="2896435" y="3133705"/>
            <a:ext cx="1248866" cy="2399491"/>
          </a:xfrm>
          <a:prstGeom prst="roundRect">
            <a:avLst/>
          </a:prstGeom>
          <a:solidFill>
            <a:schemeClr val="tx2">
              <a:lumMod val="20000"/>
              <a:lumOff val="80000"/>
            </a:schemeClr>
          </a:solidFill>
          <a:ln w="25400" cap="flat" cmpd="sng" algn="ctr">
            <a:solidFill>
              <a:srgbClr val="4BACC6">
                <a:shade val="50000"/>
              </a:srgbClr>
            </a:solid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sz="1600" kern="0" dirty="0">
                <a:solidFill>
                  <a:srgbClr val="C00000"/>
                </a:solidFill>
                <a:latin typeface="Calibri"/>
              </a:rPr>
              <a:t>Application Service Node</a:t>
            </a:r>
            <a:br>
              <a:rPr lang="en-US" sz="1400" kern="0" dirty="0">
                <a:solidFill>
                  <a:srgbClr val="C00000"/>
                </a:solidFill>
                <a:latin typeface="Calibri"/>
              </a:rPr>
            </a:br>
            <a:endParaRPr lang="en-US" sz="1400" kern="0" dirty="0">
              <a:solidFill>
                <a:srgbClr val="C00000"/>
              </a:solidFill>
              <a:latin typeface="Calibri"/>
            </a:endParaRPr>
          </a:p>
        </p:txBody>
      </p:sp>
      <p:sp>
        <p:nvSpPr>
          <p:cNvPr id="10" name="Rounded Rectangle 9"/>
          <p:cNvSpPr/>
          <p:nvPr/>
        </p:nvSpPr>
        <p:spPr bwMode="auto">
          <a:xfrm>
            <a:off x="3057642" y="4114624"/>
            <a:ext cx="926453" cy="444429"/>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AE</a:t>
            </a:r>
          </a:p>
        </p:txBody>
      </p:sp>
      <p:sp>
        <p:nvSpPr>
          <p:cNvPr id="11" name="Rounded Rectangle 10"/>
          <p:cNvSpPr/>
          <p:nvPr/>
        </p:nvSpPr>
        <p:spPr bwMode="auto">
          <a:xfrm>
            <a:off x="4824942" y="3669486"/>
            <a:ext cx="1515075" cy="434329"/>
          </a:xfrm>
          <a:prstGeom prst="roundRect">
            <a:avLst/>
          </a:prstGeom>
          <a:solidFill>
            <a:schemeClr val="accent6">
              <a:lumMod val="60000"/>
              <a:lumOff val="40000"/>
            </a:schemeClr>
          </a:solidFill>
          <a:ln w="25400" cap="flat" cmpd="sng" algn="ctr">
            <a:solidFill>
              <a:srgbClr val="F79646">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CSE</a:t>
            </a:r>
          </a:p>
        </p:txBody>
      </p:sp>
      <p:sp>
        <p:nvSpPr>
          <p:cNvPr id="12" name="Rounded Rectangle 11"/>
          <p:cNvSpPr/>
          <p:nvPr/>
        </p:nvSpPr>
        <p:spPr bwMode="auto">
          <a:xfrm>
            <a:off x="3057643" y="4943428"/>
            <a:ext cx="926453" cy="434328"/>
          </a:xfrm>
          <a:prstGeom prst="roundRect">
            <a:avLst/>
          </a:prstGeom>
          <a:solidFill>
            <a:schemeClr val="accent6">
              <a:lumMod val="60000"/>
              <a:lumOff val="40000"/>
            </a:schemeClr>
          </a:solidFill>
          <a:ln w="25400" cap="flat" cmpd="sng" algn="ctr">
            <a:solidFill>
              <a:srgbClr val="F79646">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CSE</a:t>
            </a:r>
            <a:endParaRPr lang="en-US" sz="1999" b="1" kern="0" dirty="0">
              <a:solidFill>
                <a:srgbClr val="C00000"/>
              </a:solidFill>
              <a:latin typeface="Calibri"/>
            </a:endParaRPr>
          </a:p>
        </p:txBody>
      </p:sp>
      <p:sp>
        <p:nvSpPr>
          <p:cNvPr id="13" name="Rounded Rectangle 12"/>
          <p:cNvSpPr/>
          <p:nvPr/>
        </p:nvSpPr>
        <p:spPr bwMode="auto">
          <a:xfrm>
            <a:off x="5118036" y="2691768"/>
            <a:ext cx="928889" cy="398232"/>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AE</a:t>
            </a:r>
          </a:p>
        </p:txBody>
      </p:sp>
      <p:cxnSp>
        <p:nvCxnSpPr>
          <p:cNvPr id="14" name="Straight Arrow Connector 13"/>
          <p:cNvCxnSpPr>
            <a:stCxn id="13" idx="2"/>
            <a:endCxn id="11" idx="0"/>
          </p:cNvCxnSpPr>
          <p:nvPr/>
        </p:nvCxnSpPr>
        <p:spPr bwMode="auto">
          <a:xfrm>
            <a:off x="5582479" y="3090001"/>
            <a:ext cx="0" cy="579485"/>
          </a:xfrm>
          <a:prstGeom prst="straightConnector1">
            <a:avLst/>
          </a:prstGeom>
          <a:noFill/>
          <a:ln w="38100" cap="flat" cmpd="sng" algn="ctr">
            <a:solidFill>
              <a:srgbClr val="0070C0"/>
            </a:solidFill>
            <a:prstDash val="solid"/>
            <a:headEnd type="triangle" w="med" len="med"/>
            <a:tailEnd type="triangle" w="med" len="med"/>
          </a:ln>
          <a:effectLst/>
        </p:spPr>
      </p:cxnSp>
      <p:sp>
        <p:nvSpPr>
          <p:cNvPr id="15" name="TextBox 21"/>
          <p:cNvSpPr txBox="1"/>
          <p:nvPr/>
        </p:nvSpPr>
        <p:spPr>
          <a:xfrm>
            <a:off x="5677670" y="3299984"/>
            <a:ext cx="590226" cy="369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sz="1799" kern="0" dirty="0" err="1">
                <a:solidFill>
                  <a:srgbClr val="C00000"/>
                </a:solidFill>
                <a:latin typeface="Calibri" pitchFamily="34" charset="0"/>
              </a:rPr>
              <a:t>Mca</a:t>
            </a:r>
            <a:endParaRPr lang="en-US" sz="800" kern="0" dirty="0">
              <a:solidFill>
                <a:srgbClr val="C00000"/>
              </a:solidFill>
              <a:latin typeface="Calibri" pitchFamily="34" charset="0"/>
            </a:endParaRPr>
          </a:p>
        </p:txBody>
      </p:sp>
      <p:sp>
        <p:nvSpPr>
          <p:cNvPr id="16" name="TextBox 26"/>
          <p:cNvSpPr txBox="1"/>
          <p:nvPr/>
        </p:nvSpPr>
        <p:spPr>
          <a:xfrm>
            <a:off x="3057642" y="4573386"/>
            <a:ext cx="590226" cy="369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sz="1799" kern="0" dirty="0" err="1">
                <a:solidFill>
                  <a:srgbClr val="C00000"/>
                </a:solidFill>
                <a:latin typeface="Calibri" pitchFamily="34" charset="0"/>
              </a:rPr>
              <a:t>Mca</a:t>
            </a:r>
            <a:endParaRPr lang="en-US" sz="800" kern="0" dirty="0">
              <a:solidFill>
                <a:srgbClr val="C00000"/>
              </a:solidFill>
              <a:latin typeface="Calibri" pitchFamily="34" charset="0"/>
            </a:endParaRPr>
          </a:p>
        </p:txBody>
      </p:sp>
      <p:sp>
        <p:nvSpPr>
          <p:cNvPr id="17" name="Rounded Rectangle 16"/>
          <p:cNvSpPr/>
          <p:nvPr/>
        </p:nvSpPr>
        <p:spPr>
          <a:xfrm>
            <a:off x="2907585" y="1508922"/>
            <a:ext cx="1248866" cy="1521218"/>
          </a:xfrm>
          <a:prstGeom prst="roundRect">
            <a:avLst/>
          </a:prstGeom>
          <a:solidFill>
            <a:schemeClr val="tx2">
              <a:lumMod val="20000"/>
              <a:lumOff val="80000"/>
            </a:schemeClr>
          </a:solidFill>
          <a:ln w="25400" cap="flat" cmpd="sng" algn="ctr">
            <a:solidFill>
              <a:srgbClr val="4BACC6">
                <a:shade val="50000"/>
              </a:srgbClr>
            </a:solidFill>
            <a:prstDash val="soli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sz="1600" kern="0" dirty="0">
                <a:solidFill>
                  <a:srgbClr val="C00000"/>
                </a:solidFill>
                <a:latin typeface="Calibri"/>
              </a:rPr>
              <a:t>Application Dedicated Node</a:t>
            </a:r>
            <a:br>
              <a:rPr lang="en-US" sz="1400" kern="0" dirty="0">
                <a:solidFill>
                  <a:srgbClr val="C00000"/>
                </a:solidFill>
                <a:latin typeface="Calibri"/>
              </a:rPr>
            </a:br>
            <a:endParaRPr lang="en-US" sz="1400" kern="0" dirty="0">
              <a:solidFill>
                <a:srgbClr val="C00000"/>
              </a:solidFill>
              <a:latin typeface="Calibri"/>
            </a:endParaRPr>
          </a:p>
        </p:txBody>
      </p:sp>
      <p:sp>
        <p:nvSpPr>
          <p:cNvPr id="18" name="Rounded Rectangle 17"/>
          <p:cNvSpPr/>
          <p:nvPr/>
        </p:nvSpPr>
        <p:spPr bwMode="auto">
          <a:xfrm>
            <a:off x="3068790" y="2509438"/>
            <a:ext cx="926453" cy="424832"/>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AE</a:t>
            </a:r>
          </a:p>
        </p:txBody>
      </p:sp>
      <p:cxnSp>
        <p:nvCxnSpPr>
          <p:cNvPr id="19" name="Straight Arrow Connector 18"/>
          <p:cNvCxnSpPr/>
          <p:nvPr/>
        </p:nvCxnSpPr>
        <p:spPr bwMode="auto">
          <a:xfrm>
            <a:off x="3520867" y="4537761"/>
            <a:ext cx="1" cy="384376"/>
          </a:xfrm>
          <a:prstGeom prst="straightConnector1">
            <a:avLst/>
          </a:prstGeom>
          <a:noFill/>
          <a:ln w="38100" cap="flat" cmpd="sng" algn="ctr">
            <a:solidFill>
              <a:srgbClr val="0070C0"/>
            </a:solidFill>
            <a:prstDash val="solid"/>
            <a:headEnd type="triangle" w="med" len="med"/>
            <a:tailEnd type="triangle" w="med" len="med"/>
          </a:ln>
          <a:effectLst/>
        </p:spPr>
      </p:cxnSp>
      <p:sp>
        <p:nvSpPr>
          <p:cNvPr id="20" name="Rounded Rectangle 19"/>
          <p:cNvSpPr/>
          <p:nvPr/>
        </p:nvSpPr>
        <p:spPr bwMode="auto">
          <a:xfrm>
            <a:off x="7010538" y="3196832"/>
            <a:ext cx="1515075" cy="434329"/>
          </a:xfrm>
          <a:prstGeom prst="roundRect">
            <a:avLst/>
          </a:prstGeom>
          <a:solidFill>
            <a:schemeClr val="accent6">
              <a:lumMod val="60000"/>
              <a:lumOff val="40000"/>
            </a:schemeClr>
          </a:solidFill>
          <a:ln w="25400" cap="flat" cmpd="sng" algn="ctr">
            <a:solidFill>
              <a:srgbClr val="F79646">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CSE</a:t>
            </a:r>
          </a:p>
        </p:txBody>
      </p:sp>
      <p:sp>
        <p:nvSpPr>
          <p:cNvPr id="21" name="Rounded Rectangle 20"/>
          <p:cNvSpPr/>
          <p:nvPr/>
        </p:nvSpPr>
        <p:spPr bwMode="auto">
          <a:xfrm>
            <a:off x="7303632" y="2219114"/>
            <a:ext cx="928889" cy="398232"/>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AE</a:t>
            </a:r>
          </a:p>
        </p:txBody>
      </p:sp>
      <p:cxnSp>
        <p:nvCxnSpPr>
          <p:cNvPr id="22" name="Straight Arrow Connector 21"/>
          <p:cNvCxnSpPr>
            <a:stCxn id="21" idx="2"/>
            <a:endCxn id="20" idx="0"/>
          </p:cNvCxnSpPr>
          <p:nvPr/>
        </p:nvCxnSpPr>
        <p:spPr bwMode="auto">
          <a:xfrm>
            <a:off x="7768074" y="2617347"/>
            <a:ext cx="0" cy="579485"/>
          </a:xfrm>
          <a:prstGeom prst="straightConnector1">
            <a:avLst/>
          </a:prstGeom>
          <a:noFill/>
          <a:ln w="38100" cap="flat" cmpd="sng" algn="ctr">
            <a:solidFill>
              <a:srgbClr val="0070C0"/>
            </a:solidFill>
            <a:prstDash val="solid"/>
            <a:headEnd type="triangle" w="med" len="med"/>
            <a:tailEnd type="triangle" w="med" len="med"/>
          </a:ln>
          <a:effectLst/>
        </p:spPr>
      </p:cxnSp>
      <p:sp>
        <p:nvSpPr>
          <p:cNvPr id="23" name="TextBox 21"/>
          <p:cNvSpPr txBox="1"/>
          <p:nvPr/>
        </p:nvSpPr>
        <p:spPr>
          <a:xfrm>
            <a:off x="7863266" y="2827330"/>
            <a:ext cx="590226" cy="369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sz="1799" kern="0" dirty="0" err="1">
                <a:solidFill>
                  <a:srgbClr val="C00000"/>
                </a:solidFill>
                <a:latin typeface="Calibri" pitchFamily="34" charset="0"/>
              </a:rPr>
              <a:t>Mca</a:t>
            </a:r>
            <a:endParaRPr lang="en-US" sz="800" kern="0" dirty="0">
              <a:solidFill>
                <a:srgbClr val="C00000"/>
              </a:solidFill>
              <a:latin typeface="Calibri" pitchFamily="34" charset="0"/>
            </a:endParaRPr>
          </a:p>
        </p:txBody>
      </p:sp>
      <p:sp>
        <p:nvSpPr>
          <p:cNvPr id="24" name="Oval 23"/>
          <p:cNvSpPr/>
          <p:nvPr/>
        </p:nvSpPr>
        <p:spPr>
          <a:xfrm>
            <a:off x="9335855" y="1402604"/>
            <a:ext cx="1066522" cy="36722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5" name="Rounded Rectangle 24"/>
          <p:cNvSpPr/>
          <p:nvPr/>
        </p:nvSpPr>
        <p:spPr bwMode="auto">
          <a:xfrm>
            <a:off x="9108160" y="2210119"/>
            <a:ext cx="926453" cy="333453"/>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AE</a:t>
            </a:r>
          </a:p>
        </p:txBody>
      </p:sp>
      <p:sp>
        <p:nvSpPr>
          <p:cNvPr id="26" name="TextBox 25"/>
          <p:cNvSpPr txBox="1"/>
          <p:nvPr/>
        </p:nvSpPr>
        <p:spPr>
          <a:xfrm>
            <a:off x="9336016" y="2721852"/>
            <a:ext cx="1005916" cy="1199816"/>
          </a:xfrm>
          <a:prstGeom prst="rect">
            <a:avLst/>
          </a:prstGeom>
          <a:noFill/>
        </p:spPr>
        <p:txBody>
          <a:bodyPr wrap="none" rtlCol="0">
            <a:spAutoFit/>
          </a:bodyPr>
          <a:lstStyle/>
          <a:p>
            <a:pPr algn="ctr"/>
            <a:r>
              <a:rPr lang="en-US" sz="1799" b="1" dirty="0"/>
              <a:t>Apps</a:t>
            </a:r>
            <a:br>
              <a:rPr lang="en-US" sz="1799" b="1" dirty="0"/>
            </a:br>
            <a:r>
              <a:rPr lang="en-US" sz="1799" dirty="0"/>
              <a:t>Cloud</a:t>
            </a:r>
            <a:br>
              <a:rPr lang="en-US" sz="1799" dirty="0"/>
            </a:br>
            <a:r>
              <a:rPr lang="en-US" sz="1799" dirty="0"/>
              <a:t>Services,</a:t>
            </a:r>
          </a:p>
          <a:p>
            <a:pPr algn="ctr"/>
            <a:r>
              <a:rPr lang="en-US" sz="1799" dirty="0"/>
              <a:t>BSS</a:t>
            </a:r>
          </a:p>
        </p:txBody>
      </p:sp>
      <p:sp>
        <p:nvSpPr>
          <p:cNvPr id="27" name="TextBox 26"/>
          <p:cNvSpPr txBox="1"/>
          <p:nvPr/>
        </p:nvSpPr>
        <p:spPr>
          <a:xfrm>
            <a:off x="7041145" y="4889578"/>
            <a:ext cx="1295676" cy="461537"/>
          </a:xfrm>
          <a:prstGeom prst="rect">
            <a:avLst/>
          </a:prstGeom>
          <a:noFill/>
        </p:spPr>
        <p:txBody>
          <a:bodyPr wrap="none" rtlCol="0">
            <a:spAutoFit/>
          </a:bodyPr>
          <a:lstStyle/>
          <a:p>
            <a:pPr algn="ctr"/>
            <a:r>
              <a:rPr lang="en-US" sz="2399" b="1" dirty="0">
                <a:solidFill>
                  <a:srgbClr val="C00000"/>
                </a:solidFill>
              </a:rPr>
              <a:t>Network</a:t>
            </a:r>
          </a:p>
        </p:txBody>
      </p:sp>
      <p:sp>
        <p:nvSpPr>
          <p:cNvPr id="28" name="Rounded Rectangle 27"/>
          <p:cNvSpPr/>
          <p:nvPr/>
        </p:nvSpPr>
        <p:spPr bwMode="auto">
          <a:xfrm>
            <a:off x="6056958" y="5432437"/>
            <a:ext cx="1515075" cy="434329"/>
          </a:xfrm>
          <a:prstGeom prst="roundRect">
            <a:avLst/>
          </a:prstGeom>
          <a:solidFill>
            <a:schemeClr val="accent4">
              <a:lumMod val="40000"/>
              <a:lumOff val="60000"/>
            </a:schemeClr>
          </a:solidFill>
          <a:ln w="25400" cap="flat" cmpd="sng" algn="ctr">
            <a:solidFill>
              <a:srgbClr val="F79646">
                <a:shade val="50000"/>
              </a:srgbClr>
            </a:solidFill>
            <a:prstDash val="dash"/>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NSE</a:t>
            </a:r>
          </a:p>
        </p:txBody>
      </p:sp>
      <p:sp>
        <p:nvSpPr>
          <p:cNvPr id="29" name="Rounded Rectangle 28"/>
          <p:cNvSpPr/>
          <p:nvPr/>
        </p:nvSpPr>
        <p:spPr bwMode="auto">
          <a:xfrm>
            <a:off x="8361884" y="5432437"/>
            <a:ext cx="1515075" cy="434329"/>
          </a:xfrm>
          <a:prstGeom prst="roundRect">
            <a:avLst/>
          </a:prstGeom>
          <a:solidFill>
            <a:schemeClr val="accent4">
              <a:lumMod val="40000"/>
              <a:lumOff val="60000"/>
            </a:schemeClr>
          </a:solidFill>
          <a:ln w="25400" cap="flat" cmpd="sng" algn="ctr">
            <a:solidFill>
              <a:srgbClr val="F79646">
                <a:shade val="50000"/>
              </a:srgbClr>
            </a:solidFill>
            <a:prstDash val="dash"/>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1799" b="1" kern="0" dirty="0">
                <a:solidFill>
                  <a:srgbClr val="C00000"/>
                </a:solidFill>
                <a:latin typeface="Calibri"/>
              </a:rPr>
              <a:t>NSE</a:t>
            </a:r>
          </a:p>
        </p:txBody>
      </p:sp>
      <p:sp>
        <p:nvSpPr>
          <p:cNvPr id="30" name="TextBox 29"/>
          <p:cNvSpPr txBox="1"/>
          <p:nvPr/>
        </p:nvSpPr>
        <p:spPr>
          <a:xfrm>
            <a:off x="4826528" y="4889578"/>
            <a:ext cx="1427249" cy="461537"/>
          </a:xfrm>
          <a:prstGeom prst="rect">
            <a:avLst/>
          </a:prstGeom>
          <a:noFill/>
        </p:spPr>
        <p:txBody>
          <a:bodyPr wrap="none" rtlCol="0">
            <a:spAutoFit/>
          </a:bodyPr>
          <a:lstStyle/>
          <a:p>
            <a:pPr algn="ctr"/>
            <a:r>
              <a:rPr lang="en-US" sz="2399" b="1" dirty="0">
                <a:solidFill>
                  <a:srgbClr val="C00000"/>
                </a:solidFill>
              </a:rPr>
              <a:t>Gateways</a:t>
            </a:r>
          </a:p>
        </p:txBody>
      </p:sp>
      <p:sp>
        <p:nvSpPr>
          <p:cNvPr id="31" name="Rounded Rectangle 30"/>
          <p:cNvSpPr/>
          <p:nvPr/>
        </p:nvSpPr>
        <p:spPr>
          <a:xfrm>
            <a:off x="963804" y="5991634"/>
            <a:ext cx="4713866" cy="38005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yriad Pro" panose="020B0503030403020204" pitchFamily="34" charset="0"/>
              </a:rPr>
              <a:t>Sensor Areas</a:t>
            </a:r>
          </a:p>
        </p:txBody>
      </p:sp>
      <p:sp>
        <p:nvSpPr>
          <p:cNvPr id="32" name="Rounded Rectangle 31"/>
          <p:cNvSpPr/>
          <p:nvPr/>
        </p:nvSpPr>
        <p:spPr>
          <a:xfrm>
            <a:off x="6003047" y="5975085"/>
            <a:ext cx="4713866" cy="3800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yriad Pro" panose="020B0503030403020204" pitchFamily="34" charset="0"/>
              </a:rPr>
              <a:t>Cloud</a:t>
            </a:r>
          </a:p>
        </p:txBody>
      </p:sp>
      <p:sp>
        <p:nvSpPr>
          <p:cNvPr id="33" name="TextBox 32"/>
          <p:cNvSpPr txBox="1"/>
          <p:nvPr/>
        </p:nvSpPr>
        <p:spPr>
          <a:xfrm>
            <a:off x="162668" y="5192828"/>
            <a:ext cx="2002471" cy="646331"/>
          </a:xfrm>
          <a:prstGeom prst="rect">
            <a:avLst/>
          </a:prstGeom>
          <a:noFill/>
        </p:spPr>
        <p:txBody>
          <a:bodyPr wrap="none" rtlCol="0">
            <a:spAutoFit/>
          </a:bodyPr>
          <a:lstStyle/>
          <a:p>
            <a:r>
              <a:rPr lang="en-US" sz="1200" dirty="0">
                <a:solidFill>
                  <a:srgbClr val="C00000"/>
                </a:solidFill>
              </a:rPr>
              <a:t>AE: Application Entity</a:t>
            </a:r>
            <a:br>
              <a:rPr lang="en-US" sz="1200" dirty="0">
                <a:solidFill>
                  <a:srgbClr val="C00000"/>
                </a:solidFill>
              </a:rPr>
            </a:br>
            <a:r>
              <a:rPr lang="en-US" sz="1200" dirty="0">
                <a:solidFill>
                  <a:srgbClr val="C00000"/>
                </a:solidFill>
              </a:rPr>
              <a:t>CSE: Common Services Entity</a:t>
            </a:r>
            <a:br>
              <a:rPr lang="en-US" sz="1200" dirty="0">
                <a:solidFill>
                  <a:srgbClr val="C00000"/>
                </a:solidFill>
              </a:rPr>
            </a:br>
            <a:r>
              <a:rPr lang="en-US" sz="1200" dirty="0">
                <a:solidFill>
                  <a:srgbClr val="C00000"/>
                </a:solidFill>
              </a:rPr>
              <a:t>NSE: Network Services Entity</a:t>
            </a:r>
          </a:p>
        </p:txBody>
      </p:sp>
    </p:spTree>
    <p:extLst>
      <p:ext uri="{BB962C8B-B14F-4D97-AF65-F5344CB8AC3E}">
        <p14:creationId xmlns:p14="http://schemas.microsoft.com/office/powerpoint/2010/main" val="137856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796161" y="256289"/>
            <a:ext cx="11074400" cy="412473"/>
          </a:xfrm>
          <a:noFill/>
        </p:spPr>
        <p:txBody>
          <a:bodyPr vert="horz" lIns="91440" tIns="45720" rIns="91440" bIns="45720" rtlCol="0" anchor="b" anchorCtr="0">
            <a:noAutofit/>
            <a:scene3d>
              <a:camera prst="orthographicFront"/>
              <a:lightRig rig="freezing" dir="t">
                <a:rot lat="0" lon="0" rev="5640000"/>
              </a:lightRig>
            </a:scene3d>
            <a:sp3d prstMaterial="flat">
              <a:contourClr>
                <a:schemeClr val="tx2"/>
              </a:contourClr>
            </a:sp3d>
          </a:bodyPr>
          <a:lstStyle/>
          <a:p>
            <a:pPr defTabSz="685800"/>
            <a:r>
              <a:rPr lang="en-US" sz="3200" b="1" dirty="0">
                <a:solidFill>
                  <a:srgbClr val="002060"/>
                </a:solidFill>
                <a:effectLst>
                  <a:outerShdw blurRad="38100" dist="38100" dir="2700000" algn="tl">
                    <a:srgbClr val="000000">
                      <a:alpha val="43137"/>
                    </a:srgbClr>
                  </a:outerShdw>
                </a:effectLst>
                <a:latin typeface="+mn-lt"/>
              </a:rPr>
              <a:t>In a Smart City, the potential for IoT use cases is vast</a:t>
            </a:r>
          </a:p>
        </p:txBody>
      </p:sp>
      <p:grpSp>
        <p:nvGrpSpPr>
          <p:cNvPr id="51" name="Group 50">
            <a:extLst>
              <a:ext uri="{FF2B5EF4-FFF2-40B4-BE49-F238E27FC236}">
                <a16:creationId xmlns:a16="http://schemas.microsoft.com/office/drawing/2014/main" id="{868CC353-57DF-4A3C-8A51-5A447FB1485A}"/>
              </a:ext>
            </a:extLst>
          </p:cNvPr>
          <p:cNvGrpSpPr/>
          <p:nvPr/>
        </p:nvGrpSpPr>
        <p:grpSpPr>
          <a:xfrm>
            <a:off x="618757" y="1261785"/>
            <a:ext cx="2639390" cy="2008602"/>
            <a:chOff x="618757" y="1261785"/>
            <a:chExt cx="2639390" cy="2008602"/>
          </a:xfrm>
        </p:grpSpPr>
        <p:sp>
          <p:nvSpPr>
            <p:cNvPr id="13" name="Rectangle 12"/>
            <p:cNvSpPr/>
            <p:nvPr/>
          </p:nvSpPr>
          <p:spPr>
            <a:xfrm>
              <a:off x="653569" y="1389218"/>
              <a:ext cx="2604578" cy="307777"/>
            </a:xfrm>
            <a:prstGeom prst="rect">
              <a:avLst/>
            </a:prstGeom>
          </p:spPr>
          <p:txBody>
            <a:bodyPr wrap="square">
              <a:spAutoFit/>
            </a:bodyPr>
            <a:lstStyle/>
            <a:p>
              <a:r>
                <a:rPr lang="en-US" sz="1400" b="1" dirty="0">
                  <a:solidFill>
                    <a:prstClr val="black"/>
                  </a:solidFill>
                  <a:cs typeface="Arial" panose="020B0604020202020204" pitchFamily="34" charset="0"/>
                </a:rPr>
                <a:t>Smart water</a:t>
              </a:r>
              <a:endParaRPr lang="en-US" sz="1400" dirty="0">
                <a:solidFill>
                  <a:prstClr val="black"/>
                </a:solidFill>
                <a:cs typeface="Arial" panose="020B0604020202020204" pitchFamily="34" charset="0"/>
              </a:endParaRPr>
            </a:p>
          </p:txBody>
        </p:sp>
        <p:grpSp>
          <p:nvGrpSpPr>
            <p:cNvPr id="2" name="Group 1">
              <a:extLst>
                <a:ext uri="{FF2B5EF4-FFF2-40B4-BE49-F238E27FC236}">
                  <a16:creationId xmlns:a16="http://schemas.microsoft.com/office/drawing/2014/main" id="{150FB804-4B9E-4B4D-BF1E-B837FB96AD97}"/>
                </a:ext>
              </a:extLst>
            </p:cNvPr>
            <p:cNvGrpSpPr/>
            <p:nvPr/>
          </p:nvGrpSpPr>
          <p:grpSpPr>
            <a:xfrm>
              <a:off x="618757" y="1261785"/>
              <a:ext cx="2158438" cy="2008602"/>
              <a:chOff x="618757" y="1261785"/>
              <a:chExt cx="2158438" cy="2008602"/>
            </a:xfrm>
          </p:grpSpPr>
          <p:sp>
            <p:nvSpPr>
              <p:cNvPr id="5" name="Rectangle 4"/>
              <p:cNvSpPr/>
              <p:nvPr/>
            </p:nvSpPr>
            <p:spPr>
              <a:xfrm>
                <a:off x="642687" y="2439390"/>
                <a:ext cx="1807167" cy="830997"/>
              </a:xfrm>
              <a:prstGeom prst="rect">
                <a:avLst/>
              </a:prstGeom>
            </p:spPr>
            <p:txBody>
              <a:bodyPr wrap="square">
                <a:spAutoFit/>
              </a:bodyPr>
              <a:lstStyle/>
              <a:p>
                <a:r>
                  <a:rPr lang="en-US" sz="1200" b="1" dirty="0">
                    <a:solidFill>
                      <a:prstClr val="black"/>
                    </a:solidFill>
                    <a:cs typeface="Arial" panose="020B0604020202020204" pitchFamily="34" charset="0"/>
                  </a:rPr>
                  <a:t>Make more informed decisions</a:t>
                </a:r>
                <a:r>
                  <a:rPr lang="en-US" sz="1200" dirty="0">
                    <a:solidFill>
                      <a:prstClr val="black"/>
                    </a:solidFill>
                    <a:cs typeface="Arial" panose="020B0604020202020204" pitchFamily="34" charset="0"/>
                  </a:rPr>
                  <a:t>, protect city’s water supply and prevent water waste</a:t>
                </a:r>
              </a:p>
            </p:txBody>
          </p:sp>
          <p:grpSp>
            <p:nvGrpSpPr>
              <p:cNvPr id="53" name="Group 52"/>
              <p:cNvGrpSpPr/>
              <p:nvPr/>
            </p:nvGrpSpPr>
            <p:grpSpPr>
              <a:xfrm>
                <a:off x="1483356" y="1837923"/>
                <a:ext cx="460062" cy="462128"/>
                <a:chOff x="9020175" y="1536700"/>
                <a:chExt cx="755650" cy="825500"/>
              </a:xfrm>
            </p:grpSpPr>
            <p:sp>
              <p:nvSpPr>
                <p:cNvPr id="54" name="Freeform 31"/>
                <p:cNvSpPr>
                  <a:spLocks noEditPoints="1"/>
                </p:cNvSpPr>
                <p:nvPr/>
              </p:nvSpPr>
              <p:spPr bwMode="auto">
                <a:xfrm>
                  <a:off x="9020175" y="1536700"/>
                  <a:ext cx="755650" cy="825500"/>
                </a:xfrm>
                <a:custGeom>
                  <a:avLst/>
                  <a:gdLst>
                    <a:gd name="T0" fmla="*/ 88 w 88"/>
                    <a:gd name="T1" fmla="*/ 96 h 96"/>
                    <a:gd name="T2" fmla="*/ 0 w 88"/>
                    <a:gd name="T3" fmla="*/ 96 h 96"/>
                    <a:gd name="T4" fmla="*/ 0 w 88"/>
                    <a:gd name="T5" fmla="*/ 79 h 96"/>
                    <a:gd name="T6" fmla="*/ 28 w 88"/>
                    <a:gd name="T7" fmla="*/ 31 h 96"/>
                    <a:gd name="T8" fmla="*/ 28 w 88"/>
                    <a:gd name="T9" fmla="*/ 8 h 96"/>
                    <a:gd name="T10" fmla="*/ 20 w 88"/>
                    <a:gd name="T11" fmla="*/ 8 h 96"/>
                    <a:gd name="T12" fmla="*/ 20 w 88"/>
                    <a:gd name="T13" fmla="*/ 0 h 96"/>
                    <a:gd name="T14" fmla="*/ 68 w 88"/>
                    <a:gd name="T15" fmla="*/ 0 h 96"/>
                    <a:gd name="T16" fmla="*/ 68 w 88"/>
                    <a:gd name="T17" fmla="*/ 8 h 96"/>
                    <a:gd name="T18" fmla="*/ 60 w 88"/>
                    <a:gd name="T19" fmla="*/ 8 h 96"/>
                    <a:gd name="T20" fmla="*/ 60 w 88"/>
                    <a:gd name="T21" fmla="*/ 31 h 96"/>
                    <a:gd name="T22" fmla="*/ 88 w 88"/>
                    <a:gd name="T23" fmla="*/ 79 h 96"/>
                    <a:gd name="T24" fmla="*/ 88 w 88"/>
                    <a:gd name="T25" fmla="*/ 96 h 96"/>
                    <a:gd name="T26" fmla="*/ 44 w 88"/>
                    <a:gd name="T27" fmla="*/ 88 h 96"/>
                    <a:gd name="T28" fmla="*/ 80 w 88"/>
                    <a:gd name="T29" fmla="*/ 88 h 96"/>
                    <a:gd name="T30" fmla="*/ 80 w 88"/>
                    <a:gd name="T31" fmla="*/ 81 h 96"/>
                    <a:gd name="T32" fmla="*/ 66 w 88"/>
                    <a:gd name="T33" fmla="*/ 58 h 96"/>
                    <a:gd name="T34" fmla="*/ 66 w 88"/>
                    <a:gd name="T35" fmla="*/ 58 h 96"/>
                    <a:gd name="T36" fmla="*/ 44 w 88"/>
                    <a:gd name="T37" fmla="*/ 57 h 96"/>
                    <a:gd name="T38" fmla="*/ 22 w 88"/>
                    <a:gd name="T39" fmla="*/ 58 h 96"/>
                    <a:gd name="T40" fmla="*/ 8 w 88"/>
                    <a:gd name="T41" fmla="*/ 81 h 96"/>
                    <a:gd name="T42" fmla="*/ 8 w 88"/>
                    <a:gd name="T43" fmla="*/ 88 h 96"/>
                    <a:gd name="T44" fmla="*/ 44 w 88"/>
                    <a:gd name="T45" fmla="*/ 88 h 96"/>
                    <a:gd name="T46" fmla="*/ 26 w 88"/>
                    <a:gd name="T47" fmla="*/ 51 h 96"/>
                    <a:gd name="T48" fmla="*/ 41 w 88"/>
                    <a:gd name="T49" fmla="*/ 50 h 96"/>
                    <a:gd name="T50" fmla="*/ 60 w 88"/>
                    <a:gd name="T51" fmla="*/ 47 h 96"/>
                    <a:gd name="T52" fmla="*/ 52 w 88"/>
                    <a:gd name="T53" fmla="*/ 33 h 96"/>
                    <a:gd name="T54" fmla="*/ 52 w 88"/>
                    <a:gd name="T55" fmla="*/ 8 h 96"/>
                    <a:gd name="T56" fmla="*/ 36 w 88"/>
                    <a:gd name="T57" fmla="*/ 8 h 96"/>
                    <a:gd name="T58" fmla="*/ 36 w 88"/>
                    <a:gd name="T59" fmla="*/ 33 h 96"/>
                    <a:gd name="T60" fmla="*/ 26 w 88"/>
                    <a:gd name="T6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96">
                      <a:moveTo>
                        <a:pt x="88" y="96"/>
                      </a:moveTo>
                      <a:cubicBezTo>
                        <a:pt x="0" y="96"/>
                        <a:pt x="0" y="96"/>
                        <a:pt x="0" y="96"/>
                      </a:cubicBezTo>
                      <a:cubicBezTo>
                        <a:pt x="0" y="79"/>
                        <a:pt x="0" y="79"/>
                        <a:pt x="0" y="79"/>
                      </a:cubicBezTo>
                      <a:cubicBezTo>
                        <a:pt x="28" y="31"/>
                        <a:pt x="28" y="31"/>
                        <a:pt x="28" y="31"/>
                      </a:cubicBezTo>
                      <a:cubicBezTo>
                        <a:pt x="28" y="8"/>
                        <a:pt x="28" y="8"/>
                        <a:pt x="28" y="8"/>
                      </a:cubicBezTo>
                      <a:cubicBezTo>
                        <a:pt x="20" y="8"/>
                        <a:pt x="20" y="8"/>
                        <a:pt x="20" y="8"/>
                      </a:cubicBezTo>
                      <a:cubicBezTo>
                        <a:pt x="20" y="0"/>
                        <a:pt x="20" y="0"/>
                        <a:pt x="20" y="0"/>
                      </a:cubicBezTo>
                      <a:cubicBezTo>
                        <a:pt x="68" y="0"/>
                        <a:pt x="68" y="0"/>
                        <a:pt x="68" y="0"/>
                      </a:cubicBezTo>
                      <a:cubicBezTo>
                        <a:pt x="68" y="8"/>
                        <a:pt x="68" y="8"/>
                        <a:pt x="68" y="8"/>
                      </a:cubicBezTo>
                      <a:cubicBezTo>
                        <a:pt x="60" y="8"/>
                        <a:pt x="60" y="8"/>
                        <a:pt x="60" y="8"/>
                      </a:cubicBezTo>
                      <a:cubicBezTo>
                        <a:pt x="60" y="31"/>
                        <a:pt x="60" y="31"/>
                        <a:pt x="60" y="31"/>
                      </a:cubicBezTo>
                      <a:cubicBezTo>
                        <a:pt x="88" y="79"/>
                        <a:pt x="88" y="79"/>
                        <a:pt x="88" y="79"/>
                      </a:cubicBezTo>
                      <a:lnTo>
                        <a:pt x="88" y="96"/>
                      </a:lnTo>
                      <a:close/>
                      <a:moveTo>
                        <a:pt x="44" y="88"/>
                      </a:moveTo>
                      <a:cubicBezTo>
                        <a:pt x="80" y="88"/>
                        <a:pt x="80" y="88"/>
                        <a:pt x="80" y="88"/>
                      </a:cubicBezTo>
                      <a:cubicBezTo>
                        <a:pt x="80" y="81"/>
                        <a:pt x="80" y="81"/>
                        <a:pt x="80" y="81"/>
                      </a:cubicBezTo>
                      <a:cubicBezTo>
                        <a:pt x="66" y="58"/>
                        <a:pt x="66" y="58"/>
                        <a:pt x="66" y="58"/>
                      </a:cubicBezTo>
                      <a:cubicBezTo>
                        <a:pt x="66" y="58"/>
                        <a:pt x="66" y="58"/>
                        <a:pt x="66" y="58"/>
                      </a:cubicBezTo>
                      <a:cubicBezTo>
                        <a:pt x="56" y="52"/>
                        <a:pt x="51" y="54"/>
                        <a:pt x="44" y="57"/>
                      </a:cubicBezTo>
                      <a:cubicBezTo>
                        <a:pt x="38" y="60"/>
                        <a:pt x="32" y="63"/>
                        <a:pt x="22" y="58"/>
                      </a:cubicBezTo>
                      <a:cubicBezTo>
                        <a:pt x="8" y="81"/>
                        <a:pt x="8" y="81"/>
                        <a:pt x="8" y="81"/>
                      </a:cubicBezTo>
                      <a:cubicBezTo>
                        <a:pt x="8" y="88"/>
                        <a:pt x="8" y="88"/>
                        <a:pt x="8" y="88"/>
                      </a:cubicBezTo>
                      <a:lnTo>
                        <a:pt x="44" y="88"/>
                      </a:lnTo>
                      <a:close/>
                      <a:moveTo>
                        <a:pt x="26" y="51"/>
                      </a:moveTo>
                      <a:cubicBezTo>
                        <a:pt x="32" y="54"/>
                        <a:pt x="36" y="52"/>
                        <a:pt x="41" y="50"/>
                      </a:cubicBezTo>
                      <a:cubicBezTo>
                        <a:pt x="46" y="47"/>
                        <a:pt x="52" y="45"/>
                        <a:pt x="60" y="47"/>
                      </a:cubicBezTo>
                      <a:cubicBezTo>
                        <a:pt x="52" y="33"/>
                        <a:pt x="52" y="33"/>
                        <a:pt x="52" y="33"/>
                      </a:cubicBezTo>
                      <a:cubicBezTo>
                        <a:pt x="52" y="8"/>
                        <a:pt x="52" y="8"/>
                        <a:pt x="52" y="8"/>
                      </a:cubicBezTo>
                      <a:cubicBezTo>
                        <a:pt x="36" y="8"/>
                        <a:pt x="36" y="8"/>
                        <a:pt x="36" y="8"/>
                      </a:cubicBezTo>
                      <a:cubicBezTo>
                        <a:pt x="36" y="33"/>
                        <a:pt x="36" y="33"/>
                        <a:pt x="36" y="33"/>
                      </a:cubicBezTo>
                      <a:lnTo>
                        <a:pt x="2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55" name="Oval 32"/>
                <p:cNvSpPr>
                  <a:spLocks noChangeArrowheads="1"/>
                </p:cNvSpPr>
                <p:nvPr/>
              </p:nvSpPr>
              <p:spPr bwMode="auto">
                <a:xfrm>
                  <a:off x="9432925" y="2087563"/>
                  <a:ext cx="103188" cy="1031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56" name="Oval 33"/>
                <p:cNvSpPr>
                  <a:spLocks noChangeArrowheads="1"/>
                </p:cNvSpPr>
                <p:nvPr/>
              </p:nvSpPr>
              <p:spPr bwMode="auto">
                <a:xfrm>
                  <a:off x="9259888" y="2120900"/>
                  <a:ext cx="103188" cy="1031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grpSp>
          <p:sp>
            <p:nvSpPr>
              <p:cNvPr id="58" name="Rectangle 57"/>
              <p:cNvSpPr/>
              <p:nvPr/>
            </p:nvSpPr>
            <p:spPr bwMode="ltGray">
              <a:xfrm>
                <a:off x="618757" y="1261785"/>
                <a:ext cx="2158438" cy="89421"/>
              </a:xfrm>
              <a:prstGeom prst="rect">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prstClr val="white"/>
                  </a:solidFill>
                  <a:latin typeface="Metric Regular"/>
                </a:endParaRPr>
              </a:p>
            </p:txBody>
          </p:sp>
        </p:grpSp>
      </p:grpSp>
      <p:grpSp>
        <p:nvGrpSpPr>
          <p:cNvPr id="35" name="Group 34">
            <a:extLst>
              <a:ext uri="{FF2B5EF4-FFF2-40B4-BE49-F238E27FC236}">
                <a16:creationId xmlns:a16="http://schemas.microsoft.com/office/drawing/2014/main" id="{BE3B0DF4-071D-4FB4-A942-DE2B449AE6CD}"/>
              </a:ext>
            </a:extLst>
          </p:cNvPr>
          <p:cNvGrpSpPr/>
          <p:nvPr/>
        </p:nvGrpSpPr>
        <p:grpSpPr>
          <a:xfrm>
            <a:off x="618757" y="3662356"/>
            <a:ext cx="2659284" cy="2419243"/>
            <a:chOff x="618757" y="3662356"/>
            <a:chExt cx="2659284" cy="2419243"/>
          </a:xfrm>
        </p:grpSpPr>
        <p:sp>
          <p:nvSpPr>
            <p:cNvPr id="17" name="Rectangle 16"/>
            <p:cNvSpPr/>
            <p:nvPr/>
          </p:nvSpPr>
          <p:spPr>
            <a:xfrm>
              <a:off x="673463" y="3770901"/>
              <a:ext cx="2604578" cy="307777"/>
            </a:xfrm>
            <a:prstGeom prst="rect">
              <a:avLst/>
            </a:prstGeom>
          </p:spPr>
          <p:txBody>
            <a:bodyPr wrap="square">
              <a:spAutoFit/>
            </a:bodyPr>
            <a:lstStyle/>
            <a:p>
              <a:r>
                <a:rPr lang="en-US" sz="1400" b="1" dirty="0">
                  <a:solidFill>
                    <a:prstClr val="black"/>
                  </a:solidFill>
                  <a:cs typeface="Arial" panose="020B0604020202020204" pitchFamily="34" charset="0"/>
                </a:rPr>
                <a:t>Smart industry </a:t>
              </a:r>
              <a:endParaRPr lang="en-US" sz="1400" dirty="0">
                <a:solidFill>
                  <a:prstClr val="black"/>
                </a:solidFill>
                <a:cs typeface="Arial" panose="020B0604020202020204" pitchFamily="34" charset="0"/>
              </a:endParaRPr>
            </a:p>
          </p:txBody>
        </p:sp>
        <p:grpSp>
          <p:nvGrpSpPr>
            <p:cNvPr id="25" name="Group 24">
              <a:extLst>
                <a:ext uri="{FF2B5EF4-FFF2-40B4-BE49-F238E27FC236}">
                  <a16:creationId xmlns:a16="http://schemas.microsoft.com/office/drawing/2014/main" id="{F11CD3CB-AB6F-4BC0-86E8-970A1C7B754D}"/>
                </a:ext>
              </a:extLst>
            </p:cNvPr>
            <p:cNvGrpSpPr/>
            <p:nvPr/>
          </p:nvGrpSpPr>
          <p:grpSpPr>
            <a:xfrm>
              <a:off x="618757" y="3662356"/>
              <a:ext cx="2205248" cy="2419243"/>
              <a:chOff x="618757" y="3662356"/>
              <a:chExt cx="2205248" cy="2419243"/>
            </a:xfrm>
          </p:grpSpPr>
          <p:sp>
            <p:nvSpPr>
              <p:cNvPr id="9" name="Rectangle 8"/>
              <p:cNvSpPr/>
              <p:nvPr/>
            </p:nvSpPr>
            <p:spPr>
              <a:xfrm>
                <a:off x="653569" y="5065936"/>
                <a:ext cx="2170436" cy="1015663"/>
              </a:xfrm>
              <a:prstGeom prst="rect">
                <a:avLst/>
              </a:prstGeom>
            </p:spPr>
            <p:txBody>
              <a:bodyPr wrap="square">
                <a:spAutoFit/>
              </a:bodyPr>
              <a:lstStyle/>
              <a:p>
                <a:r>
                  <a:rPr lang="en-US" sz="1200" b="1" dirty="0">
                    <a:solidFill>
                      <a:prstClr val="black"/>
                    </a:solidFill>
                    <a:cs typeface="Arial" panose="020B0604020202020204" pitchFamily="34" charset="0"/>
                  </a:rPr>
                  <a:t>Enable easier tracking of transport and logistics flows</a:t>
                </a:r>
                <a:r>
                  <a:rPr lang="en-US" sz="1200" dirty="0">
                    <a:solidFill>
                      <a:prstClr val="black"/>
                    </a:solidFill>
                    <a:cs typeface="Arial" panose="020B0604020202020204" pitchFamily="34" charset="0"/>
                  </a:rPr>
                  <a:t>, not only for one industry, but multi-industry (e.g., retail, oil, shipping, etc.)</a:t>
                </a:r>
              </a:p>
            </p:txBody>
          </p:sp>
          <p:grpSp>
            <p:nvGrpSpPr>
              <p:cNvPr id="22" name="Group 21"/>
              <p:cNvGrpSpPr>
                <a:grpSpLocks noChangeAspect="1"/>
              </p:cNvGrpSpPr>
              <p:nvPr/>
            </p:nvGrpSpPr>
            <p:grpSpPr>
              <a:xfrm>
                <a:off x="1510923" y="4312235"/>
                <a:ext cx="586436" cy="586434"/>
                <a:chOff x="5819775" y="3152775"/>
                <a:chExt cx="552450" cy="552450"/>
              </a:xfrm>
            </p:grpSpPr>
            <p:sp>
              <p:nvSpPr>
                <p:cNvPr id="23" name="Freeform 55"/>
                <p:cNvSpPr>
                  <a:spLocks noEditPoints="1"/>
                </p:cNvSpPr>
                <p:nvPr/>
              </p:nvSpPr>
              <p:spPr bwMode="auto">
                <a:xfrm>
                  <a:off x="5819775" y="3152775"/>
                  <a:ext cx="352425" cy="552450"/>
                </a:xfrm>
                <a:custGeom>
                  <a:avLst/>
                  <a:gdLst>
                    <a:gd name="T0" fmla="*/ 145 w 222"/>
                    <a:gd name="T1" fmla="*/ 348 h 348"/>
                    <a:gd name="T2" fmla="*/ 126 w 222"/>
                    <a:gd name="T3" fmla="*/ 348 h 348"/>
                    <a:gd name="T4" fmla="*/ 126 w 222"/>
                    <a:gd name="T5" fmla="*/ 126 h 348"/>
                    <a:gd name="T6" fmla="*/ 145 w 222"/>
                    <a:gd name="T7" fmla="*/ 126 h 348"/>
                    <a:gd name="T8" fmla="*/ 145 w 222"/>
                    <a:gd name="T9" fmla="*/ 348 h 348"/>
                    <a:gd name="T10" fmla="*/ 184 w 222"/>
                    <a:gd name="T11" fmla="*/ 126 h 348"/>
                    <a:gd name="T12" fmla="*/ 164 w 222"/>
                    <a:gd name="T13" fmla="*/ 126 h 348"/>
                    <a:gd name="T14" fmla="*/ 164 w 222"/>
                    <a:gd name="T15" fmla="*/ 348 h 348"/>
                    <a:gd name="T16" fmla="*/ 184 w 222"/>
                    <a:gd name="T17" fmla="*/ 348 h 348"/>
                    <a:gd name="T18" fmla="*/ 184 w 222"/>
                    <a:gd name="T19" fmla="*/ 126 h 348"/>
                    <a:gd name="T20" fmla="*/ 164 w 222"/>
                    <a:gd name="T21" fmla="*/ 36 h 348"/>
                    <a:gd name="T22" fmla="*/ 164 w 222"/>
                    <a:gd name="T23" fmla="*/ 0 h 348"/>
                    <a:gd name="T24" fmla="*/ 145 w 222"/>
                    <a:gd name="T25" fmla="*/ 0 h 348"/>
                    <a:gd name="T26" fmla="*/ 145 w 222"/>
                    <a:gd name="T27" fmla="*/ 36 h 348"/>
                    <a:gd name="T28" fmla="*/ 87 w 222"/>
                    <a:gd name="T29" fmla="*/ 114 h 348"/>
                    <a:gd name="T30" fmla="*/ 87 w 222"/>
                    <a:gd name="T31" fmla="*/ 155 h 348"/>
                    <a:gd name="T32" fmla="*/ 0 w 222"/>
                    <a:gd name="T33" fmla="*/ 155 h 348"/>
                    <a:gd name="T34" fmla="*/ 0 w 222"/>
                    <a:gd name="T35" fmla="*/ 348 h 348"/>
                    <a:gd name="T36" fmla="*/ 19 w 222"/>
                    <a:gd name="T37" fmla="*/ 348 h 348"/>
                    <a:gd name="T38" fmla="*/ 19 w 222"/>
                    <a:gd name="T39" fmla="*/ 174 h 348"/>
                    <a:gd name="T40" fmla="*/ 87 w 222"/>
                    <a:gd name="T41" fmla="*/ 174 h 348"/>
                    <a:gd name="T42" fmla="*/ 87 w 222"/>
                    <a:gd name="T43" fmla="*/ 348 h 348"/>
                    <a:gd name="T44" fmla="*/ 106 w 222"/>
                    <a:gd name="T45" fmla="*/ 348 h 348"/>
                    <a:gd name="T46" fmla="*/ 106 w 222"/>
                    <a:gd name="T47" fmla="*/ 118 h 348"/>
                    <a:gd name="T48" fmla="*/ 155 w 222"/>
                    <a:gd name="T49" fmla="*/ 56 h 348"/>
                    <a:gd name="T50" fmla="*/ 203 w 222"/>
                    <a:gd name="T51" fmla="*/ 118 h 348"/>
                    <a:gd name="T52" fmla="*/ 203 w 222"/>
                    <a:gd name="T53" fmla="*/ 193 h 348"/>
                    <a:gd name="T54" fmla="*/ 222 w 222"/>
                    <a:gd name="T55" fmla="*/ 193 h 348"/>
                    <a:gd name="T56" fmla="*/ 222 w 222"/>
                    <a:gd name="T57" fmla="*/ 114 h 348"/>
                    <a:gd name="T58" fmla="*/ 164 w 222"/>
                    <a:gd name="T59" fmla="*/ 36 h 348"/>
                    <a:gd name="T60" fmla="*/ 68 w 222"/>
                    <a:gd name="T61" fmla="*/ 193 h 348"/>
                    <a:gd name="T62" fmla="*/ 39 w 222"/>
                    <a:gd name="T63" fmla="*/ 193 h 348"/>
                    <a:gd name="T64" fmla="*/ 39 w 222"/>
                    <a:gd name="T65" fmla="*/ 213 h 348"/>
                    <a:gd name="T66" fmla="*/ 68 w 222"/>
                    <a:gd name="T67" fmla="*/ 213 h 348"/>
                    <a:gd name="T68" fmla="*/ 68 w 222"/>
                    <a:gd name="T69" fmla="*/ 193 h 348"/>
                    <a:gd name="T70" fmla="*/ 68 w 222"/>
                    <a:gd name="T71" fmla="*/ 232 h 348"/>
                    <a:gd name="T72" fmla="*/ 39 w 222"/>
                    <a:gd name="T73" fmla="*/ 232 h 348"/>
                    <a:gd name="T74" fmla="*/ 39 w 222"/>
                    <a:gd name="T75" fmla="*/ 251 h 348"/>
                    <a:gd name="T76" fmla="*/ 68 w 222"/>
                    <a:gd name="T77" fmla="*/ 251 h 348"/>
                    <a:gd name="T78" fmla="*/ 68 w 222"/>
                    <a:gd name="T79" fmla="*/ 232 h 348"/>
                    <a:gd name="T80" fmla="*/ 68 w 222"/>
                    <a:gd name="T81" fmla="*/ 271 h 348"/>
                    <a:gd name="T82" fmla="*/ 39 w 222"/>
                    <a:gd name="T83" fmla="*/ 271 h 348"/>
                    <a:gd name="T84" fmla="*/ 39 w 222"/>
                    <a:gd name="T85" fmla="*/ 290 h 348"/>
                    <a:gd name="T86" fmla="*/ 68 w 222"/>
                    <a:gd name="T87" fmla="*/ 290 h 348"/>
                    <a:gd name="T88" fmla="*/ 68 w 222"/>
                    <a:gd name="T89" fmla="*/ 271 h 348"/>
                    <a:gd name="T90" fmla="*/ 68 w 222"/>
                    <a:gd name="T91" fmla="*/ 309 h 348"/>
                    <a:gd name="T92" fmla="*/ 39 w 222"/>
                    <a:gd name="T93" fmla="*/ 309 h 348"/>
                    <a:gd name="T94" fmla="*/ 39 w 222"/>
                    <a:gd name="T95" fmla="*/ 329 h 348"/>
                    <a:gd name="T96" fmla="*/ 68 w 222"/>
                    <a:gd name="T97" fmla="*/ 329 h 348"/>
                    <a:gd name="T98" fmla="*/ 68 w 222"/>
                    <a:gd name="T99" fmla="*/ 30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 h="348">
                      <a:moveTo>
                        <a:pt x="145" y="348"/>
                      </a:moveTo>
                      <a:lnTo>
                        <a:pt x="126" y="348"/>
                      </a:lnTo>
                      <a:lnTo>
                        <a:pt x="126" y="126"/>
                      </a:lnTo>
                      <a:lnTo>
                        <a:pt x="145" y="126"/>
                      </a:lnTo>
                      <a:lnTo>
                        <a:pt x="145" y="348"/>
                      </a:lnTo>
                      <a:close/>
                      <a:moveTo>
                        <a:pt x="184" y="126"/>
                      </a:moveTo>
                      <a:lnTo>
                        <a:pt x="164" y="126"/>
                      </a:lnTo>
                      <a:lnTo>
                        <a:pt x="164" y="348"/>
                      </a:lnTo>
                      <a:lnTo>
                        <a:pt x="184" y="348"/>
                      </a:lnTo>
                      <a:lnTo>
                        <a:pt x="184" y="126"/>
                      </a:lnTo>
                      <a:close/>
                      <a:moveTo>
                        <a:pt x="164" y="36"/>
                      </a:moveTo>
                      <a:lnTo>
                        <a:pt x="164" y="0"/>
                      </a:lnTo>
                      <a:lnTo>
                        <a:pt x="145" y="0"/>
                      </a:lnTo>
                      <a:lnTo>
                        <a:pt x="145" y="36"/>
                      </a:lnTo>
                      <a:lnTo>
                        <a:pt x="87" y="114"/>
                      </a:lnTo>
                      <a:lnTo>
                        <a:pt x="87" y="155"/>
                      </a:lnTo>
                      <a:lnTo>
                        <a:pt x="0" y="155"/>
                      </a:lnTo>
                      <a:lnTo>
                        <a:pt x="0" y="348"/>
                      </a:lnTo>
                      <a:lnTo>
                        <a:pt x="19" y="348"/>
                      </a:lnTo>
                      <a:lnTo>
                        <a:pt x="19" y="174"/>
                      </a:lnTo>
                      <a:lnTo>
                        <a:pt x="87" y="174"/>
                      </a:lnTo>
                      <a:lnTo>
                        <a:pt x="87" y="348"/>
                      </a:lnTo>
                      <a:lnTo>
                        <a:pt x="106" y="348"/>
                      </a:lnTo>
                      <a:lnTo>
                        <a:pt x="106" y="118"/>
                      </a:lnTo>
                      <a:lnTo>
                        <a:pt x="155" y="56"/>
                      </a:lnTo>
                      <a:lnTo>
                        <a:pt x="203" y="118"/>
                      </a:lnTo>
                      <a:lnTo>
                        <a:pt x="203" y="193"/>
                      </a:lnTo>
                      <a:lnTo>
                        <a:pt x="222" y="193"/>
                      </a:lnTo>
                      <a:lnTo>
                        <a:pt x="222" y="114"/>
                      </a:lnTo>
                      <a:lnTo>
                        <a:pt x="164" y="36"/>
                      </a:lnTo>
                      <a:close/>
                      <a:moveTo>
                        <a:pt x="68" y="193"/>
                      </a:moveTo>
                      <a:lnTo>
                        <a:pt x="39" y="193"/>
                      </a:lnTo>
                      <a:lnTo>
                        <a:pt x="39" y="213"/>
                      </a:lnTo>
                      <a:lnTo>
                        <a:pt x="68" y="213"/>
                      </a:lnTo>
                      <a:lnTo>
                        <a:pt x="68" y="193"/>
                      </a:lnTo>
                      <a:close/>
                      <a:moveTo>
                        <a:pt x="68" y="232"/>
                      </a:moveTo>
                      <a:lnTo>
                        <a:pt x="39" y="232"/>
                      </a:lnTo>
                      <a:lnTo>
                        <a:pt x="39" y="251"/>
                      </a:lnTo>
                      <a:lnTo>
                        <a:pt x="68" y="251"/>
                      </a:lnTo>
                      <a:lnTo>
                        <a:pt x="68" y="232"/>
                      </a:lnTo>
                      <a:close/>
                      <a:moveTo>
                        <a:pt x="68" y="271"/>
                      </a:moveTo>
                      <a:lnTo>
                        <a:pt x="39" y="271"/>
                      </a:lnTo>
                      <a:lnTo>
                        <a:pt x="39" y="290"/>
                      </a:lnTo>
                      <a:lnTo>
                        <a:pt x="68" y="290"/>
                      </a:lnTo>
                      <a:lnTo>
                        <a:pt x="68" y="271"/>
                      </a:lnTo>
                      <a:close/>
                      <a:moveTo>
                        <a:pt x="68" y="309"/>
                      </a:moveTo>
                      <a:lnTo>
                        <a:pt x="39" y="309"/>
                      </a:lnTo>
                      <a:lnTo>
                        <a:pt x="39" y="329"/>
                      </a:lnTo>
                      <a:lnTo>
                        <a:pt x="68" y="329"/>
                      </a:lnTo>
                      <a:lnTo>
                        <a:pt x="68" y="3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24" name="Freeform 56"/>
                <p:cNvSpPr>
                  <a:spLocks noEditPoints="1"/>
                </p:cNvSpPr>
                <p:nvPr/>
              </p:nvSpPr>
              <p:spPr bwMode="auto">
                <a:xfrm>
                  <a:off x="6188075" y="3352800"/>
                  <a:ext cx="184150" cy="352425"/>
                </a:xfrm>
                <a:custGeom>
                  <a:avLst/>
                  <a:gdLst>
                    <a:gd name="T0" fmla="*/ 24 w 48"/>
                    <a:gd name="T1" fmla="*/ 30 h 92"/>
                    <a:gd name="T2" fmla="*/ 9 w 48"/>
                    <a:gd name="T3" fmla="*/ 15 h 92"/>
                    <a:gd name="T4" fmla="*/ 24 w 48"/>
                    <a:gd name="T5" fmla="*/ 0 h 92"/>
                    <a:gd name="T6" fmla="*/ 39 w 48"/>
                    <a:gd name="T7" fmla="*/ 15 h 92"/>
                    <a:gd name="T8" fmla="*/ 24 w 48"/>
                    <a:gd name="T9" fmla="*/ 30 h 92"/>
                    <a:gd name="T10" fmla="*/ 24 w 48"/>
                    <a:gd name="T11" fmla="*/ 8 h 92"/>
                    <a:gd name="T12" fmla="*/ 17 w 48"/>
                    <a:gd name="T13" fmla="*/ 15 h 92"/>
                    <a:gd name="T14" fmla="*/ 24 w 48"/>
                    <a:gd name="T15" fmla="*/ 22 h 92"/>
                    <a:gd name="T16" fmla="*/ 31 w 48"/>
                    <a:gd name="T17" fmla="*/ 15 h 92"/>
                    <a:gd name="T18" fmla="*/ 24 w 48"/>
                    <a:gd name="T19" fmla="*/ 8 h 92"/>
                    <a:gd name="T20" fmla="*/ 48 w 48"/>
                    <a:gd name="T21" fmla="*/ 36 h 92"/>
                    <a:gd name="T22" fmla="*/ 0 w 48"/>
                    <a:gd name="T23" fmla="*/ 36 h 92"/>
                    <a:gd name="T24" fmla="*/ 0 w 48"/>
                    <a:gd name="T25" fmla="*/ 68 h 92"/>
                    <a:gd name="T26" fmla="*/ 8 w 48"/>
                    <a:gd name="T27" fmla="*/ 68 h 92"/>
                    <a:gd name="T28" fmla="*/ 8 w 48"/>
                    <a:gd name="T29" fmla="*/ 44 h 92"/>
                    <a:gd name="T30" fmla="*/ 40 w 48"/>
                    <a:gd name="T31" fmla="*/ 44 h 92"/>
                    <a:gd name="T32" fmla="*/ 40 w 48"/>
                    <a:gd name="T33" fmla="*/ 68 h 92"/>
                    <a:gd name="T34" fmla="*/ 48 w 48"/>
                    <a:gd name="T35" fmla="*/ 68 h 92"/>
                    <a:gd name="T36" fmla="*/ 48 w 48"/>
                    <a:gd name="T37" fmla="*/ 36 h 92"/>
                    <a:gd name="T38" fmla="*/ 36 w 48"/>
                    <a:gd name="T39" fmla="*/ 64 h 92"/>
                    <a:gd name="T40" fmla="*/ 28 w 48"/>
                    <a:gd name="T41" fmla="*/ 64 h 92"/>
                    <a:gd name="T42" fmla="*/ 28 w 48"/>
                    <a:gd name="T43" fmla="*/ 84 h 92"/>
                    <a:gd name="T44" fmla="*/ 20 w 48"/>
                    <a:gd name="T45" fmla="*/ 84 h 92"/>
                    <a:gd name="T46" fmla="*/ 20 w 48"/>
                    <a:gd name="T47" fmla="*/ 64 h 92"/>
                    <a:gd name="T48" fmla="*/ 12 w 48"/>
                    <a:gd name="T49" fmla="*/ 64 h 92"/>
                    <a:gd name="T50" fmla="*/ 12 w 48"/>
                    <a:gd name="T51" fmla="*/ 92 h 92"/>
                    <a:gd name="T52" fmla="*/ 36 w 48"/>
                    <a:gd name="T53" fmla="*/ 92 h 92"/>
                    <a:gd name="T54" fmla="*/ 36 w 48"/>
                    <a:gd name="T55" fmla="*/ 64 h 92"/>
                    <a:gd name="T56" fmla="*/ 28 w 48"/>
                    <a:gd name="T57" fmla="*/ 48 h 92"/>
                    <a:gd name="T58" fmla="*/ 20 w 48"/>
                    <a:gd name="T59" fmla="*/ 48 h 92"/>
                    <a:gd name="T60" fmla="*/ 20 w 48"/>
                    <a:gd name="T61" fmla="*/ 60 h 92"/>
                    <a:gd name="T62" fmla="*/ 28 w 48"/>
                    <a:gd name="T63" fmla="*/ 60 h 92"/>
                    <a:gd name="T64" fmla="*/ 28 w 48"/>
                    <a:gd name="T65" fmla="*/ 4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92">
                      <a:moveTo>
                        <a:pt x="24" y="30"/>
                      </a:moveTo>
                      <a:cubicBezTo>
                        <a:pt x="16" y="30"/>
                        <a:pt x="9" y="23"/>
                        <a:pt x="9" y="15"/>
                      </a:cubicBezTo>
                      <a:cubicBezTo>
                        <a:pt x="9" y="7"/>
                        <a:pt x="16" y="0"/>
                        <a:pt x="24" y="0"/>
                      </a:cubicBezTo>
                      <a:cubicBezTo>
                        <a:pt x="32" y="0"/>
                        <a:pt x="39" y="7"/>
                        <a:pt x="39" y="15"/>
                      </a:cubicBezTo>
                      <a:cubicBezTo>
                        <a:pt x="39" y="23"/>
                        <a:pt x="32" y="30"/>
                        <a:pt x="24" y="30"/>
                      </a:cubicBezTo>
                      <a:close/>
                      <a:moveTo>
                        <a:pt x="24" y="8"/>
                      </a:moveTo>
                      <a:cubicBezTo>
                        <a:pt x="20" y="8"/>
                        <a:pt x="17" y="11"/>
                        <a:pt x="17" y="15"/>
                      </a:cubicBezTo>
                      <a:cubicBezTo>
                        <a:pt x="17" y="19"/>
                        <a:pt x="20" y="22"/>
                        <a:pt x="24" y="22"/>
                      </a:cubicBezTo>
                      <a:cubicBezTo>
                        <a:pt x="28" y="22"/>
                        <a:pt x="31" y="19"/>
                        <a:pt x="31" y="15"/>
                      </a:cubicBezTo>
                      <a:cubicBezTo>
                        <a:pt x="31" y="11"/>
                        <a:pt x="28" y="8"/>
                        <a:pt x="24" y="8"/>
                      </a:cubicBezTo>
                      <a:close/>
                      <a:moveTo>
                        <a:pt x="48" y="36"/>
                      </a:moveTo>
                      <a:cubicBezTo>
                        <a:pt x="0" y="36"/>
                        <a:pt x="0" y="36"/>
                        <a:pt x="0" y="36"/>
                      </a:cubicBezTo>
                      <a:cubicBezTo>
                        <a:pt x="0" y="68"/>
                        <a:pt x="0" y="68"/>
                        <a:pt x="0" y="68"/>
                      </a:cubicBezTo>
                      <a:cubicBezTo>
                        <a:pt x="8" y="68"/>
                        <a:pt x="8" y="68"/>
                        <a:pt x="8" y="68"/>
                      </a:cubicBezTo>
                      <a:cubicBezTo>
                        <a:pt x="8" y="44"/>
                        <a:pt x="8" y="44"/>
                        <a:pt x="8" y="44"/>
                      </a:cubicBezTo>
                      <a:cubicBezTo>
                        <a:pt x="40" y="44"/>
                        <a:pt x="40" y="44"/>
                        <a:pt x="40" y="44"/>
                      </a:cubicBezTo>
                      <a:cubicBezTo>
                        <a:pt x="40" y="68"/>
                        <a:pt x="40" y="68"/>
                        <a:pt x="40" y="68"/>
                      </a:cubicBezTo>
                      <a:cubicBezTo>
                        <a:pt x="48" y="68"/>
                        <a:pt x="48" y="68"/>
                        <a:pt x="48" y="68"/>
                      </a:cubicBezTo>
                      <a:lnTo>
                        <a:pt x="48" y="36"/>
                      </a:lnTo>
                      <a:close/>
                      <a:moveTo>
                        <a:pt x="36" y="64"/>
                      </a:moveTo>
                      <a:cubicBezTo>
                        <a:pt x="28" y="64"/>
                        <a:pt x="28" y="64"/>
                        <a:pt x="28" y="64"/>
                      </a:cubicBezTo>
                      <a:cubicBezTo>
                        <a:pt x="28" y="84"/>
                        <a:pt x="28" y="84"/>
                        <a:pt x="28" y="84"/>
                      </a:cubicBezTo>
                      <a:cubicBezTo>
                        <a:pt x="20" y="84"/>
                        <a:pt x="20" y="84"/>
                        <a:pt x="20" y="84"/>
                      </a:cubicBezTo>
                      <a:cubicBezTo>
                        <a:pt x="20" y="64"/>
                        <a:pt x="20" y="64"/>
                        <a:pt x="20" y="64"/>
                      </a:cubicBezTo>
                      <a:cubicBezTo>
                        <a:pt x="12" y="64"/>
                        <a:pt x="12" y="64"/>
                        <a:pt x="12" y="64"/>
                      </a:cubicBezTo>
                      <a:cubicBezTo>
                        <a:pt x="12" y="92"/>
                        <a:pt x="12" y="92"/>
                        <a:pt x="12" y="92"/>
                      </a:cubicBezTo>
                      <a:cubicBezTo>
                        <a:pt x="36" y="92"/>
                        <a:pt x="36" y="92"/>
                        <a:pt x="36" y="92"/>
                      </a:cubicBezTo>
                      <a:lnTo>
                        <a:pt x="36" y="64"/>
                      </a:lnTo>
                      <a:close/>
                      <a:moveTo>
                        <a:pt x="28" y="48"/>
                      </a:moveTo>
                      <a:cubicBezTo>
                        <a:pt x="20" y="48"/>
                        <a:pt x="20" y="48"/>
                        <a:pt x="20" y="48"/>
                      </a:cubicBezTo>
                      <a:cubicBezTo>
                        <a:pt x="20" y="60"/>
                        <a:pt x="20" y="60"/>
                        <a:pt x="20" y="60"/>
                      </a:cubicBezTo>
                      <a:cubicBezTo>
                        <a:pt x="28" y="60"/>
                        <a:pt x="28" y="60"/>
                        <a:pt x="28" y="60"/>
                      </a:cubicBezTo>
                      <a:lnTo>
                        <a:pt x="28" y="48"/>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grpSp>
          <p:sp>
            <p:nvSpPr>
              <p:cNvPr id="63" name="Rectangle 62"/>
              <p:cNvSpPr/>
              <p:nvPr/>
            </p:nvSpPr>
            <p:spPr bwMode="ltGray">
              <a:xfrm>
                <a:off x="618757" y="3662356"/>
                <a:ext cx="2158438" cy="89421"/>
              </a:xfrm>
              <a:prstGeom prst="rect">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prstClr val="white"/>
                  </a:solidFill>
                  <a:latin typeface="Metric Regular"/>
                </a:endParaRPr>
              </a:p>
            </p:txBody>
          </p:sp>
        </p:grpSp>
      </p:grpSp>
      <p:grpSp>
        <p:nvGrpSpPr>
          <p:cNvPr id="4" name="Group 3">
            <a:extLst>
              <a:ext uri="{FF2B5EF4-FFF2-40B4-BE49-F238E27FC236}">
                <a16:creationId xmlns:a16="http://schemas.microsoft.com/office/drawing/2014/main" id="{F8AFE71C-358D-4BC6-A316-4E9A522081E9}"/>
              </a:ext>
            </a:extLst>
          </p:cNvPr>
          <p:cNvGrpSpPr/>
          <p:nvPr/>
        </p:nvGrpSpPr>
        <p:grpSpPr>
          <a:xfrm>
            <a:off x="3152455" y="1261785"/>
            <a:ext cx="2699642" cy="2008602"/>
            <a:chOff x="3152455" y="1261785"/>
            <a:chExt cx="2699642" cy="2008602"/>
          </a:xfrm>
        </p:grpSpPr>
        <p:sp>
          <p:nvSpPr>
            <p:cNvPr id="6" name="Rectangle 5"/>
            <p:cNvSpPr/>
            <p:nvPr/>
          </p:nvSpPr>
          <p:spPr>
            <a:xfrm>
              <a:off x="3236637" y="2439390"/>
              <a:ext cx="2211291" cy="830997"/>
            </a:xfrm>
            <a:prstGeom prst="rect">
              <a:avLst/>
            </a:prstGeom>
          </p:spPr>
          <p:txBody>
            <a:bodyPr wrap="square">
              <a:spAutoFit/>
            </a:bodyPr>
            <a:lstStyle/>
            <a:p>
              <a:r>
                <a:rPr lang="en-US" sz="1200" b="1" dirty="0">
                  <a:solidFill>
                    <a:prstClr val="black"/>
                  </a:solidFill>
                  <a:cs typeface="Arial" panose="020B0604020202020204" pitchFamily="34" charset="0"/>
                </a:rPr>
                <a:t>Save time</a:t>
              </a:r>
              <a:r>
                <a:rPr lang="en-US" sz="1200" dirty="0">
                  <a:solidFill>
                    <a:prstClr val="black"/>
                  </a:solidFill>
                  <a:cs typeface="Arial" panose="020B0604020202020204" pitchFamily="34" charset="0"/>
                </a:rPr>
                <a:t> for maintenance crews and </a:t>
              </a:r>
              <a:r>
                <a:rPr lang="en-US" sz="1200" b="1" dirty="0">
                  <a:solidFill>
                    <a:prstClr val="black"/>
                  </a:solidFill>
                  <a:cs typeface="Arial" panose="020B0604020202020204" pitchFamily="34" charset="0"/>
                </a:rPr>
                <a:t>save fuel costs</a:t>
              </a:r>
              <a:r>
                <a:rPr lang="en-US" sz="1200" dirty="0">
                  <a:solidFill>
                    <a:prstClr val="black"/>
                  </a:solidFill>
                  <a:cs typeface="Arial" panose="020B0604020202020204" pitchFamily="34" charset="0"/>
                </a:rPr>
                <a:t>– </a:t>
              </a:r>
            </a:p>
            <a:p>
              <a:r>
                <a:rPr lang="en-US" sz="1200" dirty="0">
                  <a:solidFill>
                    <a:prstClr val="black"/>
                  </a:solidFill>
                  <a:cs typeface="Arial" panose="020B0604020202020204" pitchFamily="34" charset="0"/>
                </a:rPr>
                <a:t>from driving around town to find and replace broken bulbs</a:t>
              </a:r>
            </a:p>
          </p:txBody>
        </p:sp>
        <p:sp>
          <p:nvSpPr>
            <p:cNvPr id="14" name="Rectangle 13"/>
            <p:cNvSpPr/>
            <p:nvPr/>
          </p:nvSpPr>
          <p:spPr>
            <a:xfrm>
              <a:off x="3247519" y="1389218"/>
              <a:ext cx="2604578" cy="307777"/>
            </a:xfrm>
            <a:prstGeom prst="rect">
              <a:avLst/>
            </a:prstGeom>
          </p:spPr>
          <p:txBody>
            <a:bodyPr wrap="square">
              <a:spAutoFit/>
            </a:bodyPr>
            <a:lstStyle/>
            <a:p>
              <a:r>
                <a:rPr lang="en-US" sz="1400" b="1" dirty="0">
                  <a:solidFill>
                    <a:prstClr val="black"/>
                  </a:solidFill>
                  <a:cs typeface="Arial" panose="020B0604020202020204" pitchFamily="34" charset="0"/>
                </a:rPr>
                <a:t>Smart lighting	</a:t>
              </a:r>
              <a:endParaRPr lang="en-US" sz="1400" dirty="0">
                <a:solidFill>
                  <a:prstClr val="black"/>
                </a:solidFill>
                <a:cs typeface="Arial" panose="020B0604020202020204" pitchFamily="34" charset="0"/>
              </a:endParaRPr>
            </a:p>
          </p:txBody>
        </p:sp>
        <p:grpSp>
          <p:nvGrpSpPr>
            <p:cNvPr id="26" name="Group 25"/>
            <p:cNvGrpSpPr/>
            <p:nvPr/>
          </p:nvGrpSpPr>
          <p:grpSpPr>
            <a:xfrm>
              <a:off x="4165683" y="1740024"/>
              <a:ext cx="426086" cy="614794"/>
              <a:chOff x="10690225" y="4840288"/>
              <a:chExt cx="569913" cy="822325"/>
            </a:xfrm>
          </p:grpSpPr>
          <p:sp>
            <p:nvSpPr>
              <p:cNvPr id="27" name="Freeform 157"/>
              <p:cNvSpPr>
                <a:spLocks/>
              </p:cNvSpPr>
              <p:nvPr/>
            </p:nvSpPr>
            <p:spPr bwMode="auto">
              <a:xfrm>
                <a:off x="10893425" y="5594350"/>
                <a:ext cx="161925" cy="68263"/>
              </a:xfrm>
              <a:custGeom>
                <a:avLst/>
                <a:gdLst>
                  <a:gd name="T0" fmla="*/ 65 w 91"/>
                  <a:gd name="T1" fmla="*/ 0 h 38"/>
                  <a:gd name="T2" fmla="*/ 46 w 91"/>
                  <a:gd name="T3" fmla="*/ 13 h 38"/>
                  <a:gd name="T4" fmla="*/ 27 w 91"/>
                  <a:gd name="T5" fmla="*/ 0 h 38"/>
                  <a:gd name="T6" fmla="*/ 0 w 91"/>
                  <a:gd name="T7" fmla="*/ 0 h 38"/>
                  <a:gd name="T8" fmla="*/ 46 w 91"/>
                  <a:gd name="T9" fmla="*/ 38 h 38"/>
                  <a:gd name="T10" fmla="*/ 91 w 91"/>
                  <a:gd name="T11" fmla="*/ 0 h 38"/>
                  <a:gd name="T12" fmla="*/ 65 w 9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91" h="38">
                    <a:moveTo>
                      <a:pt x="65" y="0"/>
                    </a:moveTo>
                    <a:cubicBezTo>
                      <a:pt x="62" y="8"/>
                      <a:pt x="54" y="13"/>
                      <a:pt x="46" y="13"/>
                    </a:cubicBezTo>
                    <a:cubicBezTo>
                      <a:pt x="37" y="13"/>
                      <a:pt x="30" y="8"/>
                      <a:pt x="27" y="0"/>
                    </a:cubicBezTo>
                    <a:cubicBezTo>
                      <a:pt x="0" y="0"/>
                      <a:pt x="0" y="0"/>
                      <a:pt x="0" y="0"/>
                    </a:cubicBezTo>
                    <a:cubicBezTo>
                      <a:pt x="4" y="22"/>
                      <a:pt x="23" y="38"/>
                      <a:pt x="46" y="38"/>
                    </a:cubicBezTo>
                    <a:cubicBezTo>
                      <a:pt x="69" y="38"/>
                      <a:pt x="88" y="22"/>
                      <a:pt x="91" y="0"/>
                    </a:cubicBez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28" name="Freeform 158"/>
              <p:cNvSpPr>
                <a:spLocks noEditPoints="1"/>
              </p:cNvSpPr>
              <p:nvPr/>
            </p:nvSpPr>
            <p:spPr bwMode="auto">
              <a:xfrm>
                <a:off x="10690225" y="4840288"/>
                <a:ext cx="569913" cy="615950"/>
              </a:xfrm>
              <a:custGeom>
                <a:avLst/>
                <a:gdLst>
                  <a:gd name="T0" fmla="*/ 159 w 318"/>
                  <a:gd name="T1" fmla="*/ 0 h 345"/>
                  <a:gd name="T2" fmla="*/ 0 w 318"/>
                  <a:gd name="T3" fmla="*/ 159 h 345"/>
                  <a:gd name="T4" fmla="*/ 62 w 318"/>
                  <a:gd name="T5" fmla="*/ 287 h 345"/>
                  <a:gd name="T6" fmla="*/ 70 w 318"/>
                  <a:gd name="T7" fmla="*/ 294 h 345"/>
                  <a:gd name="T8" fmla="*/ 89 w 318"/>
                  <a:gd name="T9" fmla="*/ 345 h 345"/>
                  <a:gd name="T10" fmla="*/ 95 w 318"/>
                  <a:gd name="T11" fmla="*/ 345 h 345"/>
                  <a:gd name="T12" fmla="*/ 115 w 318"/>
                  <a:gd name="T13" fmla="*/ 345 h 345"/>
                  <a:gd name="T14" fmla="*/ 203 w 318"/>
                  <a:gd name="T15" fmla="*/ 345 h 345"/>
                  <a:gd name="T16" fmla="*/ 223 w 318"/>
                  <a:gd name="T17" fmla="*/ 345 h 345"/>
                  <a:gd name="T18" fmla="*/ 229 w 318"/>
                  <a:gd name="T19" fmla="*/ 345 h 345"/>
                  <a:gd name="T20" fmla="*/ 248 w 318"/>
                  <a:gd name="T21" fmla="*/ 294 h 345"/>
                  <a:gd name="T22" fmla="*/ 256 w 318"/>
                  <a:gd name="T23" fmla="*/ 286 h 345"/>
                  <a:gd name="T24" fmla="*/ 318 w 318"/>
                  <a:gd name="T25" fmla="*/ 159 h 345"/>
                  <a:gd name="T26" fmla="*/ 159 w 318"/>
                  <a:gd name="T27" fmla="*/ 0 h 345"/>
                  <a:gd name="T28" fmla="*/ 238 w 318"/>
                  <a:gd name="T29" fmla="*/ 268 h 345"/>
                  <a:gd name="T30" fmla="*/ 228 w 318"/>
                  <a:gd name="T31" fmla="*/ 279 h 345"/>
                  <a:gd name="T32" fmla="*/ 208 w 318"/>
                  <a:gd name="T33" fmla="*/ 320 h 345"/>
                  <a:gd name="T34" fmla="*/ 110 w 318"/>
                  <a:gd name="T35" fmla="*/ 320 h 345"/>
                  <a:gd name="T36" fmla="*/ 90 w 318"/>
                  <a:gd name="T37" fmla="*/ 279 h 345"/>
                  <a:gd name="T38" fmla="*/ 80 w 318"/>
                  <a:gd name="T39" fmla="*/ 268 h 345"/>
                  <a:gd name="T40" fmla="*/ 25 w 318"/>
                  <a:gd name="T41" fmla="*/ 159 h 345"/>
                  <a:gd name="T42" fmla="*/ 159 w 318"/>
                  <a:gd name="T43" fmla="*/ 25 h 345"/>
                  <a:gd name="T44" fmla="*/ 293 w 318"/>
                  <a:gd name="T45" fmla="*/ 159 h 345"/>
                  <a:gd name="T46" fmla="*/ 238 w 318"/>
                  <a:gd name="T47" fmla="*/ 26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8" h="345">
                    <a:moveTo>
                      <a:pt x="159" y="0"/>
                    </a:moveTo>
                    <a:cubicBezTo>
                      <a:pt x="71" y="0"/>
                      <a:pt x="0" y="71"/>
                      <a:pt x="0" y="159"/>
                    </a:cubicBezTo>
                    <a:cubicBezTo>
                      <a:pt x="0" y="229"/>
                      <a:pt x="42" y="268"/>
                      <a:pt x="62" y="287"/>
                    </a:cubicBezTo>
                    <a:cubicBezTo>
                      <a:pt x="65" y="289"/>
                      <a:pt x="69" y="293"/>
                      <a:pt x="70" y="294"/>
                    </a:cubicBezTo>
                    <a:cubicBezTo>
                      <a:pt x="77" y="304"/>
                      <a:pt x="87" y="320"/>
                      <a:pt x="89" y="345"/>
                    </a:cubicBezTo>
                    <a:cubicBezTo>
                      <a:pt x="95" y="345"/>
                      <a:pt x="95" y="345"/>
                      <a:pt x="95" y="345"/>
                    </a:cubicBezTo>
                    <a:cubicBezTo>
                      <a:pt x="115" y="345"/>
                      <a:pt x="115" y="345"/>
                      <a:pt x="115" y="345"/>
                    </a:cubicBezTo>
                    <a:cubicBezTo>
                      <a:pt x="203" y="345"/>
                      <a:pt x="203" y="345"/>
                      <a:pt x="203" y="345"/>
                    </a:cubicBezTo>
                    <a:cubicBezTo>
                      <a:pt x="223" y="345"/>
                      <a:pt x="223" y="345"/>
                      <a:pt x="223" y="345"/>
                    </a:cubicBezTo>
                    <a:cubicBezTo>
                      <a:pt x="229" y="345"/>
                      <a:pt x="229" y="345"/>
                      <a:pt x="229" y="345"/>
                    </a:cubicBezTo>
                    <a:cubicBezTo>
                      <a:pt x="231" y="320"/>
                      <a:pt x="241" y="304"/>
                      <a:pt x="248" y="294"/>
                    </a:cubicBezTo>
                    <a:cubicBezTo>
                      <a:pt x="249" y="293"/>
                      <a:pt x="253" y="289"/>
                      <a:pt x="256" y="286"/>
                    </a:cubicBezTo>
                    <a:cubicBezTo>
                      <a:pt x="276" y="268"/>
                      <a:pt x="318" y="229"/>
                      <a:pt x="318" y="159"/>
                    </a:cubicBezTo>
                    <a:cubicBezTo>
                      <a:pt x="318" y="71"/>
                      <a:pt x="247" y="0"/>
                      <a:pt x="159" y="0"/>
                    </a:cubicBezTo>
                    <a:close/>
                    <a:moveTo>
                      <a:pt x="238" y="268"/>
                    </a:moveTo>
                    <a:cubicBezTo>
                      <a:pt x="234" y="272"/>
                      <a:pt x="230" y="275"/>
                      <a:pt x="228" y="279"/>
                    </a:cubicBezTo>
                    <a:cubicBezTo>
                      <a:pt x="218" y="291"/>
                      <a:pt x="212" y="305"/>
                      <a:pt x="208" y="320"/>
                    </a:cubicBezTo>
                    <a:cubicBezTo>
                      <a:pt x="110" y="320"/>
                      <a:pt x="110" y="320"/>
                      <a:pt x="110" y="320"/>
                    </a:cubicBezTo>
                    <a:cubicBezTo>
                      <a:pt x="106" y="305"/>
                      <a:pt x="100" y="291"/>
                      <a:pt x="90" y="279"/>
                    </a:cubicBezTo>
                    <a:cubicBezTo>
                      <a:pt x="88" y="275"/>
                      <a:pt x="84" y="272"/>
                      <a:pt x="80" y="268"/>
                    </a:cubicBezTo>
                    <a:cubicBezTo>
                      <a:pt x="61" y="250"/>
                      <a:pt x="25" y="218"/>
                      <a:pt x="25" y="159"/>
                    </a:cubicBezTo>
                    <a:cubicBezTo>
                      <a:pt x="25" y="85"/>
                      <a:pt x="85" y="25"/>
                      <a:pt x="159" y="25"/>
                    </a:cubicBezTo>
                    <a:cubicBezTo>
                      <a:pt x="233" y="25"/>
                      <a:pt x="293" y="85"/>
                      <a:pt x="293" y="159"/>
                    </a:cubicBezTo>
                    <a:cubicBezTo>
                      <a:pt x="293" y="218"/>
                      <a:pt x="257" y="250"/>
                      <a:pt x="238" y="2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29" name="Rectangle 159"/>
              <p:cNvSpPr>
                <a:spLocks noChangeArrowheads="1"/>
              </p:cNvSpPr>
              <p:nvPr/>
            </p:nvSpPr>
            <p:spPr bwMode="auto">
              <a:xfrm>
                <a:off x="10855325" y="5503863"/>
                <a:ext cx="239713" cy="44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30" name="Freeform 160"/>
              <p:cNvSpPr>
                <a:spLocks noEditPoints="1"/>
              </p:cNvSpPr>
              <p:nvPr/>
            </p:nvSpPr>
            <p:spPr bwMode="auto">
              <a:xfrm>
                <a:off x="10814050" y="4922838"/>
                <a:ext cx="322263" cy="439738"/>
              </a:xfrm>
              <a:custGeom>
                <a:avLst/>
                <a:gdLst>
                  <a:gd name="T0" fmla="*/ 71 w 180"/>
                  <a:gd name="T1" fmla="*/ 246 h 246"/>
                  <a:gd name="T2" fmla="*/ 66 w 180"/>
                  <a:gd name="T3" fmla="*/ 245 h 246"/>
                  <a:gd name="T4" fmla="*/ 58 w 180"/>
                  <a:gd name="T5" fmla="*/ 231 h 246"/>
                  <a:gd name="T6" fmla="*/ 74 w 180"/>
                  <a:gd name="T7" fmla="*/ 161 h 246"/>
                  <a:gd name="T8" fmla="*/ 14 w 180"/>
                  <a:gd name="T9" fmla="*/ 161 h 246"/>
                  <a:gd name="T10" fmla="*/ 2 w 180"/>
                  <a:gd name="T11" fmla="*/ 154 h 246"/>
                  <a:gd name="T12" fmla="*/ 3 w 180"/>
                  <a:gd name="T13" fmla="*/ 140 h 246"/>
                  <a:gd name="T14" fmla="*/ 99 w 180"/>
                  <a:gd name="T15" fmla="*/ 7 h 246"/>
                  <a:gd name="T16" fmla="*/ 114 w 180"/>
                  <a:gd name="T17" fmla="*/ 3 h 246"/>
                  <a:gd name="T18" fmla="*/ 122 w 180"/>
                  <a:gd name="T19" fmla="*/ 17 h 246"/>
                  <a:gd name="T20" fmla="*/ 106 w 180"/>
                  <a:gd name="T21" fmla="*/ 87 h 246"/>
                  <a:gd name="T22" fmla="*/ 166 w 180"/>
                  <a:gd name="T23" fmla="*/ 87 h 246"/>
                  <a:gd name="T24" fmla="*/ 178 w 180"/>
                  <a:gd name="T25" fmla="*/ 94 h 246"/>
                  <a:gd name="T26" fmla="*/ 177 w 180"/>
                  <a:gd name="T27" fmla="*/ 108 h 246"/>
                  <a:gd name="T28" fmla="*/ 81 w 180"/>
                  <a:gd name="T29" fmla="*/ 241 h 246"/>
                  <a:gd name="T30" fmla="*/ 71 w 180"/>
                  <a:gd name="T31" fmla="*/ 246 h 246"/>
                  <a:gd name="T32" fmla="*/ 39 w 180"/>
                  <a:gd name="T33" fmla="*/ 135 h 246"/>
                  <a:gd name="T34" fmla="*/ 90 w 180"/>
                  <a:gd name="T35" fmla="*/ 135 h 246"/>
                  <a:gd name="T36" fmla="*/ 100 w 180"/>
                  <a:gd name="T37" fmla="*/ 140 h 246"/>
                  <a:gd name="T38" fmla="*/ 102 w 180"/>
                  <a:gd name="T39" fmla="*/ 151 h 246"/>
                  <a:gd name="T40" fmla="*/ 97 w 180"/>
                  <a:gd name="T41" fmla="*/ 175 h 246"/>
                  <a:gd name="T42" fmla="*/ 141 w 180"/>
                  <a:gd name="T43" fmla="*/ 113 h 246"/>
                  <a:gd name="T44" fmla="*/ 90 w 180"/>
                  <a:gd name="T45" fmla="*/ 113 h 246"/>
                  <a:gd name="T46" fmla="*/ 80 w 180"/>
                  <a:gd name="T47" fmla="*/ 108 h 246"/>
                  <a:gd name="T48" fmla="*/ 78 w 180"/>
                  <a:gd name="T49" fmla="*/ 97 h 246"/>
                  <a:gd name="T50" fmla="*/ 83 w 180"/>
                  <a:gd name="T51" fmla="*/ 73 h 246"/>
                  <a:gd name="T52" fmla="*/ 39 w 180"/>
                  <a:gd name="T53" fmla="*/ 13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46">
                    <a:moveTo>
                      <a:pt x="71" y="246"/>
                    </a:moveTo>
                    <a:cubicBezTo>
                      <a:pt x="69" y="246"/>
                      <a:pt x="67" y="246"/>
                      <a:pt x="66" y="245"/>
                    </a:cubicBezTo>
                    <a:cubicBezTo>
                      <a:pt x="60" y="243"/>
                      <a:pt x="57" y="237"/>
                      <a:pt x="58" y="231"/>
                    </a:cubicBezTo>
                    <a:cubicBezTo>
                      <a:pt x="74" y="161"/>
                      <a:pt x="74" y="161"/>
                      <a:pt x="74" y="161"/>
                    </a:cubicBezTo>
                    <a:cubicBezTo>
                      <a:pt x="14" y="161"/>
                      <a:pt x="14" y="161"/>
                      <a:pt x="14" y="161"/>
                    </a:cubicBezTo>
                    <a:cubicBezTo>
                      <a:pt x="9" y="161"/>
                      <a:pt x="5" y="158"/>
                      <a:pt x="2" y="154"/>
                    </a:cubicBezTo>
                    <a:cubicBezTo>
                      <a:pt x="0" y="149"/>
                      <a:pt x="1" y="144"/>
                      <a:pt x="3" y="140"/>
                    </a:cubicBezTo>
                    <a:cubicBezTo>
                      <a:pt x="99" y="7"/>
                      <a:pt x="99" y="7"/>
                      <a:pt x="99" y="7"/>
                    </a:cubicBezTo>
                    <a:cubicBezTo>
                      <a:pt x="102" y="2"/>
                      <a:pt x="109" y="0"/>
                      <a:pt x="114" y="3"/>
                    </a:cubicBezTo>
                    <a:cubicBezTo>
                      <a:pt x="120" y="5"/>
                      <a:pt x="123" y="11"/>
                      <a:pt x="122" y="17"/>
                    </a:cubicBezTo>
                    <a:cubicBezTo>
                      <a:pt x="106" y="87"/>
                      <a:pt x="106" y="87"/>
                      <a:pt x="106" y="87"/>
                    </a:cubicBezTo>
                    <a:cubicBezTo>
                      <a:pt x="166" y="87"/>
                      <a:pt x="166" y="87"/>
                      <a:pt x="166" y="87"/>
                    </a:cubicBezTo>
                    <a:cubicBezTo>
                      <a:pt x="171" y="87"/>
                      <a:pt x="175" y="90"/>
                      <a:pt x="178" y="94"/>
                    </a:cubicBezTo>
                    <a:cubicBezTo>
                      <a:pt x="180" y="99"/>
                      <a:pt x="179" y="104"/>
                      <a:pt x="177" y="108"/>
                    </a:cubicBezTo>
                    <a:cubicBezTo>
                      <a:pt x="81" y="241"/>
                      <a:pt x="81" y="241"/>
                      <a:pt x="81" y="241"/>
                    </a:cubicBezTo>
                    <a:cubicBezTo>
                      <a:pt x="79" y="244"/>
                      <a:pt x="75" y="246"/>
                      <a:pt x="71" y="246"/>
                    </a:cubicBezTo>
                    <a:close/>
                    <a:moveTo>
                      <a:pt x="39" y="135"/>
                    </a:moveTo>
                    <a:cubicBezTo>
                      <a:pt x="90" y="135"/>
                      <a:pt x="90" y="135"/>
                      <a:pt x="90" y="135"/>
                    </a:cubicBezTo>
                    <a:cubicBezTo>
                      <a:pt x="94" y="135"/>
                      <a:pt x="98" y="137"/>
                      <a:pt x="100" y="140"/>
                    </a:cubicBezTo>
                    <a:cubicBezTo>
                      <a:pt x="102" y="143"/>
                      <a:pt x="103" y="147"/>
                      <a:pt x="102" y="151"/>
                    </a:cubicBezTo>
                    <a:cubicBezTo>
                      <a:pt x="97" y="175"/>
                      <a:pt x="97" y="175"/>
                      <a:pt x="97" y="175"/>
                    </a:cubicBezTo>
                    <a:cubicBezTo>
                      <a:pt x="141" y="113"/>
                      <a:pt x="141" y="113"/>
                      <a:pt x="141" y="113"/>
                    </a:cubicBezTo>
                    <a:cubicBezTo>
                      <a:pt x="90" y="113"/>
                      <a:pt x="90" y="113"/>
                      <a:pt x="90" y="113"/>
                    </a:cubicBezTo>
                    <a:cubicBezTo>
                      <a:pt x="86" y="113"/>
                      <a:pt x="82" y="111"/>
                      <a:pt x="80" y="108"/>
                    </a:cubicBezTo>
                    <a:cubicBezTo>
                      <a:pt x="78" y="105"/>
                      <a:pt x="77" y="101"/>
                      <a:pt x="78" y="97"/>
                    </a:cubicBezTo>
                    <a:cubicBezTo>
                      <a:pt x="83" y="73"/>
                      <a:pt x="83" y="73"/>
                      <a:pt x="83" y="73"/>
                    </a:cubicBezTo>
                    <a:lnTo>
                      <a:pt x="39" y="13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grpSp>
        <p:sp>
          <p:nvSpPr>
            <p:cNvPr id="74" name="Rectangle 73"/>
            <p:cNvSpPr/>
            <p:nvPr/>
          </p:nvSpPr>
          <p:spPr bwMode="ltGray">
            <a:xfrm>
              <a:off x="3152455" y="1261785"/>
              <a:ext cx="2600411" cy="89421"/>
            </a:xfrm>
            <a:prstGeom prst="rect">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prstClr val="white"/>
                </a:solidFill>
                <a:latin typeface="Metric Regular"/>
              </a:endParaRPr>
            </a:p>
          </p:txBody>
        </p:sp>
      </p:grpSp>
      <p:grpSp>
        <p:nvGrpSpPr>
          <p:cNvPr id="31" name="Group 30">
            <a:extLst>
              <a:ext uri="{FF2B5EF4-FFF2-40B4-BE49-F238E27FC236}">
                <a16:creationId xmlns:a16="http://schemas.microsoft.com/office/drawing/2014/main" id="{B887881C-7B5F-45CE-B148-965B4DDA663D}"/>
              </a:ext>
            </a:extLst>
          </p:cNvPr>
          <p:cNvGrpSpPr/>
          <p:nvPr/>
        </p:nvGrpSpPr>
        <p:grpSpPr>
          <a:xfrm>
            <a:off x="3152455" y="3662356"/>
            <a:ext cx="2609424" cy="2256528"/>
            <a:chOff x="3152455" y="3662356"/>
            <a:chExt cx="2609424" cy="2256528"/>
          </a:xfrm>
        </p:grpSpPr>
        <p:sp>
          <p:nvSpPr>
            <p:cNvPr id="67" name="Rectangle 66"/>
            <p:cNvSpPr/>
            <p:nvPr/>
          </p:nvSpPr>
          <p:spPr>
            <a:xfrm>
              <a:off x="3338404" y="5087887"/>
              <a:ext cx="2224347" cy="830997"/>
            </a:xfrm>
            <a:prstGeom prst="rect">
              <a:avLst/>
            </a:prstGeom>
          </p:spPr>
          <p:txBody>
            <a:bodyPr wrap="square">
              <a:spAutoFit/>
            </a:bodyPr>
            <a:lstStyle/>
            <a:p>
              <a:r>
                <a:rPr lang="en-US" sz="1200" b="1" dirty="0">
                  <a:solidFill>
                    <a:prstClr val="black"/>
                  </a:solidFill>
                  <a:cs typeface="Arial" panose="020B0604020202020204" pitchFamily="34" charset="0"/>
                </a:rPr>
                <a:t>Optimize building electricity usage </a:t>
              </a:r>
              <a:r>
                <a:rPr lang="en-US" sz="1200" dirty="0">
                  <a:solidFill>
                    <a:prstClr val="black"/>
                  </a:solidFill>
                  <a:cs typeface="Arial" panose="020B0604020202020204" pitchFamily="34" charset="0"/>
                </a:rPr>
                <a:t>with motion sensor lights which can dim or shut off when a room is empty </a:t>
              </a:r>
            </a:p>
          </p:txBody>
        </p:sp>
        <p:sp>
          <p:nvSpPr>
            <p:cNvPr id="68" name="Rectangle 67"/>
            <p:cNvSpPr/>
            <p:nvPr/>
          </p:nvSpPr>
          <p:spPr>
            <a:xfrm>
              <a:off x="3157301" y="3770901"/>
              <a:ext cx="2604578" cy="307777"/>
            </a:xfrm>
            <a:prstGeom prst="rect">
              <a:avLst/>
            </a:prstGeom>
          </p:spPr>
          <p:txBody>
            <a:bodyPr wrap="square">
              <a:spAutoFit/>
            </a:bodyPr>
            <a:lstStyle/>
            <a:p>
              <a:r>
                <a:rPr lang="en-US" sz="1400" b="1" dirty="0">
                  <a:solidFill>
                    <a:prstClr val="black"/>
                  </a:solidFill>
                  <a:cs typeface="Arial" panose="020B0604020202020204" pitchFamily="34" charset="0"/>
                </a:rPr>
                <a:t>Smart buildings	</a:t>
              </a:r>
              <a:endParaRPr lang="en-US" sz="1400" dirty="0">
                <a:solidFill>
                  <a:prstClr val="black"/>
                </a:solidFill>
                <a:cs typeface="Arial" panose="020B0604020202020204" pitchFamily="34" charset="0"/>
              </a:endParaRPr>
            </a:p>
          </p:txBody>
        </p:sp>
        <p:grpSp>
          <p:nvGrpSpPr>
            <p:cNvPr id="69" name="Group 68"/>
            <p:cNvGrpSpPr/>
            <p:nvPr/>
          </p:nvGrpSpPr>
          <p:grpSpPr>
            <a:xfrm>
              <a:off x="4072618" y="4299939"/>
              <a:ext cx="611028" cy="611026"/>
              <a:chOff x="9012238" y="4840288"/>
              <a:chExt cx="822325" cy="822325"/>
            </a:xfrm>
          </p:grpSpPr>
          <p:sp>
            <p:nvSpPr>
              <p:cNvPr id="70" name="Freeform 165"/>
              <p:cNvSpPr>
                <a:spLocks noEditPoints="1"/>
              </p:cNvSpPr>
              <p:nvPr/>
            </p:nvSpPr>
            <p:spPr bwMode="auto">
              <a:xfrm>
                <a:off x="9399588" y="4840288"/>
                <a:ext cx="184150" cy="184150"/>
              </a:xfrm>
              <a:custGeom>
                <a:avLst/>
                <a:gdLst>
                  <a:gd name="T0" fmla="*/ 13 w 103"/>
                  <a:gd name="T1" fmla="*/ 102 h 103"/>
                  <a:gd name="T2" fmla="*/ 26 w 103"/>
                  <a:gd name="T3" fmla="*/ 103 h 103"/>
                  <a:gd name="T4" fmla="*/ 26 w 103"/>
                  <a:gd name="T5" fmla="*/ 76 h 103"/>
                  <a:gd name="T6" fmla="*/ 103 w 103"/>
                  <a:gd name="T7" fmla="*/ 76 h 103"/>
                  <a:gd name="T8" fmla="*/ 103 w 103"/>
                  <a:gd name="T9" fmla="*/ 0 h 103"/>
                  <a:gd name="T10" fmla="*/ 0 w 103"/>
                  <a:gd name="T11" fmla="*/ 0 h 103"/>
                  <a:gd name="T12" fmla="*/ 0 w 103"/>
                  <a:gd name="T13" fmla="*/ 103 h 103"/>
                  <a:gd name="T14" fmla="*/ 13 w 103"/>
                  <a:gd name="T15" fmla="*/ 102 h 103"/>
                  <a:gd name="T16" fmla="*/ 26 w 103"/>
                  <a:gd name="T17" fmla="*/ 25 h 103"/>
                  <a:gd name="T18" fmla="*/ 77 w 103"/>
                  <a:gd name="T19" fmla="*/ 25 h 103"/>
                  <a:gd name="T20" fmla="*/ 77 w 103"/>
                  <a:gd name="T21" fmla="*/ 51 h 103"/>
                  <a:gd name="T22" fmla="*/ 26 w 103"/>
                  <a:gd name="T23" fmla="*/ 51 h 103"/>
                  <a:gd name="T24" fmla="*/ 26 w 103"/>
                  <a:gd name="T25"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3">
                    <a:moveTo>
                      <a:pt x="13" y="102"/>
                    </a:moveTo>
                    <a:cubicBezTo>
                      <a:pt x="17" y="102"/>
                      <a:pt x="22" y="102"/>
                      <a:pt x="26" y="103"/>
                    </a:cubicBezTo>
                    <a:cubicBezTo>
                      <a:pt x="26" y="76"/>
                      <a:pt x="26" y="76"/>
                      <a:pt x="26" y="76"/>
                    </a:cubicBezTo>
                    <a:cubicBezTo>
                      <a:pt x="103" y="76"/>
                      <a:pt x="103" y="76"/>
                      <a:pt x="103" y="76"/>
                    </a:cubicBezTo>
                    <a:cubicBezTo>
                      <a:pt x="103" y="0"/>
                      <a:pt x="103" y="0"/>
                      <a:pt x="103" y="0"/>
                    </a:cubicBezTo>
                    <a:cubicBezTo>
                      <a:pt x="0" y="0"/>
                      <a:pt x="0" y="0"/>
                      <a:pt x="0" y="0"/>
                    </a:cubicBezTo>
                    <a:cubicBezTo>
                      <a:pt x="0" y="103"/>
                      <a:pt x="0" y="103"/>
                      <a:pt x="0" y="103"/>
                    </a:cubicBezTo>
                    <a:cubicBezTo>
                      <a:pt x="4" y="102"/>
                      <a:pt x="9" y="102"/>
                      <a:pt x="13" y="102"/>
                    </a:cubicBezTo>
                    <a:close/>
                    <a:moveTo>
                      <a:pt x="26" y="25"/>
                    </a:moveTo>
                    <a:cubicBezTo>
                      <a:pt x="77" y="25"/>
                      <a:pt x="77" y="25"/>
                      <a:pt x="77" y="25"/>
                    </a:cubicBezTo>
                    <a:cubicBezTo>
                      <a:pt x="77" y="51"/>
                      <a:pt x="77" y="51"/>
                      <a:pt x="77" y="51"/>
                    </a:cubicBezTo>
                    <a:cubicBezTo>
                      <a:pt x="26" y="51"/>
                      <a:pt x="26" y="51"/>
                      <a:pt x="26" y="51"/>
                    </a:cubicBezTo>
                    <a:lnTo>
                      <a:pt x="26" y="2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71" name="Freeform 166"/>
              <p:cNvSpPr>
                <a:spLocks noEditPoints="1"/>
              </p:cNvSpPr>
              <p:nvPr/>
            </p:nvSpPr>
            <p:spPr bwMode="auto">
              <a:xfrm>
                <a:off x="9153525" y="5270500"/>
                <a:ext cx="539750" cy="323850"/>
              </a:xfrm>
              <a:custGeom>
                <a:avLst/>
                <a:gdLst>
                  <a:gd name="T0" fmla="*/ 285 w 340"/>
                  <a:gd name="T1" fmla="*/ 204 h 204"/>
                  <a:gd name="T2" fmla="*/ 285 w 340"/>
                  <a:gd name="T3" fmla="*/ 103 h 204"/>
                  <a:gd name="T4" fmla="*/ 340 w 340"/>
                  <a:gd name="T5" fmla="*/ 103 h 204"/>
                  <a:gd name="T6" fmla="*/ 170 w 340"/>
                  <a:gd name="T7" fmla="*/ 0 h 204"/>
                  <a:gd name="T8" fmla="*/ 0 w 340"/>
                  <a:gd name="T9" fmla="*/ 103 h 204"/>
                  <a:gd name="T10" fmla="*/ 55 w 340"/>
                  <a:gd name="T11" fmla="*/ 103 h 204"/>
                  <a:gd name="T12" fmla="*/ 55 w 340"/>
                  <a:gd name="T13" fmla="*/ 204 h 204"/>
                  <a:gd name="T14" fmla="*/ 83 w 340"/>
                  <a:gd name="T15" fmla="*/ 204 h 204"/>
                  <a:gd name="T16" fmla="*/ 83 w 340"/>
                  <a:gd name="T17" fmla="*/ 103 h 204"/>
                  <a:gd name="T18" fmla="*/ 155 w 340"/>
                  <a:gd name="T19" fmla="*/ 103 h 204"/>
                  <a:gd name="T20" fmla="*/ 155 w 340"/>
                  <a:gd name="T21" fmla="*/ 204 h 204"/>
                  <a:gd name="T22" fmla="*/ 185 w 340"/>
                  <a:gd name="T23" fmla="*/ 204 h 204"/>
                  <a:gd name="T24" fmla="*/ 185 w 340"/>
                  <a:gd name="T25" fmla="*/ 103 h 204"/>
                  <a:gd name="T26" fmla="*/ 257 w 340"/>
                  <a:gd name="T27" fmla="*/ 103 h 204"/>
                  <a:gd name="T28" fmla="*/ 257 w 340"/>
                  <a:gd name="T29" fmla="*/ 204 h 204"/>
                  <a:gd name="T30" fmla="*/ 285 w 340"/>
                  <a:gd name="T31" fmla="*/ 204 h 204"/>
                  <a:gd name="T32" fmla="*/ 102 w 340"/>
                  <a:gd name="T33" fmla="*/ 75 h 204"/>
                  <a:gd name="T34" fmla="*/ 170 w 340"/>
                  <a:gd name="T35" fmla="*/ 34 h 204"/>
                  <a:gd name="T36" fmla="*/ 238 w 340"/>
                  <a:gd name="T37" fmla="*/ 75 h 204"/>
                  <a:gd name="T38" fmla="*/ 102 w 340"/>
                  <a:gd name="T39" fmla="*/ 7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 h="204">
                    <a:moveTo>
                      <a:pt x="285" y="204"/>
                    </a:moveTo>
                    <a:lnTo>
                      <a:pt x="285" y="103"/>
                    </a:lnTo>
                    <a:lnTo>
                      <a:pt x="340" y="103"/>
                    </a:lnTo>
                    <a:lnTo>
                      <a:pt x="170" y="0"/>
                    </a:lnTo>
                    <a:lnTo>
                      <a:pt x="0" y="103"/>
                    </a:lnTo>
                    <a:lnTo>
                      <a:pt x="55" y="103"/>
                    </a:lnTo>
                    <a:lnTo>
                      <a:pt x="55" y="204"/>
                    </a:lnTo>
                    <a:lnTo>
                      <a:pt x="83" y="204"/>
                    </a:lnTo>
                    <a:lnTo>
                      <a:pt x="83" y="103"/>
                    </a:lnTo>
                    <a:lnTo>
                      <a:pt x="155" y="103"/>
                    </a:lnTo>
                    <a:lnTo>
                      <a:pt x="155" y="204"/>
                    </a:lnTo>
                    <a:lnTo>
                      <a:pt x="185" y="204"/>
                    </a:lnTo>
                    <a:lnTo>
                      <a:pt x="185" y="103"/>
                    </a:lnTo>
                    <a:lnTo>
                      <a:pt x="257" y="103"/>
                    </a:lnTo>
                    <a:lnTo>
                      <a:pt x="257" y="204"/>
                    </a:lnTo>
                    <a:lnTo>
                      <a:pt x="285" y="204"/>
                    </a:lnTo>
                    <a:close/>
                    <a:moveTo>
                      <a:pt x="102" y="75"/>
                    </a:moveTo>
                    <a:lnTo>
                      <a:pt x="170" y="34"/>
                    </a:lnTo>
                    <a:lnTo>
                      <a:pt x="238" y="75"/>
                    </a:lnTo>
                    <a:lnTo>
                      <a:pt x="10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72" name="Freeform 167"/>
              <p:cNvSpPr>
                <a:spLocks noEditPoints="1"/>
              </p:cNvSpPr>
              <p:nvPr/>
            </p:nvSpPr>
            <p:spPr bwMode="auto">
              <a:xfrm>
                <a:off x="9034463" y="5022850"/>
                <a:ext cx="777875" cy="571500"/>
              </a:xfrm>
              <a:custGeom>
                <a:avLst/>
                <a:gdLst>
                  <a:gd name="T0" fmla="*/ 26 w 436"/>
                  <a:gd name="T1" fmla="*/ 320 h 320"/>
                  <a:gd name="T2" fmla="*/ 52 w 436"/>
                  <a:gd name="T3" fmla="*/ 320 h 320"/>
                  <a:gd name="T4" fmla="*/ 52 w 436"/>
                  <a:gd name="T5" fmla="*/ 166 h 320"/>
                  <a:gd name="T6" fmla="*/ 137 w 436"/>
                  <a:gd name="T7" fmla="*/ 166 h 320"/>
                  <a:gd name="T8" fmla="*/ 137 w 436"/>
                  <a:gd name="T9" fmla="*/ 115 h 320"/>
                  <a:gd name="T10" fmla="*/ 299 w 436"/>
                  <a:gd name="T11" fmla="*/ 115 h 320"/>
                  <a:gd name="T12" fmla="*/ 299 w 436"/>
                  <a:gd name="T13" fmla="*/ 166 h 320"/>
                  <a:gd name="T14" fmla="*/ 384 w 436"/>
                  <a:gd name="T15" fmla="*/ 166 h 320"/>
                  <a:gd name="T16" fmla="*/ 384 w 436"/>
                  <a:gd name="T17" fmla="*/ 320 h 320"/>
                  <a:gd name="T18" fmla="*/ 410 w 436"/>
                  <a:gd name="T19" fmla="*/ 320 h 320"/>
                  <a:gd name="T20" fmla="*/ 410 w 436"/>
                  <a:gd name="T21" fmla="*/ 166 h 320"/>
                  <a:gd name="T22" fmla="*/ 436 w 436"/>
                  <a:gd name="T23" fmla="*/ 166 h 320"/>
                  <a:gd name="T24" fmla="*/ 436 w 436"/>
                  <a:gd name="T25" fmla="*/ 141 h 320"/>
                  <a:gd name="T26" fmla="*/ 325 w 436"/>
                  <a:gd name="T27" fmla="*/ 141 h 320"/>
                  <a:gd name="T28" fmla="*/ 325 w 436"/>
                  <a:gd name="T29" fmla="*/ 96 h 320"/>
                  <a:gd name="T30" fmla="*/ 325 w 436"/>
                  <a:gd name="T31" fmla="*/ 94 h 320"/>
                  <a:gd name="T32" fmla="*/ 218 w 436"/>
                  <a:gd name="T33" fmla="*/ 0 h 320"/>
                  <a:gd name="T34" fmla="*/ 111 w 436"/>
                  <a:gd name="T35" fmla="*/ 94 h 320"/>
                  <a:gd name="T36" fmla="*/ 111 w 436"/>
                  <a:gd name="T37" fmla="*/ 141 h 320"/>
                  <a:gd name="T38" fmla="*/ 0 w 436"/>
                  <a:gd name="T39" fmla="*/ 141 h 320"/>
                  <a:gd name="T40" fmla="*/ 0 w 436"/>
                  <a:gd name="T41" fmla="*/ 166 h 320"/>
                  <a:gd name="T42" fmla="*/ 26 w 436"/>
                  <a:gd name="T43" fmla="*/ 166 h 320"/>
                  <a:gd name="T44" fmla="*/ 26 w 436"/>
                  <a:gd name="T45" fmla="*/ 320 h 320"/>
                  <a:gd name="T46" fmla="*/ 218 w 436"/>
                  <a:gd name="T47" fmla="*/ 26 h 320"/>
                  <a:gd name="T48" fmla="*/ 297 w 436"/>
                  <a:gd name="T49" fmla="*/ 90 h 320"/>
                  <a:gd name="T50" fmla="*/ 139 w 436"/>
                  <a:gd name="T51" fmla="*/ 90 h 320"/>
                  <a:gd name="T52" fmla="*/ 218 w 436"/>
                  <a:gd name="T53" fmla="*/ 2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6" h="320">
                    <a:moveTo>
                      <a:pt x="26" y="320"/>
                    </a:moveTo>
                    <a:cubicBezTo>
                      <a:pt x="52" y="320"/>
                      <a:pt x="52" y="320"/>
                      <a:pt x="52" y="320"/>
                    </a:cubicBezTo>
                    <a:cubicBezTo>
                      <a:pt x="52" y="166"/>
                      <a:pt x="52" y="166"/>
                      <a:pt x="52" y="166"/>
                    </a:cubicBezTo>
                    <a:cubicBezTo>
                      <a:pt x="137" y="166"/>
                      <a:pt x="137" y="166"/>
                      <a:pt x="137" y="166"/>
                    </a:cubicBezTo>
                    <a:cubicBezTo>
                      <a:pt x="137" y="115"/>
                      <a:pt x="137" y="115"/>
                      <a:pt x="137" y="115"/>
                    </a:cubicBezTo>
                    <a:cubicBezTo>
                      <a:pt x="299" y="115"/>
                      <a:pt x="299" y="115"/>
                      <a:pt x="299" y="115"/>
                    </a:cubicBezTo>
                    <a:cubicBezTo>
                      <a:pt x="299" y="166"/>
                      <a:pt x="299" y="166"/>
                      <a:pt x="299" y="166"/>
                    </a:cubicBezTo>
                    <a:cubicBezTo>
                      <a:pt x="384" y="166"/>
                      <a:pt x="384" y="166"/>
                      <a:pt x="384" y="166"/>
                    </a:cubicBezTo>
                    <a:cubicBezTo>
                      <a:pt x="384" y="320"/>
                      <a:pt x="384" y="320"/>
                      <a:pt x="384" y="320"/>
                    </a:cubicBezTo>
                    <a:cubicBezTo>
                      <a:pt x="410" y="320"/>
                      <a:pt x="410" y="320"/>
                      <a:pt x="410" y="320"/>
                    </a:cubicBezTo>
                    <a:cubicBezTo>
                      <a:pt x="410" y="166"/>
                      <a:pt x="410" y="166"/>
                      <a:pt x="410" y="166"/>
                    </a:cubicBezTo>
                    <a:cubicBezTo>
                      <a:pt x="436" y="166"/>
                      <a:pt x="436" y="166"/>
                      <a:pt x="436" y="166"/>
                    </a:cubicBezTo>
                    <a:cubicBezTo>
                      <a:pt x="436" y="141"/>
                      <a:pt x="436" y="141"/>
                      <a:pt x="436" y="141"/>
                    </a:cubicBezTo>
                    <a:cubicBezTo>
                      <a:pt x="325" y="141"/>
                      <a:pt x="325" y="141"/>
                      <a:pt x="325" y="141"/>
                    </a:cubicBezTo>
                    <a:cubicBezTo>
                      <a:pt x="325" y="96"/>
                      <a:pt x="325" y="96"/>
                      <a:pt x="325" y="96"/>
                    </a:cubicBezTo>
                    <a:cubicBezTo>
                      <a:pt x="325" y="94"/>
                      <a:pt x="325" y="94"/>
                      <a:pt x="325" y="94"/>
                    </a:cubicBezTo>
                    <a:cubicBezTo>
                      <a:pt x="318" y="40"/>
                      <a:pt x="272" y="0"/>
                      <a:pt x="218" y="0"/>
                    </a:cubicBezTo>
                    <a:cubicBezTo>
                      <a:pt x="164" y="0"/>
                      <a:pt x="118" y="40"/>
                      <a:pt x="111" y="94"/>
                    </a:cubicBezTo>
                    <a:cubicBezTo>
                      <a:pt x="111" y="141"/>
                      <a:pt x="111" y="141"/>
                      <a:pt x="111" y="141"/>
                    </a:cubicBezTo>
                    <a:cubicBezTo>
                      <a:pt x="0" y="141"/>
                      <a:pt x="0" y="141"/>
                      <a:pt x="0" y="141"/>
                    </a:cubicBezTo>
                    <a:cubicBezTo>
                      <a:pt x="0" y="166"/>
                      <a:pt x="0" y="166"/>
                      <a:pt x="0" y="166"/>
                    </a:cubicBezTo>
                    <a:cubicBezTo>
                      <a:pt x="26" y="166"/>
                      <a:pt x="26" y="166"/>
                      <a:pt x="26" y="166"/>
                    </a:cubicBezTo>
                    <a:lnTo>
                      <a:pt x="26" y="320"/>
                    </a:lnTo>
                    <a:close/>
                    <a:moveTo>
                      <a:pt x="218" y="26"/>
                    </a:moveTo>
                    <a:cubicBezTo>
                      <a:pt x="257" y="26"/>
                      <a:pt x="289" y="53"/>
                      <a:pt x="297" y="90"/>
                    </a:cubicBezTo>
                    <a:cubicBezTo>
                      <a:pt x="139" y="90"/>
                      <a:pt x="139" y="90"/>
                      <a:pt x="139" y="90"/>
                    </a:cubicBezTo>
                    <a:cubicBezTo>
                      <a:pt x="147" y="53"/>
                      <a:pt x="179" y="26"/>
                      <a:pt x="218"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73" name="Rectangle 168"/>
              <p:cNvSpPr>
                <a:spLocks noChangeArrowheads="1"/>
              </p:cNvSpPr>
              <p:nvPr/>
            </p:nvSpPr>
            <p:spPr bwMode="auto">
              <a:xfrm>
                <a:off x="9012238" y="5618163"/>
                <a:ext cx="822325" cy="44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grpSp>
        <p:sp>
          <p:nvSpPr>
            <p:cNvPr id="75" name="Rectangle 74"/>
            <p:cNvSpPr/>
            <p:nvPr/>
          </p:nvSpPr>
          <p:spPr bwMode="ltGray">
            <a:xfrm>
              <a:off x="3152455" y="3662356"/>
              <a:ext cx="2600411" cy="89421"/>
            </a:xfrm>
            <a:prstGeom prst="rect">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prstClr val="white"/>
                </a:solidFill>
                <a:latin typeface="Metric Regular"/>
              </a:endParaRPr>
            </a:p>
          </p:txBody>
        </p:sp>
      </p:grpSp>
      <p:grpSp>
        <p:nvGrpSpPr>
          <p:cNvPr id="34" name="Group 33">
            <a:extLst>
              <a:ext uri="{FF2B5EF4-FFF2-40B4-BE49-F238E27FC236}">
                <a16:creationId xmlns:a16="http://schemas.microsoft.com/office/drawing/2014/main" id="{62FE539D-5ADF-4BF8-A6BA-0EA7779CE094}"/>
              </a:ext>
            </a:extLst>
          </p:cNvPr>
          <p:cNvGrpSpPr/>
          <p:nvPr/>
        </p:nvGrpSpPr>
        <p:grpSpPr>
          <a:xfrm>
            <a:off x="6148537" y="1261785"/>
            <a:ext cx="2615460" cy="1823936"/>
            <a:chOff x="6148537" y="1261785"/>
            <a:chExt cx="2615460" cy="1823936"/>
          </a:xfrm>
        </p:grpSpPr>
        <p:sp>
          <p:nvSpPr>
            <p:cNvPr id="15" name="Rectangle 14"/>
            <p:cNvSpPr/>
            <p:nvPr/>
          </p:nvSpPr>
          <p:spPr>
            <a:xfrm>
              <a:off x="6159419" y="1389218"/>
              <a:ext cx="2604578" cy="307777"/>
            </a:xfrm>
            <a:prstGeom prst="rect">
              <a:avLst/>
            </a:prstGeom>
          </p:spPr>
          <p:txBody>
            <a:bodyPr wrap="square">
              <a:spAutoFit/>
            </a:bodyPr>
            <a:lstStyle/>
            <a:p>
              <a:r>
                <a:rPr lang="en-US" sz="1400" b="1" dirty="0">
                  <a:solidFill>
                    <a:prstClr val="black"/>
                  </a:solidFill>
                  <a:cs typeface="Arial" panose="020B0604020202020204" pitchFamily="34" charset="0"/>
                </a:rPr>
                <a:t>Smart traffic </a:t>
              </a:r>
              <a:endParaRPr lang="en-US" sz="1400" dirty="0">
                <a:solidFill>
                  <a:prstClr val="black"/>
                </a:solidFill>
                <a:cs typeface="Arial" panose="020B0604020202020204" pitchFamily="34" charset="0"/>
              </a:endParaRPr>
            </a:p>
          </p:txBody>
        </p:sp>
        <p:grpSp>
          <p:nvGrpSpPr>
            <p:cNvPr id="20" name="Group 19">
              <a:extLst>
                <a:ext uri="{FF2B5EF4-FFF2-40B4-BE49-F238E27FC236}">
                  <a16:creationId xmlns:a16="http://schemas.microsoft.com/office/drawing/2014/main" id="{ECD114EB-E23A-4F92-A047-C704C6E5C788}"/>
                </a:ext>
              </a:extLst>
            </p:cNvPr>
            <p:cNvGrpSpPr/>
            <p:nvPr/>
          </p:nvGrpSpPr>
          <p:grpSpPr>
            <a:xfrm>
              <a:off x="6148537" y="1261785"/>
              <a:ext cx="2429601" cy="1823936"/>
              <a:chOff x="6148537" y="1261785"/>
              <a:chExt cx="2429601" cy="1823936"/>
            </a:xfrm>
          </p:grpSpPr>
          <p:sp>
            <p:nvSpPr>
              <p:cNvPr id="7" name="Rectangle 6"/>
              <p:cNvSpPr/>
              <p:nvPr/>
            </p:nvSpPr>
            <p:spPr>
              <a:xfrm>
                <a:off x="6148537" y="2439390"/>
                <a:ext cx="2429601" cy="646331"/>
              </a:xfrm>
              <a:prstGeom prst="rect">
                <a:avLst/>
              </a:prstGeom>
            </p:spPr>
            <p:txBody>
              <a:bodyPr wrap="square">
                <a:spAutoFit/>
              </a:bodyPr>
              <a:lstStyle/>
              <a:p>
                <a:r>
                  <a:rPr lang="en-US" sz="1200" b="1" dirty="0">
                    <a:solidFill>
                      <a:prstClr val="black"/>
                    </a:solidFill>
                    <a:cs typeface="Arial" panose="020B0604020202020204" pitchFamily="34" charset="0"/>
                  </a:rPr>
                  <a:t>Optimize traffic flow </a:t>
                </a:r>
                <a:r>
                  <a:rPr lang="en-US" sz="1200" dirty="0">
                    <a:solidFill>
                      <a:prstClr val="black"/>
                    </a:solidFill>
                    <a:cs typeface="Arial" panose="020B0604020202020204" pitchFamily="34" charset="0"/>
                  </a:rPr>
                  <a:t>using traffic signals, the number of vehicles and pedestrians</a:t>
                </a:r>
              </a:p>
            </p:txBody>
          </p:sp>
          <p:grpSp>
            <p:nvGrpSpPr>
              <p:cNvPr id="36" name="Group 35"/>
              <p:cNvGrpSpPr/>
              <p:nvPr/>
            </p:nvGrpSpPr>
            <p:grpSpPr>
              <a:xfrm>
                <a:off x="6930583" y="1764169"/>
                <a:ext cx="566506" cy="566504"/>
                <a:chOff x="3971926" y="4840288"/>
                <a:chExt cx="822325" cy="822325"/>
              </a:xfrm>
            </p:grpSpPr>
            <p:sp>
              <p:nvSpPr>
                <p:cNvPr id="37" name="Freeform 143"/>
                <p:cNvSpPr>
                  <a:spLocks noEditPoints="1"/>
                </p:cNvSpPr>
                <p:nvPr/>
              </p:nvSpPr>
              <p:spPr bwMode="auto">
                <a:xfrm>
                  <a:off x="4657726" y="5389563"/>
                  <a:ext cx="136525" cy="136525"/>
                </a:xfrm>
                <a:custGeom>
                  <a:avLst/>
                  <a:gdLst>
                    <a:gd name="T0" fmla="*/ 38 w 76"/>
                    <a:gd name="T1" fmla="*/ 77 h 77"/>
                    <a:gd name="T2" fmla="*/ 0 w 76"/>
                    <a:gd name="T3" fmla="*/ 38 h 77"/>
                    <a:gd name="T4" fmla="*/ 38 w 76"/>
                    <a:gd name="T5" fmla="*/ 0 h 77"/>
                    <a:gd name="T6" fmla="*/ 76 w 76"/>
                    <a:gd name="T7" fmla="*/ 38 h 77"/>
                    <a:gd name="T8" fmla="*/ 38 w 76"/>
                    <a:gd name="T9" fmla="*/ 77 h 77"/>
                    <a:gd name="T10" fmla="*/ 38 w 76"/>
                    <a:gd name="T11" fmla="*/ 25 h 77"/>
                    <a:gd name="T12" fmla="*/ 25 w 76"/>
                    <a:gd name="T13" fmla="*/ 38 h 77"/>
                    <a:gd name="T14" fmla="*/ 38 w 76"/>
                    <a:gd name="T15" fmla="*/ 51 h 77"/>
                    <a:gd name="T16" fmla="*/ 51 w 76"/>
                    <a:gd name="T17" fmla="*/ 38 h 77"/>
                    <a:gd name="T18" fmla="*/ 38 w 76"/>
                    <a:gd name="T19"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38" y="77"/>
                      </a:moveTo>
                      <a:cubicBezTo>
                        <a:pt x="17" y="77"/>
                        <a:pt x="0" y="59"/>
                        <a:pt x="0" y="38"/>
                      </a:cubicBezTo>
                      <a:cubicBezTo>
                        <a:pt x="0" y="17"/>
                        <a:pt x="17" y="0"/>
                        <a:pt x="38" y="0"/>
                      </a:cubicBezTo>
                      <a:cubicBezTo>
                        <a:pt x="59" y="0"/>
                        <a:pt x="76" y="17"/>
                        <a:pt x="76" y="38"/>
                      </a:cubicBezTo>
                      <a:cubicBezTo>
                        <a:pt x="76" y="59"/>
                        <a:pt x="59" y="77"/>
                        <a:pt x="38" y="77"/>
                      </a:cubicBezTo>
                      <a:close/>
                      <a:moveTo>
                        <a:pt x="38" y="25"/>
                      </a:moveTo>
                      <a:cubicBezTo>
                        <a:pt x="31" y="25"/>
                        <a:pt x="25" y="31"/>
                        <a:pt x="25" y="38"/>
                      </a:cubicBezTo>
                      <a:cubicBezTo>
                        <a:pt x="25" y="45"/>
                        <a:pt x="31" y="51"/>
                        <a:pt x="38" y="51"/>
                      </a:cubicBezTo>
                      <a:cubicBezTo>
                        <a:pt x="45" y="51"/>
                        <a:pt x="51" y="45"/>
                        <a:pt x="51" y="38"/>
                      </a:cubicBezTo>
                      <a:cubicBezTo>
                        <a:pt x="51" y="31"/>
                        <a:pt x="45" y="25"/>
                        <a:pt x="38" y="25"/>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38" name="Freeform 144"/>
                <p:cNvSpPr>
                  <a:spLocks noEditPoints="1"/>
                </p:cNvSpPr>
                <p:nvPr/>
              </p:nvSpPr>
              <p:spPr bwMode="auto">
                <a:xfrm>
                  <a:off x="4521201" y="5251450"/>
                  <a:ext cx="136525" cy="138113"/>
                </a:xfrm>
                <a:custGeom>
                  <a:avLst/>
                  <a:gdLst>
                    <a:gd name="T0" fmla="*/ 38 w 77"/>
                    <a:gd name="T1" fmla="*/ 77 h 77"/>
                    <a:gd name="T2" fmla="*/ 0 w 77"/>
                    <a:gd name="T3" fmla="*/ 38 h 77"/>
                    <a:gd name="T4" fmla="*/ 38 w 77"/>
                    <a:gd name="T5" fmla="*/ 0 h 77"/>
                    <a:gd name="T6" fmla="*/ 77 w 77"/>
                    <a:gd name="T7" fmla="*/ 38 h 77"/>
                    <a:gd name="T8" fmla="*/ 38 w 77"/>
                    <a:gd name="T9" fmla="*/ 77 h 77"/>
                    <a:gd name="T10" fmla="*/ 38 w 77"/>
                    <a:gd name="T11" fmla="*/ 26 h 77"/>
                    <a:gd name="T12" fmla="*/ 25 w 77"/>
                    <a:gd name="T13" fmla="*/ 38 h 77"/>
                    <a:gd name="T14" fmla="*/ 38 w 77"/>
                    <a:gd name="T15" fmla="*/ 51 h 77"/>
                    <a:gd name="T16" fmla="*/ 51 w 77"/>
                    <a:gd name="T17" fmla="*/ 38 h 77"/>
                    <a:gd name="T18" fmla="*/ 38 w 77"/>
                    <a:gd name="T19"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38" y="77"/>
                      </a:moveTo>
                      <a:cubicBezTo>
                        <a:pt x="17" y="77"/>
                        <a:pt x="0" y="60"/>
                        <a:pt x="0" y="38"/>
                      </a:cubicBezTo>
                      <a:cubicBezTo>
                        <a:pt x="0" y="17"/>
                        <a:pt x="17" y="0"/>
                        <a:pt x="38" y="0"/>
                      </a:cubicBezTo>
                      <a:cubicBezTo>
                        <a:pt x="59" y="0"/>
                        <a:pt x="77" y="17"/>
                        <a:pt x="77" y="38"/>
                      </a:cubicBezTo>
                      <a:cubicBezTo>
                        <a:pt x="77" y="60"/>
                        <a:pt x="59" y="77"/>
                        <a:pt x="38" y="77"/>
                      </a:cubicBezTo>
                      <a:close/>
                      <a:moveTo>
                        <a:pt x="38" y="26"/>
                      </a:moveTo>
                      <a:cubicBezTo>
                        <a:pt x="31" y="26"/>
                        <a:pt x="25" y="31"/>
                        <a:pt x="25" y="38"/>
                      </a:cubicBezTo>
                      <a:cubicBezTo>
                        <a:pt x="25" y="45"/>
                        <a:pt x="31" y="51"/>
                        <a:pt x="38" y="51"/>
                      </a:cubicBezTo>
                      <a:cubicBezTo>
                        <a:pt x="45" y="51"/>
                        <a:pt x="51" y="45"/>
                        <a:pt x="51" y="38"/>
                      </a:cubicBezTo>
                      <a:cubicBezTo>
                        <a:pt x="51" y="31"/>
                        <a:pt x="45" y="26"/>
                        <a:pt x="38" y="26"/>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39" name="Freeform 145"/>
                <p:cNvSpPr>
                  <a:spLocks noEditPoints="1"/>
                </p:cNvSpPr>
                <p:nvPr/>
              </p:nvSpPr>
              <p:spPr bwMode="auto">
                <a:xfrm>
                  <a:off x="4521201" y="5526088"/>
                  <a:ext cx="136525" cy="136525"/>
                </a:xfrm>
                <a:custGeom>
                  <a:avLst/>
                  <a:gdLst>
                    <a:gd name="T0" fmla="*/ 38 w 77"/>
                    <a:gd name="T1" fmla="*/ 76 h 76"/>
                    <a:gd name="T2" fmla="*/ 0 w 77"/>
                    <a:gd name="T3" fmla="*/ 38 h 76"/>
                    <a:gd name="T4" fmla="*/ 38 w 77"/>
                    <a:gd name="T5" fmla="*/ 0 h 76"/>
                    <a:gd name="T6" fmla="*/ 77 w 77"/>
                    <a:gd name="T7" fmla="*/ 38 h 76"/>
                    <a:gd name="T8" fmla="*/ 38 w 77"/>
                    <a:gd name="T9" fmla="*/ 76 h 76"/>
                    <a:gd name="T10" fmla="*/ 38 w 77"/>
                    <a:gd name="T11" fmla="*/ 25 h 76"/>
                    <a:gd name="T12" fmla="*/ 25 w 77"/>
                    <a:gd name="T13" fmla="*/ 38 h 76"/>
                    <a:gd name="T14" fmla="*/ 38 w 77"/>
                    <a:gd name="T15" fmla="*/ 51 h 76"/>
                    <a:gd name="T16" fmla="*/ 51 w 77"/>
                    <a:gd name="T17" fmla="*/ 38 h 76"/>
                    <a:gd name="T18" fmla="*/ 38 w 77"/>
                    <a:gd name="T19"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8" y="76"/>
                      </a:moveTo>
                      <a:cubicBezTo>
                        <a:pt x="17" y="76"/>
                        <a:pt x="0" y="59"/>
                        <a:pt x="0" y="38"/>
                      </a:cubicBezTo>
                      <a:cubicBezTo>
                        <a:pt x="0" y="17"/>
                        <a:pt x="17" y="0"/>
                        <a:pt x="38" y="0"/>
                      </a:cubicBezTo>
                      <a:cubicBezTo>
                        <a:pt x="59" y="0"/>
                        <a:pt x="77" y="17"/>
                        <a:pt x="77" y="38"/>
                      </a:cubicBezTo>
                      <a:cubicBezTo>
                        <a:pt x="77" y="59"/>
                        <a:pt x="59" y="76"/>
                        <a:pt x="38" y="76"/>
                      </a:cubicBezTo>
                      <a:close/>
                      <a:moveTo>
                        <a:pt x="38" y="25"/>
                      </a:moveTo>
                      <a:cubicBezTo>
                        <a:pt x="31" y="25"/>
                        <a:pt x="25" y="31"/>
                        <a:pt x="25" y="38"/>
                      </a:cubicBezTo>
                      <a:cubicBezTo>
                        <a:pt x="25" y="45"/>
                        <a:pt x="31" y="51"/>
                        <a:pt x="38" y="51"/>
                      </a:cubicBezTo>
                      <a:cubicBezTo>
                        <a:pt x="45" y="51"/>
                        <a:pt x="51" y="45"/>
                        <a:pt x="51" y="38"/>
                      </a:cubicBezTo>
                      <a:cubicBezTo>
                        <a:pt x="51" y="31"/>
                        <a:pt x="45" y="25"/>
                        <a:pt x="38" y="25"/>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40" name="Freeform 146"/>
                <p:cNvSpPr>
                  <a:spLocks/>
                </p:cNvSpPr>
                <p:nvPr/>
              </p:nvSpPr>
              <p:spPr bwMode="auto">
                <a:xfrm>
                  <a:off x="4073526" y="4954588"/>
                  <a:ext cx="285750" cy="141288"/>
                </a:xfrm>
                <a:custGeom>
                  <a:avLst/>
                  <a:gdLst>
                    <a:gd name="T0" fmla="*/ 0 w 160"/>
                    <a:gd name="T1" fmla="*/ 76 h 79"/>
                    <a:gd name="T2" fmla="*/ 0 w 160"/>
                    <a:gd name="T3" fmla="*/ 77 h 79"/>
                    <a:gd name="T4" fmla="*/ 2 w 160"/>
                    <a:gd name="T5" fmla="*/ 79 h 79"/>
                    <a:gd name="T6" fmla="*/ 160 w 160"/>
                    <a:gd name="T7" fmla="*/ 25 h 79"/>
                    <a:gd name="T8" fmla="*/ 160 w 160"/>
                    <a:gd name="T9" fmla="*/ 0 h 79"/>
                    <a:gd name="T10" fmla="*/ 21 w 160"/>
                    <a:gd name="T11" fmla="*/ 34 h 79"/>
                    <a:gd name="T12" fmla="*/ 0 w 160"/>
                    <a:gd name="T13" fmla="*/ 76 h 79"/>
                  </a:gdLst>
                  <a:ahLst/>
                  <a:cxnLst>
                    <a:cxn ang="0">
                      <a:pos x="T0" y="T1"/>
                    </a:cxn>
                    <a:cxn ang="0">
                      <a:pos x="T2" y="T3"/>
                    </a:cxn>
                    <a:cxn ang="0">
                      <a:pos x="T4" y="T5"/>
                    </a:cxn>
                    <a:cxn ang="0">
                      <a:pos x="T6" y="T7"/>
                    </a:cxn>
                    <a:cxn ang="0">
                      <a:pos x="T8" y="T9"/>
                    </a:cxn>
                    <a:cxn ang="0">
                      <a:pos x="T10" y="T11"/>
                    </a:cxn>
                    <a:cxn ang="0">
                      <a:pos x="T12" y="T13"/>
                    </a:cxn>
                  </a:cxnLst>
                  <a:rect l="0" t="0" r="r" b="b"/>
                  <a:pathLst>
                    <a:path w="160" h="79">
                      <a:moveTo>
                        <a:pt x="0" y="76"/>
                      </a:moveTo>
                      <a:cubicBezTo>
                        <a:pt x="0" y="77"/>
                        <a:pt x="0" y="77"/>
                        <a:pt x="0" y="77"/>
                      </a:cubicBezTo>
                      <a:cubicBezTo>
                        <a:pt x="2" y="79"/>
                        <a:pt x="2" y="79"/>
                        <a:pt x="2" y="79"/>
                      </a:cubicBezTo>
                      <a:cubicBezTo>
                        <a:pt x="41" y="47"/>
                        <a:pt x="83" y="25"/>
                        <a:pt x="160" y="25"/>
                      </a:cubicBezTo>
                      <a:cubicBezTo>
                        <a:pt x="160" y="0"/>
                        <a:pt x="160" y="0"/>
                        <a:pt x="160" y="0"/>
                      </a:cubicBezTo>
                      <a:cubicBezTo>
                        <a:pt x="96" y="0"/>
                        <a:pt x="53" y="14"/>
                        <a:pt x="21" y="34"/>
                      </a:cubicBezTo>
                      <a:cubicBezTo>
                        <a:pt x="7" y="47"/>
                        <a:pt x="0" y="62"/>
                        <a:pt x="0" y="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41" name="Freeform 147"/>
                <p:cNvSpPr>
                  <a:spLocks/>
                </p:cNvSpPr>
                <p:nvPr/>
              </p:nvSpPr>
              <p:spPr bwMode="auto">
                <a:xfrm>
                  <a:off x="4089401" y="5068888"/>
                  <a:ext cx="269875" cy="106363"/>
                </a:xfrm>
                <a:custGeom>
                  <a:avLst/>
                  <a:gdLst>
                    <a:gd name="T0" fmla="*/ 151 w 151"/>
                    <a:gd name="T1" fmla="*/ 0 h 59"/>
                    <a:gd name="T2" fmla="*/ 0 w 151"/>
                    <a:gd name="T3" fmla="*/ 40 h 59"/>
                    <a:gd name="T4" fmla="*/ 17 w 151"/>
                    <a:gd name="T5" fmla="*/ 59 h 59"/>
                    <a:gd name="T6" fmla="*/ 151 w 151"/>
                    <a:gd name="T7" fmla="*/ 25 h 59"/>
                    <a:gd name="T8" fmla="*/ 151 w 151"/>
                    <a:gd name="T9" fmla="*/ 0 h 59"/>
                  </a:gdLst>
                  <a:ahLst/>
                  <a:cxnLst>
                    <a:cxn ang="0">
                      <a:pos x="T0" y="T1"/>
                    </a:cxn>
                    <a:cxn ang="0">
                      <a:pos x="T2" y="T3"/>
                    </a:cxn>
                    <a:cxn ang="0">
                      <a:pos x="T4" y="T5"/>
                    </a:cxn>
                    <a:cxn ang="0">
                      <a:pos x="T6" y="T7"/>
                    </a:cxn>
                    <a:cxn ang="0">
                      <a:pos x="T8" y="T9"/>
                    </a:cxn>
                  </a:cxnLst>
                  <a:rect l="0" t="0" r="r" b="b"/>
                  <a:pathLst>
                    <a:path w="151" h="59">
                      <a:moveTo>
                        <a:pt x="151" y="0"/>
                      </a:moveTo>
                      <a:cubicBezTo>
                        <a:pt x="89" y="0"/>
                        <a:pt x="39" y="13"/>
                        <a:pt x="0" y="40"/>
                      </a:cubicBezTo>
                      <a:cubicBezTo>
                        <a:pt x="4" y="47"/>
                        <a:pt x="10" y="53"/>
                        <a:pt x="17" y="59"/>
                      </a:cubicBezTo>
                      <a:cubicBezTo>
                        <a:pt x="52" y="36"/>
                        <a:pt x="96" y="25"/>
                        <a:pt x="151" y="25"/>
                      </a:cubicBez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42" name="Freeform 148"/>
                <p:cNvSpPr>
                  <a:spLocks/>
                </p:cNvSpPr>
                <p:nvPr/>
              </p:nvSpPr>
              <p:spPr bwMode="auto">
                <a:xfrm>
                  <a:off x="3973513" y="5253038"/>
                  <a:ext cx="638175" cy="227013"/>
                </a:xfrm>
                <a:custGeom>
                  <a:avLst/>
                  <a:gdLst>
                    <a:gd name="T0" fmla="*/ 216 w 357"/>
                    <a:gd name="T1" fmla="*/ 101 h 127"/>
                    <a:gd name="T2" fmla="*/ 42 w 357"/>
                    <a:gd name="T3" fmla="*/ 37 h 127"/>
                    <a:gd name="T4" fmla="*/ 0 w 357"/>
                    <a:gd name="T5" fmla="*/ 0 h 127"/>
                    <a:gd name="T6" fmla="*/ 216 w 357"/>
                    <a:gd name="T7" fmla="*/ 127 h 127"/>
                    <a:gd name="T8" fmla="*/ 357 w 357"/>
                    <a:gd name="T9" fmla="*/ 127 h 127"/>
                    <a:gd name="T10" fmla="*/ 357 w 357"/>
                    <a:gd name="T11" fmla="*/ 101 h 127"/>
                    <a:gd name="T12" fmla="*/ 216 w 357"/>
                    <a:gd name="T13" fmla="*/ 101 h 127"/>
                  </a:gdLst>
                  <a:ahLst/>
                  <a:cxnLst>
                    <a:cxn ang="0">
                      <a:pos x="T0" y="T1"/>
                    </a:cxn>
                    <a:cxn ang="0">
                      <a:pos x="T2" y="T3"/>
                    </a:cxn>
                    <a:cxn ang="0">
                      <a:pos x="T4" y="T5"/>
                    </a:cxn>
                    <a:cxn ang="0">
                      <a:pos x="T6" y="T7"/>
                    </a:cxn>
                    <a:cxn ang="0">
                      <a:pos x="T8" y="T9"/>
                    </a:cxn>
                    <a:cxn ang="0">
                      <a:pos x="T10" y="T11"/>
                    </a:cxn>
                    <a:cxn ang="0">
                      <a:pos x="T12" y="T13"/>
                    </a:cxn>
                  </a:cxnLst>
                  <a:rect l="0" t="0" r="r" b="b"/>
                  <a:pathLst>
                    <a:path w="357" h="127">
                      <a:moveTo>
                        <a:pt x="216" y="101"/>
                      </a:moveTo>
                      <a:cubicBezTo>
                        <a:pt x="135" y="101"/>
                        <a:pt x="71" y="77"/>
                        <a:pt x="42" y="37"/>
                      </a:cubicBezTo>
                      <a:cubicBezTo>
                        <a:pt x="25" y="27"/>
                        <a:pt x="11" y="14"/>
                        <a:pt x="0" y="0"/>
                      </a:cubicBezTo>
                      <a:cubicBezTo>
                        <a:pt x="9" y="75"/>
                        <a:pt x="95" y="127"/>
                        <a:pt x="216" y="127"/>
                      </a:cubicBezTo>
                      <a:cubicBezTo>
                        <a:pt x="357" y="127"/>
                        <a:pt x="357" y="127"/>
                        <a:pt x="357" y="127"/>
                      </a:cubicBezTo>
                      <a:cubicBezTo>
                        <a:pt x="357" y="101"/>
                        <a:pt x="357" y="101"/>
                        <a:pt x="357" y="101"/>
                      </a:cubicBezTo>
                      <a:lnTo>
                        <a:pt x="216"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43" name="Freeform 149"/>
                <p:cNvSpPr>
                  <a:spLocks/>
                </p:cNvSpPr>
                <p:nvPr/>
              </p:nvSpPr>
              <p:spPr bwMode="auto">
                <a:xfrm>
                  <a:off x="3973513" y="5391150"/>
                  <a:ext cx="500063" cy="227013"/>
                </a:xfrm>
                <a:custGeom>
                  <a:avLst/>
                  <a:gdLst>
                    <a:gd name="T0" fmla="*/ 42 w 280"/>
                    <a:gd name="T1" fmla="*/ 37 h 127"/>
                    <a:gd name="T2" fmla="*/ 0 w 280"/>
                    <a:gd name="T3" fmla="*/ 0 h 127"/>
                    <a:gd name="T4" fmla="*/ 216 w 280"/>
                    <a:gd name="T5" fmla="*/ 127 h 127"/>
                    <a:gd name="T6" fmla="*/ 280 w 280"/>
                    <a:gd name="T7" fmla="*/ 127 h 127"/>
                    <a:gd name="T8" fmla="*/ 280 w 280"/>
                    <a:gd name="T9" fmla="*/ 101 h 127"/>
                    <a:gd name="T10" fmla="*/ 216 w 280"/>
                    <a:gd name="T11" fmla="*/ 101 h 127"/>
                    <a:gd name="T12" fmla="*/ 42 w 280"/>
                    <a:gd name="T13" fmla="*/ 37 h 127"/>
                  </a:gdLst>
                  <a:ahLst/>
                  <a:cxnLst>
                    <a:cxn ang="0">
                      <a:pos x="T0" y="T1"/>
                    </a:cxn>
                    <a:cxn ang="0">
                      <a:pos x="T2" y="T3"/>
                    </a:cxn>
                    <a:cxn ang="0">
                      <a:pos x="T4" y="T5"/>
                    </a:cxn>
                    <a:cxn ang="0">
                      <a:pos x="T6" y="T7"/>
                    </a:cxn>
                    <a:cxn ang="0">
                      <a:pos x="T8" y="T9"/>
                    </a:cxn>
                    <a:cxn ang="0">
                      <a:pos x="T10" y="T11"/>
                    </a:cxn>
                    <a:cxn ang="0">
                      <a:pos x="T12" y="T13"/>
                    </a:cxn>
                  </a:cxnLst>
                  <a:rect l="0" t="0" r="r" b="b"/>
                  <a:pathLst>
                    <a:path w="280" h="127">
                      <a:moveTo>
                        <a:pt x="42" y="37"/>
                      </a:moveTo>
                      <a:cubicBezTo>
                        <a:pt x="25" y="26"/>
                        <a:pt x="11" y="14"/>
                        <a:pt x="0" y="0"/>
                      </a:cubicBezTo>
                      <a:cubicBezTo>
                        <a:pt x="9" y="75"/>
                        <a:pt x="95" y="127"/>
                        <a:pt x="216" y="127"/>
                      </a:cubicBezTo>
                      <a:cubicBezTo>
                        <a:pt x="280" y="127"/>
                        <a:pt x="280" y="127"/>
                        <a:pt x="280" y="127"/>
                      </a:cubicBezTo>
                      <a:cubicBezTo>
                        <a:pt x="280" y="101"/>
                        <a:pt x="280" y="101"/>
                        <a:pt x="280" y="101"/>
                      </a:cubicBezTo>
                      <a:cubicBezTo>
                        <a:pt x="216" y="101"/>
                        <a:pt x="216" y="101"/>
                        <a:pt x="216" y="101"/>
                      </a:cubicBezTo>
                      <a:cubicBezTo>
                        <a:pt x="135" y="101"/>
                        <a:pt x="71" y="76"/>
                        <a:pt x="4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44" name="Freeform 150"/>
                <p:cNvSpPr>
                  <a:spLocks/>
                </p:cNvSpPr>
                <p:nvPr/>
              </p:nvSpPr>
              <p:spPr bwMode="auto">
                <a:xfrm>
                  <a:off x="3971926" y="4840288"/>
                  <a:ext cx="501650" cy="501650"/>
                </a:xfrm>
                <a:custGeom>
                  <a:avLst/>
                  <a:gdLst>
                    <a:gd name="T0" fmla="*/ 281 w 281"/>
                    <a:gd name="T1" fmla="*/ 281 h 281"/>
                    <a:gd name="T2" fmla="*/ 217 w 281"/>
                    <a:gd name="T3" fmla="*/ 281 h 281"/>
                    <a:gd name="T4" fmla="*/ 0 w 281"/>
                    <a:gd name="T5" fmla="*/ 140 h 281"/>
                    <a:gd name="T6" fmla="*/ 217 w 281"/>
                    <a:gd name="T7" fmla="*/ 0 h 281"/>
                    <a:gd name="T8" fmla="*/ 217 w 281"/>
                    <a:gd name="T9" fmla="*/ 25 h 281"/>
                    <a:gd name="T10" fmla="*/ 25 w 281"/>
                    <a:gd name="T11" fmla="*/ 140 h 281"/>
                    <a:gd name="T12" fmla="*/ 217 w 281"/>
                    <a:gd name="T13" fmla="*/ 256 h 281"/>
                    <a:gd name="T14" fmla="*/ 281 w 281"/>
                    <a:gd name="T15" fmla="*/ 256 h 281"/>
                    <a:gd name="T16" fmla="*/ 281 w 281"/>
                    <a:gd name="T1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281">
                      <a:moveTo>
                        <a:pt x="281" y="281"/>
                      </a:moveTo>
                      <a:cubicBezTo>
                        <a:pt x="217" y="281"/>
                        <a:pt x="217" y="281"/>
                        <a:pt x="217" y="281"/>
                      </a:cubicBezTo>
                      <a:cubicBezTo>
                        <a:pt x="89" y="281"/>
                        <a:pt x="0" y="223"/>
                        <a:pt x="0" y="140"/>
                      </a:cubicBezTo>
                      <a:cubicBezTo>
                        <a:pt x="0" y="57"/>
                        <a:pt x="89" y="0"/>
                        <a:pt x="217" y="0"/>
                      </a:cubicBezTo>
                      <a:cubicBezTo>
                        <a:pt x="217" y="25"/>
                        <a:pt x="217" y="25"/>
                        <a:pt x="217" y="25"/>
                      </a:cubicBezTo>
                      <a:cubicBezTo>
                        <a:pt x="104" y="25"/>
                        <a:pt x="25" y="73"/>
                        <a:pt x="25" y="140"/>
                      </a:cubicBezTo>
                      <a:cubicBezTo>
                        <a:pt x="25" y="208"/>
                        <a:pt x="104" y="256"/>
                        <a:pt x="217" y="256"/>
                      </a:cubicBezTo>
                      <a:cubicBezTo>
                        <a:pt x="281" y="256"/>
                        <a:pt x="281" y="256"/>
                        <a:pt x="281" y="256"/>
                      </a:cubicBezTo>
                      <a:lnTo>
                        <a:pt x="281"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grpSp>
          <p:sp>
            <p:nvSpPr>
              <p:cNvPr id="76" name="Rectangle 75"/>
              <p:cNvSpPr/>
              <p:nvPr/>
            </p:nvSpPr>
            <p:spPr bwMode="ltGray">
              <a:xfrm>
                <a:off x="6157412" y="1261785"/>
                <a:ext cx="2158438" cy="89421"/>
              </a:xfrm>
              <a:prstGeom prst="rect">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prstClr val="white"/>
                  </a:solidFill>
                  <a:latin typeface="Metric Regular"/>
                </a:endParaRPr>
              </a:p>
            </p:txBody>
          </p:sp>
        </p:grpSp>
      </p:grpSp>
      <p:grpSp>
        <p:nvGrpSpPr>
          <p:cNvPr id="45" name="Group 44">
            <a:extLst>
              <a:ext uri="{FF2B5EF4-FFF2-40B4-BE49-F238E27FC236}">
                <a16:creationId xmlns:a16="http://schemas.microsoft.com/office/drawing/2014/main" id="{E210B2B1-F1FA-447F-A0C8-FA186EC67A6E}"/>
              </a:ext>
            </a:extLst>
          </p:cNvPr>
          <p:cNvGrpSpPr/>
          <p:nvPr/>
        </p:nvGrpSpPr>
        <p:grpSpPr>
          <a:xfrm>
            <a:off x="6055387" y="3662356"/>
            <a:ext cx="2672191" cy="2049911"/>
            <a:chOff x="6055387" y="3662356"/>
            <a:chExt cx="2672191" cy="2049911"/>
          </a:xfrm>
        </p:grpSpPr>
        <p:sp>
          <p:nvSpPr>
            <p:cNvPr id="18" name="Rectangle 17"/>
            <p:cNvSpPr/>
            <p:nvPr/>
          </p:nvSpPr>
          <p:spPr>
            <a:xfrm>
              <a:off x="6123000" y="3770901"/>
              <a:ext cx="2604578" cy="307777"/>
            </a:xfrm>
            <a:prstGeom prst="rect">
              <a:avLst/>
            </a:prstGeom>
          </p:spPr>
          <p:txBody>
            <a:bodyPr wrap="square">
              <a:spAutoFit/>
            </a:bodyPr>
            <a:lstStyle/>
            <a:p>
              <a:r>
                <a:rPr lang="en-US" sz="1400" b="1" dirty="0">
                  <a:solidFill>
                    <a:prstClr val="black"/>
                  </a:solidFill>
                  <a:cs typeface="Arial" panose="020B0604020202020204" pitchFamily="34" charset="0"/>
                </a:rPr>
                <a:t>Smart environment </a:t>
              </a:r>
              <a:endParaRPr lang="en-US" sz="1400" dirty="0">
                <a:solidFill>
                  <a:prstClr val="black"/>
                </a:solidFill>
                <a:cs typeface="Arial" panose="020B0604020202020204" pitchFamily="34" charset="0"/>
              </a:endParaRPr>
            </a:p>
          </p:txBody>
        </p:sp>
        <p:grpSp>
          <p:nvGrpSpPr>
            <p:cNvPr id="32" name="Group 31">
              <a:extLst>
                <a:ext uri="{FF2B5EF4-FFF2-40B4-BE49-F238E27FC236}">
                  <a16:creationId xmlns:a16="http://schemas.microsoft.com/office/drawing/2014/main" id="{4018589B-64A7-460D-BA30-BB83130E908B}"/>
                </a:ext>
              </a:extLst>
            </p:cNvPr>
            <p:cNvGrpSpPr/>
            <p:nvPr/>
          </p:nvGrpSpPr>
          <p:grpSpPr>
            <a:xfrm>
              <a:off x="6055387" y="3662356"/>
              <a:ext cx="2488885" cy="2049911"/>
              <a:chOff x="6055387" y="3662356"/>
              <a:chExt cx="2488885" cy="2049911"/>
            </a:xfrm>
          </p:grpSpPr>
          <p:sp>
            <p:nvSpPr>
              <p:cNvPr id="10" name="Rectangle 9"/>
              <p:cNvSpPr/>
              <p:nvPr/>
            </p:nvSpPr>
            <p:spPr>
              <a:xfrm>
                <a:off x="6055387" y="5065936"/>
                <a:ext cx="2488885" cy="646331"/>
              </a:xfrm>
              <a:prstGeom prst="rect">
                <a:avLst/>
              </a:prstGeom>
            </p:spPr>
            <p:txBody>
              <a:bodyPr wrap="square">
                <a:spAutoFit/>
              </a:bodyPr>
              <a:lstStyle/>
              <a:p>
                <a:r>
                  <a:rPr lang="en-US" sz="1200" b="1" dirty="0">
                    <a:solidFill>
                      <a:prstClr val="black"/>
                    </a:solidFill>
                    <a:cs typeface="Arial" panose="020B0604020202020204" pitchFamily="34" charset="0"/>
                  </a:rPr>
                  <a:t>Monitor air quality, pollution </a:t>
                </a:r>
                <a:r>
                  <a:rPr lang="en-US" sz="1200" dirty="0">
                    <a:solidFill>
                      <a:prstClr val="black"/>
                    </a:solidFill>
                    <a:cs typeface="Arial" panose="020B0604020202020204" pitchFamily="34" charset="0"/>
                  </a:rPr>
                  <a:t>and other weather conditions such as temperature and humidity</a:t>
                </a:r>
              </a:p>
            </p:txBody>
          </p:sp>
          <p:sp>
            <p:nvSpPr>
              <p:cNvPr id="59" name="Freeform 10"/>
              <p:cNvSpPr>
                <a:spLocks noEditPoints="1"/>
              </p:cNvSpPr>
              <p:nvPr/>
            </p:nvSpPr>
            <p:spPr bwMode="auto">
              <a:xfrm>
                <a:off x="6930583" y="4301141"/>
                <a:ext cx="620558" cy="608623"/>
              </a:xfrm>
              <a:custGeom>
                <a:avLst/>
                <a:gdLst>
                  <a:gd name="T0" fmla="*/ 379 w 520"/>
                  <a:gd name="T1" fmla="*/ 510 h 510"/>
                  <a:gd name="T2" fmla="*/ 260 w 520"/>
                  <a:gd name="T3" fmla="*/ 450 h 510"/>
                  <a:gd name="T4" fmla="*/ 141 w 520"/>
                  <a:gd name="T5" fmla="*/ 510 h 510"/>
                  <a:gd name="T6" fmla="*/ 0 w 520"/>
                  <a:gd name="T7" fmla="*/ 439 h 510"/>
                  <a:gd name="T8" fmla="*/ 0 w 520"/>
                  <a:gd name="T9" fmla="*/ 271 h 510"/>
                  <a:gd name="T10" fmla="*/ 119 w 520"/>
                  <a:gd name="T11" fmla="*/ 212 h 510"/>
                  <a:gd name="T12" fmla="*/ 119 w 520"/>
                  <a:gd name="T13" fmla="*/ 71 h 510"/>
                  <a:gd name="T14" fmla="*/ 260 w 520"/>
                  <a:gd name="T15" fmla="*/ 0 h 510"/>
                  <a:gd name="T16" fmla="*/ 401 w 520"/>
                  <a:gd name="T17" fmla="*/ 71 h 510"/>
                  <a:gd name="T18" fmla="*/ 401 w 520"/>
                  <a:gd name="T19" fmla="*/ 212 h 510"/>
                  <a:gd name="T20" fmla="*/ 520 w 520"/>
                  <a:gd name="T21" fmla="*/ 271 h 510"/>
                  <a:gd name="T22" fmla="*/ 520 w 520"/>
                  <a:gd name="T23" fmla="*/ 439 h 510"/>
                  <a:gd name="T24" fmla="*/ 379 w 520"/>
                  <a:gd name="T25" fmla="*/ 510 h 510"/>
                  <a:gd name="T26" fmla="*/ 401 w 520"/>
                  <a:gd name="T27" fmla="*/ 358 h 510"/>
                  <a:gd name="T28" fmla="*/ 401 w 520"/>
                  <a:gd name="T29" fmla="*/ 450 h 510"/>
                  <a:gd name="T30" fmla="*/ 477 w 520"/>
                  <a:gd name="T31" fmla="*/ 412 h 510"/>
                  <a:gd name="T32" fmla="*/ 477 w 520"/>
                  <a:gd name="T33" fmla="*/ 320 h 510"/>
                  <a:gd name="T34" fmla="*/ 401 w 520"/>
                  <a:gd name="T35" fmla="*/ 358 h 510"/>
                  <a:gd name="T36" fmla="*/ 282 w 520"/>
                  <a:gd name="T37" fmla="*/ 412 h 510"/>
                  <a:gd name="T38" fmla="*/ 358 w 520"/>
                  <a:gd name="T39" fmla="*/ 450 h 510"/>
                  <a:gd name="T40" fmla="*/ 358 w 520"/>
                  <a:gd name="T41" fmla="*/ 358 h 510"/>
                  <a:gd name="T42" fmla="*/ 282 w 520"/>
                  <a:gd name="T43" fmla="*/ 320 h 510"/>
                  <a:gd name="T44" fmla="*/ 282 w 520"/>
                  <a:gd name="T45" fmla="*/ 412 h 510"/>
                  <a:gd name="T46" fmla="*/ 163 w 520"/>
                  <a:gd name="T47" fmla="*/ 358 h 510"/>
                  <a:gd name="T48" fmla="*/ 163 w 520"/>
                  <a:gd name="T49" fmla="*/ 450 h 510"/>
                  <a:gd name="T50" fmla="*/ 238 w 520"/>
                  <a:gd name="T51" fmla="*/ 412 h 510"/>
                  <a:gd name="T52" fmla="*/ 238 w 520"/>
                  <a:gd name="T53" fmla="*/ 320 h 510"/>
                  <a:gd name="T54" fmla="*/ 163 w 520"/>
                  <a:gd name="T55" fmla="*/ 358 h 510"/>
                  <a:gd name="T56" fmla="*/ 43 w 520"/>
                  <a:gd name="T57" fmla="*/ 412 h 510"/>
                  <a:gd name="T58" fmla="*/ 119 w 520"/>
                  <a:gd name="T59" fmla="*/ 450 h 510"/>
                  <a:gd name="T60" fmla="*/ 119 w 520"/>
                  <a:gd name="T61" fmla="*/ 358 h 510"/>
                  <a:gd name="T62" fmla="*/ 43 w 520"/>
                  <a:gd name="T63" fmla="*/ 320 h 510"/>
                  <a:gd name="T64" fmla="*/ 43 w 520"/>
                  <a:gd name="T65" fmla="*/ 412 h 510"/>
                  <a:gd name="T66" fmla="*/ 309 w 520"/>
                  <a:gd name="T67" fmla="*/ 282 h 510"/>
                  <a:gd name="T68" fmla="*/ 379 w 520"/>
                  <a:gd name="T69" fmla="*/ 320 h 510"/>
                  <a:gd name="T70" fmla="*/ 450 w 520"/>
                  <a:gd name="T71" fmla="*/ 282 h 510"/>
                  <a:gd name="T72" fmla="*/ 379 w 520"/>
                  <a:gd name="T73" fmla="*/ 250 h 510"/>
                  <a:gd name="T74" fmla="*/ 309 w 520"/>
                  <a:gd name="T75" fmla="*/ 282 h 510"/>
                  <a:gd name="T76" fmla="*/ 70 w 520"/>
                  <a:gd name="T77" fmla="*/ 282 h 510"/>
                  <a:gd name="T78" fmla="*/ 141 w 520"/>
                  <a:gd name="T79" fmla="*/ 320 h 510"/>
                  <a:gd name="T80" fmla="*/ 211 w 520"/>
                  <a:gd name="T81" fmla="*/ 282 h 510"/>
                  <a:gd name="T82" fmla="*/ 141 w 520"/>
                  <a:gd name="T83" fmla="*/ 250 h 510"/>
                  <a:gd name="T84" fmla="*/ 70 w 520"/>
                  <a:gd name="T85" fmla="*/ 282 h 510"/>
                  <a:gd name="T86" fmla="*/ 282 w 520"/>
                  <a:gd name="T87" fmla="*/ 158 h 510"/>
                  <a:gd name="T88" fmla="*/ 282 w 520"/>
                  <a:gd name="T89" fmla="*/ 250 h 510"/>
                  <a:gd name="T90" fmla="*/ 358 w 520"/>
                  <a:gd name="T91" fmla="*/ 212 h 510"/>
                  <a:gd name="T92" fmla="*/ 358 w 520"/>
                  <a:gd name="T93" fmla="*/ 120 h 510"/>
                  <a:gd name="T94" fmla="*/ 282 w 520"/>
                  <a:gd name="T95" fmla="*/ 158 h 510"/>
                  <a:gd name="T96" fmla="*/ 163 w 520"/>
                  <a:gd name="T97" fmla="*/ 212 h 510"/>
                  <a:gd name="T98" fmla="*/ 238 w 520"/>
                  <a:gd name="T99" fmla="*/ 250 h 510"/>
                  <a:gd name="T100" fmla="*/ 238 w 520"/>
                  <a:gd name="T101" fmla="*/ 158 h 510"/>
                  <a:gd name="T102" fmla="*/ 163 w 520"/>
                  <a:gd name="T103" fmla="*/ 120 h 510"/>
                  <a:gd name="T104" fmla="*/ 163 w 520"/>
                  <a:gd name="T105" fmla="*/ 212 h 510"/>
                  <a:gd name="T106" fmla="*/ 190 w 520"/>
                  <a:gd name="T107" fmla="*/ 87 h 510"/>
                  <a:gd name="T108" fmla="*/ 260 w 520"/>
                  <a:gd name="T109" fmla="*/ 120 h 510"/>
                  <a:gd name="T110" fmla="*/ 330 w 520"/>
                  <a:gd name="T111" fmla="*/ 87 h 510"/>
                  <a:gd name="T112" fmla="*/ 260 w 520"/>
                  <a:gd name="T113" fmla="*/ 49 h 510"/>
                  <a:gd name="T114" fmla="*/ 190 w 520"/>
                  <a:gd name="T115" fmla="*/ 8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0" h="510">
                    <a:moveTo>
                      <a:pt x="379" y="510"/>
                    </a:moveTo>
                    <a:lnTo>
                      <a:pt x="260" y="450"/>
                    </a:lnTo>
                    <a:lnTo>
                      <a:pt x="141" y="510"/>
                    </a:lnTo>
                    <a:lnTo>
                      <a:pt x="0" y="439"/>
                    </a:lnTo>
                    <a:lnTo>
                      <a:pt x="0" y="271"/>
                    </a:lnTo>
                    <a:lnTo>
                      <a:pt x="119" y="212"/>
                    </a:lnTo>
                    <a:lnTo>
                      <a:pt x="119" y="71"/>
                    </a:lnTo>
                    <a:lnTo>
                      <a:pt x="260" y="0"/>
                    </a:lnTo>
                    <a:lnTo>
                      <a:pt x="401" y="71"/>
                    </a:lnTo>
                    <a:lnTo>
                      <a:pt x="401" y="212"/>
                    </a:lnTo>
                    <a:lnTo>
                      <a:pt x="520" y="271"/>
                    </a:lnTo>
                    <a:lnTo>
                      <a:pt x="520" y="439"/>
                    </a:lnTo>
                    <a:lnTo>
                      <a:pt x="379" y="510"/>
                    </a:lnTo>
                    <a:close/>
                    <a:moveTo>
                      <a:pt x="401" y="358"/>
                    </a:moveTo>
                    <a:lnTo>
                      <a:pt x="401" y="450"/>
                    </a:lnTo>
                    <a:lnTo>
                      <a:pt x="477" y="412"/>
                    </a:lnTo>
                    <a:lnTo>
                      <a:pt x="477" y="320"/>
                    </a:lnTo>
                    <a:lnTo>
                      <a:pt x="401" y="358"/>
                    </a:lnTo>
                    <a:close/>
                    <a:moveTo>
                      <a:pt x="282" y="412"/>
                    </a:moveTo>
                    <a:lnTo>
                      <a:pt x="358" y="450"/>
                    </a:lnTo>
                    <a:lnTo>
                      <a:pt x="358" y="358"/>
                    </a:lnTo>
                    <a:lnTo>
                      <a:pt x="282" y="320"/>
                    </a:lnTo>
                    <a:lnTo>
                      <a:pt x="282" y="412"/>
                    </a:lnTo>
                    <a:close/>
                    <a:moveTo>
                      <a:pt x="163" y="358"/>
                    </a:moveTo>
                    <a:lnTo>
                      <a:pt x="163" y="450"/>
                    </a:lnTo>
                    <a:lnTo>
                      <a:pt x="238" y="412"/>
                    </a:lnTo>
                    <a:lnTo>
                      <a:pt x="238" y="320"/>
                    </a:lnTo>
                    <a:lnTo>
                      <a:pt x="163" y="358"/>
                    </a:lnTo>
                    <a:close/>
                    <a:moveTo>
                      <a:pt x="43" y="412"/>
                    </a:moveTo>
                    <a:lnTo>
                      <a:pt x="119" y="450"/>
                    </a:lnTo>
                    <a:lnTo>
                      <a:pt x="119" y="358"/>
                    </a:lnTo>
                    <a:lnTo>
                      <a:pt x="43" y="320"/>
                    </a:lnTo>
                    <a:lnTo>
                      <a:pt x="43" y="412"/>
                    </a:lnTo>
                    <a:close/>
                    <a:moveTo>
                      <a:pt x="309" y="282"/>
                    </a:moveTo>
                    <a:lnTo>
                      <a:pt x="379" y="320"/>
                    </a:lnTo>
                    <a:lnTo>
                      <a:pt x="450" y="282"/>
                    </a:lnTo>
                    <a:lnTo>
                      <a:pt x="379" y="250"/>
                    </a:lnTo>
                    <a:lnTo>
                      <a:pt x="309" y="282"/>
                    </a:lnTo>
                    <a:close/>
                    <a:moveTo>
                      <a:pt x="70" y="282"/>
                    </a:moveTo>
                    <a:lnTo>
                      <a:pt x="141" y="320"/>
                    </a:lnTo>
                    <a:lnTo>
                      <a:pt x="211" y="282"/>
                    </a:lnTo>
                    <a:lnTo>
                      <a:pt x="141" y="250"/>
                    </a:lnTo>
                    <a:lnTo>
                      <a:pt x="70" y="282"/>
                    </a:lnTo>
                    <a:close/>
                    <a:moveTo>
                      <a:pt x="282" y="158"/>
                    </a:moveTo>
                    <a:lnTo>
                      <a:pt x="282" y="250"/>
                    </a:lnTo>
                    <a:lnTo>
                      <a:pt x="358" y="212"/>
                    </a:lnTo>
                    <a:lnTo>
                      <a:pt x="358" y="120"/>
                    </a:lnTo>
                    <a:lnTo>
                      <a:pt x="282" y="158"/>
                    </a:lnTo>
                    <a:close/>
                    <a:moveTo>
                      <a:pt x="163" y="212"/>
                    </a:moveTo>
                    <a:lnTo>
                      <a:pt x="238" y="250"/>
                    </a:lnTo>
                    <a:lnTo>
                      <a:pt x="238" y="158"/>
                    </a:lnTo>
                    <a:lnTo>
                      <a:pt x="163" y="120"/>
                    </a:lnTo>
                    <a:lnTo>
                      <a:pt x="163" y="212"/>
                    </a:lnTo>
                    <a:close/>
                    <a:moveTo>
                      <a:pt x="190" y="87"/>
                    </a:moveTo>
                    <a:lnTo>
                      <a:pt x="260" y="120"/>
                    </a:lnTo>
                    <a:lnTo>
                      <a:pt x="330" y="87"/>
                    </a:lnTo>
                    <a:lnTo>
                      <a:pt x="260" y="49"/>
                    </a:lnTo>
                    <a:lnTo>
                      <a:pt x="19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77" name="Rectangle 76"/>
              <p:cNvSpPr/>
              <p:nvPr/>
            </p:nvSpPr>
            <p:spPr bwMode="ltGray">
              <a:xfrm>
                <a:off x="6157412" y="3662356"/>
                <a:ext cx="2158438" cy="89421"/>
              </a:xfrm>
              <a:prstGeom prst="rect">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prstClr val="white"/>
                  </a:solidFill>
                  <a:latin typeface="Metric Regular"/>
                </a:endParaRPr>
              </a:p>
            </p:txBody>
          </p:sp>
        </p:grpSp>
      </p:grpSp>
      <p:grpSp>
        <p:nvGrpSpPr>
          <p:cNvPr id="21" name="Group 20">
            <a:extLst>
              <a:ext uri="{FF2B5EF4-FFF2-40B4-BE49-F238E27FC236}">
                <a16:creationId xmlns:a16="http://schemas.microsoft.com/office/drawing/2014/main" id="{505CC786-DB88-41DD-AABB-3024BCF36962}"/>
              </a:ext>
            </a:extLst>
          </p:cNvPr>
          <p:cNvGrpSpPr/>
          <p:nvPr/>
        </p:nvGrpSpPr>
        <p:grpSpPr>
          <a:xfrm>
            <a:off x="8883453" y="1261785"/>
            <a:ext cx="2695930" cy="2008602"/>
            <a:chOff x="8883453" y="1261785"/>
            <a:chExt cx="2695930" cy="2008602"/>
          </a:xfrm>
        </p:grpSpPr>
        <p:sp>
          <p:nvSpPr>
            <p:cNvPr id="8" name="Rectangle 7"/>
            <p:cNvSpPr/>
            <p:nvPr/>
          </p:nvSpPr>
          <p:spPr>
            <a:xfrm>
              <a:off x="8883453" y="2439390"/>
              <a:ext cx="2562402" cy="830997"/>
            </a:xfrm>
            <a:prstGeom prst="rect">
              <a:avLst/>
            </a:prstGeom>
          </p:spPr>
          <p:txBody>
            <a:bodyPr wrap="square">
              <a:spAutoFit/>
            </a:bodyPr>
            <a:lstStyle/>
            <a:p>
              <a:pPr indent="-8321" defTabSz="436647">
                <a:defRPr/>
              </a:pPr>
              <a:r>
                <a:rPr lang="en-US" sz="1200" b="1" dirty="0">
                  <a:solidFill>
                    <a:prstClr val="black"/>
                  </a:solidFill>
                  <a:cs typeface="Arial" panose="020B0604020202020204" pitchFamily="34" charset="0"/>
                </a:rPr>
                <a:t>Better utilization of assets, </a:t>
              </a:r>
              <a:r>
                <a:rPr lang="en-US" sz="1200" dirty="0">
                  <a:solidFill>
                    <a:prstClr val="black"/>
                  </a:solidFill>
                  <a:cs typeface="Arial" panose="020B0604020202020204" pitchFamily="34" charset="0"/>
                </a:rPr>
                <a:t>including parking spaces and enforcement staff, by providing real-time parking availability info</a:t>
              </a:r>
            </a:p>
          </p:txBody>
        </p:sp>
        <p:sp>
          <p:nvSpPr>
            <p:cNvPr id="16" name="Rectangle 15"/>
            <p:cNvSpPr/>
            <p:nvPr/>
          </p:nvSpPr>
          <p:spPr>
            <a:xfrm>
              <a:off x="8897894" y="1389218"/>
              <a:ext cx="2604578" cy="307777"/>
            </a:xfrm>
            <a:prstGeom prst="rect">
              <a:avLst/>
            </a:prstGeom>
          </p:spPr>
          <p:txBody>
            <a:bodyPr wrap="square">
              <a:spAutoFit/>
            </a:bodyPr>
            <a:lstStyle/>
            <a:p>
              <a:pPr indent="-8321" defTabSz="436647">
                <a:defRPr/>
              </a:pPr>
              <a:r>
                <a:rPr lang="en-US" sz="1400" b="1" dirty="0">
                  <a:solidFill>
                    <a:prstClr val="black"/>
                  </a:solidFill>
                  <a:cs typeface="Arial" panose="020B0604020202020204" pitchFamily="34" charset="0"/>
                </a:rPr>
                <a:t>Smart parking</a:t>
              </a:r>
              <a:endParaRPr lang="en-US" sz="1400" dirty="0">
                <a:solidFill>
                  <a:prstClr val="black"/>
                </a:solidFill>
                <a:cs typeface="Arial" panose="020B0604020202020204" pitchFamily="34" charset="0"/>
              </a:endParaRPr>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0079" y="1567195"/>
              <a:ext cx="960452" cy="960452"/>
            </a:xfrm>
            <a:prstGeom prst="rect">
              <a:avLst/>
            </a:prstGeom>
          </p:spPr>
        </p:pic>
        <p:sp>
          <p:nvSpPr>
            <p:cNvPr id="78" name="Rectangle 77"/>
            <p:cNvSpPr/>
            <p:nvPr/>
          </p:nvSpPr>
          <p:spPr bwMode="ltGray">
            <a:xfrm>
              <a:off x="8949922" y="1261785"/>
              <a:ext cx="2629461" cy="89421"/>
            </a:xfrm>
            <a:prstGeom prst="rect">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prstClr val="white"/>
                </a:solidFill>
                <a:latin typeface="Metric Regular"/>
              </a:endParaRPr>
            </a:p>
          </p:txBody>
        </p:sp>
      </p:grpSp>
      <p:grpSp>
        <p:nvGrpSpPr>
          <p:cNvPr id="50" name="Group 49">
            <a:extLst>
              <a:ext uri="{FF2B5EF4-FFF2-40B4-BE49-F238E27FC236}">
                <a16:creationId xmlns:a16="http://schemas.microsoft.com/office/drawing/2014/main" id="{95CD3E05-25AA-48D7-A753-E75B049F1542}"/>
              </a:ext>
            </a:extLst>
          </p:cNvPr>
          <p:cNvGrpSpPr/>
          <p:nvPr/>
        </p:nvGrpSpPr>
        <p:grpSpPr>
          <a:xfrm>
            <a:off x="8854421" y="3662356"/>
            <a:ext cx="3027026" cy="2234577"/>
            <a:chOff x="8861015" y="3662356"/>
            <a:chExt cx="3027026" cy="2234577"/>
          </a:xfrm>
        </p:grpSpPr>
        <p:sp>
          <p:nvSpPr>
            <p:cNvPr id="19" name="Rectangle 18"/>
            <p:cNvSpPr/>
            <p:nvPr/>
          </p:nvSpPr>
          <p:spPr>
            <a:xfrm>
              <a:off x="8861015" y="3770901"/>
              <a:ext cx="3027026" cy="307777"/>
            </a:xfrm>
            <a:prstGeom prst="rect">
              <a:avLst/>
            </a:prstGeom>
          </p:spPr>
          <p:txBody>
            <a:bodyPr wrap="square">
              <a:spAutoFit/>
            </a:bodyPr>
            <a:lstStyle/>
            <a:p>
              <a:r>
                <a:rPr lang="en-US" sz="1400" b="1" dirty="0">
                  <a:solidFill>
                    <a:prstClr val="black"/>
                  </a:solidFill>
                  <a:cs typeface="Arial" panose="020B0604020202020204" pitchFamily="34" charset="0"/>
                </a:rPr>
                <a:t>Location/context based services </a:t>
              </a:r>
              <a:endParaRPr lang="en-US" sz="1400" dirty="0">
                <a:solidFill>
                  <a:prstClr val="black"/>
                </a:solidFill>
                <a:cs typeface="Arial" panose="020B0604020202020204" pitchFamily="34" charset="0"/>
              </a:endParaRPr>
            </a:p>
          </p:txBody>
        </p:sp>
        <p:grpSp>
          <p:nvGrpSpPr>
            <p:cNvPr id="33" name="Group 32">
              <a:extLst>
                <a:ext uri="{FF2B5EF4-FFF2-40B4-BE49-F238E27FC236}">
                  <a16:creationId xmlns:a16="http://schemas.microsoft.com/office/drawing/2014/main" id="{27DE3063-D533-4069-8ADA-9CAEC90B2CD8}"/>
                </a:ext>
              </a:extLst>
            </p:cNvPr>
            <p:cNvGrpSpPr/>
            <p:nvPr/>
          </p:nvGrpSpPr>
          <p:grpSpPr>
            <a:xfrm>
              <a:off x="8949922" y="3662356"/>
              <a:ext cx="2629461" cy="2234577"/>
              <a:chOff x="8949922" y="3662356"/>
              <a:chExt cx="2629461" cy="2234577"/>
            </a:xfrm>
          </p:grpSpPr>
          <p:sp>
            <p:nvSpPr>
              <p:cNvPr id="11" name="Rectangle 10"/>
              <p:cNvSpPr/>
              <p:nvPr/>
            </p:nvSpPr>
            <p:spPr>
              <a:xfrm>
                <a:off x="8949923" y="5065936"/>
                <a:ext cx="2495932" cy="830997"/>
              </a:xfrm>
              <a:prstGeom prst="rect">
                <a:avLst/>
              </a:prstGeom>
            </p:spPr>
            <p:txBody>
              <a:bodyPr wrap="square">
                <a:spAutoFit/>
              </a:bodyPr>
              <a:lstStyle/>
              <a:p>
                <a:r>
                  <a:rPr lang="en-US" sz="1200" b="1" dirty="0">
                    <a:solidFill>
                      <a:prstClr val="black"/>
                    </a:solidFill>
                    <a:cs typeface="Arial" panose="020B0604020202020204" pitchFamily="34" charset="0"/>
                  </a:rPr>
                  <a:t>Provide real-time city event info</a:t>
                </a:r>
                <a:r>
                  <a:rPr lang="en-US" sz="1200" dirty="0">
                    <a:solidFill>
                      <a:prstClr val="black"/>
                    </a:solidFill>
                    <a:cs typeface="Arial" panose="020B0604020202020204" pitchFamily="34" charset="0"/>
                  </a:rPr>
                  <a:t>; leverage GPS locations and combine with the user profiles to find a suitable parking spot</a:t>
                </a:r>
              </a:p>
            </p:txBody>
          </p:sp>
          <p:grpSp>
            <p:nvGrpSpPr>
              <p:cNvPr id="46" name="Group 45"/>
              <p:cNvGrpSpPr/>
              <p:nvPr/>
            </p:nvGrpSpPr>
            <p:grpSpPr>
              <a:xfrm>
                <a:off x="9858070" y="4303271"/>
                <a:ext cx="604365" cy="604363"/>
                <a:chOff x="10690225" y="4838700"/>
                <a:chExt cx="825501" cy="825500"/>
              </a:xfrm>
            </p:grpSpPr>
            <p:sp>
              <p:nvSpPr>
                <p:cNvPr id="47" name="Freeform 94"/>
                <p:cNvSpPr>
                  <a:spLocks/>
                </p:cNvSpPr>
                <p:nvPr/>
              </p:nvSpPr>
              <p:spPr bwMode="auto">
                <a:xfrm>
                  <a:off x="10758488" y="4838700"/>
                  <a:ext cx="757238" cy="584200"/>
                </a:xfrm>
                <a:custGeom>
                  <a:avLst/>
                  <a:gdLst>
                    <a:gd name="T0" fmla="*/ 304 w 477"/>
                    <a:gd name="T1" fmla="*/ 22 h 368"/>
                    <a:gd name="T2" fmla="*/ 304 w 477"/>
                    <a:gd name="T3" fmla="*/ 0 h 368"/>
                    <a:gd name="T4" fmla="*/ 174 w 477"/>
                    <a:gd name="T5" fmla="*/ 0 h 368"/>
                    <a:gd name="T6" fmla="*/ 174 w 477"/>
                    <a:gd name="T7" fmla="*/ 22 h 368"/>
                    <a:gd name="T8" fmla="*/ 0 w 477"/>
                    <a:gd name="T9" fmla="*/ 22 h 368"/>
                    <a:gd name="T10" fmla="*/ 0 w 477"/>
                    <a:gd name="T11" fmla="*/ 108 h 368"/>
                    <a:gd name="T12" fmla="*/ 44 w 477"/>
                    <a:gd name="T13" fmla="*/ 108 h 368"/>
                    <a:gd name="T14" fmla="*/ 44 w 477"/>
                    <a:gd name="T15" fmla="*/ 65 h 368"/>
                    <a:gd name="T16" fmla="*/ 174 w 477"/>
                    <a:gd name="T17" fmla="*/ 65 h 368"/>
                    <a:gd name="T18" fmla="*/ 174 w 477"/>
                    <a:gd name="T19" fmla="*/ 87 h 368"/>
                    <a:gd name="T20" fmla="*/ 304 w 477"/>
                    <a:gd name="T21" fmla="*/ 87 h 368"/>
                    <a:gd name="T22" fmla="*/ 304 w 477"/>
                    <a:gd name="T23" fmla="*/ 65 h 368"/>
                    <a:gd name="T24" fmla="*/ 434 w 477"/>
                    <a:gd name="T25" fmla="*/ 65 h 368"/>
                    <a:gd name="T26" fmla="*/ 434 w 477"/>
                    <a:gd name="T27" fmla="*/ 325 h 368"/>
                    <a:gd name="T28" fmla="*/ 390 w 477"/>
                    <a:gd name="T29" fmla="*/ 325 h 368"/>
                    <a:gd name="T30" fmla="*/ 390 w 477"/>
                    <a:gd name="T31" fmla="*/ 368 h 368"/>
                    <a:gd name="T32" fmla="*/ 477 w 477"/>
                    <a:gd name="T33" fmla="*/ 368 h 368"/>
                    <a:gd name="T34" fmla="*/ 477 w 477"/>
                    <a:gd name="T35" fmla="*/ 22 h 368"/>
                    <a:gd name="T36" fmla="*/ 304 w 477"/>
                    <a:gd name="T37" fmla="*/ 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368">
                      <a:moveTo>
                        <a:pt x="304" y="22"/>
                      </a:moveTo>
                      <a:lnTo>
                        <a:pt x="304" y="0"/>
                      </a:lnTo>
                      <a:lnTo>
                        <a:pt x="174" y="0"/>
                      </a:lnTo>
                      <a:lnTo>
                        <a:pt x="174" y="22"/>
                      </a:lnTo>
                      <a:lnTo>
                        <a:pt x="0" y="22"/>
                      </a:lnTo>
                      <a:lnTo>
                        <a:pt x="0" y="108"/>
                      </a:lnTo>
                      <a:lnTo>
                        <a:pt x="44" y="108"/>
                      </a:lnTo>
                      <a:lnTo>
                        <a:pt x="44" y="65"/>
                      </a:lnTo>
                      <a:lnTo>
                        <a:pt x="174" y="65"/>
                      </a:lnTo>
                      <a:lnTo>
                        <a:pt x="174" y="87"/>
                      </a:lnTo>
                      <a:lnTo>
                        <a:pt x="304" y="87"/>
                      </a:lnTo>
                      <a:lnTo>
                        <a:pt x="304" y="65"/>
                      </a:lnTo>
                      <a:lnTo>
                        <a:pt x="434" y="65"/>
                      </a:lnTo>
                      <a:lnTo>
                        <a:pt x="434" y="325"/>
                      </a:lnTo>
                      <a:lnTo>
                        <a:pt x="390" y="325"/>
                      </a:lnTo>
                      <a:lnTo>
                        <a:pt x="390" y="368"/>
                      </a:lnTo>
                      <a:lnTo>
                        <a:pt x="477" y="368"/>
                      </a:lnTo>
                      <a:lnTo>
                        <a:pt x="477" y="22"/>
                      </a:lnTo>
                      <a:lnTo>
                        <a:pt x="30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sp>
              <p:nvSpPr>
                <p:cNvPr id="48" name="Freeform 95"/>
                <p:cNvSpPr>
                  <a:spLocks noEditPoints="1"/>
                </p:cNvSpPr>
                <p:nvPr/>
              </p:nvSpPr>
              <p:spPr bwMode="auto">
                <a:xfrm>
                  <a:off x="10690225" y="5045075"/>
                  <a:ext cx="696913" cy="619125"/>
                </a:xfrm>
                <a:custGeom>
                  <a:avLst/>
                  <a:gdLst>
                    <a:gd name="T0" fmla="*/ 74 w 81"/>
                    <a:gd name="T1" fmla="*/ 12 h 72"/>
                    <a:gd name="T2" fmla="*/ 79 w 81"/>
                    <a:gd name="T3" fmla="*/ 7 h 72"/>
                    <a:gd name="T4" fmla="*/ 73 w 81"/>
                    <a:gd name="T5" fmla="*/ 1 h 72"/>
                    <a:gd name="T6" fmla="*/ 65 w 81"/>
                    <a:gd name="T7" fmla="*/ 9 h 72"/>
                    <a:gd name="T8" fmla="*/ 42 w 81"/>
                    <a:gd name="T9" fmla="*/ 25 h 72"/>
                    <a:gd name="T10" fmla="*/ 44 w 81"/>
                    <a:gd name="T11" fmla="*/ 18 h 72"/>
                    <a:gd name="T12" fmla="*/ 26 w 81"/>
                    <a:gd name="T13" fmla="*/ 0 h 72"/>
                    <a:gd name="T14" fmla="*/ 8 w 81"/>
                    <a:gd name="T15" fmla="*/ 18 h 72"/>
                    <a:gd name="T16" fmla="*/ 13 w 81"/>
                    <a:gd name="T17" fmla="*/ 31 h 72"/>
                    <a:gd name="T18" fmla="*/ 0 w 81"/>
                    <a:gd name="T19" fmla="*/ 52 h 72"/>
                    <a:gd name="T20" fmla="*/ 0 w 81"/>
                    <a:gd name="T21" fmla="*/ 72 h 72"/>
                    <a:gd name="T22" fmla="*/ 52 w 81"/>
                    <a:gd name="T23" fmla="*/ 72 h 72"/>
                    <a:gd name="T24" fmla="*/ 52 w 81"/>
                    <a:gd name="T25" fmla="*/ 52 h 72"/>
                    <a:gd name="T26" fmla="*/ 53 w 81"/>
                    <a:gd name="T27" fmla="*/ 50 h 72"/>
                    <a:gd name="T28" fmla="*/ 80 w 81"/>
                    <a:gd name="T29" fmla="*/ 22 h 72"/>
                    <a:gd name="T30" fmla="*/ 81 w 81"/>
                    <a:gd name="T31" fmla="*/ 19 h 72"/>
                    <a:gd name="T32" fmla="*/ 74 w 81"/>
                    <a:gd name="T33" fmla="*/ 12 h 72"/>
                    <a:gd name="T34" fmla="*/ 26 w 81"/>
                    <a:gd name="T35" fmla="*/ 8 h 72"/>
                    <a:gd name="T36" fmla="*/ 36 w 81"/>
                    <a:gd name="T37" fmla="*/ 18 h 72"/>
                    <a:gd name="T38" fmla="*/ 26 w 81"/>
                    <a:gd name="T39" fmla="*/ 28 h 72"/>
                    <a:gd name="T40" fmla="*/ 16 w 81"/>
                    <a:gd name="T41" fmla="*/ 18 h 72"/>
                    <a:gd name="T42" fmla="*/ 26 w 81"/>
                    <a:gd name="T43" fmla="*/ 8 h 72"/>
                    <a:gd name="T44" fmla="*/ 50 w 81"/>
                    <a:gd name="T45" fmla="*/ 43 h 72"/>
                    <a:gd name="T46" fmla="*/ 44 w 81"/>
                    <a:gd name="T47" fmla="*/ 52 h 72"/>
                    <a:gd name="T48" fmla="*/ 44 w 81"/>
                    <a:gd name="T49" fmla="*/ 64 h 72"/>
                    <a:gd name="T50" fmla="*/ 8 w 81"/>
                    <a:gd name="T51" fmla="*/ 64 h 72"/>
                    <a:gd name="T52" fmla="*/ 8 w 81"/>
                    <a:gd name="T53" fmla="*/ 52 h 72"/>
                    <a:gd name="T54" fmla="*/ 24 w 81"/>
                    <a:gd name="T55" fmla="*/ 36 h 72"/>
                    <a:gd name="T56" fmla="*/ 32 w 81"/>
                    <a:gd name="T57" fmla="*/ 36 h 72"/>
                    <a:gd name="T58" fmla="*/ 68 w 81"/>
                    <a:gd name="T59" fmla="*/ 18 h 72"/>
                    <a:gd name="T60" fmla="*/ 71 w 81"/>
                    <a:gd name="T61" fmla="*/ 21 h 72"/>
                    <a:gd name="T62" fmla="*/ 50 w 81"/>
                    <a:gd name="T63"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72">
                      <a:moveTo>
                        <a:pt x="74" y="12"/>
                      </a:moveTo>
                      <a:cubicBezTo>
                        <a:pt x="79" y="7"/>
                        <a:pt x="79" y="7"/>
                        <a:pt x="79" y="7"/>
                      </a:cubicBezTo>
                      <a:cubicBezTo>
                        <a:pt x="73" y="1"/>
                        <a:pt x="73" y="1"/>
                        <a:pt x="73" y="1"/>
                      </a:cubicBezTo>
                      <a:cubicBezTo>
                        <a:pt x="65" y="9"/>
                        <a:pt x="65" y="9"/>
                        <a:pt x="65" y="9"/>
                      </a:cubicBezTo>
                      <a:cubicBezTo>
                        <a:pt x="56" y="18"/>
                        <a:pt x="48" y="23"/>
                        <a:pt x="42" y="25"/>
                      </a:cubicBezTo>
                      <a:cubicBezTo>
                        <a:pt x="43" y="23"/>
                        <a:pt x="44" y="21"/>
                        <a:pt x="44" y="18"/>
                      </a:cubicBezTo>
                      <a:cubicBezTo>
                        <a:pt x="44" y="8"/>
                        <a:pt x="36" y="0"/>
                        <a:pt x="26" y="0"/>
                      </a:cubicBezTo>
                      <a:cubicBezTo>
                        <a:pt x="16" y="0"/>
                        <a:pt x="8" y="8"/>
                        <a:pt x="8" y="18"/>
                      </a:cubicBezTo>
                      <a:cubicBezTo>
                        <a:pt x="8" y="23"/>
                        <a:pt x="10" y="27"/>
                        <a:pt x="13" y="31"/>
                      </a:cubicBezTo>
                      <a:cubicBezTo>
                        <a:pt x="5" y="35"/>
                        <a:pt x="0" y="43"/>
                        <a:pt x="0" y="52"/>
                      </a:cubicBezTo>
                      <a:cubicBezTo>
                        <a:pt x="0" y="72"/>
                        <a:pt x="0" y="72"/>
                        <a:pt x="0" y="72"/>
                      </a:cubicBezTo>
                      <a:cubicBezTo>
                        <a:pt x="52" y="72"/>
                        <a:pt x="52" y="72"/>
                        <a:pt x="52" y="72"/>
                      </a:cubicBezTo>
                      <a:cubicBezTo>
                        <a:pt x="52" y="52"/>
                        <a:pt x="52" y="52"/>
                        <a:pt x="52" y="52"/>
                      </a:cubicBezTo>
                      <a:cubicBezTo>
                        <a:pt x="52" y="51"/>
                        <a:pt x="52" y="51"/>
                        <a:pt x="53" y="50"/>
                      </a:cubicBezTo>
                      <a:cubicBezTo>
                        <a:pt x="70" y="43"/>
                        <a:pt x="79" y="22"/>
                        <a:pt x="80" y="22"/>
                      </a:cubicBezTo>
                      <a:cubicBezTo>
                        <a:pt x="81" y="19"/>
                        <a:pt x="81" y="19"/>
                        <a:pt x="81" y="19"/>
                      </a:cubicBezTo>
                      <a:lnTo>
                        <a:pt x="74" y="12"/>
                      </a:lnTo>
                      <a:close/>
                      <a:moveTo>
                        <a:pt x="26" y="8"/>
                      </a:moveTo>
                      <a:cubicBezTo>
                        <a:pt x="32" y="8"/>
                        <a:pt x="36" y="12"/>
                        <a:pt x="36" y="18"/>
                      </a:cubicBezTo>
                      <a:cubicBezTo>
                        <a:pt x="36" y="24"/>
                        <a:pt x="32" y="28"/>
                        <a:pt x="26" y="28"/>
                      </a:cubicBezTo>
                      <a:cubicBezTo>
                        <a:pt x="20" y="28"/>
                        <a:pt x="16" y="24"/>
                        <a:pt x="16" y="18"/>
                      </a:cubicBezTo>
                      <a:cubicBezTo>
                        <a:pt x="16" y="12"/>
                        <a:pt x="20" y="8"/>
                        <a:pt x="26" y="8"/>
                      </a:cubicBezTo>
                      <a:close/>
                      <a:moveTo>
                        <a:pt x="50" y="43"/>
                      </a:moveTo>
                      <a:cubicBezTo>
                        <a:pt x="46" y="45"/>
                        <a:pt x="44" y="48"/>
                        <a:pt x="44" y="52"/>
                      </a:cubicBezTo>
                      <a:cubicBezTo>
                        <a:pt x="44" y="64"/>
                        <a:pt x="44" y="64"/>
                        <a:pt x="44" y="64"/>
                      </a:cubicBezTo>
                      <a:cubicBezTo>
                        <a:pt x="8" y="64"/>
                        <a:pt x="8" y="64"/>
                        <a:pt x="8" y="64"/>
                      </a:cubicBezTo>
                      <a:cubicBezTo>
                        <a:pt x="8" y="52"/>
                        <a:pt x="8" y="52"/>
                        <a:pt x="8" y="52"/>
                      </a:cubicBezTo>
                      <a:cubicBezTo>
                        <a:pt x="8" y="43"/>
                        <a:pt x="15" y="36"/>
                        <a:pt x="24" y="36"/>
                      </a:cubicBezTo>
                      <a:cubicBezTo>
                        <a:pt x="32" y="36"/>
                        <a:pt x="32" y="36"/>
                        <a:pt x="32" y="36"/>
                      </a:cubicBezTo>
                      <a:cubicBezTo>
                        <a:pt x="34" y="36"/>
                        <a:pt x="48" y="36"/>
                        <a:pt x="68" y="18"/>
                      </a:cubicBezTo>
                      <a:cubicBezTo>
                        <a:pt x="71" y="21"/>
                        <a:pt x="71" y="21"/>
                        <a:pt x="71" y="21"/>
                      </a:cubicBezTo>
                      <a:cubicBezTo>
                        <a:pt x="68" y="26"/>
                        <a:pt x="61" y="39"/>
                        <a:pt x="50"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Metric Regular"/>
                  </a:endParaRPr>
                </a:p>
              </p:txBody>
            </p:sp>
          </p:grpSp>
          <p:sp>
            <p:nvSpPr>
              <p:cNvPr id="79" name="Rectangle 78"/>
              <p:cNvSpPr/>
              <p:nvPr/>
            </p:nvSpPr>
            <p:spPr bwMode="ltGray">
              <a:xfrm>
                <a:off x="8949922" y="3662356"/>
                <a:ext cx="2629461" cy="89421"/>
              </a:xfrm>
              <a:prstGeom prst="rect">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dirty="0">
                  <a:solidFill>
                    <a:prstClr val="white"/>
                  </a:solidFill>
                  <a:latin typeface="Metric Regular"/>
                </a:endParaRPr>
              </a:p>
            </p:txBody>
          </p:sp>
        </p:grpSp>
      </p:grpSp>
      <p:sp>
        <p:nvSpPr>
          <p:cNvPr id="60" name="Footer Placeholder 1"/>
          <p:cNvSpPr txBox="1">
            <a:spLocks/>
          </p:cNvSpPr>
          <p:nvPr/>
        </p:nvSpPr>
        <p:spPr>
          <a:xfrm>
            <a:off x="9433256" y="6557859"/>
            <a:ext cx="2758744" cy="2103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Metric Regular"/>
              </a:rPr>
              <a:t>© Copyright Hewlett Packard Enterprise 2018</a:t>
            </a:r>
          </a:p>
        </p:txBody>
      </p:sp>
      <p:sp>
        <p:nvSpPr>
          <p:cNvPr id="12" name="Date Placeholder 11">
            <a:extLst>
              <a:ext uri="{FF2B5EF4-FFF2-40B4-BE49-F238E27FC236}">
                <a16:creationId xmlns:a16="http://schemas.microsoft.com/office/drawing/2014/main" id="{F9433E5B-C9E6-4DBC-AB69-83965ECD34D5}"/>
              </a:ext>
            </a:extLst>
          </p:cNvPr>
          <p:cNvSpPr>
            <a:spLocks noGrp="1"/>
          </p:cNvSpPr>
          <p:nvPr>
            <p:ph type="dt" sz="half" idx="10"/>
          </p:nvPr>
        </p:nvSpPr>
        <p:spPr/>
        <p:txBody>
          <a:bodyPr/>
          <a:lstStyle/>
          <a:p>
            <a:fld id="{6AE7D3F8-4DDB-4051-8DCE-4EE18958E02E}" type="datetime1">
              <a:rPr lang="en-IN" smtClean="0">
                <a:solidFill>
                  <a:srgbClr val="04617B">
                    <a:shade val="90000"/>
                  </a:srgbClr>
                </a:solidFill>
              </a:rPr>
              <a:t>25-09-2019</a:t>
            </a:fld>
            <a:endParaRPr lang="en-IN" dirty="0">
              <a:solidFill>
                <a:srgbClr val="04617B">
                  <a:shade val="90000"/>
                </a:srgbClr>
              </a:solidFill>
            </a:endParaRPr>
          </a:p>
        </p:txBody>
      </p:sp>
      <p:sp>
        <p:nvSpPr>
          <p:cNvPr id="57" name="Slide Number Placeholder 56">
            <a:extLst>
              <a:ext uri="{FF2B5EF4-FFF2-40B4-BE49-F238E27FC236}">
                <a16:creationId xmlns:a16="http://schemas.microsoft.com/office/drawing/2014/main" id="{C425B3E9-5AE2-473D-AD75-FDEFDC63F979}"/>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11</a:t>
            </a:fld>
            <a:endParaRPr lang="en-IN" dirty="0">
              <a:solidFill>
                <a:srgbClr val="04617B">
                  <a:shade val="90000"/>
                </a:srgbClr>
              </a:solidFill>
            </a:endParaRPr>
          </a:p>
        </p:txBody>
      </p:sp>
      <p:pic>
        <p:nvPicPr>
          <p:cNvPr id="80" name="Picture 79">
            <a:extLst>
              <a:ext uri="{FF2B5EF4-FFF2-40B4-BE49-F238E27FC236}">
                <a16:creationId xmlns:a16="http://schemas.microsoft.com/office/drawing/2014/main" id="{B90AB6A3-391C-4D76-AFD2-CC3A08B44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pic>
        <p:nvPicPr>
          <p:cNvPr id="81" name="Picture 80">
            <a:extLst>
              <a:ext uri="{FF2B5EF4-FFF2-40B4-BE49-F238E27FC236}">
                <a16:creationId xmlns:a16="http://schemas.microsoft.com/office/drawing/2014/main" id="{1CE70A94-8DFF-4BD7-94DA-52235A99D23F}"/>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743333" y="0"/>
            <a:ext cx="448667" cy="758571"/>
          </a:xfrm>
          <a:prstGeom prst="rect">
            <a:avLst/>
          </a:prstGeom>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spTree>
    <p:extLst>
      <p:ext uri="{BB962C8B-B14F-4D97-AF65-F5344CB8AC3E}">
        <p14:creationId xmlns:p14="http://schemas.microsoft.com/office/powerpoint/2010/main" val="17583843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E8606D-27D2-4817-BB59-41F3240CA344}"/>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3" name="Picture 2">
            <a:extLst>
              <a:ext uri="{FF2B5EF4-FFF2-40B4-BE49-F238E27FC236}">
                <a16:creationId xmlns:a16="http://schemas.microsoft.com/office/drawing/2014/main" id="{D50987DF-650C-4D5F-B4E4-E547C8FCF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6" y="705801"/>
            <a:ext cx="11634544" cy="5691144"/>
          </a:xfrm>
          <a:prstGeom prst="rect">
            <a:avLst/>
          </a:prstGeom>
        </p:spPr>
      </p:pic>
      <p:sp>
        <p:nvSpPr>
          <p:cNvPr id="7" name="Rectangle 6">
            <a:extLst>
              <a:ext uri="{FF2B5EF4-FFF2-40B4-BE49-F238E27FC236}">
                <a16:creationId xmlns:a16="http://schemas.microsoft.com/office/drawing/2014/main" id="{8C6F4FA4-30F1-4ADE-9F7F-F6253730891E}"/>
              </a:ext>
            </a:extLst>
          </p:cNvPr>
          <p:cNvSpPr/>
          <p:nvPr/>
        </p:nvSpPr>
        <p:spPr>
          <a:xfrm>
            <a:off x="701815" y="157591"/>
            <a:ext cx="10880585" cy="529737"/>
          </a:xfrm>
          <a:prstGeom prst="rect">
            <a:avLst/>
          </a:prstGeom>
          <a:noFill/>
        </p:spPr>
        <p:txBody>
          <a:bodyPr vert="horz" lIns="91440" tIns="45720" rIns="91440" bIns="45720" rtlCol="0" anchor="b" anchorCtr="0">
            <a:noAutofit/>
          </a:bodyPr>
          <a:lstStyle/>
          <a:p>
            <a:pPr defTabSz="685800">
              <a:lnSpc>
                <a:spcPct val="90000"/>
              </a:lnSpc>
              <a:spcBef>
                <a:spcPct val="0"/>
              </a:spcBef>
            </a:pPr>
            <a:r>
              <a:rPr lang="en-IN" sz="3200" b="1" dirty="0">
                <a:solidFill>
                  <a:srgbClr val="002060"/>
                </a:solidFill>
                <a:effectLst>
                  <a:outerShdw blurRad="38100" dist="38100" dir="2700000" algn="tl">
                    <a:srgbClr val="000000">
                      <a:alpha val="43137"/>
                    </a:srgbClr>
                  </a:outerShdw>
                </a:effectLst>
                <a:ea typeface="+mj-ea"/>
                <a:cs typeface="+mj-cs"/>
              </a:rPr>
              <a:t>Certain Figures which make Indian Smart Cities Unique</a:t>
            </a:r>
          </a:p>
        </p:txBody>
      </p:sp>
      <p:sp>
        <p:nvSpPr>
          <p:cNvPr id="8" name="Flowchart: Sequential Access Storage 7">
            <a:extLst>
              <a:ext uri="{FF2B5EF4-FFF2-40B4-BE49-F238E27FC236}">
                <a16:creationId xmlns:a16="http://schemas.microsoft.com/office/drawing/2014/main" id="{8BE42459-4024-4D13-A831-A229368B4B7A}"/>
              </a:ext>
            </a:extLst>
          </p:cNvPr>
          <p:cNvSpPr/>
          <p:nvPr/>
        </p:nvSpPr>
        <p:spPr>
          <a:xfrm>
            <a:off x="152400" y="1141738"/>
            <a:ext cx="960603" cy="838200"/>
          </a:xfrm>
          <a:prstGeom prst="flowChartMagneticTap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F27E08-BB01-4D36-BAF4-87838332A83C}"/>
              </a:ext>
            </a:extLst>
          </p:cNvPr>
          <p:cNvSpPr txBox="1"/>
          <p:nvPr/>
        </p:nvSpPr>
        <p:spPr>
          <a:xfrm>
            <a:off x="457200" y="3136612"/>
            <a:ext cx="109728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dirty="0">
                <a:solidFill>
                  <a:srgbClr val="002060"/>
                </a:solidFill>
                <a:effectLst>
                  <a:innerShdw blurRad="63500" dist="50800" dir="13500000">
                    <a:prstClr val="black">
                      <a:alpha val="50000"/>
                    </a:prstClr>
                  </a:innerShdw>
                </a:effectLst>
              </a:rPr>
              <a:t>Total number of vehicles registered in India in 2018=21.6 million </a:t>
            </a:r>
          </a:p>
        </p:txBody>
      </p:sp>
      <p:sp>
        <p:nvSpPr>
          <p:cNvPr id="11" name="Freeform: Shape 10">
            <a:extLst>
              <a:ext uri="{FF2B5EF4-FFF2-40B4-BE49-F238E27FC236}">
                <a16:creationId xmlns:a16="http://schemas.microsoft.com/office/drawing/2014/main" id="{E1D71018-38C7-4AC4-9FDA-DD3D82959480}"/>
              </a:ext>
            </a:extLst>
          </p:cNvPr>
          <p:cNvSpPr/>
          <p:nvPr/>
        </p:nvSpPr>
        <p:spPr>
          <a:xfrm>
            <a:off x="3038742" y="979056"/>
            <a:ext cx="960603" cy="394854"/>
          </a:xfrm>
          <a:custGeom>
            <a:avLst/>
            <a:gdLst>
              <a:gd name="connsiteX0" fmla="*/ 960603 w 960603"/>
              <a:gd name="connsiteY0" fmla="*/ 221672 h 554181"/>
              <a:gd name="connsiteX1" fmla="*/ 877476 w 960603"/>
              <a:gd name="connsiteY1" fmla="*/ 166254 h 554181"/>
              <a:gd name="connsiteX2" fmla="*/ 849767 w 960603"/>
              <a:gd name="connsiteY2" fmla="*/ 138545 h 554181"/>
              <a:gd name="connsiteX3" fmla="*/ 812822 w 960603"/>
              <a:gd name="connsiteY3" fmla="*/ 120072 h 554181"/>
              <a:gd name="connsiteX4" fmla="*/ 757403 w 960603"/>
              <a:gd name="connsiteY4" fmla="*/ 83127 h 554181"/>
              <a:gd name="connsiteX5" fmla="*/ 729694 w 960603"/>
              <a:gd name="connsiteY5" fmla="*/ 64654 h 554181"/>
              <a:gd name="connsiteX6" fmla="*/ 674276 w 960603"/>
              <a:gd name="connsiteY6" fmla="*/ 46181 h 554181"/>
              <a:gd name="connsiteX7" fmla="*/ 618858 w 960603"/>
              <a:gd name="connsiteY7" fmla="*/ 9236 h 554181"/>
              <a:gd name="connsiteX8" fmla="*/ 387949 w 960603"/>
              <a:gd name="connsiteY8" fmla="*/ 0 h 554181"/>
              <a:gd name="connsiteX9" fmla="*/ 221694 w 960603"/>
              <a:gd name="connsiteY9" fmla="*/ 9236 h 554181"/>
              <a:gd name="connsiteX10" fmla="*/ 184749 w 960603"/>
              <a:gd name="connsiteY10" fmla="*/ 18472 h 554181"/>
              <a:gd name="connsiteX11" fmla="*/ 101622 w 960603"/>
              <a:gd name="connsiteY11" fmla="*/ 64654 h 554181"/>
              <a:gd name="connsiteX12" fmla="*/ 64676 w 960603"/>
              <a:gd name="connsiteY12" fmla="*/ 110836 h 554181"/>
              <a:gd name="connsiteX13" fmla="*/ 36967 w 960603"/>
              <a:gd name="connsiteY13" fmla="*/ 129309 h 554181"/>
              <a:gd name="connsiteX14" fmla="*/ 9258 w 960603"/>
              <a:gd name="connsiteY14" fmla="*/ 221672 h 554181"/>
              <a:gd name="connsiteX15" fmla="*/ 9258 w 960603"/>
              <a:gd name="connsiteY15" fmla="*/ 397163 h 554181"/>
              <a:gd name="connsiteX16" fmla="*/ 27731 w 960603"/>
              <a:gd name="connsiteY16" fmla="*/ 434109 h 554181"/>
              <a:gd name="connsiteX17" fmla="*/ 83149 w 960603"/>
              <a:gd name="connsiteY17" fmla="*/ 461818 h 554181"/>
              <a:gd name="connsiteX18" fmla="*/ 120094 w 960603"/>
              <a:gd name="connsiteY18" fmla="*/ 480290 h 554181"/>
              <a:gd name="connsiteX19" fmla="*/ 175513 w 960603"/>
              <a:gd name="connsiteY19" fmla="*/ 517236 h 554181"/>
              <a:gd name="connsiteX20" fmla="*/ 240167 w 960603"/>
              <a:gd name="connsiteY20" fmla="*/ 526472 h 554181"/>
              <a:gd name="connsiteX21" fmla="*/ 323294 w 960603"/>
              <a:gd name="connsiteY21" fmla="*/ 544945 h 554181"/>
              <a:gd name="connsiteX22" fmla="*/ 424894 w 960603"/>
              <a:gd name="connsiteY22" fmla="*/ 554181 h 554181"/>
              <a:gd name="connsiteX23" fmla="*/ 600385 w 960603"/>
              <a:gd name="connsiteY23" fmla="*/ 526472 h 554181"/>
              <a:gd name="connsiteX24" fmla="*/ 683513 w 960603"/>
              <a:gd name="connsiteY24" fmla="*/ 471054 h 554181"/>
              <a:gd name="connsiteX25" fmla="*/ 711222 w 960603"/>
              <a:gd name="connsiteY25" fmla="*/ 452581 h 554181"/>
              <a:gd name="connsiteX26" fmla="*/ 766640 w 960603"/>
              <a:gd name="connsiteY26" fmla="*/ 397163 h 554181"/>
              <a:gd name="connsiteX27" fmla="*/ 803585 w 960603"/>
              <a:gd name="connsiteY27" fmla="*/ 341745 h 554181"/>
              <a:gd name="connsiteX28" fmla="*/ 849767 w 960603"/>
              <a:gd name="connsiteY28" fmla="*/ 286327 h 554181"/>
              <a:gd name="connsiteX29" fmla="*/ 868240 w 960603"/>
              <a:gd name="connsiteY29" fmla="*/ 230909 h 554181"/>
              <a:gd name="connsiteX30" fmla="*/ 886713 w 960603"/>
              <a:gd name="connsiteY30" fmla="*/ 166254 h 554181"/>
              <a:gd name="connsiteX31" fmla="*/ 886713 w 960603"/>
              <a:gd name="connsiteY31" fmla="*/ 157018 h 55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03" h="554181">
                <a:moveTo>
                  <a:pt x="960603" y="221672"/>
                </a:moveTo>
                <a:cubicBezTo>
                  <a:pt x="926155" y="201003"/>
                  <a:pt x="907403" y="191906"/>
                  <a:pt x="877476" y="166254"/>
                </a:cubicBezTo>
                <a:cubicBezTo>
                  <a:pt x="867558" y="157753"/>
                  <a:pt x="860396" y="146137"/>
                  <a:pt x="849767" y="138545"/>
                </a:cubicBezTo>
                <a:cubicBezTo>
                  <a:pt x="838563" y="130542"/>
                  <a:pt x="824026" y="128075"/>
                  <a:pt x="812822" y="120072"/>
                </a:cubicBezTo>
                <a:cubicBezTo>
                  <a:pt x="752286" y="76832"/>
                  <a:pt x="816842" y="102938"/>
                  <a:pt x="757403" y="83127"/>
                </a:cubicBezTo>
                <a:cubicBezTo>
                  <a:pt x="748167" y="76969"/>
                  <a:pt x="739838" y="69163"/>
                  <a:pt x="729694" y="64654"/>
                </a:cubicBezTo>
                <a:cubicBezTo>
                  <a:pt x="711900" y="56746"/>
                  <a:pt x="690478" y="56982"/>
                  <a:pt x="674276" y="46181"/>
                </a:cubicBezTo>
                <a:cubicBezTo>
                  <a:pt x="655803" y="33866"/>
                  <a:pt x="641042" y="10123"/>
                  <a:pt x="618858" y="9236"/>
                </a:cubicBezTo>
                <a:lnTo>
                  <a:pt x="387949" y="0"/>
                </a:lnTo>
                <a:cubicBezTo>
                  <a:pt x="332531" y="3079"/>
                  <a:pt x="276970" y="4211"/>
                  <a:pt x="221694" y="9236"/>
                </a:cubicBezTo>
                <a:cubicBezTo>
                  <a:pt x="209052" y="10385"/>
                  <a:pt x="196103" y="12795"/>
                  <a:pt x="184749" y="18472"/>
                </a:cubicBezTo>
                <a:cubicBezTo>
                  <a:pt x="57716" y="81989"/>
                  <a:pt x="178246" y="39114"/>
                  <a:pt x="101622" y="64654"/>
                </a:cubicBezTo>
                <a:cubicBezTo>
                  <a:pt x="22212" y="117595"/>
                  <a:pt x="115664" y="47102"/>
                  <a:pt x="64676" y="110836"/>
                </a:cubicBezTo>
                <a:cubicBezTo>
                  <a:pt x="57741" y="119504"/>
                  <a:pt x="46203" y="123151"/>
                  <a:pt x="36967" y="129309"/>
                </a:cubicBezTo>
                <a:cubicBezTo>
                  <a:pt x="14480" y="196770"/>
                  <a:pt x="23217" y="165836"/>
                  <a:pt x="9258" y="221672"/>
                </a:cubicBezTo>
                <a:cubicBezTo>
                  <a:pt x="3460" y="291246"/>
                  <a:pt x="-8302" y="332778"/>
                  <a:pt x="9258" y="397163"/>
                </a:cubicBezTo>
                <a:cubicBezTo>
                  <a:pt x="12881" y="410447"/>
                  <a:pt x="18916" y="423531"/>
                  <a:pt x="27731" y="434109"/>
                </a:cubicBezTo>
                <a:cubicBezTo>
                  <a:pt x="44164" y="453828"/>
                  <a:pt x="61904" y="452713"/>
                  <a:pt x="83149" y="461818"/>
                </a:cubicBezTo>
                <a:cubicBezTo>
                  <a:pt x="95804" y="467242"/>
                  <a:pt x="108288" y="473206"/>
                  <a:pt x="120094" y="480290"/>
                </a:cubicBezTo>
                <a:cubicBezTo>
                  <a:pt x="139132" y="491713"/>
                  <a:pt x="153534" y="514096"/>
                  <a:pt x="175513" y="517236"/>
                </a:cubicBezTo>
                <a:cubicBezTo>
                  <a:pt x="197064" y="520315"/>
                  <a:pt x="218748" y="522578"/>
                  <a:pt x="240167" y="526472"/>
                </a:cubicBezTo>
                <a:cubicBezTo>
                  <a:pt x="292383" y="535966"/>
                  <a:pt x="264615" y="537610"/>
                  <a:pt x="323294" y="544945"/>
                </a:cubicBezTo>
                <a:cubicBezTo>
                  <a:pt x="357038" y="549163"/>
                  <a:pt x="391027" y="551102"/>
                  <a:pt x="424894" y="554181"/>
                </a:cubicBezTo>
                <a:cubicBezTo>
                  <a:pt x="455435" y="551832"/>
                  <a:pt x="559731" y="553574"/>
                  <a:pt x="600385" y="526472"/>
                </a:cubicBezTo>
                <a:lnTo>
                  <a:pt x="683513" y="471054"/>
                </a:lnTo>
                <a:lnTo>
                  <a:pt x="711222" y="452581"/>
                </a:lnTo>
                <a:cubicBezTo>
                  <a:pt x="760480" y="354063"/>
                  <a:pt x="692750" y="471053"/>
                  <a:pt x="766640" y="397163"/>
                </a:cubicBezTo>
                <a:cubicBezTo>
                  <a:pt x="782339" y="381464"/>
                  <a:pt x="787886" y="357444"/>
                  <a:pt x="803585" y="341745"/>
                </a:cubicBezTo>
                <a:cubicBezTo>
                  <a:pt x="839143" y="306187"/>
                  <a:pt x="824048" y="324904"/>
                  <a:pt x="849767" y="286327"/>
                </a:cubicBezTo>
                <a:lnTo>
                  <a:pt x="868240" y="230909"/>
                </a:lnTo>
                <a:cubicBezTo>
                  <a:pt x="877042" y="204504"/>
                  <a:pt x="880915" y="195242"/>
                  <a:pt x="886713" y="166254"/>
                </a:cubicBezTo>
                <a:cubicBezTo>
                  <a:pt x="887317" y="163235"/>
                  <a:pt x="886713" y="160097"/>
                  <a:pt x="886713" y="15701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5D9871-41CB-4C67-B599-6C74F61B91AA}"/>
              </a:ext>
            </a:extLst>
          </p:cNvPr>
          <p:cNvSpPr/>
          <p:nvPr/>
        </p:nvSpPr>
        <p:spPr>
          <a:xfrm>
            <a:off x="5135397" y="974437"/>
            <a:ext cx="960603" cy="399472"/>
          </a:xfrm>
          <a:custGeom>
            <a:avLst/>
            <a:gdLst>
              <a:gd name="connsiteX0" fmla="*/ 960603 w 960603"/>
              <a:gd name="connsiteY0" fmla="*/ 221672 h 554181"/>
              <a:gd name="connsiteX1" fmla="*/ 877476 w 960603"/>
              <a:gd name="connsiteY1" fmla="*/ 166254 h 554181"/>
              <a:gd name="connsiteX2" fmla="*/ 849767 w 960603"/>
              <a:gd name="connsiteY2" fmla="*/ 138545 h 554181"/>
              <a:gd name="connsiteX3" fmla="*/ 812822 w 960603"/>
              <a:gd name="connsiteY3" fmla="*/ 120072 h 554181"/>
              <a:gd name="connsiteX4" fmla="*/ 757403 w 960603"/>
              <a:gd name="connsiteY4" fmla="*/ 83127 h 554181"/>
              <a:gd name="connsiteX5" fmla="*/ 729694 w 960603"/>
              <a:gd name="connsiteY5" fmla="*/ 64654 h 554181"/>
              <a:gd name="connsiteX6" fmla="*/ 674276 w 960603"/>
              <a:gd name="connsiteY6" fmla="*/ 46181 h 554181"/>
              <a:gd name="connsiteX7" fmla="*/ 618858 w 960603"/>
              <a:gd name="connsiteY7" fmla="*/ 9236 h 554181"/>
              <a:gd name="connsiteX8" fmla="*/ 387949 w 960603"/>
              <a:gd name="connsiteY8" fmla="*/ 0 h 554181"/>
              <a:gd name="connsiteX9" fmla="*/ 221694 w 960603"/>
              <a:gd name="connsiteY9" fmla="*/ 9236 h 554181"/>
              <a:gd name="connsiteX10" fmla="*/ 184749 w 960603"/>
              <a:gd name="connsiteY10" fmla="*/ 18472 h 554181"/>
              <a:gd name="connsiteX11" fmla="*/ 101622 w 960603"/>
              <a:gd name="connsiteY11" fmla="*/ 64654 h 554181"/>
              <a:gd name="connsiteX12" fmla="*/ 64676 w 960603"/>
              <a:gd name="connsiteY12" fmla="*/ 110836 h 554181"/>
              <a:gd name="connsiteX13" fmla="*/ 36967 w 960603"/>
              <a:gd name="connsiteY13" fmla="*/ 129309 h 554181"/>
              <a:gd name="connsiteX14" fmla="*/ 9258 w 960603"/>
              <a:gd name="connsiteY14" fmla="*/ 221672 h 554181"/>
              <a:gd name="connsiteX15" fmla="*/ 9258 w 960603"/>
              <a:gd name="connsiteY15" fmla="*/ 397163 h 554181"/>
              <a:gd name="connsiteX16" fmla="*/ 27731 w 960603"/>
              <a:gd name="connsiteY16" fmla="*/ 434109 h 554181"/>
              <a:gd name="connsiteX17" fmla="*/ 83149 w 960603"/>
              <a:gd name="connsiteY17" fmla="*/ 461818 h 554181"/>
              <a:gd name="connsiteX18" fmla="*/ 120094 w 960603"/>
              <a:gd name="connsiteY18" fmla="*/ 480290 h 554181"/>
              <a:gd name="connsiteX19" fmla="*/ 175513 w 960603"/>
              <a:gd name="connsiteY19" fmla="*/ 517236 h 554181"/>
              <a:gd name="connsiteX20" fmla="*/ 240167 w 960603"/>
              <a:gd name="connsiteY20" fmla="*/ 526472 h 554181"/>
              <a:gd name="connsiteX21" fmla="*/ 323294 w 960603"/>
              <a:gd name="connsiteY21" fmla="*/ 544945 h 554181"/>
              <a:gd name="connsiteX22" fmla="*/ 424894 w 960603"/>
              <a:gd name="connsiteY22" fmla="*/ 554181 h 554181"/>
              <a:gd name="connsiteX23" fmla="*/ 600385 w 960603"/>
              <a:gd name="connsiteY23" fmla="*/ 526472 h 554181"/>
              <a:gd name="connsiteX24" fmla="*/ 683513 w 960603"/>
              <a:gd name="connsiteY24" fmla="*/ 471054 h 554181"/>
              <a:gd name="connsiteX25" fmla="*/ 711222 w 960603"/>
              <a:gd name="connsiteY25" fmla="*/ 452581 h 554181"/>
              <a:gd name="connsiteX26" fmla="*/ 766640 w 960603"/>
              <a:gd name="connsiteY26" fmla="*/ 397163 h 554181"/>
              <a:gd name="connsiteX27" fmla="*/ 803585 w 960603"/>
              <a:gd name="connsiteY27" fmla="*/ 341745 h 554181"/>
              <a:gd name="connsiteX28" fmla="*/ 849767 w 960603"/>
              <a:gd name="connsiteY28" fmla="*/ 286327 h 554181"/>
              <a:gd name="connsiteX29" fmla="*/ 868240 w 960603"/>
              <a:gd name="connsiteY29" fmla="*/ 230909 h 554181"/>
              <a:gd name="connsiteX30" fmla="*/ 886713 w 960603"/>
              <a:gd name="connsiteY30" fmla="*/ 166254 h 554181"/>
              <a:gd name="connsiteX31" fmla="*/ 886713 w 960603"/>
              <a:gd name="connsiteY31" fmla="*/ 157018 h 55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03" h="554181">
                <a:moveTo>
                  <a:pt x="960603" y="221672"/>
                </a:moveTo>
                <a:cubicBezTo>
                  <a:pt x="926155" y="201003"/>
                  <a:pt x="907403" y="191906"/>
                  <a:pt x="877476" y="166254"/>
                </a:cubicBezTo>
                <a:cubicBezTo>
                  <a:pt x="867558" y="157753"/>
                  <a:pt x="860396" y="146137"/>
                  <a:pt x="849767" y="138545"/>
                </a:cubicBezTo>
                <a:cubicBezTo>
                  <a:pt x="838563" y="130542"/>
                  <a:pt x="824026" y="128075"/>
                  <a:pt x="812822" y="120072"/>
                </a:cubicBezTo>
                <a:cubicBezTo>
                  <a:pt x="752286" y="76832"/>
                  <a:pt x="816842" y="102938"/>
                  <a:pt x="757403" y="83127"/>
                </a:cubicBezTo>
                <a:cubicBezTo>
                  <a:pt x="748167" y="76969"/>
                  <a:pt x="739838" y="69163"/>
                  <a:pt x="729694" y="64654"/>
                </a:cubicBezTo>
                <a:cubicBezTo>
                  <a:pt x="711900" y="56746"/>
                  <a:pt x="690478" y="56982"/>
                  <a:pt x="674276" y="46181"/>
                </a:cubicBezTo>
                <a:cubicBezTo>
                  <a:pt x="655803" y="33866"/>
                  <a:pt x="641042" y="10123"/>
                  <a:pt x="618858" y="9236"/>
                </a:cubicBezTo>
                <a:lnTo>
                  <a:pt x="387949" y="0"/>
                </a:lnTo>
                <a:cubicBezTo>
                  <a:pt x="332531" y="3079"/>
                  <a:pt x="276970" y="4211"/>
                  <a:pt x="221694" y="9236"/>
                </a:cubicBezTo>
                <a:cubicBezTo>
                  <a:pt x="209052" y="10385"/>
                  <a:pt x="196103" y="12795"/>
                  <a:pt x="184749" y="18472"/>
                </a:cubicBezTo>
                <a:cubicBezTo>
                  <a:pt x="57716" y="81989"/>
                  <a:pt x="178246" y="39114"/>
                  <a:pt x="101622" y="64654"/>
                </a:cubicBezTo>
                <a:cubicBezTo>
                  <a:pt x="22212" y="117595"/>
                  <a:pt x="115664" y="47102"/>
                  <a:pt x="64676" y="110836"/>
                </a:cubicBezTo>
                <a:cubicBezTo>
                  <a:pt x="57741" y="119504"/>
                  <a:pt x="46203" y="123151"/>
                  <a:pt x="36967" y="129309"/>
                </a:cubicBezTo>
                <a:cubicBezTo>
                  <a:pt x="14480" y="196770"/>
                  <a:pt x="23217" y="165836"/>
                  <a:pt x="9258" y="221672"/>
                </a:cubicBezTo>
                <a:cubicBezTo>
                  <a:pt x="3460" y="291246"/>
                  <a:pt x="-8302" y="332778"/>
                  <a:pt x="9258" y="397163"/>
                </a:cubicBezTo>
                <a:cubicBezTo>
                  <a:pt x="12881" y="410447"/>
                  <a:pt x="18916" y="423531"/>
                  <a:pt x="27731" y="434109"/>
                </a:cubicBezTo>
                <a:cubicBezTo>
                  <a:pt x="44164" y="453828"/>
                  <a:pt x="61904" y="452713"/>
                  <a:pt x="83149" y="461818"/>
                </a:cubicBezTo>
                <a:cubicBezTo>
                  <a:pt x="95804" y="467242"/>
                  <a:pt x="108288" y="473206"/>
                  <a:pt x="120094" y="480290"/>
                </a:cubicBezTo>
                <a:cubicBezTo>
                  <a:pt x="139132" y="491713"/>
                  <a:pt x="153534" y="514096"/>
                  <a:pt x="175513" y="517236"/>
                </a:cubicBezTo>
                <a:cubicBezTo>
                  <a:pt x="197064" y="520315"/>
                  <a:pt x="218748" y="522578"/>
                  <a:pt x="240167" y="526472"/>
                </a:cubicBezTo>
                <a:cubicBezTo>
                  <a:pt x="292383" y="535966"/>
                  <a:pt x="264615" y="537610"/>
                  <a:pt x="323294" y="544945"/>
                </a:cubicBezTo>
                <a:cubicBezTo>
                  <a:pt x="357038" y="549163"/>
                  <a:pt x="391027" y="551102"/>
                  <a:pt x="424894" y="554181"/>
                </a:cubicBezTo>
                <a:cubicBezTo>
                  <a:pt x="455435" y="551832"/>
                  <a:pt x="559731" y="553574"/>
                  <a:pt x="600385" y="526472"/>
                </a:cubicBezTo>
                <a:lnTo>
                  <a:pt x="683513" y="471054"/>
                </a:lnTo>
                <a:lnTo>
                  <a:pt x="711222" y="452581"/>
                </a:lnTo>
                <a:cubicBezTo>
                  <a:pt x="760480" y="354063"/>
                  <a:pt x="692750" y="471053"/>
                  <a:pt x="766640" y="397163"/>
                </a:cubicBezTo>
                <a:cubicBezTo>
                  <a:pt x="782339" y="381464"/>
                  <a:pt x="787886" y="357444"/>
                  <a:pt x="803585" y="341745"/>
                </a:cubicBezTo>
                <a:cubicBezTo>
                  <a:pt x="839143" y="306187"/>
                  <a:pt x="824048" y="324904"/>
                  <a:pt x="849767" y="286327"/>
                </a:cubicBezTo>
                <a:lnTo>
                  <a:pt x="868240" y="230909"/>
                </a:lnTo>
                <a:cubicBezTo>
                  <a:pt x="877042" y="204504"/>
                  <a:pt x="880915" y="195242"/>
                  <a:pt x="886713" y="166254"/>
                </a:cubicBezTo>
                <a:cubicBezTo>
                  <a:pt x="887317" y="163235"/>
                  <a:pt x="886713" y="160097"/>
                  <a:pt x="886713" y="15701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CSG\Downloads\C-DOT Logo.jpg">
            <a:extLst>
              <a:ext uri="{FF2B5EF4-FFF2-40B4-BE49-F238E27FC236}">
                <a16:creationId xmlns:a16="http://schemas.microsoft.com/office/drawing/2014/main" id="{C59C0EED-D7BF-43E8-B2BE-176469052D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1F06514-DEAB-4E41-A155-DDF7F4659E94}"/>
              </a:ext>
            </a:extLst>
          </p:cNvPr>
          <p:cNvSpPr>
            <a:spLocks noGrp="1"/>
          </p:cNvSpPr>
          <p:nvPr>
            <p:ph type="dt" sz="half" idx="10"/>
          </p:nvPr>
        </p:nvSpPr>
        <p:spPr/>
        <p:txBody>
          <a:bodyPr/>
          <a:lstStyle/>
          <a:p>
            <a:fld id="{090A0D9C-3649-4B1A-B81C-B40D461D2887}" type="datetime1">
              <a:rPr lang="en-IN" smtClean="0">
                <a:solidFill>
                  <a:srgbClr val="04617B">
                    <a:shade val="90000"/>
                  </a:srgbClr>
                </a:solidFill>
              </a:rPr>
              <a:t>25-09-2019</a:t>
            </a:fld>
            <a:endParaRPr lang="en-IN" dirty="0">
              <a:solidFill>
                <a:srgbClr val="04617B">
                  <a:shade val="90000"/>
                </a:srgbClr>
              </a:solidFill>
            </a:endParaRPr>
          </a:p>
        </p:txBody>
      </p:sp>
    </p:spTree>
    <p:extLst>
      <p:ext uri="{BB962C8B-B14F-4D97-AF65-F5344CB8AC3E}">
        <p14:creationId xmlns:p14="http://schemas.microsoft.com/office/powerpoint/2010/main" val="19056841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1500"/>
                            </p:stCondLst>
                            <p:childTnLst>
                              <p:par>
                                <p:cTn id="12" presetID="10" presetClass="entr" presetSubtype="0"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3500"/>
                            </p:stCondLst>
                            <p:childTnLst>
                              <p:par>
                                <p:cTn id="16" presetID="10" presetClass="entr" presetSubtype="0" fill="hold" grpId="0"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3"/>
                                        </p:tgtEl>
                                        <p:attrNameLst>
                                          <p:attrName>style.opacity</p:attrName>
                                        </p:attrNameLst>
                                      </p:cBhvr>
                                      <p:to>
                                        <p:strVal val="0.5"/>
                                      </p:to>
                                    </p:set>
                                    <p:animEffect filter="image" prLst="opacity: 0.5">
                                      <p:cBhvr rctx="IE">
                                        <p:cTn id="23"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334DEE1-2D18-432E-9E92-557AFB599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599"/>
            <a:ext cx="12076490" cy="5730185"/>
          </a:xfrm>
        </p:spPr>
      </p:pic>
      <p:sp>
        <p:nvSpPr>
          <p:cNvPr id="6" name="Slide Number Placeholder 5">
            <a:extLst>
              <a:ext uri="{FF2B5EF4-FFF2-40B4-BE49-F238E27FC236}">
                <a16:creationId xmlns:a16="http://schemas.microsoft.com/office/drawing/2014/main" id="{59557B30-628B-44C2-A7EE-D6EC4B61529A}"/>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7" name="Rectangle 6">
            <a:extLst>
              <a:ext uri="{FF2B5EF4-FFF2-40B4-BE49-F238E27FC236}">
                <a16:creationId xmlns:a16="http://schemas.microsoft.com/office/drawing/2014/main" id="{8E32FB56-377F-4422-BC44-4E34EA1BBAFD}"/>
              </a:ext>
            </a:extLst>
          </p:cNvPr>
          <p:cNvSpPr/>
          <p:nvPr/>
        </p:nvSpPr>
        <p:spPr>
          <a:xfrm>
            <a:off x="914400" y="157591"/>
            <a:ext cx="10058400" cy="452008"/>
          </a:xfrm>
          <a:prstGeom prst="rect">
            <a:avLst/>
          </a:prstGeom>
          <a:noFill/>
        </p:spPr>
        <p:txBody>
          <a:bodyPr vert="horz" lIns="91440" tIns="45720" rIns="91440" bIns="45720" rtlCol="0" anchor="b" anchorCtr="0">
            <a:noAutofit/>
          </a:bodyPr>
          <a:lstStyle/>
          <a:p>
            <a:pPr defTabSz="685800">
              <a:lnSpc>
                <a:spcPct val="90000"/>
              </a:lnSpc>
              <a:spcBef>
                <a:spcPct val="0"/>
              </a:spcBef>
            </a:pPr>
            <a:r>
              <a:rPr lang="en-IN" sz="3200" b="1" dirty="0">
                <a:solidFill>
                  <a:srgbClr val="002060"/>
                </a:solidFill>
                <a:effectLst>
                  <a:outerShdw blurRad="38100" dist="38100" dir="2700000" algn="tl">
                    <a:srgbClr val="000000">
                      <a:alpha val="43137"/>
                    </a:srgbClr>
                  </a:outerShdw>
                </a:effectLst>
                <a:ea typeface="+mj-ea"/>
                <a:cs typeface="+mj-cs"/>
              </a:rPr>
              <a:t>The India Aspect - Continues</a:t>
            </a:r>
          </a:p>
        </p:txBody>
      </p:sp>
      <p:sp>
        <p:nvSpPr>
          <p:cNvPr id="13" name="Flowchart: Sequential Access Storage 12">
            <a:extLst>
              <a:ext uri="{FF2B5EF4-FFF2-40B4-BE49-F238E27FC236}">
                <a16:creationId xmlns:a16="http://schemas.microsoft.com/office/drawing/2014/main" id="{A44000EA-7135-4FC8-8227-593561AF5242}"/>
              </a:ext>
            </a:extLst>
          </p:cNvPr>
          <p:cNvSpPr/>
          <p:nvPr/>
        </p:nvSpPr>
        <p:spPr>
          <a:xfrm>
            <a:off x="152400" y="1141738"/>
            <a:ext cx="960603" cy="838200"/>
          </a:xfrm>
          <a:prstGeom prst="flowChartMagneticTap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105F496-52CD-46C4-8FCC-8DC03C79A55B}"/>
              </a:ext>
            </a:extLst>
          </p:cNvPr>
          <p:cNvSpPr/>
          <p:nvPr/>
        </p:nvSpPr>
        <p:spPr>
          <a:xfrm>
            <a:off x="3038742" y="919019"/>
            <a:ext cx="960603" cy="394854"/>
          </a:xfrm>
          <a:custGeom>
            <a:avLst/>
            <a:gdLst>
              <a:gd name="connsiteX0" fmla="*/ 960603 w 960603"/>
              <a:gd name="connsiteY0" fmla="*/ 221672 h 554181"/>
              <a:gd name="connsiteX1" fmla="*/ 877476 w 960603"/>
              <a:gd name="connsiteY1" fmla="*/ 166254 h 554181"/>
              <a:gd name="connsiteX2" fmla="*/ 849767 w 960603"/>
              <a:gd name="connsiteY2" fmla="*/ 138545 h 554181"/>
              <a:gd name="connsiteX3" fmla="*/ 812822 w 960603"/>
              <a:gd name="connsiteY3" fmla="*/ 120072 h 554181"/>
              <a:gd name="connsiteX4" fmla="*/ 757403 w 960603"/>
              <a:gd name="connsiteY4" fmla="*/ 83127 h 554181"/>
              <a:gd name="connsiteX5" fmla="*/ 729694 w 960603"/>
              <a:gd name="connsiteY5" fmla="*/ 64654 h 554181"/>
              <a:gd name="connsiteX6" fmla="*/ 674276 w 960603"/>
              <a:gd name="connsiteY6" fmla="*/ 46181 h 554181"/>
              <a:gd name="connsiteX7" fmla="*/ 618858 w 960603"/>
              <a:gd name="connsiteY7" fmla="*/ 9236 h 554181"/>
              <a:gd name="connsiteX8" fmla="*/ 387949 w 960603"/>
              <a:gd name="connsiteY8" fmla="*/ 0 h 554181"/>
              <a:gd name="connsiteX9" fmla="*/ 221694 w 960603"/>
              <a:gd name="connsiteY9" fmla="*/ 9236 h 554181"/>
              <a:gd name="connsiteX10" fmla="*/ 184749 w 960603"/>
              <a:gd name="connsiteY10" fmla="*/ 18472 h 554181"/>
              <a:gd name="connsiteX11" fmla="*/ 101622 w 960603"/>
              <a:gd name="connsiteY11" fmla="*/ 64654 h 554181"/>
              <a:gd name="connsiteX12" fmla="*/ 64676 w 960603"/>
              <a:gd name="connsiteY12" fmla="*/ 110836 h 554181"/>
              <a:gd name="connsiteX13" fmla="*/ 36967 w 960603"/>
              <a:gd name="connsiteY13" fmla="*/ 129309 h 554181"/>
              <a:gd name="connsiteX14" fmla="*/ 9258 w 960603"/>
              <a:gd name="connsiteY14" fmla="*/ 221672 h 554181"/>
              <a:gd name="connsiteX15" fmla="*/ 9258 w 960603"/>
              <a:gd name="connsiteY15" fmla="*/ 397163 h 554181"/>
              <a:gd name="connsiteX16" fmla="*/ 27731 w 960603"/>
              <a:gd name="connsiteY16" fmla="*/ 434109 h 554181"/>
              <a:gd name="connsiteX17" fmla="*/ 83149 w 960603"/>
              <a:gd name="connsiteY17" fmla="*/ 461818 h 554181"/>
              <a:gd name="connsiteX18" fmla="*/ 120094 w 960603"/>
              <a:gd name="connsiteY18" fmla="*/ 480290 h 554181"/>
              <a:gd name="connsiteX19" fmla="*/ 175513 w 960603"/>
              <a:gd name="connsiteY19" fmla="*/ 517236 h 554181"/>
              <a:gd name="connsiteX20" fmla="*/ 240167 w 960603"/>
              <a:gd name="connsiteY20" fmla="*/ 526472 h 554181"/>
              <a:gd name="connsiteX21" fmla="*/ 323294 w 960603"/>
              <a:gd name="connsiteY21" fmla="*/ 544945 h 554181"/>
              <a:gd name="connsiteX22" fmla="*/ 424894 w 960603"/>
              <a:gd name="connsiteY22" fmla="*/ 554181 h 554181"/>
              <a:gd name="connsiteX23" fmla="*/ 600385 w 960603"/>
              <a:gd name="connsiteY23" fmla="*/ 526472 h 554181"/>
              <a:gd name="connsiteX24" fmla="*/ 683513 w 960603"/>
              <a:gd name="connsiteY24" fmla="*/ 471054 h 554181"/>
              <a:gd name="connsiteX25" fmla="*/ 711222 w 960603"/>
              <a:gd name="connsiteY25" fmla="*/ 452581 h 554181"/>
              <a:gd name="connsiteX26" fmla="*/ 766640 w 960603"/>
              <a:gd name="connsiteY26" fmla="*/ 397163 h 554181"/>
              <a:gd name="connsiteX27" fmla="*/ 803585 w 960603"/>
              <a:gd name="connsiteY27" fmla="*/ 341745 h 554181"/>
              <a:gd name="connsiteX28" fmla="*/ 849767 w 960603"/>
              <a:gd name="connsiteY28" fmla="*/ 286327 h 554181"/>
              <a:gd name="connsiteX29" fmla="*/ 868240 w 960603"/>
              <a:gd name="connsiteY29" fmla="*/ 230909 h 554181"/>
              <a:gd name="connsiteX30" fmla="*/ 886713 w 960603"/>
              <a:gd name="connsiteY30" fmla="*/ 166254 h 554181"/>
              <a:gd name="connsiteX31" fmla="*/ 886713 w 960603"/>
              <a:gd name="connsiteY31" fmla="*/ 157018 h 55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03" h="554181">
                <a:moveTo>
                  <a:pt x="960603" y="221672"/>
                </a:moveTo>
                <a:cubicBezTo>
                  <a:pt x="926155" y="201003"/>
                  <a:pt x="907403" y="191906"/>
                  <a:pt x="877476" y="166254"/>
                </a:cubicBezTo>
                <a:cubicBezTo>
                  <a:pt x="867558" y="157753"/>
                  <a:pt x="860396" y="146137"/>
                  <a:pt x="849767" y="138545"/>
                </a:cubicBezTo>
                <a:cubicBezTo>
                  <a:pt x="838563" y="130542"/>
                  <a:pt x="824026" y="128075"/>
                  <a:pt x="812822" y="120072"/>
                </a:cubicBezTo>
                <a:cubicBezTo>
                  <a:pt x="752286" y="76832"/>
                  <a:pt x="816842" y="102938"/>
                  <a:pt x="757403" y="83127"/>
                </a:cubicBezTo>
                <a:cubicBezTo>
                  <a:pt x="748167" y="76969"/>
                  <a:pt x="739838" y="69163"/>
                  <a:pt x="729694" y="64654"/>
                </a:cubicBezTo>
                <a:cubicBezTo>
                  <a:pt x="711900" y="56746"/>
                  <a:pt x="690478" y="56982"/>
                  <a:pt x="674276" y="46181"/>
                </a:cubicBezTo>
                <a:cubicBezTo>
                  <a:pt x="655803" y="33866"/>
                  <a:pt x="641042" y="10123"/>
                  <a:pt x="618858" y="9236"/>
                </a:cubicBezTo>
                <a:lnTo>
                  <a:pt x="387949" y="0"/>
                </a:lnTo>
                <a:cubicBezTo>
                  <a:pt x="332531" y="3079"/>
                  <a:pt x="276970" y="4211"/>
                  <a:pt x="221694" y="9236"/>
                </a:cubicBezTo>
                <a:cubicBezTo>
                  <a:pt x="209052" y="10385"/>
                  <a:pt x="196103" y="12795"/>
                  <a:pt x="184749" y="18472"/>
                </a:cubicBezTo>
                <a:cubicBezTo>
                  <a:pt x="57716" y="81989"/>
                  <a:pt x="178246" y="39114"/>
                  <a:pt x="101622" y="64654"/>
                </a:cubicBezTo>
                <a:cubicBezTo>
                  <a:pt x="22212" y="117595"/>
                  <a:pt x="115664" y="47102"/>
                  <a:pt x="64676" y="110836"/>
                </a:cubicBezTo>
                <a:cubicBezTo>
                  <a:pt x="57741" y="119504"/>
                  <a:pt x="46203" y="123151"/>
                  <a:pt x="36967" y="129309"/>
                </a:cubicBezTo>
                <a:cubicBezTo>
                  <a:pt x="14480" y="196770"/>
                  <a:pt x="23217" y="165836"/>
                  <a:pt x="9258" y="221672"/>
                </a:cubicBezTo>
                <a:cubicBezTo>
                  <a:pt x="3460" y="291246"/>
                  <a:pt x="-8302" y="332778"/>
                  <a:pt x="9258" y="397163"/>
                </a:cubicBezTo>
                <a:cubicBezTo>
                  <a:pt x="12881" y="410447"/>
                  <a:pt x="18916" y="423531"/>
                  <a:pt x="27731" y="434109"/>
                </a:cubicBezTo>
                <a:cubicBezTo>
                  <a:pt x="44164" y="453828"/>
                  <a:pt x="61904" y="452713"/>
                  <a:pt x="83149" y="461818"/>
                </a:cubicBezTo>
                <a:cubicBezTo>
                  <a:pt x="95804" y="467242"/>
                  <a:pt x="108288" y="473206"/>
                  <a:pt x="120094" y="480290"/>
                </a:cubicBezTo>
                <a:cubicBezTo>
                  <a:pt x="139132" y="491713"/>
                  <a:pt x="153534" y="514096"/>
                  <a:pt x="175513" y="517236"/>
                </a:cubicBezTo>
                <a:cubicBezTo>
                  <a:pt x="197064" y="520315"/>
                  <a:pt x="218748" y="522578"/>
                  <a:pt x="240167" y="526472"/>
                </a:cubicBezTo>
                <a:cubicBezTo>
                  <a:pt x="292383" y="535966"/>
                  <a:pt x="264615" y="537610"/>
                  <a:pt x="323294" y="544945"/>
                </a:cubicBezTo>
                <a:cubicBezTo>
                  <a:pt x="357038" y="549163"/>
                  <a:pt x="391027" y="551102"/>
                  <a:pt x="424894" y="554181"/>
                </a:cubicBezTo>
                <a:cubicBezTo>
                  <a:pt x="455435" y="551832"/>
                  <a:pt x="559731" y="553574"/>
                  <a:pt x="600385" y="526472"/>
                </a:cubicBezTo>
                <a:lnTo>
                  <a:pt x="683513" y="471054"/>
                </a:lnTo>
                <a:lnTo>
                  <a:pt x="711222" y="452581"/>
                </a:lnTo>
                <a:cubicBezTo>
                  <a:pt x="760480" y="354063"/>
                  <a:pt x="692750" y="471053"/>
                  <a:pt x="766640" y="397163"/>
                </a:cubicBezTo>
                <a:cubicBezTo>
                  <a:pt x="782339" y="381464"/>
                  <a:pt x="787886" y="357444"/>
                  <a:pt x="803585" y="341745"/>
                </a:cubicBezTo>
                <a:cubicBezTo>
                  <a:pt x="839143" y="306187"/>
                  <a:pt x="824048" y="324904"/>
                  <a:pt x="849767" y="286327"/>
                </a:cubicBezTo>
                <a:lnTo>
                  <a:pt x="868240" y="230909"/>
                </a:lnTo>
                <a:cubicBezTo>
                  <a:pt x="877042" y="204504"/>
                  <a:pt x="880915" y="195242"/>
                  <a:pt x="886713" y="166254"/>
                </a:cubicBezTo>
                <a:cubicBezTo>
                  <a:pt x="887317" y="163235"/>
                  <a:pt x="886713" y="160097"/>
                  <a:pt x="886713" y="15701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9DF691F-D192-4D30-ACAF-2183B4ED1A25}"/>
              </a:ext>
            </a:extLst>
          </p:cNvPr>
          <p:cNvSpPr/>
          <p:nvPr/>
        </p:nvSpPr>
        <p:spPr>
          <a:xfrm>
            <a:off x="5135397" y="914400"/>
            <a:ext cx="960603" cy="399472"/>
          </a:xfrm>
          <a:custGeom>
            <a:avLst/>
            <a:gdLst>
              <a:gd name="connsiteX0" fmla="*/ 960603 w 960603"/>
              <a:gd name="connsiteY0" fmla="*/ 221672 h 554181"/>
              <a:gd name="connsiteX1" fmla="*/ 877476 w 960603"/>
              <a:gd name="connsiteY1" fmla="*/ 166254 h 554181"/>
              <a:gd name="connsiteX2" fmla="*/ 849767 w 960603"/>
              <a:gd name="connsiteY2" fmla="*/ 138545 h 554181"/>
              <a:gd name="connsiteX3" fmla="*/ 812822 w 960603"/>
              <a:gd name="connsiteY3" fmla="*/ 120072 h 554181"/>
              <a:gd name="connsiteX4" fmla="*/ 757403 w 960603"/>
              <a:gd name="connsiteY4" fmla="*/ 83127 h 554181"/>
              <a:gd name="connsiteX5" fmla="*/ 729694 w 960603"/>
              <a:gd name="connsiteY5" fmla="*/ 64654 h 554181"/>
              <a:gd name="connsiteX6" fmla="*/ 674276 w 960603"/>
              <a:gd name="connsiteY6" fmla="*/ 46181 h 554181"/>
              <a:gd name="connsiteX7" fmla="*/ 618858 w 960603"/>
              <a:gd name="connsiteY7" fmla="*/ 9236 h 554181"/>
              <a:gd name="connsiteX8" fmla="*/ 387949 w 960603"/>
              <a:gd name="connsiteY8" fmla="*/ 0 h 554181"/>
              <a:gd name="connsiteX9" fmla="*/ 221694 w 960603"/>
              <a:gd name="connsiteY9" fmla="*/ 9236 h 554181"/>
              <a:gd name="connsiteX10" fmla="*/ 184749 w 960603"/>
              <a:gd name="connsiteY10" fmla="*/ 18472 h 554181"/>
              <a:gd name="connsiteX11" fmla="*/ 101622 w 960603"/>
              <a:gd name="connsiteY11" fmla="*/ 64654 h 554181"/>
              <a:gd name="connsiteX12" fmla="*/ 64676 w 960603"/>
              <a:gd name="connsiteY12" fmla="*/ 110836 h 554181"/>
              <a:gd name="connsiteX13" fmla="*/ 36967 w 960603"/>
              <a:gd name="connsiteY13" fmla="*/ 129309 h 554181"/>
              <a:gd name="connsiteX14" fmla="*/ 9258 w 960603"/>
              <a:gd name="connsiteY14" fmla="*/ 221672 h 554181"/>
              <a:gd name="connsiteX15" fmla="*/ 9258 w 960603"/>
              <a:gd name="connsiteY15" fmla="*/ 397163 h 554181"/>
              <a:gd name="connsiteX16" fmla="*/ 27731 w 960603"/>
              <a:gd name="connsiteY16" fmla="*/ 434109 h 554181"/>
              <a:gd name="connsiteX17" fmla="*/ 83149 w 960603"/>
              <a:gd name="connsiteY17" fmla="*/ 461818 h 554181"/>
              <a:gd name="connsiteX18" fmla="*/ 120094 w 960603"/>
              <a:gd name="connsiteY18" fmla="*/ 480290 h 554181"/>
              <a:gd name="connsiteX19" fmla="*/ 175513 w 960603"/>
              <a:gd name="connsiteY19" fmla="*/ 517236 h 554181"/>
              <a:gd name="connsiteX20" fmla="*/ 240167 w 960603"/>
              <a:gd name="connsiteY20" fmla="*/ 526472 h 554181"/>
              <a:gd name="connsiteX21" fmla="*/ 323294 w 960603"/>
              <a:gd name="connsiteY21" fmla="*/ 544945 h 554181"/>
              <a:gd name="connsiteX22" fmla="*/ 424894 w 960603"/>
              <a:gd name="connsiteY22" fmla="*/ 554181 h 554181"/>
              <a:gd name="connsiteX23" fmla="*/ 600385 w 960603"/>
              <a:gd name="connsiteY23" fmla="*/ 526472 h 554181"/>
              <a:gd name="connsiteX24" fmla="*/ 683513 w 960603"/>
              <a:gd name="connsiteY24" fmla="*/ 471054 h 554181"/>
              <a:gd name="connsiteX25" fmla="*/ 711222 w 960603"/>
              <a:gd name="connsiteY25" fmla="*/ 452581 h 554181"/>
              <a:gd name="connsiteX26" fmla="*/ 766640 w 960603"/>
              <a:gd name="connsiteY26" fmla="*/ 397163 h 554181"/>
              <a:gd name="connsiteX27" fmla="*/ 803585 w 960603"/>
              <a:gd name="connsiteY27" fmla="*/ 341745 h 554181"/>
              <a:gd name="connsiteX28" fmla="*/ 849767 w 960603"/>
              <a:gd name="connsiteY28" fmla="*/ 286327 h 554181"/>
              <a:gd name="connsiteX29" fmla="*/ 868240 w 960603"/>
              <a:gd name="connsiteY29" fmla="*/ 230909 h 554181"/>
              <a:gd name="connsiteX30" fmla="*/ 886713 w 960603"/>
              <a:gd name="connsiteY30" fmla="*/ 166254 h 554181"/>
              <a:gd name="connsiteX31" fmla="*/ 886713 w 960603"/>
              <a:gd name="connsiteY31" fmla="*/ 157018 h 55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603" h="554181">
                <a:moveTo>
                  <a:pt x="960603" y="221672"/>
                </a:moveTo>
                <a:cubicBezTo>
                  <a:pt x="926155" y="201003"/>
                  <a:pt x="907403" y="191906"/>
                  <a:pt x="877476" y="166254"/>
                </a:cubicBezTo>
                <a:cubicBezTo>
                  <a:pt x="867558" y="157753"/>
                  <a:pt x="860396" y="146137"/>
                  <a:pt x="849767" y="138545"/>
                </a:cubicBezTo>
                <a:cubicBezTo>
                  <a:pt x="838563" y="130542"/>
                  <a:pt x="824026" y="128075"/>
                  <a:pt x="812822" y="120072"/>
                </a:cubicBezTo>
                <a:cubicBezTo>
                  <a:pt x="752286" y="76832"/>
                  <a:pt x="816842" y="102938"/>
                  <a:pt x="757403" y="83127"/>
                </a:cubicBezTo>
                <a:cubicBezTo>
                  <a:pt x="748167" y="76969"/>
                  <a:pt x="739838" y="69163"/>
                  <a:pt x="729694" y="64654"/>
                </a:cubicBezTo>
                <a:cubicBezTo>
                  <a:pt x="711900" y="56746"/>
                  <a:pt x="690478" y="56982"/>
                  <a:pt x="674276" y="46181"/>
                </a:cubicBezTo>
                <a:cubicBezTo>
                  <a:pt x="655803" y="33866"/>
                  <a:pt x="641042" y="10123"/>
                  <a:pt x="618858" y="9236"/>
                </a:cubicBezTo>
                <a:lnTo>
                  <a:pt x="387949" y="0"/>
                </a:lnTo>
                <a:cubicBezTo>
                  <a:pt x="332531" y="3079"/>
                  <a:pt x="276970" y="4211"/>
                  <a:pt x="221694" y="9236"/>
                </a:cubicBezTo>
                <a:cubicBezTo>
                  <a:pt x="209052" y="10385"/>
                  <a:pt x="196103" y="12795"/>
                  <a:pt x="184749" y="18472"/>
                </a:cubicBezTo>
                <a:cubicBezTo>
                  <a:pt x="57716" y="81989"/>
                  <a:pt x="178246" y="39114"/>
                  <a:pt x="101622" y="64654"/>
                </a:cubicBezTo>
                <a:cubicBezTo>
                  <a:pt x="22212" y="117595"/>
                  <a:pt x="115664" y="47102"/>
                  <a:pt x="64676" y="110836"/>
                </a:cubicBezTo>
                <a:cubicBezTo>
                  <a:pt x="57741" y="119504"/>
                  <a:pt x="46203" y="123151"/>
                  <a:pt x="36967" y="129309"/>
                </a:cubicBezTo>
                <a:cubicBezTo>
                  <a:pt x="14480" y="196770"/>
                  <a:pt x="23217" y="165836"/>
                  <a:pt x="9258" y="221672"/>
                </a:cubicBezTo>
                <a:cubicBezTo>
                  <a:pt x="3460" y="291246"/>
                  <a:pt x="-8302" y="332778"/>
                  <a:pt x="9258" y="397163"/>
                </a:cubicBezTo>
                <a:cubicBezTo>
                  <a:pt x="12881" y="410447"/>
                  <a:pt x="18916" y="423531"/>
                  <a:pt x="27731" y="434109"/>
                </a:cubicBezTo>
                <a:cubicBezTo>
                  <a:pt x="44164" y="453828"/>
                  <a:pt x="61904" y="452713"/>
                  <a:pt x="83149" y="461818"/>
                </a:cubicBezTo>
                <a:cubicBezTo>
                  <a:pt x="95804" y="467242"/>
                  <a:pt x="108288" y="473206"/>
                  <a:pt x="120094" y="480290"/>
                </a:cubicBezTo>
                <a:cubicBezTo>
                  <a:pt x="139132" y="491713"/>
                  <a:pt x="153534" y="514096"/>
                  <a:pt x="175513" y="517236"/>
                </a:cubicBezTo>
                <a:cubicBezTo>
                  <a:pt x="197064" y="520315"/>
                  <a:pt x="218748" y="522578"/>
                  <a:pt x="240167" y="526472"/>
                </a:cubicBezTo>
                <a:cubicBezTo>
                  <a:pt x="292383" y="535966"/>
                  <a:pt x="264615" y="537610"/>
                  <a:pt x="323294" y="544945"/>
                </a:cubicBezTo>
                <a:cubicBezTo>
                  <a:pt x="357038" y="549163"/>
                  <a:pt x="391027" y="551102"/>
                  <a:pt x="424894" y="554181"/>
                </a:cubicBezTo>
                <a:cubicBezTo>
                  <a:pt x="455435" y="551832"/>
                  <a:pt x="559731" y="553574"/>
                  <a:pt x="600385" y="526472"/>
                </a:cubicBezTo>
                <a:lnTo>
                  <a:pt x="683513" y="471054"/>
                </a:lnTo>
                <a:lnTo>
                  <a:pt x="711222" y="452581"/>
                </a:lnTo>
                <a:cubicBezTo>
                  <a:pt x="760480" y="354063"/>
                  <a:pt x="692750" y="471053"/>
                  <a:pt x="766640" y="397163"/>
                </a:cubicBezTo>
                <a:cubicBezTo>
                  <a:pt x="782339" y="381464"/>
                  <a:pt x="787886" y="357444"/>
                  <a:pt x="803585" y="341745"/>
                </a:cubicBezTo>
                <a:cubicBezTo>
                  <a:pt x="839143" y="306187"/>
                  <a:pt x="824048" y="324904"/>
                  <a:pt x="849767" y="286327"/>
                </a:cubicBezTo>
                <a:lnTo>
                  <a:pt x="868240" y="230909"/>
                </a:lnTo>
                <a:cubicBezTo>
                  <a:pt x="877042" y="204504"/>
                  <a:pt x="880915" y="195242"/>
                  <a:pt x="886713" y="166254"/>
                </a:cubicBezTo>
                <a:cubicBezTo>
                  <a:pt x="887317" y="163235"/>
                  <a:pt x="886713" y="160097"/>
                  <a:pt x="886713" y="15701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72FF47A-BAE5-436D-8582-4686ACD3356A}"/>
              </a:ext>
            </a:extLst>
          </p:cNvPr>
          <p:cNvSpPr txBox="1"/>
          <p:nvPr/>
        </p:nvSpPr>
        <p:spPr>
          <a:xfrm>
            <a:off x="457200" y="3136612"/>
            <a:ext cx="11277600" cy="5539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000" b="1" dirty="0">
                <a:solidFill>
                  <a:srgbClr val="002060"/>
                </a:solidFill>
                <a:effectLst>
                  <a:innerShdw blurRad="63500" dist="50800" dir="13500000">
                    <a:prstClr val="black">
                      <a:alpha val="50000"/>
                    </a:prstClr>
                  </a:innerShdw>
                </a:effectLst>
              </a:rPr>
              <a:t>Total number of vehicles registered in Delhi in 2018=729,000 </a:t>
            </a:r>
          </a:p>
        </p:txBody>
      </p:sp>
      <p:pic>
        <p:nvPicPr>
          <p:cNvPr id="17" name="Picture 2" descr="C:\Users\CSG\Downloads\C-DOT Logo.jpg">
            <a:extLst>
              <a:ext uri="{FF2B5EF4-FFF2-40B4-BE49-F238E27FC236}">
                <a16:creationId xmlns:a16="http://schemas.microsoft.com/office/drawing/2014/main" id="{28714A9C-2254-4549-9B33-AD8C68248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6CD2379-8BFD-491B-9454-A28BAADE9C73}"/>
              </a:ext>
            </a:extLst>
          </p:cNvPr>
          <p:cNvSpPr>
            <a:spLocks noGrp="1"/>
          </p:cNvSpPr>
          <p:nvPr>
            <p:ph type="dt" sz="half" idx="10"/>
          </p:nvPr>
        </p:nvSpPr>
        <p:spPr/>
        <p:txBody>
          <a:bodyPr/>
          <a:lstStyle/>
          <a:p>
            <a:fld id="{8DF9A89C-D251-4013-8979-0095F5ECF555}" type="datetime1">
              <a:rPr lang="en-IN" smtClean="0">
                <a:solidFill>
                  <a:srgbClr val="04617B">
                    <a:shade val="90000"/>
                  </a:srgbClr>
                </a:solidFill>
              </a:rPr>
              <a:t>25-09-2019</a:t>
            </a:fld>
            <a:endParaRPr lang="en-IN" dirty="0">
              <a:solidFill>
                <a:srgbClr val="04617B">
                  <a:shade val="90000"/>
                </a:srgbClr>
              </a:solidFill>
            </a:endParaRPr>
          </a:p>
        </p:txBody>
      </p:sp>
    </p:spTree>
    <p:extLst>
      <p:ext uri="{BB962C8B-B14F-4D97-AF65-F5344CB8AC3E}">
        <p14:creationId xmlns:p14="http://schemas.microsoft.com/office/powerpoint/2010/main" val="31271575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500"/>
                            </p:stCondLst>
                            <p:childTnLst>
                              <p:par>
                                <p:cTn id="12" presetID="10" presetClass="entr" presetSubtype="0"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3500"/>
                            </p:stCondLst>
                            <p:childTnLst>
                              <p:par>
                                <p:cTn id="16" presetID="10" presetClass="entr" presetSubtype="0" fill="hold" grpId="0" nodeType="after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8"/>
                                        </p:tgtEl>
                                        <p:attrNameLst>
                                          <p:attrName>style.opacity</p:attrName>
                                        </p:attrNameLst>
                                      </p:cBhvr>
                                      <p:to>
                                        <p:strVal val="0.5"/>
                                      </p:to>
                                    </p:set>
                                    <p:animEffect filter="image" prLst="opacity: 0.5">
                                      <p:cBhvr rctx="IE">
                                        <p:cTn id="23"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C8B5C56-EF31-4BE7-9C9C-6717C6767274}"/>
              </a:ext>
            </a:extLst>
          </p:cNvPr>
          <p:cNvSpPr>
            <a:spLocks noGrp="1"/>
          </p:cNvSpPr>
          <p:nvPr>
            <p:ph type="dt" sz="half" idx="10"/>
          </p:nvPr>
        </p:nvSpPr>
        <p:spPr/>
        <p:txBody>
          <a:bodyPr/>
          <a:lstStyle/>
          <a:p>
            <a:fld id="{18095E27-7295-48D9-9741-13F7ADD72327}" type="datetime1">
              <a:rPr lang="en-IN" smtClean="0"/>
              <a:t>25-09-2019</a:t>
            </a:fld>
            <a:endParaRPr lang="en-US"/>
          </a:p>
        </p:txBody>
      </p:sp>
      <p:sp>
        <p:nvSpPr>
          <p:cNvPr id="6" name="Slide Number Placeholder 5">
            <a:extLst>
              <a:ext uri="{FF2B5EF4-FFF2-40B4-BE49-F238E27FC236}">
                <a16:creationId xmlns:a16="http://schemas.microsoft.com/office/drawing/2014/main" id="{8F574D70-014D-41F3-9B9F-5F941F4BDED5}"/>
              </a:ext>
            </a:extLst>
          </p:cNvPr>
          <p:cNvSpPr>
            <a:spLocks noGrp="1"/>
          </p:cNvSpPr>
          <p:nvPr>
            <p:ph type="sldNum" sz="quarter" idx="12"/>
          </p:nvPr>
        </p:nvSpPr>
        <p:spPr/>
        <p:txBody>
          <a:bodyPr/>
          <a:lstStyle/>
          <a:p>
            <a:fld id="{B6F15528-21DE-4FAA-801E-634DDDAF4B2B}" type="slidenum">
              <a:rPr lang="en-US" smtClean="0"/>
              <a:pPr/>
              <a:t>14</a:t>
            </a:fld>
            <a:endParaRPr lang="en-US"/>
          </a:p>
        </p:txBody>
      </p:sp>
      <p:pic>
        <p:nvPicPr>
          <p:cNvPr id="7" name="Picture 6">
            <a:extLst>
              <a:ext uri="{FF2B5EF4-FFF2-40B4-BE49-F238E27FC236}">
                <a16:creationId xmlns:a16="http://schemas.microsoft.com/office/drawing/2014/main" id="{6F111735-1ADE-47C0-A165-3E4044F12061}"/>
              </a:ext>
            </a:extLst>
          </p:cNvPr>
          <p:cNvPicPr>
            <a:picLocks noChangeAspect="1"/>
          </p:cNvPicPr>
          <p:nvPr/>
        </p:nvPicPr>
        <p:blipFill>
          <a:blip r:embed="rId2"/>
          <a:stretch>
            <a:fillRect/>
          </a:stretch>
        </p:blipFill>
        <p:spPr>
          <a:xfrm>
            <a:off x="685800" y="136525"/>
            <a:ext cx="11049000" cy="6219825"/>
          </a:xfrm>
          <a:prstGeom prst="rect">
            <a:avLst/>
          </a:prstGeom>
        </p:spPr>
      </p:pic>
      <p:graphicFrame>
        <p:nvGraphicFramePr>
          <p:cNvPr id="9" name="Diagram 8">
            <a:extLst>
              <a:ext uri="{FF2B5EF4-FFF2-40B4-BE49-F238E27FC236}">
                <a16:creationId xmlns:a16="http://schemas.microsoft.com/office/drawing/2014/main" id="{E68B92D1-779B-406E-A532-48F7E1A2C6E3}"/>
              </a:ext>
            </a:extLst>
          </p:cNvPr>
          <p:cNvGraphicFramePr/>
          <p:nvPr/>
        </p:nvGraphicFramePr>
        <p:xfrm>
          <a:off x="838200" y="1676400"/>
          <a:ext cx="10439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C:\Users\CSG\Downloads\C-DOT Logo.jpg">
            <a:extLst>
              <a:ext uri="{FF2B5EF4-FFF2-40B4-BE49-F238E27FC236}">
                <a16:creationId xmlns:a16="http://schemas.microsoft.com/office/drawing/2014/main" id="{C020515A-9CAC-43A6-8AAB-D30FC2D221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A9C308-DF2B-4E03-9B7D-E59BD1E7E7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34215265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0A13F-94A0-4B2E-8CCC-926F51D640B2}"/>
              </a:ext>
            </a:extLst>
          </p:cNvPr>
          <p:cNvPicPr>
            <a:picLocks noChangeAspect="1"/>
          </p:cNvPicPr>
          <p:nvPr/>
        </p:nvPicPr>
        <p:blipFill>
          <a:blip r:embed="rId2"/>
          <a:stretch>
            <a:fillRect/>
          </a:stretch>
        </p:blipFill>
        <p:spPr>
          <a:xfrm>
            <a:off x="1588" y="789472"/>
            <a:ext cx="12188825" cy="5458929"/>
          </a:xfrm>
          <a:prstGeom prst="rect">
            <a:avLst/>
          </a:prstGeom>
          <a:effectLst>
            <a:outerShdw blurRad="50800" dist="50800" dir="5400000" algn="ctr" rotWithShape="0">
              <a:srgbClr val="000000">
                <a:alpha val="69000"/>
              </a:srgbClr>
            </a:outerShdw>
          </a:effectLst>
        </p:spPr>
      </p:pic>
      <p:sp>
        <p:nvSpPr>
          <p:cNvPr id="2" name="Title 1">
            <a:extLst>
              <a:ext uri="{FF2B5EF4-FFF2-40B4-BE49-F238E27FC236}">
                <a16:creationId xmlns:a16="http://schemas.microsoft.com/office/drawing/2014/main" id="{A632CAB5-EF13-4B38-9DF7-3DDDACC2854F}"/>
              </a:ext>
            </a:extLst>
          </p:cNvPr>
          <p:cNvSpPr>
            <a:spLocks noGrp="1"/>
          </p:cNvSpPr>
          <p:nvPr>
            <p:ph type="title"/>
          </p:nvPr>
        </p:nvSpPr>
        <p:spPr>
          <a:xfrm>
            <a:off x="1587" y="148924"/>
            <a:ext cx="10589042" cy="640547"/>
          </a:xfrm>
          <a:noFill/>
        </p:spPr>
        <p:txBody>
          <a:bodyPr vert="horz" lIns="91440" tIns="45720" rIns="91440" bIns="45720" rtlCol="0" anchor="b" anchorCtr="0">
            <a:noAutofit/>
            <a:scene3d>
              <a:camera prst="orthographicFront"/>
              <a:lightRig rig="freezing" dir="t">
                <a:rot lat="0" lon="0" rev="5640000"/>
              </a:lightRig>
            </a:scene3d>
            <a:sp3d prstMaterial="flat">
              <a:contourClr>
                <a:schemeClr val="tx2"/>
              </a:contourClr>
            </a:sp3d>
          </a:bodyPr>
          <a:lstStyle/>
          <a:p>
            <a:pPr defTabSz="685800"/>
            <a:r>
              <a:rPr lang="en-US" sz="3200" b="1" dirty="0">
                <a:solidFill>
                  <a:srgbClr val="002060"/>
                </a:solidFill>
                <a:effectLst>
                  <a:outerShdw blurRad="38100" dist="38100" dir="2700000" algn="tl">
                    <a:srgbClr val="000000">
                      <a:alpha val="43137"/>
                    </a:srgbClr>
                  </a:outerShdw>
                </a:effectLst>
                <a:latin typeface="+mn-lt"/>
              </a:rPr>
              <a:t>The issue with IoT interoperability is diversity</a:t>
            </a:r>
          </a:p>
        </p:txBody>
      </p:sp>
      <p:sp>
        <p:nvSpPr>
          <p:cNvPr id="6" name="Slide Number Placeholder 5">
            <a:extLst>
              <a:ext uri="{FF2B5EF4-FFF2-40B4-BE49-F238E27FC236}">
                <a16:creationId xmlns:a16="http://schemas.microsoft.com/office/drawing/2014/main" id="{5678C847-DC61-49FA-A96A-EBF171F353F2}"/>
              </a:ext>
            </a:extLst>
          </p:cNvPr>
          <p:cNvSpPr>
            <a:spLocks noGrp="1"/>
          </p:cNvSpPr>
          <p:nvPr>
            <p:ph type="sldNum" sz="quarter" idx="12"/>
          </p:nvPr>
        </p:nvSpPr>
        <p:spPr>
          <a:xfrm>
            <a:off x="9314814" y="6479278"/>
            <a:ext cx="2844059" cy="365125"/>
          </a:xfrm>
        </p:spPr>
        <p:txBody>
          <a:bodyPr/>
          <a:lstStyle/>
          <a:p>
            <a:fld id="{B6F15528-21DE-4FAA-801E-634DDDAF4B2B}" type="slidenum">
              <a:rPr lang="en-US" b="1" smtClean="0"/>
              <a:pPr/>
              <a:t>15</a:t>
            </a:fld>
            <a:endParaRPr lang="en-US" b="1"/>
          </a:p>
        </p:txBody>
      </p:sp>
      <p:sp>
        <p:nvSpPr>
          <p:cNvPr id="9" name="Date Placeholder 8">
            <a:extLst>
              <a:ext uri="{FF2B5EF4-FFF2-40B4-BE49-F238E27FC236}">
                <a16:creationId xmlns:a16="http://schemas.microsoft.com/office/drawing/2014/main" id="{73659B91-A5E7-4C76-820C-48C62A01FD65}"/>
              </a:ext>
            </a:extLst>
          </p:cNvPr>
          <p:cNvSpPr>
            <a:spLocks noGrp="1"/>
          </p:cNvSpPr>
          <p:nvPr>
            <p:ph type="dt" sz="half" idx="10"/>
          </p:nvPr>
        </p:nvSpPr>
        <p:spPr>
          <a:xfrm>
            <a:off x="33130" y="6492876"/>
            <a:ext cx="2844059" cy="365125"/>
          </a:xfrm>
        </p:spPr>
        <p:txBody>
          <a:bodyPr/>
          <a:lstStyle/>
          <a:p>
            <a:fld id="{22B4DCE7-2E68-40ED-BBA5-79600DBB0D6E}" type="datetime1">
              <a:rPr lang="en-IN" b="1" smtClean="0"/>
              <a:t>25-09-2019</a:t>
            </a:fld>
            <a:endParaRPr lang="en-US" b="1"/>
          </a:p>
        </p:txBody>
      </p:sp>
      <p:pic>
        <p:nvPicPr>
          <p:cNvPr id="8" name="Picture 2" descr="C:\Users\CSG\Downloads\C-DOT Logo.jpg">
            <a:extLst>
              <a:ext uri="{FF2B5EF4-FFF2-40B4-BE49-F238E27FC236}">
                <a16:creationId xmlns:a16="http://schemas.microsoft.com/office/drawing/2014/main" id="{0796F786-D661-453D-8F3C-C408588CAC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57965D0-407F-49D9-993B-001BAD6A7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80873" cy="541020"/>
          </a:xfrm>
          <a:prstGeom prst="rect">
            <a:avLst/>
          </a:prstGeom>
        </p:spPr>
      </p:pic>
    </p:spTree>
    <p:extLst>
      <p:ext uri="{BB962C8B-B14F-4D97-AF65-F5344CB8AC3E}">
        <p14:creationId xmlns:p14="http://schemas.microsoft.com/office/powerpoint/2010/main" val="31402009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17C3358-2A3A-4B8E-B000-01484F001716}"/>
              </a:ext>
            </a:extLst>
          </p:cNvPr>
          <p:cNvSpPr/>
          <p:nvPr/>
        </p:nvSpPr>
        <p:spPr>
          <a:xfrm>
            <a:off x="2160031" y="990600"/>
            <a:ext cx="1115648" cy="46772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圆角矩形 17"/>
          <p:cNvSpPr>
            <a:spLocks noGrp="1"/>
          </p:cNvSpPr>
          <p:nvPr>
            <p:ph type="title"/>
          </p:nvPr>
        </p:nvSpPr>
        <p:spPr bwMode="auto">
          <a:xfrm>
            <a:off x="76200" y="144864"/>
            <a:ext cx="11658600" cy="826035"/>
          </a:xfrm>
          <a:prstGeom prst="roundRect">
            <a:avLst/>
          </a:prstGeom>
          <a:noFill/>
        </p:spPr>
        <p:txBody>
          <a:bodyPr vert="horz" lIns="91416" tIns="45708" rIns="91416" bIns="45708" rtlCol="0" anchor="b" anchorCtr="0">
            <a:noAutofit/>
          </a:bodyPr>
          <a:lstStyle/>
          <a:p>
            <a:pPr algn="ctr" defTabSz="685594"/>
            <a:r>
              <a:rPr lang="en-US" altLang="zh-CN" sz="3199" b="1" dirty="0">
                <a:solidFill>
                  <a:srgbClr val="002060"/>
                </a:solidFill>
                <a:latin typeface="Calibri" panose="020F0502020204030204" pitchFamily="34" charset="0"/>
                <a:cs typeface="Calibri" panose="020F0502020204030204" pitchFamily="34" charset="0"/>
              </a:rPr>
              <a:t>The Common Service Functions in Horizontal Service Layer Architecture</a:t>
            </a:r>
            <a:endParaRPr lang="zh-CN" altLang="en-US" sz="3199" b="1" dirty="0">
              <a:solidFill>
                <a:srgbClr val="002060"/>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FC1C7476-66E8-4691-B803-708BD325C477}"/>
              </a:ext>
            </a:extLst>
          </p:cNvPr>
          <p:cNvGrpSpPr/>
          <p:nvPr/>
        </p:nvGrpSpPr>
        <p:grpSpPr>
          <a:xfrm>
            <a:off x="3371154" y="990600"/>
            <a:ext cx="6983173" cy="3506192"/>
            <a:chOff x="467544" y="1541567"/>
            <a:chExt cx="8280920" cy="4248472"/>
          </a:xfrm>
        </p:grpSpPr>
        <p:sp>
          <p:nvSpPr>
            <p:cNvPr id="6" name="Rectangle à coins arrondis 5"/>
            <p:cNvSpPr/>
            <p:nvPr/>
          </p:nvSpPr>
          <p:spPr>
            <a:xfrm>
              <a:off x="467544" y="1556792"/>
              <a:ext cx="2081990"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Registration</a:t>
              </a:r>
            </a:p>
          </p:txBody>
        </p:sp>
        <p:sp>
          <p:nvSpPr>
            <p:cNvPr id="8" name="Rectangle à coins arrondis 7"/>
            <p:cNvSpPr/>
            <p:nvPr/>
          </p:nvSpPr>
          <p:spPr>
            <a:xfrm>
              <a:off x="4497190" y="1556792"/>
              <a:ext cx="2088232"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Security</a:t>
              </a:r>
            </a:p>
          </p:txBody>
        </p:sp>
        <p:sp>
          <p:nvSpPr>
            <p:cNvPr id="9" name="Rectangle à coins arrondis 8"/>
            <p:cNvSpPr/>
            <p:nvPr/>
          </p:nvSpPr>
          <p:spPr>
            <a:xfrm>
              <a:off x="2549533" y="1556792"/>
              <a:ext cx="1971091"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Discovery</a:t>
              </a:r>
            </a:p>
          </p:txBody>
        </p:sp>
        <p:sp>
          <p:nvSpPr>
            <p:cNvPr id="20" name="Rectangle à coins arrondis 6">
              <a:extLst>
                <a:ext uri="{FF2B5EF4-FFF2-40B4-BE49-F238E27FC236}">
                  <a16:creationId xmlns:a16="http://schemas.microsoft.com/office/drawing/2014/main" id="{05D1A6E6-575E-4429-8039-45A7A20F5C46}"/>
                </a:ext>
              </a:extLst>
            </p:cNvPr>
            <p:cNvSpPr/>
            <p:nvPr/>
          </p:nvSpPr>
          <p:spPr>
            <a:xfrm>
              <a:off x="6585421" y="1541567"/>
              <a:ext cx="2163043"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Group Management</a:t>
              </a:r>
            </a:p>
          </p:txBody>
        </p:sp>
        <p:sp>
          <p:nvSpPr>
            <p:cNvPr id="21" name="Rectangle à coins arrondis 9">
              <a:extLst>
                <a:ext uri="{FF2B5EF4-FFF2-40B4-BE49-F238E27FC236}">
                  <a16:creationId xmlns:a16="http://schemas.microsoft.com/office/drawing/2014/main" id="{E4728D07-D7C1-4164-91DC-20DF1A3F8CEA}"/>
                </a:ext>
              </a:extLst>
            </p:cNvPr>
            <p:cNvSpPr/>
            <p:nvPr/>
          </p:nvSpPr>
          <p:spPr>
            <a:xfrm>
              <a:off x="467544" y="2981567"/>
              <a:ext cx="2081990"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Data Management &amp; Repository </a:t>
              </a:r>
            </a:p>
          </p:txBody>
        </p:sp>
        <p:sp>
          <p:nvSpPr>
            <p:cNvPr id="22" name="Rectangle à coins arrondis 10">
              <a:extLst>
                <a:ext uri="{FF2B5EF4-FFF2-40B4-BE49-F238E27FC236}">
                  <a16:creationId xmlns:a16="http://schemas.microsoft.com/office/drawing/2014/main" id="{C118BCA2-F083-4A15-B67C-F6C99F316127}"/>
                </a:ext>
              </a:extLst>
            </p:cNvPr>
            <p:cNvSpPr/>
            <p:nvPr/>
          </p:nvSpPr>
          <p:spPr>
            <a:xfrm>
              <a:off x="6585421" y="2981567"/>
              <a:ext cx="2163043"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Application &amp; Service Management</a:t>
              </a:r>
            </a:p>
          </p:txBody>
        </p:sp>
        <p:sp>
          <p:nvSpPr>
            <p:cNvPr id="23" name="Rectangle à coins arrondis 11">
              <a:extLst>
                <a:ext uri="{FF2B5EF4-FFF2-40B4-BE49-F238E27FC236}">
                  <a16:creationId xmlns:a16="http://schemas.microsoft.com/office/drawing/2014/main" id="{A9DF6A70-EE63-4AE0-9A13-45484FD0F1C1}"/>
                </a:ext>
              </a:extLst>
            </p:cNvPr>
            <p:cNvSpPr/>
            <p:nvPr/>
          </p:nvSpPr>
          <p:spPr>
            <a:xfrm>
              <a:off x="4497190" y="2981567"/>
              <a:ext cx="2088232"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Device Management</a:t>
              </a:r>
            </a:p>
          </p:txBody>
        </p:sp>
        <p:sp>
          <p:nvSpPr>
            <p:cNvPr id="24" name="Rectangle à coins arrondis 12">
              <a:extLst>
                <a:ext uri="{FF2B5EF4-FFF2-40B4-BE49-F238E27FC236}">
                  <a16:creationId xmlns:a16="http://schemas.microsoft.com/office/drawing/2014/main" id="{D8FC0D87-124C-49AF-B1AB-9DF7F47A0DFF}"/>
                </a:ext>
              </a:extLst>
            </p:cNvPr>
            <p:cNvSpPr/>
            <p:nvPr/>
          </p:nvSpPr>
          <p:spPr>
            <a:xfrm>
              <a:off x="2549533" y="2981567"/>
              <a:ext cx="1971091"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Subscription &amp; Notification</a:t>
              </a:r>
            </a:p>
          </p:txBody>
        </p:sp>
        <p:sp>
          <p:nvSpPr>
            <p:cNvPr id="25" name="Rectangle à coins arrondis 13">
              <a:extLst>
                <a:ext uri="{FF2B5EF4-FFF2-40B4-BE49-F238E27FC236}">
                  <a16:creationId xmlns:a16="http://schemas.microsoft.com/office/drawing/2014/main" id="{8BD3FAAB-6854-4C8B-9D34-F52807D0B8E4}"/>
                </a:ext>
              </a:extLst>
            </p:cNvPr>
            <p:cNvSpPr/>
            <p:nvPr/>
          </p:nvSpPr>
          <p:spPr>
            <a:xfrm>
              <a:off x="467544" y="4421567"/>
              <a:ext cx="2081990"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r>
                <a:rPr lang="en-IN" sz="1400" b="1" dirty="0">
                  <a:solidFill>
                    <a:srgbClr val="FFFF00"/>
                  </a:solidFill>
                </a:rPr>
                <a:t>Communication Management and Delivery Handling</a:t>
              </a:r>
              <a:endParaRPr lang="en-US" sz="1400" b="1" dirty="0">
                <a:solidFill>
                  <a:srgbClr val="FFFF00"/>
                </a:solidFill>
              </a:endParaRPr>
            </a:p>
          </p:txBody>
        </p:sp>
        <p:sp>
          <p:nvSpPr>
            <p:cNvPr id="26" name="Rectangle à coins arrondis 14">
              <a:extLst>
                <a:ext uri="{FF2B5EF4-FFF2-40B4-BE49-F238E27FC236}">
                  <a16:creationId xmlns:a16="http://schemas.microsoft.com/office/drawing/2014/main" id="{79896766-FC71-4954-9B26-25E73F4C8333}"/>
                </a:ext>
              </a:extLst>
            </p:cNvPr>
            <p:cNvSpPr/>
            <p:nvPr/>
          </p:nvSpPr>
          <p:spPr>
            <a:xfrm>
              <a:off x="6585421" y="4421567"/>
              <a:ext cx="2163043"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Service Charging &amp; Accounting</a:t>
              </a:r>
            </a:p>
          </p:txBody>
        </p:sp>
        <p:sp>
          <p:nvSpPr>
            <p:cNvPr id="27" name="Rectangle à coins arrondis 15">
              <a:extLst>
                <a:ext uri="{FF2B5EF4-FFF2-40B4-BE49-F238E27FC236}">
                  <a16:creationId xmlns:a16="http://schemas.microsoft.com/office/drawing/2014/main" id="{E2E01F58-40ED-401E-BE52-1B90D16E5D7F}"/>
                </a:ext>
              </a:extLst>
            </p:cNvPr>
            <p:cNvSpPr/>
            <p:nvPr/>
          </p:nvSpPr>
          <p:spPr>
            <a:xfrm>
              <a:off x="4497190" y="4421567"/>
              <a:ext cx="2088232"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Location</a:t>
              </a:r>
            </a:p>
          </p:txBody>
        </p:sp>
        <p:sp>
          <p:nvSpPr>
            <p:cNvPr id="28" name="Rectangle à coins arrondis 16">
              <a:extLst>
                <a:ext uri="{FF2B5EF4-FFF2-40B4-BE49-F238E27FC236}">
                  <a16:creationId xmlns:a16="http://schemas.microsoft.com/office/drawing/2014/main" id="{1BE2BCB1-5948-4751-BAA1-834C6A36C93F}"/>
                </a:ext>
              </a:extLst>
            </p:cNvPr>
            <p:cNvSpPr/>
            <p:nvPr/>
          </p:nvSpPr>
          <p:spPr>
            <a:xfrm>
              <a:off x="2549533" y="4421567"/>
              <a:ext cx="1971091" cy="13684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Network Service Exposure</a:t>
              </a:r>
            </a:p>
          </p:txBody>
        </p:sp>
      </p:grpSp>
      <p:sp>
        <p:nvSpPr>
          <p:cNvPr id="29" name="Right Brace 28">
            <a:extLst>
              <a:ext uri="{FF2B5EF4-FFF2-40B4-BE49-F238E27FC236}">
                <a16:creationId xmlns:a16="http://schemas.microsoft.com/office/drawing/2014/main" id="{6DFA0F37-6BC3-447A-99C8-C680524F3286}"/>
              </a:ext>
            </a:extLst>
          </p:cNvPr>
          <p:cNvSpPr/>
          <p:nvPr/>
        </p:nvSpPr>
        <p:spPr>
          <a:xfrm rot="5400000">
            <a:off x="7094537" y="2171894"/>
            <a:ext cx="365126" cy="7391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62F96591-A560-4961-8456-BEFFDC95F73E}"/>
              </a:ext>
            </a:extLst>
          </p:cNvPr>
          <p:cNvSpPr txBox="1"/>
          <p:nvPr/>
        </p:nvSpPr>
        <p:spPr>
          <a:xfrm>
            <a:off x="6458856" y="6069798"/>
            <a:ext cx="1600200" cy="369332"/>
          </a:xfrm>
          <a:prstGeom prst="rect">
            <a:avLst/>
          </a:prstGeom>
          <a:noFill/>
        </p:spPr>
        <p:txBody>
          <a:bodyPr wrap="square" rtlCol="0">
            <a:spAutoFit/>
          </a:bodyPr>
          <a:lstStyle/>
          <a:p>
            <a:pPr algn="ctr"/>
            <a:r>
              <a:rPr lang="en-US" dirty="0"/>
              <a:t>CSE</a:t>
            </a:r>
          </a:p>
        </p:txBody>
      </p:sp>
      <p:sp>
        <p:nvSpPr>
          <p:cNvPr id="31" name="TextBox 30">
            <a:extLst>
              <a:ext uri="{FF2B5EF4-FFF2-40B4-BE49-F238E27FC236}">
                <a16:creationId xmlns:a16="http://schemas.microsoft.com/office/drawing/2014/main" id="{AACB8CFC-E8B4-4FAA-B6A8-5A2D940483D8}"/>
              </a:ext>
            </a:extLst>
          </p:cNvPr>
          <p:cNvSpPr txBox="1"/>
          <p:nvPr/>
        </p:nvSpPr>
        <p:spPr>
          <a:xfrm>
            <a:off x="2160292" y="1696673"/>
            <a:ext cx="1066800" cy="369332"/>
          </a:xfrm>
          <a:prstGeom prst="rect">
            <a:avLst/>
          </a:prstGeom>
          <a:noFill/>
        </p:spPr>
        <p:txBody>
          <a:bodyPr wrap="square" rtlCol="0">
            <a:spAutoFit/>
          </a:bodyPr>
          <a:lstStyle/>
          <a:p>
            <a:r>
              <a:rPr lang="en-US" dirty="0"/>
              <a:t>HTTP(S)</a:t>
            </a:r>
          </a:p>
        </p:txBody>
      </p:sp>
      <p:sp>
        <p:nvSpPr>
          <p:cNvPr id="32" name="TextBox 31">
            <a:extLst>
              <a:ext uri="{FF2B5EF4-FFF2-40B4-BE49-F238E27FC236}">
                <a16:creationId xmlns:a16="http://schemas.microsoft.com/office/drawing/2014/main" id="{65C7B751-5192-48FE-BD1B-959808702700}"/>
              </a:ext>
            </a:extLst>
          </p:cNvPr>
          <p:cNvSpPr txBox="1"/>
          <p:nvPr/>
        </p:nvSpPr>
        <p:spPr>
          <a:xfrm>
            <a:off x="2220445" y="2397360"/>
            <a:ext cx="1009073" cy="369332"/>
          </a:xfrm>
          <a:prstGeom prst="rect">
            <a:avLst/>
          </a:prstGeom>
          <a:noFill/>
        </p:spPr>
        <p:txBody>
          <a:bodyPr wrap="square" rtlCol="0">
            <a:spAutoFit/>
          </a:bodyPr>
          <a:lstStyle/>
          <a:p>
            <a:r>
              <a:rPr lang="en-US" dirty="0" err="1"/>
              <a:t>CoAP</a:t>
            </a:r>
            <a:endParaRPr lang="en-US" dirty="0"/>
          </a:p>
        </p:txBody>
      </p:sp>
      <p:sp>
        <p:nvSpPr>
          <p:cNvPr id="33" name="TextBox 32">
            <a:extLst>
              <a:ext uri="{FF2B5EF4-FFF2-40B4-BE49-F238E27FC236}">
                <a16:creationId xmlns:a16="http://schemas.microsoft.com/office/drawing/2014/main" id="{EEC9A72E-22B4-4F2A-B0AE-BF6E37B737CA}"/>
              </a:ext>
            </a:extLst>
          </p:cNvPr>
          <p:cNvSpPr txBox="1"/>
          <p:nvPr/>
        </p:nvSpPr>
        <p:spPr>
          <a:xfrm>
            <a:off x="2207870" y="3354468"/>
            <a:ext cx="1115648" cy="369332"/>
          </a:xfrm>
          <a:prstGeom prst="rect">
            <a:avLst/>
          </a:prstGeom>
          <a:noFill/>
        </p:spPr>
        <p:txBody>
          <a:bodyPr wrap="square" rtlCol="0">
            <a:spAutoFit/>
          </a:bodyPr>
          <a:lstStyle/>
          <a:p>
            <a:r>
              <a:rPr lang="en-US" dirty="0"/>
              <a:t>MQTT</a:t>
            </a:r>
          </a:p>
        </p:txBody>
      </p:sp>
      <p:sp>
        <p:nvSpPr>
          <p:cNvPr id="34" name="TextBox 33">
            <a:extLst>
              <a:ext uri="{FF2B5EF4-FFF2-40B4-BE49-F238E27FC236}">
                <a16:creationId xmlns:a16="http://schemas.microsoft.com/office/drawing/2014/main" id="{E467F874-B4BA-4F0F-A176-30B395B270F2}"/>
              </a:ext>
            </a:extLst>
          </p:cNvPr>
          <p:cNvSpPr txBox="1"/>
          <p:nvPr/>
        </p:nvSpPr>
        <p:spPr>
          <a:xfrm>
            <a:off x="2064556" y="4496792"/>
            <a:ext cx="1312240" cy="369332"/>
          </a:xfrm>
          <a:prstGeom prst="rect">
            <a:avLst/>
          </a:prstGeom>
          <a:noFill/>
        </p:spPr>
        <p:txBody>
          <a:bodyPr wrap="square" rtlCol="0">
            <a:spAutoFit/>
          </a:bodyPr>
          <a:lstStyle/>
          <a:p>
            <a:r>
              <a:rPr lang="en-US" dirty="0"/>
              <a:t>WebSocket</a:t>
            </a:r>
          </a:p>
        </p:txBody>
      </p:sp>
      <p:sp>
        <p:nvSpPr>
          <p:cNvPr id="36" name="Oval 35">
            <a:extLst>
              <a:ext uri="{FF2B5EF4-FFF2-40B4-BE49-F238E27FC236}">
                <a16:creationId xmlns:a16="http://schemas.microsoft.com/office/drawing/2014/main" id="{FDA53DB7-FC52-454F-BB75-F17FFB863DC7}"/>
              </a:ext>
            </a:extLst>
          </p:cNvPr>
          <p:cNvSpPr/>
          <p:nvPr/>
        </p:nvSpPr>
        <p:spPr>
          <a:xfrm>
            <a:off x="811945" y="1058827"/>
            <a:ext cx="37961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FC44C8C-FD83-4EE1-BF12-7C48E2F43616}"/>
              </a:ext>
            </a:extLst>
          </p:cNvPr>
          <p:cNvSpPr/>
          <p:nvPr/>
        </p:nvSpPr>
        <p:spPr>
          <a:xfrm>
            <a:off x="1184631" y="1211227"/>
            <a:ext cx="37961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B93C7AB-E2CA-4065-BC32-DC7FD01CE4C2}"/>
              </a:ext>
            </a:extLst>
          </p:cNvPr>
          <p:cNvSpPr/>
          <p:nvPr/>
        </p:nvSpPr>
        <p:spPr>
          <a:xfrm>
            <a:off x="1189265" y="1584621"/>
            <a:ext cx="379610" cy="304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2C0FA121-8109-4D1E-9F51-F51D6E948898}"/>
              </a:ext>
            </a:extLst>
          </p:cNvPr>
          <p:cNvSpPr/>
          <p:nvPr/>
        </p:nvSpPr>
        <p:spPr>
          <a:xfrm>
            <a:off x="609600" y="1399955"/>
            <a:ext cx="37961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5C2AA93-BCAD-4764-AE28-6DA3030BABB4}"/>
              </a:ext>
            </a:extLst>
          </p:cNvPr>
          <p:cNvSpPr/>
          <p:nvPr/>
        </p:nvSpPr>
        <p:spPr>
          <a:xfrm>
            <a:off x="791320" y="1737021"/>
            <a:ext cx="330200" cy="28863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57491B0-2BC0-4E16-B302-0641BC8C40D3}"/>
              </a:ext>
            </a:extLst>
          </p:cNvPr>
          <p:cNvSpPr txBox="1"/>
          <p:nvPr/>
        </p:nvSpPr>
        <p:spPr>
          <a:xfrm>
            <a:off x="349246" y="2016872"/>
            <a:ext cx="1483761" cy="523220"/>
          </a:xfrm>
          <a:prstGeom prst="rect">
            <a:avLst/>
          </a:prstGeom>
          <a:noFill/>
        </p:spPr>
        <p:txBody>
          <a:bodyPr wrap="square" rtlCol="0">
            <a:spAutoFit/>
          </a:bodyPr>
          <a:lstStyle/>
          <a:p>
            <a:r>
              <a:rPr lang="en-US" sz="1400" b="1" dirty="0"/>
              <a:t>Devices/ Sensors</a:t>
            </a:r>
          </a:p>
        </p:txBody>
      </p:sp>
      <p:sp>
        <p:nvSpPr>
          <p:cNvPr id="43" name="Cloud 42">
            <a:extLst>
              <a:ext uri="{FF2B5EF4-FFF2-40B4-BE49-F238E27FC236}">
                <a16:creationId xmlns:a16="http://schemas.microsoft.com/office/drawing/2014/main" id="{3B3C6C7F-F007-4E77-ACE5-131E422CA4D6}"/>
              </a:ext>
            </a:extLst>
          </p:cNvPr>
          <p:cNvSpPr/>
          <p:nvPr/>
        </p:nvSpPr>
        <p:spPr>
          <a:xfrm>
            <a:off x="868267" y="3587869"/>
            <a:ext cx="371588" cy="53544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9" name="Group 48">
            <a:extLst>
              <a:ext uri="{FF2B5EF4-FFF2-40B4-BE49-F238E27FC236}">
                <a16:creationId xmlns:a16="http://schemas.microsoft.com/office/drawing/2014/main" id="{A1E10DB1-FE86-4B61-AC94-76C034E91E38}"/>
              </a:ext>
            </a:extLst>
          </p:cNvPr>
          <p:cNvGrpSpPr/>
          <p:nvPr/>
        </p:nvGrpSpPr>
        <p:grpSpPr>
          <a:xfrm>
            <a:off x="880381" y="2390603"/>
            <a:ext cx="553371" cy="876364"/>
            <a:chOff x="228600" y="2770461"/>
            <a:chExt cx="553371" cy="876364"/>
          </a:xfrm>
        </p:grpSpPr>
        <p:sp>
          <p:nvSpPr>
            <p:cNvPr id="42" name="Cloud 41">
              <a:extLst>
                <a:ext uri="{FF2B5EF4-FFF2-40B4-BE49-F238E27FC236}">
                  <a16:creationId xmlns:a16="http://schemas.microsoft.com/office/drawing/2014/main" id="{BADA0569-2A72-4468-A82C-A53CB707C4E2}"/>
                </a:ext>
              </a:extLst>
            </p:cNvPr>
            <p:cNvSpPr/>
            <p:nvPr/>
          </p:nvSpPr>
          <p:spPr>
            <a:xfrm>
              <a:off x="228600" y="2770461"/>
              <a:ext cx="371588" cy="876364"/>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Cylinder 43">
              <a:extLst>
                <a:ext uri="{FF2B5EF4-FFF2-40B4-BE49-F238E27FC236}">
                  <a16:creationId xmlns:a16="http://schemas.microsoft.com/office/drawing/2014/main" id="{068A003A-5A66-44CF-9F61-EFD28446D456}"/>
                </a:ext>
              </a:extLst>
            </p:cNvPr>
            <p:cNvSpPr/>
            <p:nvPr/>
          </p:nvSpPr>
          <p:spPr>
            <a:xfrm>
              <a:off x="410383" y="3305697"/>
              <a:ext cx="189805" cy="3247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a:extLst>
                <a:ext uri="{FF2B5EF4-FFF2-40B4-BE49-F238E27FC236}">
                  <a16:creationId xmlns:a16="http://schemas.microsoft.com/office/drawing/2014/main" id="{2CE3855E-383A-4504-9495-745D10150F3C}"/>
                </a:ext>
              </a:extLst>
            </p:cNvPr>
            <p:cNvSpPr/>
            <p:nvPr/>
          </p:nvSpPr>
          <p:spPr>
            <a:xfrm>
              <a:off x="530153" y="2994043"/>
              <a:ext cx="251818" cy="324750"/>
            </a:xfrm>
            <a:prstGeom prst="cub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8D77D25C-4165-4C8F-AAF6-F387F4C0C9A2}"/>
              </a:ext>
            </a:extLst>
          </p:cNvPr>
          <p:cNvGrpSpPr/>
          <p:nvPr/>
        </p:nvGrpSpPr>
        <p:grpSpPr>
          <a:xfrm>
            <a:off x="1083011" y="3793430"/>
            <a:ext cx="455783" cy="498945"/>
            <a:chOff x="326187" y="4034442"/>
            <a:chExt cx="455783" cy="498945"/>
          </a:xfrm>
        </p:grpSpPr>
        <p:sp>
          <p:nvSpPr>
            <p:cNvPr id="46" name="Cube 45">
              <a:extLst>
                <a:ext uri="{FF2B5EF4-FFF2-40B4-BE49-F238E27FC236}">
                  <a16:creationId xmlns:a16="http://schemas.microsoft.com/office/drawing/2014/main" id="{FA2CA1B0-70FD-4F5B-846E-2FA54392CE09}"/>
                </a:ext>
              </a:extLst>
            </p:cNvPr>
            <p:cNvSpPr/>
            <p:nvPr/>
          </p:nvSpPr>
          <p:spPr>
            <a:xfrm>
              <a:off x="326187" y="4034442"/>
              <a:ext cx="455783" cy="140748"/>
            </a:xfrm>
            <a:prstGeom prst="cube">
              <a:avLst/>
            </a:prstGeom>
            <a:solidFill>
              <a:schemeClr val="tx1">
                <a:lumMod val="65000"/>
                <a:lumOff val="35000"/>
              </a:schemeClr>
            </a:solidFill>
            <a:ln>
              <a:solidFill>
                <a:srgbClr val="032B0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ylinder 46">
              <a:extLst>
                <a:ext uri="{FF2B5EF4-FFF2-40B4-BE49-F238E27FC236}">
                  <a16:creationId xmlns:a16="http://schemas.microsoft.com/office/drawing/2014/main" id="{BEBF64D2-269D-4D72-A16D-4FA17DCCEB49}"/>
                </a:ext>
              </a:extLst>
            </p:cNvPr>
            <p:cNvSpPr/>
            <p:nvPr/>
          </p:nvSpPr>
          <p:spPr>
            <a:xfrm>
              <a:off x="422870" y="4208637"/>
              <a:ext cx="189805" cy="324750"/>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B2AAB214-68C3-4E18-9BC7-416FB02EE02E}"/>
              </a:ext>
            </a:extLst>
          </p:cNvPr>
          <p:cNvSpPr txBox="1"/>
          <p:nvPr/>
        </p:nvSpPr>
        <p:spPr>
          <a:xfrm>
            <a:off x="665623" y="4498268"/>
            <a:ext cx="1068744" cy="430887"/>
          </a:xfrm>
          <a:prstGeom prst="rect">
            <a:avLst/>
          </a:prstGeom>
          <a:noFill/>
        </p:spPr>
        <p:txBody>
          <a:bodyPr wrap="square" rtlCol="0">
            <a:spAutoFit/>
          </a:bodyPr>
          <a:lstStyle/>
          <a:p>
            <a:pPr algn="ctr"/>
            <a:r>
              <a:rPr lang="en-US" sz="1100" b="1" dirty="0"/>
              <a:t>Applications in the Cloud</a:t>
            </a:r>
          </a:p>
        </p:txBody>
      </p:sp>
      <p:sp>
        <p:nvSpPr>
          <p:cNvPr id="51" name="Arrow: Right 50">
            <a:extLst>
              <a:ext uri="{FF2B5EF4-FFF2-40B4-BE49-F238E27FC236}">
                <a16:creationId xmlns:a16="http://schemas.microsoft.com/office/drawing/2014/main" id="{72C82648-31DA-4E19-8BE6-2ADE224E1E9A}"/>
              </a:ext>
            </a:extLst>
          </p:cNvPr>
          <p:cNvSpPr/>
          <p:nvPr/>
        </p:nvSpPr>
        <p:spPr>
          <a:xfrm>
            <a:off x="1707324" y="3094437"/>
            <a:ext cx="384983" cy="260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ate Placeholder 2">
            <a:extLst>
              <a:ext uri="{FF2B5EF4-FFF2-40B4-BE49-F238E27FC236}">
                <a16:creationId xmlns:a16="http://schemas.microsoft.com/office/drawing/2014/main" id="{D50C7809-DAB1-4257-B09C-AB22422BB82B}"/>
              </a:ext>
            </a:extLst>
          </p:cNvPr>
          <p:cNvSpPr>
            <a:spLocks noGrp="1"/>
          </p:cNvSpPr>
          <p:nvPr>
            <p:ph type="dt" sz="half" idx="10"/>
          </p:nvPr>
        </p:nvSpPr>
        <p:spPr>
          <a:xfrm>
            <a:off x="66941" y="6511896"/>
            <a:ext cx="1766066" cy="285417"/>
          </a:xfrm>
        </p:spPr>
        <p:txBody>
          <a:bodyPr/>
          <a:lstStyle/>
          <a:p>
            <a:pPr algn="ctr">
              <a:defRPr/>
            </a:pPr>
            <a:fld id="{A04C6CCE-7AED-4C64-B094-EAB781AC1F02}" type="datetime1">
              <a:rPr lang="en-IN" sz="900" b="1" smtClean="0">
                <a:solidFill>
                  <a:prstClr val="black">
                    <a:tint val="75000"/>
                  </a:prstClr>
                </a:solidFill>
                <a:effectLst>
                  <a:outerShdw blurRad="38100" dist="38100" dir="2700000" algn="tl">
                    <a:srgbClr val="000000">
                      <a:alpha val="43137"/>
                    </a:srgbClr>
                  </a:outerShdw>
                </a:effectLst>
                <a:latin typeface="Calibri" panose="020F0502020204030204"/>
              </a:rPr>
              <a:t>25-09-2019</a:t>
            </a:fld>
            <a:endParaRPr lang="en-IN" sz="900" b="1" dirty="0">
              <a:solidFill>
                <a:prstClr val="black">
                  <a:tint val="75000"/>
                </a:prstClr>
              </a:solidFill>
              <a:effectLst>
                <a:outerShdw blurRad="38100" dist="38100" dir="2700000" algn="tl">
                  <a:srgbClr val="000000">
                    <a:alpha val="43137"/>
                  </a:srgbClr>
                </a:outerShdw>
              </a:effectLst>
              <a:latin typeface="Calibri" panose="020F0502020204030204"/>
            </a:endParaRPr>
          </a:p>
        </p:txBody>
      </p:sp>
      <p:sp>
        <p:nvSpPr>
          <p:cNvPr id="54" name="Rectangle à coins arrondis 15">
            <a:extLst>
              <a:ext uri="{FF2B5EF4-FFF2-40B4-BE49-F238E27FC236}">
                <a16:creationId xmlns:a16="http://schemas.microsoft.com/office/drawing/2014/main" id="{4770C65E-F829-47F0-99C3-1BD89DB7CE34}"/>
              </a:ext>
            </a:extLst>
          </p:cNvPr>
          <p:cNvSpPr/>
          <p:nvPr/>
        </p:nvSpPr>
        <p:spPr>
          <a:xfrm>
            <a:off x="5046553" y="4569677"/>
            <a:ext cx="1760974" cy="12026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Transaction Management</a:t>
            </a:r>
          </a:p>
        </p:txBody>
      </p:sp>
      <p:sp>
        <p:nvSpPr>
          <p:cNvPr id="55" name="Rectangle à coins arrondis 15">
            <a:extLst>
              <a:ext uri="{FF2B5EF4-FFF2-40B4-BE49-F238E27FC236}">
                <a16:creationId xmlns:a16="http://schemas.microsoft.com/office/drawing/2014/main" id="{E852E2E7-0011-4374-A2A7-3A1D4BD47274}"/>
              </a:ext>
            </a:extLst>
          </p:cNvPr>
          <p:cNvSpPr/>
          <p:nvPr/>
        </p:nvSpPr>
        <p:spPr>
          <a:xfrm>
            <a:off x="6934200" y="4569676"/>
            <a:ext cx="1760974" cy="120269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1400" b="1" dirty="0">
                <a:solidFill>
                  <a:srgbClr val="FFFF00"/>
                </a:solidFill>
              </a:rPr>
              <a:t>Semantics</a:t>
            </a:r>
          </a:p>
        </p:txBody>
      </p:sp>
      <p:sp>
        <p:nvSpPr>
          <p:cNvPr id="4" name="Slide Number Placeholder 3">
            <a:extLst>
              <a:ext uri="{FF2B5EF4-FFF2-40B4-BE49-F238E27FC236}">
                <a16:creationId xmlns:a16="http://schemas.microsoft.com/office/drawing/2014/main" id="{3738AF92-0777-4AB2-B338-CDECC13021C9}"/>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16</a:t>
            </a:fld>
            <a:endParaRPr lang="en-IN" dirty="0">
              <a:solidFill>
                <a:srgbClr val="04617B">
                  <a:shade val="90000"/>
                </a:srgbClr>
              </a:solidFill>
            </a:endParaRPr>
          </a:p>
        </p:txBody>
      </p:sp>
      <p:pic>
        <p:nvPicPr>
          <p:cNvPr id="52" name="Picture 2" descr="C:\Users\CSG\Downloads\C-DOT Logo.jpg">
            <a:extLst>
              <a:ext uri="{FF2B5EF4-FFF2-40B4-BE49-F238E27FC236}">
                <a16:creationId xmlns:a16="http://schemas.microsoft.com/office/drawing/2014/main" id="{40D6C19A-7C13-4D1F-A7B1-FC433A272A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B46F79A6-B1D7-4A95-BF44-569A0CE91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40049055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07FE165-F5E7-426A-9282-9A19E7FFA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8" y="547868"/>
            <a:ext cx="12089339" cy="5829265"/>
          </a:xfrm>
          <a:noFill/>
        </p:spPr>
      </p:pic>
      <p:sp>
        <p:nvSpPr>
          <p:cNvPr id="3" name="Date Placeholder 2">
            <a:extLst>
              <a:ext uri="{FF2B5EF4-FFF2-40B4-BE49-F238E27FC236}">
                <a16:creationId xmlns:a16="http://schemas.microsoft.com/office/drawing/2014/main" id="{12F6959D-218B-47C7-9474-689469E0FE6A}"/>
              </a:ext>
            </a:extLst>
          </p:cNvPr>
          <p:cNvSpPr>
            <a:spLocks noGrp="1"/>
          </p:cNvSpPr>
          <p:nvPr>
            <p:ph type="dt" sz="half" idx="10"/>
          </p:nvPr>
        </p:nvSpPr>
        <p:spPr/>
        <p:txBody>
          <a:bodyPr/>
          <a:lstStyle/>
          <a:p>
            <a:fld id="{DDB8A34F-107E-44FC-AD2B-E2E4DECA9322}" type="datetime1">
              <a:rPr lang="en-IN" smtClean="0">
                <a:solidFill>
                  <a:srgbClr val="04617B">
                    <a:shade val="90000"/>
                  </a:srgbClr>
                </a:solidFill>
              </a:rPr>
              <a:t>25-09-2019</a:t>
            </a:fld>
            <a:endParaRPr lang="en-IN" dirty="0">
              <a:solidFill>
                <a:srgbClr val="04617B">
                  <a:shade val="90000"/>
                </a:srgbClr>
              </a:solidFill>
            </a:endParaRPr>
          </a:p>
        </p:txBody>
      </p:sp>
      <p:sp>
        <p:nvSpPr>
          <p:cNvPr id="4" name="Slide Number Placeholder 3">
            <a:extLst>
              <a:ext uri="{FF2B5EF4-FFF2-40B4-BE49-F238E27FC236}">
                <a16:creationId xmlns:a16="http://schemas.microsoft.com/office/drawing/2014/main" id="{569EB5A6-48D3-4AC1-8E0E-7776EB25F4CF}"/>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17</a:t>
            </a:fld>
            <a:endParaRPr lang="en-IN" dirty="0">
              <a:solidFill>
                <a:srgbClr val="04617B">
                  <a:shade val="90000"/>
                </a:srgbClr>
              </a:solidFill>
            </a:endParaRPr>
          </a:p>
        </p:txBody>
      </p:sp>
      <p:pic>
        <p:nvPicPr>
          <p:cNvPr id="5" name="Picture 2" descr="C:\Users\CSG\Downloads\C-DOT Logo.jpg">
            <a:extLst>
              <a:ext uri="{FF2B5EF4-FFF2-40B4-BE49-F238E27FC236}">
                <a16:creationId xmlns:a16="http://schemas.microsoft.com/office/drawing/2014/main" id="{8F225D08-2ABB-4986-9E3E-2A940110DB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70724C3-0A97-4469-A2C8-3A69D98F3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34859169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624374D-1D77-49D9-9CA6-2B1ADC246EEB}"/>
              </a:ext>
            </a:extLst>
          </p:cNvPr>
          <p:cNvGrpSpPr/>
          <p:nvPr/>
        </p:nvGrpSpPr>
        <p:grpSpPr>
          <a:xfrm>
            <a:off x="2379023" y="2743909"/>
            <a:ext cx="7677416" cy="1950982"/>
            <a:chOff x="2379023" y="2732526"/>
            <a:chExt cx="7677416" cy="1950982"/>
          </a:xfrm>
        </p:grpSpPr>
        <p:sp>
          <p:nvSpPr>
            <p:cNvPr id="34" name="Rounded Rectangle 33"/>
            <p:cNvSpPr/>
            <p:nvPr/>
          </p:nvSpPr>
          <p:spPr bwMode="auto">
            <a:xfrm>
              <a:off x="2379023" y="2732526"/>
              <a:ext cx="7677416" cy="1867881"/>
            </a:xfrm>
            <a:prstGeom prst="roundRect">
              <a:avLst/>
            </a:prstGeom>
            <a:solidFill>
              <a:schemeClr val="accent5">
                <a:lumMod val="40000"/>
                <a:lumOff val="60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IN" i="1">
                <a:latin typeface="Times New Roman" pitchFamily="18" charset="0"/>
                <a:cs typeface="Times New Roman" pitchFamily="18" charset="0"/>
              </a:endParaRPr>
            </a:p>
          </p:txBody>
        </p:sp>
        <p:sp>
          <p:nvSpPr>
            <p:cNvPr id="2" name="TextBox 1"/>
            <p:cNvSpPr txBox="1"/>
            <p:nvPr/>
          </p:nvSpPr>
          <p:spPr>
            <a:xfrm>
              <a:off x="2458558" y="3975622"/>
              <a:ext cx="4429530" cy="707886"/>
            </a:xfrm>
            <a:prstGeom prst="rect">
              <a:avLst/>
            </a:prstGeom>
            <a:noFill/>
          </p:spPr>
          <p:txBody>
            <a:bodyPr wrap="square" rtlCol="0">
              <a:spAutoFit/>
            </a:bodyPr>
            <a:lstStyle/>
            <a:p>
              <a:pPr algn="ctr"/>
              <a:r>
                <a:rPr lang="en-IN" sz="2000" dirty="0">
                  <a:ln w="0"/>
                  <a:solidFill>
                    <a:schemeClr val="accent1"/>
                  </a:solidFill>
                  <a:effectLst>
                    <a:outerShdw blurRad="38100" dist="25400" dir="5400000" algn="ctr" rotWithShape="0">
                      <a:srgbClr val="6E747A">
                        <a:alpha val="43000"/>
                      </a:srgbClr>
                    </a:outerShdw>
                  </a:effectLst>
                </a:rPr>
                <a:t>COMMON SERVICE</a:t>
              </a:r>
            </a:p>
            <a:p>
              <a:pPr algn="ctr"/>
              <a:r>
                <a:rPr lang="en-IN" sz="2000" dirty="0">
                  <a:ln w="0"/>
                  <a:solidFill>
                    <a:schemeClr val="accent1"/>
                  </a:solidFill>
                  <a:effectLst>
                    <a:outerShdw blurRad="38100" dist="25400" dir="5400000" algn="ctr" rotWithShape="0">
                      <a:srgbClr val="6E747A">
                        <a:alpha val="43000"/>
                      </a:srgbClr>
                    </a:outerShdw>
                  </a:effectLst>
                </a:rPr>
                <a:t> LAYER</a:t>
              </a:r>
            </a:p>
          </p:txBody>
        </p:sp>
      </p:grpSp>
      <p:grpSp>
        <p:nvGrpSpPr>
          <p:cNvPr id="22" name="Group 21">
            <a:extLst>
              <a:ext uri="{FF2B5EF4-FFF2-40B4-BE49-F238E27FC236}">
                <a16:creationId xmlns:a16="http://schemas.microsoft.com/office/drawing/2014/main" id="{861D1C89-BEC8-4B69-9788-46F3525280B3}"/>
              </a:ext>
            </a:extLst>
          </p:cNvPr>
          <p:cNvGrpSpPr/>
          <p:nvPr/>
        </p:nvGrpSpPr>
        <p:grpSpPr>
          <a:xfrm>
            <a:off x="2232247" y="4588416"/>
            <a:ext cx="7824193" cy="730937"/>
            <a:chOff x="2232247" y="4588416"/>
            <a:chExt cx="7824193" cy="730937"/>
          </a:xfrm>
        </p:grpSpPr>
        <p:sp>
          <p:nvSpPr>
            <p:cNvPr id="9" name="Rounded Rectangle 8"/>
            <p:cNvSpPr/>
            <p:nvPr/>
          </p:nvSpPr>
          <p:spPr bwMode="auto">
            <a:xfrm>
              <a:off x="2351584" y="4629709"/>
              <a:ext cx="7704856" cy="689644"/>
            </a:xfrm>
            <a:prstGeom prst="roundRect">
              <a:avLst/>
            </a:prstGeom>
            <a:solidFill>
              <a:schemeClr val="bg2">
                <a:lumMod val="50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IN" i="1">
                <a:latin typeface="Times New Roman" pitchFamily="18" charset="0"/>
                <a:cs typeface="Times New Roman" pitchFamily="18" charset="0"/>
              </a:endParaRPr>
            </a:p>
          </p:txBody>
        </p:sp>
        <p:sp>
          <p:nvSpPr>
            <p:cNvPr id="3" name="TextBox 2"/>
            <p:cNvSpPr txBox="1"/>
            <p:nvPr/>
          </p:nvSpPr>
          <p:spPr>
            <a:xfrm>
              <a:off x="2232247" y="4588416"/>
              <a:ext cx="6838997" cy="400110"/>
            </a:xfrm>
            <a:prstGeom prst="rect">
              <a:avLst/>
            </a:prstGeom>
            <a:noFill/>
          </p:spPr>
          <p:txBody>
            <a:bodyPr wrap="square" rtlCol="0" anchor="ctr">
              <a:spAutoFit/>
            </a:bodyPr>
            <a:lstStyle/>
            <a:p>
              <a:pPr algn="ctr"/>
              <a:r>
                <a:rPr lang="en-IN" sz="2000" b="1" dirty="0">
                  <a:solidFill>
                    <a:srgbClr val="FFFF00"/>
                  </a:solidFill>
                </a:rPr>
                <a:t>Personal Area/Home Area/Sensor Network &amp; Gateways</a:t>
              </a:r>
            </a:p>
          </p:txBody>
        </p:sp>
      </p:grpSp>
      <p:sp>
        <p:nvSpPr>
          <p:cNvPr id="44" name="Rounded Rectangle 43"/>
          <p:cNvSpPr/>
          <p:nvPr/>
        </p:nvSpPr>
        <p:spPr bwMode="auto">
          <a:xfrm>
            <a:off x="2379023" y="948436"/>
            <a:ext cx="7677416" cy="1749255"/>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400" b="1" dirty="0">
                <a:solidFill>
                  <a:schemeClr val="bg1"/>
                </a:solidFill>
                <a:latin typeface="Times New Roman" pitchFamily="18" charset="0"/>
                <a:cs typeface="Times New Roman" pitchFamily="18" charset="0"/>
              </a:rPr>
              <a:t>Application Infrastructure Platform</a:t>
            </a:r>
            <a:endParaRPr lang="en-IN" sz="2400" b="1" dirty="0">
              <a:solidFill>
                <a:schemeClr val="bg1"/>
              </a:solidFill>
              <a:latin typeface="Times New Roman" pitchFamily="18" charset="0"/>
              <a:cs typeface="Times New Roman" pitchFamily="18" charset="0"/>
            </a:endParaRPr>
          </a:p>
        </p:txBody>
      </p:sp>
      <p:sp>
        <p:nvSpPr>
          <p:cNvPr id="56" name="Title 1"/>
          <p:cNvSpPr>
            <a:spLocks noGrp="1"/>
          </p:cNvSpPr>
          <p:nvPr>
            <p:ph type="title"/>
          </p:nvPr>
        </p:nvSpPr>
        <p:spPr>
          <a:xfrm>
            <a:off x="243423" y="488705"/>
            <a:ext cx="11353800" cy="463380"/>
          </a:xfrm>
          <a:noFill/>
        </p:spPr>
        <p:txBody>
          <a:bodyPr vert="horz" lIns="91416" tIns="45708" rIns="91416" bIns="45708" rtlCol="0" anchor="b" anchorCtr="0">
            <a:noAutofit/>
          </a:bodyPr>
          <a:lstStyle/>
          <a:p>
            <a:pPr algn="ctr" defTabSz="685594"/>
            <a:r>
              <a:rPr lang="en-US" sz="3199" b="1" dirty="0">
                <a:solidFill>
                  <a:srgbClr val="002060"/>
                </a:solidFill>
                <a:latin typeface="Calibri" panose="020F0502020204030204" pitchFamily="34" charset="0"/>
                <a:cs typeface="Calibri" panose="020F0502020204030204" pitchFamily="34" charset="0"/>
              </a:rPr>
              <a:t>Standards Compliant Smart City Architecture: IoT Technology Perspective</a:t>
            </a:r>
            <a:endParaRPr lang="en-IN" sz="3199" b="1" dirty="0">
              <a:solidFill>
                <a:srgbClr val="002060"/>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fld id="{6C78EBF6-3196-42A6-816B-A8241F8C509C}" type="datetime1">
              <a:rPr lang="en-IN" altLang="en-US" smtClean="0">
                <a:solidFill>
                  <a:srgbClr val="000000"/>
                </a:solidFill>
              </a:rPr>
              <a:t>25-09-2019</a:t>
            </a:fld>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fld id="{3F74455E-0AB8-4B4B-8B73-55EDF6CCCBC0}" type="slidenum">
              <a:rPr lang="en-US" altLang="en-US" smtClean="0">
                <a:solidFill>
                  <a:srgbClr val="000000"/>
                </a:solidFill>
              </a:rPr>
              <a:pPr/>
              <a:t>18</a:t>
            </a:fld>
            <a:endParaRPr lang="en-US" altLang="en-US">
              <a:solidFill>
                <a:srgbClr val="000000"/>
              </a:solidFill>
            </a:endParaRPr>
          </a:p>
        </p:txBody>
      </p:sp>
      <p:sp>
        <p:nvSpPr>
          <p:cNvPr id="10" name="Rounded Rectangle 9"/>
          <p:cNvSpPr/>
          <p:nvPr/>
        </p:nvSpPr>
        <p:spPr bwMode="auto">
          <a:xfrm>
            <a:off x="3503713" y="4998445"/>
            <a:ext cx="840443" cy="360040"/>
          </a:xfrm>
          <a:prstGeom prst="roundRect">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err="1">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ZigBEE</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1" name="Rounded Rectangle 10"/>
          <p:cNvSpPr/>
          <p:nvPr/>
        </p:nvSpPr>
        <p:spPr bwMode="auto">
          <a:xfrm>
            <a:off x="4410252" y="4998445"/>
            <a:ext cx="827749" cy="360040"/>
          </a:xfrm>
          <a:prstGeom prst="roundRect">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err="1">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ZWave</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2" name="Rounded Rectangle 11"/>
          <p:cNvSpPr/>
          <p:nvPr/>
        </p:nvSpPr>
        <p:spPr bwMode="auto">
          <a:xfrm>
            <a:off x="6047697" y="4984527"/>
            <a:ext cx="709807" cy="360040"/>
          </a:xfrm>
          <a:prstGeom prst="roundRect">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RFID</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3" name="Rounded Rectangle 12"/>
          <p:cNvSpPr/>
          <p:nvPr/>
        </p:nvSpPr>
        <p:spPr bwMode="auto">
          <a:xfrm>
            <a:off x="2362499" y="4999387"/>
            <a:ext cx="1080120" cy="388689"/>
          </a:xfrm>
          <a:prstGeom prst="roundRect">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6LoWPAN</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5" name="Rounded Rectangle 14"/>
          <p:cNvSpPr/>
          <p:nvPr/>
        </p:nvSpPr>
        <p:spPr bwMode="auto">
          <a:xfrm>
            <a:off x="7518929" y="4998445"/>
            <a:ext cx="771557" cy="360040"/>
          </a:xfrm>
          <a:prstGeom prst="roundRect">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CAR END</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6" name="Rounded Rectangle 15"/>
          <p:cNvSpPr/>
          <p:nvPr/>
        </p:nvSpPr>
        <p:spPr bwMode="auto">
          <a:xfrm>
            <a:off x="8318340" y="4986513"/>
            <a:ext cx="918028" cy="360040"/>
          </a:xfrm>
          <a:prstGeom prst="roundRect">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err="1">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Blutooth</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24" name="AutoShape 2" descr="Consumer Internet of Thin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5" name="AutoShape 4" descr="Consumer Internet of Thin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 name="Rounded Rectangle 25"/>
          <p:cNvSpPr/>
          <p:nvPr/>
        </p:nvSpPr>
        <p:spPr bwMode="auto">
          <a:xfrm>
            <a:off x="2410713" y="5434326"/>
            <a:ext cx="7645727" cy="697607"/>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IN" i="1">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240" y="5457035"/>
            <a:ext cx="730794" cy="63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345" y="5495259"/>
            <a:ext cx="535731" cy="60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152" y="5509911"/>
            <a:ext cx="947594" cy="57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7004" y="5463628"/>
            <a:ext cx="873570" cy="60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289" y="5454164"/>
            <a:ext cx="791060" cy="61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4422" y="5500706"/>
            <a:ext cx="479403" cy="58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5704" y="5456701"/>
            <a:ext cx="763765" cy="63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6369" y="5485510"/>
            <a:ext cx="804845" cy="59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4154" y="5478423"/>
            <a:ext cx="647565" cy="60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4540" y="5505139"/>
            <a:ext cx="651982" cy="58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27"/>
          <p:cNvSpPr/>
          <p:nvPr/>
        </p:nvSpPr>
        <p:spPr bwMode="auto">
          <a:xfrm>
            <a:off x="3374107" y="3505200"/>
            <a:ext cx="588293" cy="46342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dirty="0">
                <a:solidFill>
                  <a:schemeClr val="bg1">
                    <a:lumMod val="95000"/>
                  </a:schemeClr>
                </a:solidFill>
                <a:latin typeface="Times New Roman" pitchFamily="18" charset="0"/>
                <a:cs typeface="Times New Roman" pitchFamily="18" charset="0"/>
              </a:rPr>
              <a:t>3 G</a:t>
            </a:r>
            <a:endParaRPr lang="en-IN" sz="1400" b="1" dirty="0">
              <a:solidFill>
                <a:schemeClr val="bg1">
                  <a:lumMod val="95000"/>
                </a:schemeClr>
              </a:solidFill>
              <a:latin typeface="Times New Roman" pitchFamily="18" charset="0"/>
              <a:cs typeface="Times New Roman" pitchFamily="18" charset="0"/>
            </a:endParaRPr>
          </a:p>
        </p:txBody>
      </p:sp>
      <p:sp>
        <p:nvSpPr>
          <p:cNvPr id="29" name="Rounded Rectangle 28"/>
          <p:cNvSpPr/>
          <p:nvPr/>
        </p:nvSpPr>
        <p:spPr bwMode="auto">
          <a:xfrm>
            <a:off x="5181600" y="3507005"/>
            <a:ext cx="1477446" cy="46341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chemeClr val="bg1">
                    <a:lumMod val="95000"/>
                  </a:schemeClr>
                </a:solidFill>
                <a:latin typeface="Times New Roman" pitchFamily="18" charset="0"/>
                <a:cs typeface="Times New Roman" pitchFamily="18" charset="0"/>
              </a:rPr>
              <a:t>Broadband</a:t>
            </a:r>
          </a:p>
          <a:p>
            <a:pPr algn="ctr" fontAlgn="base">
              <a:spcBef>
                <a:spcPct val="0"/>
              </a:spcBef>
              <a:spcAft>
                <a:spcPct val="0"/>
              </a:spcAft>
            </a:pPr>
            <a:r>
              <a:rPr lang="en-US" sz="1400" b="1" dirty="0">
                <a:solidFill>
                  <a:schemeClr val="bg1">
                    <a:lumMod val="95000"/>
                  </a:schemeClr>
                </a:solidFill>
                <a:latin typeface="Times New Roman" pitchFamily="18" charset="0"/>
                <a:cs typeface="Times New Roman" pitchFamily="18" charset="0"/>
              </a:rPr>
              <a:t>Optical/Copper</a:t>
            </a:r>
            <a:endParaRPr lang="en-IN" sz="1400" b="1" dirty="0">
              <a:solidFill>
                <a:schemeClr val="bg1">
                  <a:lumMod val="95000"/>
                </a:schemeClr>
              </a:solidFill>
              <a:latin typeface="Times New Roman" pitchFamily="18" charset="0"/>
              <a:cs typeface="Times New Roman" pitchFamily="18" charset="0"/>
            </a:endParaRPr>
          </a:p>
        </p:txBody>
      </p:sp>
      <p:sp>
        <p:nvSpPr>
          <p:cNvPr id="31" name="Rounded Rectangle 30"/>
          <p:cNvSpPr/>
          <p:nvPr/>
        </p:nvSpPr>
        <p:spPr bwMode="auto">
          <a:xfrm>
            <a:off x="2733135" y="3513962"/>
            <a:ext cx="619665" cy="44813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dirty="0">
                <a:solidFill>
                  <a:schemeClr val="bg1">
                    <a:lumMod val="95000"/>
                  </a:schemeClr>
                </a:solidFill>
                <a:latin typeface="Times New Roman" pitchFamily="18" charset="0"/>
                <a:cs typeface="Times New Roman" pitchFamily="18" charset="0"/>
              </a:rPr>
              <a:t>2 G </a:t>
            </a:r>
            <a:endParaRPr lang="en-IN" sz="1400" b="1" dirty="0">
              <a:solidFill>
                <a:schemeClr val="bg1">
                  <a:lumMod val="95000"/>
                </a:schemeClr>
              </a:solidFill>
              <a:latin typeface="Times New Roman" pitchFamily="18" charset="0"/>
              <a:cs typeface="Times New Roman" pitchFamily="18" charset="0"/>
            </a:endParaRPr>
          </a:p>
        </p:txBody>
      </p:sp>
      <p:sp>
        <p:nvSpPr>
          <p:cNvPr id="32" name="Rounded Rectangle 31"/>
          <p:cNvSpPr/>
          <p:nvPr/>
        </p:nvSpPr>
        <p:spPr bwMode="auto">
          <a:xfrm>
            <a:off x="6705600" y="3526766"/>
            <a:ext cx="876975" cy="43144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dirty="0">
                <a:solidFill>
                  <a:schemeClr val="bg1">
                    <a:lumMod val="95000"/>
                  </a:schemeClr>
                </a:solidFill>
                <a:latin typeface="Times New Roman" pitchFamily="18" charset="0"/>
                <a:cs typeface="Times New Roman" pitchFamily="18" charset="0"/>
              </a:rPr>
              <a:t>Satellite</a:t>
            </a:r>
            <a:endParaRPr lang="en-IN" sz="1400" b="1" dirty="0">
              <a:solidFill>
                <a:schemeClr val="bg1">
                  <a:lumMod val="95000"/>
                </a:schemeClr>
              </a:solidFill>
              <a:latin typeface="Times New Roman" pitchFamily="18" charset="0"/>
              <a:cs typeface="Times New Roman" pitchFamily="18" charset="0"/>
            </a:endParaRPr>
          </a:p>
        </p:txBody>
      </p:sp>
      <p:sp>
        <p:nvSpPr>
          <p:cNvPr id="33" name="Rounded Rectangle 32"/>
          <p:cNvSpPr/>
          <p:nvPr/>
        </p:nvSpPr>
        <p:spPr bwMode="auto">
          <a:xfrm>
            <a:off x="7620000" y="3526766"/>
            <a:ext cx="876975" cy="40761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dirty="0" err="1">
                <a:solidFill>
                  <a:schemeClr val="bg1">
                    <a:lumMod val="95000"/>
                  </a:schemeClr>
                </a:solidFill>
                <a:latin typeface="Times New Roman" pitchFamily="18" charset="0"/>
                <a:cs typeface="Times New Roman" pitchFamily="18" charset="0"/>
              </a:rPr>
              <a:t>WiFi</a:t>
            </a:r>
            <a:endParaRPr lang="en-IN" sz="1400" b="1" dirty="0">
              <a:solidFill>
                <a:schemeClr val="bg1">
                  <a:lumMod val="95000"/>
                </a:schemeClr>
              </a:solidFill>
              <a:latin typeface="Times New Roman" pitchFamily="18" charset="0"/>
              <a:cs typeface="Times New Roman" pitchFamily="18" charset="0"/>
            </a:endParaRPr>
          </a:p>
        </p:txBody>
      </p:sp>
      <p:sp>
        <p:nvSpPr>
          <p:cNvPr id="36" name="Rounded Rectangle 35"/>
          <p:cNvSpPr/>
          <p:nvPr/>
        </p:nvSpPr>
        <p:spPr bwMode="auto">
          <a:xfrm>
            <a:off x="2351584" y="1695528"/>
            <a:ext cx="7704856" cy="992900"/>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200" b="1" i="1" dirty="0">
                <a:solidFill>
                  <a:srgbClr val="002060"/>
                </a:solidFill>
                <a:latin typeface="Times New Roman" pitchFamily="18" charset="0"/>
                <a:cs typeface="Times New Roman" pitchFamily="18" charset="0"/>
              </a:rPr>
              <a:t>        </a:t>
            </a:r>
            <a:endParaRPr lang="en-IN" sz="1400" b="1" i="1" dirty="0">
              <a:solidFill>
                <a:schemeClr val="bg1"/>
              </a:solidFill>
              <a:latin typeface="Times New Roman" pitchFamily="18" charset="0"/>
              <a:cs typeface="Times New Roman" pitchFamily="18" charset="0"/>
            </a:endParaRPr>
          </a:p>
        </p:txBody>
      </p:sp>
      <p:sp>
        <p:nvSpPr>
          <p:cNvPr id="38" name="Rounded Rectangle 37"/>
          <p:cNvSpPr/>
          <p:nvPr/>
        </p:nvSpPr>
        <p:spPr bwMode="auto">
          <a:xfrm>
            <a:off x="4210051" y="1994080"/>
            <a:ext cx="1310533" cy="440216"/>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i="1" dirty="0">
                <a:solidFill>
                  <a:srgbClr val="002060"/>
                </a:solidFill>
                <a:latin typeface="Times New Roman" pitchFamily="18" charset="0"/>
                <a:cs typeface="Times New Roman" pitchFamily="18" charset="0"/>
              </a:rPr>
              <a:t>CAPACITY MGMT.</a:t>
            </a:r>
            <a:endParaRPr lang="en-IN" sz="1400" b="1" i="1" dirty="0">
              <a:solidFill>
                <a:srgbClr val="002060"/>
              </a:solidFill>
              <a:latin typeface="Times New Roman" pitchFamily="18" charset="0"/>
              <a:cs typeface="Times New Roman" pitchFamily="18" charset="0"/>
            </a:endParaRPr>
          </a:p>
        </p:txBody>
      </p:sp>
      <p:sp>
        <p:nvSpPr>
          <p:cNvPr id="39" name="Rounded Rectangle 38"/>
          <p:cNvSpPr/>
          <p:nvPr/>
        </p:nvSpPr>
        <p:spPr bwMode="auto">
          <a:xfrm>
            <a:off x="5597731" y="1994080"/>
            <a:ext cx="1575798" cy="440216"/>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i="1" dirty="0">
                <a:solidFill>
                  <a:srgbClr val="002060"/>
                </a:solidFill>
                <a:latin typeface="Times New Roman" pitchFamily="18" charset="0"/>
                <a:cs typeface="Times New Roman" pitchFamily="18" charset="0"/>
              </a:rPr>
              <a:t>RESOURCE ABSTRACTION</a:t>
            </a:r>
            <a:endParaRPr lang="en-IN" sz="1400" b="1" i="1" dirty="0">
              <a:solidFill>
                <a:srgbClr val="002060"/>
              </a:solidFill>
              <a:latin typeface="Times New Roman" pitchFamily="18" charset="0"/>
              <a:cs typeface="Times New Roman" pitchFamily="18" charset="0"/>
            </a:endParaRPr>
          </a:p>
        </p:txBody>
      </p:sp>
      <p:sp>
        <p:nvSpPr>
          <p:cNvPr id="42" name="Rounded Rectangle 41"/>
          <p:cNvSpPr/>
          <p:nvPr/>
        </p:nvSpPr>
        <p:spPr bwMode="auto">
          <a:xfrm>
            <a:off x="7249883" y="1985824"/>
            <a:ext cx="1440159" cy="448472"/>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i="1" dirty="0">
                <a:solidFill>
                  <a:srgbClr val="002060"/>
                </a:solidFill>
                <a:latin typeface="Times New Roman" pitchFamily="18" charset="0"/>
                <a:cs typeface="Times New Roman" pitchFamily="18" charset="0"/>
              </a:rPr>
              <a:t>COMMAND &amp; CONTROL</a:t>
            </a:r>
            <a:endParaRPr lang="en-IN" sz="1400" b="1" i="1" dirty="0">
              <a:solidFill>
                <a:srgbClr val="002060"/>
              </a:solidFill>
              <a:latin typeface="Times New Roman" pitchFamily="18" charset="0"/>
              <a:cs typeface="Times New Roman" pitchFamily="18" charset="0"/>
            </a:endParaRPr>
          </a:p>
        </p:txBody>
      </p:sp>
      <p:sp>
        <p:nvSpPr>
          <p:cNvPr id="43" name="Rounded Rectangle 42"/>
          <p:cNvSpPr/>
          <p:nvPr/>
        </p:nvSpPr>
        <p:spPr bwMode="auto">
          <a:xfrm>
            <a:off x="8760296" y="2001340"/>
            <a:ext cx="1152128" cy="432956"/>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i="1" dirty="0">
                <a:solidFill>
                  <a:srgbClr val="002060"/>
                </a:solidFill>
                <a:latin typeface="Times New Roman" pitchFamily="18" charset="0"/>
                <a:cs typeface="Times New Roman" pitchFamily="18" charset="0"/>
              </a:rPr>
              <a:t>BUSINESS SUPPORT</a:t>
            </a:r>
            <a:endParaRPr lang="en-IN" sz="1400" b="1" i="1" dirty="0">
              <a:solidFill>
                <a:srgbClr val="002060"/>
              </a:solidFill>
              <a:latin typeface="Times New Roman" pitchFamily="18" charset="0"/>
              <a:cs typeface="Times New Roman" pitchFamily="18" charset="0"/>
            </a:endParaRPr>
          </a:p>
        </p:txBody>
      </p:sp>
      <p:sp>
        <p:nvSpPr>
          <p:cNvPr id="45" name="Rounded Rectangle 44"/>
          <p:cNvSpPr/>
          <p:nvPr/>
        </p:nvSpPr>
        <p:spPr bwMode="auto">
          <a:xfrm>
            <a:off x="2351584" y="1686250"/>
            <a:ext cx="7704856" cy="1025228"/>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IN" sz="1600" i="1" dirty="0">
              <a:latin typeface="Times New Roman" pitchFamily="18" charset="0"/>
              <a:cs typeface="Times New Roman" pitchFamily="18" charset="0"/>
            </a:endParaRPr>
          </a:p>
        </p:txBody>
      </p:sp>
      <p:sp>
        <p:nvSpPr>
          <p:cNvPr id="53" name="Rounded Rectangle 52"/>
          <p:cNvSpPr/>
          <p:nvPr/>
        </p:nvSpPr>
        <p:spPr bwMode="auto">
          <a:xfrm>
            <a:off x="2639616" y="3433080"/>
            <a:ext cx="7128792" cy="576064"/>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IN" sz="1600" i="1" dirty="0">
              <a:latin typeface="Times New Roman" pitchFamily="18" charset="0"/>
              <a:cs typeface="Times New Roman" pitchFamily="18" charset="0"/>
            </a:endParaRPr>
          </a:p>
        </p:txBody>
      </p:sp>
      <p:sp>
        <p:nvSpPr>
          <p:cNvPr id="8" name="Rounded Rectangle 7"/>
          <p:cNvSpPr/>
          <p:nvPr/>
        </p:nvSpPr>
        <p:spPr bwMode="auto">
          <a:xfrm rot="16200000">
            <a:off x="1263886" y="5105711"/>
            <a:ext cx="1403870" cy="679027"/>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Sensing Layers</a:t>
            </a:r>
            <a:endParaRPr lang="en-IN"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4" name="Rounded Rectangle 53"/>
          <p:cNvSpPr/>
          <p:nvPr/>
        </p:nvSpPr>
        <p:spPr bwMode="auto">
          <a:xfrm rot="16200000">
            <a:off x="1009540" y="3354491"/>
            <a:ext cx="1922959" cy="679027"/>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Network Layers</a:t>
            </a:r>
            <a:endParaRPr lang="en-IN"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5" name="Rounded Rectangle 54"/>
          <p:cNvSpPr/>
          <p:nvPr/>
        </p:nvSpPr>
        <p:spPr bwMode="auto">
          <a:xfrm rot="16200000">
            <a:off x="1142928" y="1482187"/>
            <a:ext cx="1656185" cy="679027"/>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rPr>
              <a:t>Appl. Layer</a:t>
            </a:r>
            <a:endParaRPr lang="en-IN"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itchFamily="18" charset="0"/>
              <a:cs typeface="Times New Roman" pitchFamily="18" charset="0"/>
            </a:endParaRPr>
          </a:p>
        </p:txBody>
      </p:sp>
      <p:grpSp>
        <p:nvGrpSpPr>
          <p:cNvPr id="27" name="Group 26">
            <a:extLst>
              <a:ext uri="{FF2B5EF4-FFF2-40B4-BE49-F238E27FC236}">
                <a16:creationId xmlns:a16="http://schemas.microsoft.com/office/drawing/2014/main" id="{A14B572B-7E09-459F-ADA7-3232A7DA40CA}"/>
              </a:ext>
            </a:extLst>
          </p:cNvPr>
          <p:cNvGrpSpPr/>
          <p:nvPr/>
        </p:nvGrpSpPr>
        <p:grpSpPr>
          <a:xfrm>
            <a:off x="6456041" y="2923086"/>
            <a:ext cx="4122203" cy="2024295"/>
            <a:chOff x="6456041" y="2923086"/>
            <a:chExt cx="4122203" cy="2024295"/>
          </a:xfrm>
        </p:grpSpPr>
        <p:sp>
          <p:nvSpPr>
            <p:cNvPr id="7" name="Rectangle: Rounded Corners 6"/>
            <p:cNvSpPr/>
            <p:nvPr/>
          </p:nvSpPr>
          <p:spPr>
            <a:xfrm>
              <a:off x="6456041" y="2924944"/>
              <a:ext cx="3308851" cy="36004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rPr>
                <a:t>Infrastructure Node</a:t>
              </a:r>
            </a:p>
          </p:txBody>
        </p:sp>
        <p:sp>
          <p:nvSpPr>
            <p:cNvPr id="14" name="Rectangle: Rounded Corners 13"/>
            <p:cNvSpPr/>
            <p:nvPr/>
          </p:nvSpPr>
          <p:spPr>
            <a:xfrm>
              <a:off x="8916245" y="4659349"/>
              <a:ext cx="1008112" cy="288032"/>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IN" dirty="0">
                  <a:solidFill>
                    <a:srgbClr val="FFFF00"/>
                  </a:solidFill>
                </a:rPr>
                <a:t>ADN</a:t>
              </a:r>
            </a:p>
          </p:txBody>
        </p:sp>
        <p:sp>
          <p:nvSpPr>
            <p:cNvPr id="59" name="Rectangle: Rounded Corners 58"/>
            <p:cNvSpPr/>
            <p:nvPr/>
          </p:nvSpPr>
          <p:spPr>
            <a:xfrm>
              <a:off x="7001978" y="4073181"/>
              <a:ext cx="1008112" cy="288032"/>
            </a:xfrm>
            <a:prstGeom prst="roundRect">
              <a:avLst/>
            </a:prstGeom>
            <a:ln>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dirty="0"/>
                <a:t>ASN</a:t>
              </a:r>
            </a:p>
          </p:txBody>
        </p:sp>
        <p:sp>
          <p:nvSpPr>
            <p:cNvPr id="60" name="Rectangle: Rounded Corners 59"/>
            <p:cNvSpPr/>
            <p:nvPr/>
          </p:nvSpPr>
          <p:spPr>
            <a:xfrm>
              <a:off x="8290485" y="4053241"/>
              <a:ext cx="1008112" cy="288032"/>
            </a:xfrm>
            <a:prstGeom prst="roundRect">
              <a:avLst/>
            </a:prstGeom>
            <a:ln>
              <a:solidFill>
                <a:schemeClr val="accent1">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a:t>MN</a:t>
              </a:r>
            </a:p>
          </p:txBody>
        </p:sp>
        <p:sp>
          <p:nvSpPr>
            <p:cNvPr id="18" name="TextBox 17"/>
            <p:cNvSpPr txBox="1"/>
            <p:nvPr/>
          </p:nvSpPr>
          <p:spPr>
            <a:xfrm>
              <a:off x="6618546" y="4306354"/>
              <a:ext cx="2608343" cy="400110"/>
            </a:xfrm>
            <a:prstGeom prst="rect">
              <a:avLst/>
            </a:prstGeom>
            <a:noFill/>
          </p:spPr>
          <p:txBody>
            <a:bodyPr wrap="none" rtlCol="0">
              <a:spAutoFit/>
            </a:bodyPr>
            <a:lstStyle/>
            <a:p>
              <a:r>
                <a:rPr lang="en-IN" sz="2000" dirty="0">
                  <a:effectLst>
                    <a:outerShdw blurRad="38100" dist="38100" dir="2700000" algn="tl">
                      <a:srgbClr val="000000">
                        <a:alpha val="43137"/>
                      </a:srgbClr>
                    </a:outerShdw>
                  </a:effectLst>
                </a:rPr>
                <a:t>Field Domain Devices</a:t>
              </a:r>
            </a:p>
          </p:txBody>
        </p:sp>
        <p:grpSp>
          <p:nvGrpSpPr>
            <p:cNvPr id="21" name="Group 20"/>
            <p:cNvGrpSpPr/>
            <p:nvPr/>
          </p:nvGrpSpPr>
          <p:grpSpPr>
            <a:xfrm>
              <a:off x="9480376" y="2923086"/>
              <a:ext cx="1097868" cy="1635414"/>
              <a:chOff x="8086650" y="2923086"/>
              <a:chExt cx="1097868" cy="1635414"/>
            </a:xfrm>
          </p:grpSpPr>
          <p:sp>
            <p:nvSpPr>
              <p:cNvPr id="17" name="Block Arc 16"/>
              <p:cNvSpPr/>
              <p:nvPr/>
            </p:nvSpPr>
            <p:spPr>
              <a:xfrm rot="5400000">
                <a:off x="7769485" y="3319383"/>
                <a:ext cx="1512168" cy="877837"/>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9" name="TextBox 18"/>
              <p:cNvSpPr txBox="1"/>
              <p:nvPr/>
            </p:nvSpPr>
            <p:spPr>
              <a:xfrm>
                <a:off x="8572957" y="3500438"/>
                <a:ext cx="611561" cy="461665"/>
              </a:xfrm>
              <a:prstGeom prst="rect">
                <a:avLst/>
              </a:prstGeom>
              <a:noFill/>
            </p:spPr>
            <p:txBody>
              <a:bodyPr wrap="square" rtlCol="0">
                <a:spAutoFit/>
              </a:bodyPr>
              <a:lstStyle/>
              <a:p>
                <a:pPr algn="ctr"/>
                <a:r>
                  <a:rPr lang="en-IN" sz="2400" b="1" dirty="0">
                    <a:solidFill>
                      <a:srgbClr val="FFFF00"/>
                    </a:solidFill>
                    <a:effectLst>
                      <a:outerShdw blurRad="50800" dist="38100" dir="2700000" algn="tl" rotWithShape="0">
                        <a:prstClr val="black">
                          <a:alpha val="40000"/>
                        </a:prstClr>
                      </a:outerShdw>
                    </a:effectLst>
                  </a:rPr>
                  <a:t>IP</a:t>
                </a:r>
              </a:p>
            </p:txBody>
          </p:sp>
          <p:sp>
            <p:nvSpPr>
              <p:cNvPr id="20" name="Arrow: Chevron 19"/>
              <p:cNvSpPr/>
              <p:nvPr/>
            </p:nvSpPr>
            <p:spPr>
              <a:xfrm rot="10990947">
                <a:off x="8373485" y="2923086"/>
                <a:ext cx="279449"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1" name="Arrow: Chevron 60"/>
              <p:cNvSpPr/>
              <p:nvPr/>
            </p:nvSpPr>
            <p:spPr>
              <a:xfrm rot="10990947">
                <a:off x="8388166" y="4198460"/>
                <a:ext cx="264757"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sp>
        <p:nvSpPr>
          <p:cNvPr id="62" name="Rounded Rectangle 37"/>
          <p:cNvSpPr/>
          <p:nvPr/>
        </p:nvSpPr>
        <p:spPr bwMode="auto">
          <a:xfrm>
            <a:off x="2593481" y="1994080"/>
            <a:ext cx="1502281" cy="444320"/>
          </a:xfrm>
          <a:prstGeom prst="roundRect">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i="1" dirty="0">
                <a:solidFill>
                  <a:srgbClr val="002060"/>
                </a:solidFill>
                <a:latin typeface="Times New Roman" pitchFamily="18" charset="0"/>
                <a:cs typeface="Times New Roman" pitchFamily="18" charset="0"/>
              </a:rPr>
              <a:t>BUSINESS APPLICATIONS</a:t>
            </a:r>
            <a:endParaRPr lang="en-IN" sz="1400" b="1" i="1" dirty="0">
              <a:solidFill>
                <a:srgbClr val="002060"/>
              </a:solidFill>
              <a:latin typeface="Times New Roman" pitchFamily="18" charset="0"/>
              <a:cs typeface="Times New Roman" pitchFamily="18" charset="0"/>
            </a:endParaRPr>
          </a:p>
        </p:txBody>
      </p:sp>
      <p:sp>
        <p:nvSpPr>
          <p:cNvPr id="63" name="Rounded Rectangle 14"/>
          <p:cNvSpPr/>
          <p:nvPr/>
        </p:nvSpPr>
        <p:spPr bwMode="auto">
          <a:xfrm>
            <a:off x="5285985" y="4988616"/>
            <a:ext cx="735903" cy="360040"/>
          </a:xfrm>
          <a:prstGeom prst="roundRect">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err="1">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LoRa</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64" name="Rounded Rectangle 14"/>
          <p:cNvSpPr/>
          <p:nvPr/>
        </p:nvSpPr>
        <p:spPr bwMode="auto">
          <a:xfrm>
            <a:off x="6783313" y="4988616"/>
            <a:ext cx="725631" cy="360040"/>
          </a:xfrm>
          <a:prstGeom prst="roundRect">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Wi-Fi</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65" name="Rounded Rectangle 15"/>
          <p:cNvSpPr/>
          <p:nvPr/>
        </p:nvSpPr>
        <p:spPr bwMode="auto">
          <a:xfrm>
            <a:off x="9313088" y="5005563"/>
            <a:ext cx="726262" cy="360040"/>
          </a:xfrm>
          <a:prstGeom prst="roundRect">
            <a:avLst>
              <a:gd name="adj" fmla="val 0"/>
            </a:avLst>
          </a:prstGeom>
          <a:solidFill>
            <a:schemeClr val="accent4">
              <a:lumMod val="60000"/>
              <a:lumOff val="40000"/>
            </a:schemeClr>
          </a:solidFill>
          <a:ln>
            <a:solidFill>
              <a:schemeClr val="accent3">
                <a:lumMod val="50000"/>
              </a:schemeClr>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Others</a:t>
            </a:r>
            <a:endParaRPr lang="en-IN" sz="1400" b="1"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68" name="Rounded Rectangle 27">
            <a:extLst>
              <a:ext uri="{FF2B5EF4-FFF2-40B4-BE49-F238E27FC236}">
                <a16:creationId xmlns:a16="http://schemas.microsoft.com/office/drawing/2014/main" id="{32CCD1BD-AF55-4364-AB62-AB52C83DBCFC}"/>
              </a:ext>
            </a:extLst>
          </p:cNvPr>
          <p:cNvSpPr/>
          <p:nvPr/>
        </p:nvSpPr>
        <p:spPr bwMode="auto">
          <a:xfrm>
            <a:off x="3983707" y="3507005"/>
            <a:ext cx="588293" cy="45509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dirty="0">
                <a:solidFill>
                  <a:schemeClr val="bg1">
                    <a:lumMod val="95000"/>
                  </a:schemeClr>
                </a:solidFill>
                <a:latin typeface="Times New Roman" pitchFamily="18" charset="0"/>
                <a:cs typeface="Times New Roman" pitchFamily="18" charset="0"/>
              </a:rPr>
              <a:t>4 G</a:t>
            </a:r>
            <a:endParaRPr lang="en-IN" sz="1400" b="1" dirty="0">
              <a:solidFill>
                <a:schemeClr val="bg1">
                  <a:lumMod val="95000"/>
                </a:schemeClr>
              </a:solidFill>
              <a:latin typeface="Times New Roman" pitchFamily="18" charset="0"/>
              <a:cs typeface="Times New Roman" pitchFamily="18" charset="0"/>
            </a:endParaRPr>
          </a:p>
        </p:txBody>
      </p:sp>
      <p:sp>
        <p:nvSpPr>
          <p:cNvPr id="69" name="Rounded Rectangle 27">
            <a:extLst>
              <a:ext uri="{FF2B5EF4-FFF2-40B4-BE49-F238E27FC236}">
                <a16:creationId xmlns:a16="http://schemas.microsoft.com/office/drawing/2014/main" id="{801EC7B6-3A61-4500-807E-49B4C213548B}"/>
              </a:ext>
            </a:extLst>
          </p:cNvPr>
          <p:cNvSpPr/>
          <p:nvPr/>
        </p:nvSpPr>
        <p:spPr bwMode="auto">
          <a:xfrm>
            <a:off x="4593307" y="3513963"/>
            <a:ext cx="588293" cy="44813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dirty="0">
                <a:solidFill>
                  <a:schemeClr val="bg1">
                    <a:lumMod val="95000"/>
                  </a:schemeClr>
                </a:solidFill>
                <a:latin typeface="Times New Roman" pitchFamily="18" charset="0"/>
                <a:cs typeface="Times New Roman" pitchFamily="18" charset="0"/>
              </a:rPr>
              <a:t>5 G</a:t>
            </a:r>
            <a:endParaRPr lang="en-IN" sz="1400" b="1" dirty="0">
              <a:solidFill>
                <a:schemeClr val="bg1">
                  <a:lumMod val="95000"/>
                </a:schemeClr>
              </a:solidFill>
              <a:latin typeface="Times New Roman" pitchFamily="18" charset="0"/>
              <a:cs typeface="Times New Roman" pitchFamily="18" charset="0"/>
            </a:endParaRPr>
          </a:p>
        </p:txBody>
      </p:sp>
      <p:sp>
        <p:nvSpPr>
          <p:cNvPr id="70" name="Rounded Rectangle 32">
            <a:extLst>
              <a:ext uri="{FF2B5EF4-FFF2-40B4-BE49-F238E27FC236}">
                <a16:creationId xmlns:a16="http://schemas.microsoft.com/office/drawing/2014/main" id="{C251FFAC-9370-4601-8621-39471586C723}"/>
              </a:ext>
            </a:extLst>
          </p:cNvPr>
          <p:cNvSpPr/>
          <p:nvPr/>
        </p:nvSpPr>
        <p:spPr bwMode="auto">
          <a:xfrm>
            <a:off x="8539337" y="3534223"/>
            <a:ext cx="876975" cy="40761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dirty="0">
                <a:solidFill>
                  <a:schemeClr val="bg1">
                    <a:lumMod val="95000"/>
                  </a:schemeClr>
                </a:solidFill>
                <a:latin typeface="Times New Roman" pitchFamily="18" charset="0"/>
                <a:cs typeface="Times New Roman" pitchFamily="18" charset="0"/>
              </a:rPr>
              <a:t>Others</a:t>
            </a:r>
            <a:endParaRPr lang="en-IN" sz="1400" b="1" dirty="0">
              <a:solidFill>
                <a:schemeClr val="bg1">
                  <a:lumMod val="95000"/>
                </a:schemeClr>
              </a:solidFill>
              <a:latin typeface="Times New Roman" pitchFamily="18" charset="0"/>
              <a:cs typeface="Times New Roman" pitchFamily="18" charset="0"/>
            </a:endParaRPr>
          </a:p>
        </p:txBody>
      </p:sp>
      <p:pic>
        <p:nvPicPr>
          <p:cNvPr id="66" name="Picture 2" descr="C:\Users\CSG\Downloads\C-DOT Logo.jpg">
            <a:extLst>
              <a:ext uri="{FF2B5EF4-FFF2-40B4-BE49-F238E27FC236}">
                <a16:creationId xmlns:a16="http://schemas.microsoft.com/office/drawing/2014/main" id="{25F52C2D-D915-4CC6-BE77-22953F0823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0AA25E4E-FAAF-468C-841E-8F3FCBB2A9B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14705550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wipe(down)">
                                      <p:cBhvr>
                                        <p:cTn id="10" dur="500"/>
                                        <p:tgtEl>
                                          <p:spTgt spid="1029"/>
                                        </p:tgtEl>
                                      </p:cBhvr>
                                    </p:animEffect>
                                  </p:childTnLst>
                                </p:cTn>
                              </p:par>
                              <p:par>
                                <p:cTn id="11" presetID="22" presetClass="entr" presetSubtype="4"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wipe(down)">
                                      <p:cBhvr>
                                        <p:cTn id="13" dur="500"/>
                                        <p:tgtEl>
                                          <p:spTgt spid="1030"/>
                                        </p:tgtEl>
                                      </p:cBhvr>
                                    </p:animEffect>
                                  </p:childTnLst>
                                </p:cTn>
                              </p:par>
                              <p:par>
                                <p:cTn id="14" presetID="22" presetClass="entr" presetSubtype="4" fill="hold" nodeType="withEffect">
                                  <p:stCondLst>
                                    <p:cond delay="0"/>
                                  </p:stCondLst>
                                  <p:childTnLst>
                                    <p:set>
                                      <p:cBhvr>
                                        <p:cTn id="15" dur="1" fill="hold">
                                          <p:stCondLst>
                                            <p:cond delay="0"/>
                                          </p:stCondLst>
                                        </p:cTn>
                                        <p:tgtEl>
                                          <p:spTgt spid="1031"/>
                                        </p:tgtEl>
                                        <p:attrNameLst>
                                          <p:attrName>style.visibility</p:attrName>
                                        </p:attrNameLst>
                                      </p:cBhvr>
                                      <p:to>
                                        <p:strVal val="visible"/>
                                      </p:to>
                                    </p:set>
                                    <p:animEffect transition="in" filter="wipe(down)">
                                      <p:cBhvr>
                                        <p:cTn id="16" dur="500"/>
                                        <p:tgtEl>
                                          <p:spTgt spid="1031"/>
                                        </p:tgtEl>
                                      </p:cBhvr>
                                    </p:animEffect>
                                  </p:childTnLst>
                                </p:cTn>
                              </p:par>
                              <p:par>
                                <p:cTn id="17" presetID="22" presetClass="entr" presetSubtype="4"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par>
                                <p:cTn id="20" presetID="22" presetClass="entr" presetSubtype="4" fill="hold" nodeType="withEffect">
                                  <p:stCondLst>
                                    <p:cond delay="0"/>
                                  </p:stCondLst>
                                  <p:childTnLst>
                                    <p:set>
                                      <p:cBhvr>
                                        <p:cTn id="21" dur="1" fill="hold">
                                          <p:stCondLst>
                                            <p:cond delay="0"/>
                                          </p:stCondLst>
                                        </p:cTn>
                                        <p:tgtEl>
                                          <p:spTgt spid="1033"/>
                                        </p:tgtEl>
                                        <p:attrNameLst>
                                          <p:attrName>style.visibility</p:attrName>
                                        </p:attrNameLst>
                                      </p:cBhvr>
                                      <p:to>
                                        <p:strVal val="visible"/>
                                      </p:to>
                                    </p:set>
                                    <p:animEffect transition="in" filter="wipe(down)">
                                      <p:cBhvr>
                                        <p:cTn id="22" dur="500"/>
                                        <p:tgtEl>
                                          <p:spTgt spid="1033"/>
                                        </p:tgtEl>
                                      </p:cBhvr>
                                    </p:animEffect>
                                  </p:childTnLst>
                                </p:cTn>
                              </p:par>
                              <p:par>
                                <p:cTn id="23" presetID="22" presetClass="entr" presetSubtype="4" fill="hold" nodeType="withEffect">
                                  <p:stCondLst>
                                    <p:cond delay="0"/>
                                  </p:stCondLst>
                                  <p:childTnLst>
                                    <p:set>
                                      <p:cBhvr>
                                        <p:cTn id="24" dur="1" fill="hold">
                                          <p:stCondLst>
                                            <p:cond delay="0"/>
                                          </p:stCondLst>
                                        </p:cTn>
                                        <p:tgtEl>
                                          <p:spTgt spid="1035"/>
                                        </p:tgtEl>
                                        <p:attrNameLst>
                                          <p:attrName>style.visibility</p:attrName>
                                        </p:attrNameLst>
                                      </p:cBhvr>
                                      <p:to>
                                        <p:strVal val="visible"/>
                                      </p:to>
                                    </p:set>
                                    <p:animEffect transition="in" filter="wipe(down)">
                                      <p:cBhvr>
                                        <p:cTn id="25" dur="500"/>
                                        <p:tgtEl>
                                          <p:spTgt spid="1035"/>
                                        </p:tgtEl>
                                      </p:cBhvr>
                                    </p:animEffect>
                                  </p:childTnLst>
                                </p:cTn>
                              </p:par>
                              <p:par>
                                <p:cTn id="26" presetID="22" presetClass="entr" presetSubtype="4" fill="hold" nodeType="with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wipe(down)">
                                      <p:cBhvr>
                                        <p:cTn id="28" dur="500"/>
                                        <p:tgtEl>
                                          <p:spTgt spid="1036"/>
                                        </p:tgtEl>
                                      </p:cBhvr>
                                    </p:animEffect>
                                  </p:childTnLst>
                                </p:cTn>
                              </p:par>
                              <p:par>
                                <p:cTn id="29" presetID="22" presetClass="entr" presetSubtype="4" fill="hold" nodeType="withEffect">
                                  <p:stCondLst>
                                    <p:cond delay="0"/>
                                  </p:stCondLst>
                                  <p:childTnLst>
                                    <p:set>
                                      <p:cBhvr>
                                        <p:cTn id="30" dur="1" fill="hold">
                                          <p:stCondLst>
                                            <p:cond delay="0"/>
                                          </p:stCondLst>
                                        </p:cTn>
                                        <p:tgtEl>
                                          <p:spTgt spid="1037"/>
                                        </p:tgtEl>
                                        <p:attrNameLst>
                                          <p:attrName>style.visibility</p:attrName>
                                        </p:attrNameLst>
                                      </p:cBhvr>
                                      <p:to>
                                        <p:strVal val="visible"/>
                                      </p:to>
                                    </p:set>
                                    <p:animEffect transition="in" filter="wipe(down)">
                                      <p:cBhvr>
                                        <p:cTn id="31" dur="500"/>
                                        <p:tgtEl>
                                          <p:spTgt spid="1037"/>
                                        </p:tgtEl>
                                      </p:cBhvr>
                                    </p:animEffect>
                                  </p:childTnLst>
                                </p:cTn>
                              </p:par>
                              <p:par>
                                <p:cTn id="32" presetID="22" presetClass="entr" presetSubtype="4" fill="hold" nodeType="withEffect">
                                  <p:stCondLst>
                                    <p:cond delay="0"/>
                                  </p:stCondLst>
                                  <p:childTnLst>
                                    <p:set>
                                      <p:cBhvr>
                                        <p:cTn id="33" dur="1" fill="hold">
                                          <p:stCondLst>
                                            <p:cond delay="0"/>
                                          </p:stCondLst>
                                        </p:cTn>
                                        <p:tgtEl>
                                          <p:spTgt spid="1038"/>
                                        </p:tgtEl>
                                        <p:attrNameLst>
                                          <p:attrName>style.visibility</p:attrName>
                                        </p:attrNameLst>
                                      </p:cBhvr>
                                      <p:to>
                                        <p:strVal val="visible"/>
                                      </p:to>
                                    </p:set>
                                    <p:animEffect transition="in" filter="wipe(down)">
                                      <p:cBhvr>
                                        <p:cTn id="34" dur="500"/>
                                        <p:tgtEl>
                                          <p:spTgt spid="1038"/>
                                        </p:tgtEl>
                                      </p:cBhvr>
                                    </p:animEffect>
                                  </p:childTnLst>
                                </p:cTn>
                              </p:par>
                              <p:par>
                                <p:cTn id="35" presetID="2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down)">
                                      <p:cBhvr>
                                        <p:cTn id="45" dur="500"/>
                                        <p:tgtEl>
                                          <p:spTgt spid="6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down)">
                                      <p:cBhvr>
                                        <p:cTn id="48" dur="500"/>
                                        <p:tgtEl>
                                          <p:spTgt spid="6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down)">
                                      <p:cBhvr>
                                        <p:cTn id="51" dur="500"/>
                                        <p:tgtEl>
                                          <p:spTgt spid="6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down)">
                                      <p:cBhvr>
                                        <p:cTn id="76" dur="500"/>
                                        <p:tgtEl>
                                          <p:spTgt spid="3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500"/>
                                        <p:tgtEl>
                                          <p:spTgt spid="6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500"/>
                                        <p:tgtEl>
                                          <p:spTgt spid="7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down)">
                                      <p:cBhvr>
                                        <p:cTn id="91" dur="500"/>
                                        <p:tgtEl>
                                          <p:spTgt spid="32"/>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wipe(down)">
                                      <p:cBhvr>
                                        <p:cTn id="94" dur="500"/>
                                        <p:tgtEl>
                                          <p:spTgt spid="69"/>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down)">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down)">
                                      <p:cBhvr>
                                        <p:cTn id="110" dur="500"/>
                                        <p:tgtEl>
                                          <p:spTgt spid="38"/>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down)">
                                      <p:cBhvr>
                                        <p:cTn id="116" dur="500"/>
                                        <p:tgtEl>
                                          <p:spTgt spid="39"/>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down)">
                                      <p:cBhvr>
                                        <p:cTn id="122" dur="500"/>
                                        <p:tgtEl>
                                          <p:spTgt spid="43"/>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wipe(down)">
                                      <p:cBhvr>
                                        <p:cTn id="125" dur="500"/>
                                        <p:tgtEl>
                                          <p:spTgt spid="3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wipe(down)">
                                      <p:cBhvr>
                                        <p:cTn id="130" dur="500"/>
                                        <p:tgtEl>
                                          <p:spTgt spid="44"/>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45"/>
                                        </p:tgtEl>
                                        <p:attrNameLst>
                                          <p:attrName>style.visibility</p:attrName>
                                        </p:attrNameLst>
                                      </p:cBhvr>
                                      <p:to>
                                        <p:strVal val="visible"/>
                                      </p:to>
                                    </p:set>
                                    <p:animEffect transition="in" filter="wipe(down)">
                                      <p:cBhvr>
                                        <p:cTn id="133" dur="500"/>
                                        <p:tgtEl>
                                          <p:spTgt spid="4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8"/>
                                        </p:tgtEl>
                                        <p:attrNameLst>
                                          <p:attrName>style.visibility</p:attrName>
                                        </p:attrNameLst>
                                      </p:cBhvr>
                                      <p:to>
                                        <p:strVal val="visible"/>
                                      </p:to>
                                    </p:set>
                                    <p:animEffect transition="in" filter="wipe(down)">
                                      <p:cBhvr>
                                        <p:cTn id="138" dur="500"/>
                                        <p:tgtEl>
                                          <p:spTgt spid="8"/>
                                        </p:tgtEl>
                                      </p:cBhvr>
                                    </p:animEffec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wipe(down)">
                                      <p:cBhvr>
                                        <p:cTn id="142" dur="500"/>
                                        <p:tgtEl>
                                          <p:spTgt spid="54"/>
                                        </p:tgtEl>
                                      </p:cBhvr>
                                    </p:animEffect>
                                  </p:childTnLst>
                                </p:cTn>
                              </p:par>
                            </p:childTnLst>
                          </p:cTn>
                        </p:par>
                        <p:par>
                          <p:cTn id="143" fill="hold">
                            <p:stCondLst>
                              <p:cond delay="1000"/>
                            </p:stCondLst>
                            <p:childTnLst>
                              <p:par>
                                <p:cTn id="144" presetID="22" presetClass="entr" presetSubtype="4"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Effect transition="in" filter="wipe(down)">
                                      <p:cBhvr>
                                        <p:cTn id="1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 grpId="0" animBg="1"/>
      <p:bldP spid="11" grpId="0" animBg="1"/>
      <p:bldP spid="12" grpId="0" animBg="1"/>
      <p:bldP spid="13" grpId="0" animBg="1"/>
      <p:bldP spid="15" grpId="0" animBg="1"/>
      <p:bldP spid="16" grpId="0" animBg="1"/>
      <p:bldP spid="26" grpId="0" animBg="1"/>
      <p:bldP spid="28" grpId="0" animBg="1"/>
      <p:bldP spid="29" grpId="0" animBg="1"/>
      <p:bldP spid="31" grpId="0" animBg="1"/>
      <p:bldP spid="32" grpId="0" animBg="1"/>
      <p:bldP spid="33" grpId="0" animBg="1"/>
      <p:bldP spid="36" grpId="0" animBg="1"/>
      <p:bldP spid="38" grpId="0" animBg="1"/>
      <p:bldP spid="39" grpId="0" animBg="1"/>
      <p:bldP spid="42" grpId="0" animBg="1"/>
      <p:bldP spid="43" grpId="0" animBg="1"/>
      <p:bldP spid="45" grpId="0" animBg="1"/>
      <p:bldP spid="53" grpId="0" animBg="1"/>
      <p:bldP spid="8" grpId="0" animBg="1"/>
      <p:bldP spid="54" grpId="0" animBg="1"/>
      <p:bldP spid="55" grpId="0" animBg="1"/>
      <p:bldP spid="62" grpId="0" animBg="1"/>
      <p:bldP spid="63" grpId="0" animBg="1"/>
      <p:bldP spid="64" grpId="0" animBg="1"/>
      <p:bldP spid="65" grpId="0" animBg="1"/>
      <p:bldP spid="68" grpId="0" animBg="1"/>
      <p:bldP spid="69" grpId="0" animBg="1"/>
      <p:bldP spid="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AC6C0C-DD1C-4CF5-B0FD-6FA0105A398B}"/>
              </a:ext>
            </a:extLst>
          </p:cNvPr>
          <p:cNvPicPr>
            <a:picLocks noChangeAspect="1"/>
          </p:cNvPicPr>
          <p:nvPr/>
        </p:nvPicPr>
        <p:blipFill>
          <a:blip r:embed="rId2"/>
          <a:stretch>
            <a:fillRect/>
          </a:stretch>
        </p:blipFill>
        <p:spPr>
          <a:xfrm>
            <a:off x="381000" y="704010"/>
            <a:ext cx="10668000" cy="5883858"/>
          </a:xfrm>
          <a:prstGeom prst="rect">
            <a:avLst/>
          </a:prstGeom>
          <a:noFill/>
        </p:spPr>
      </p:pic>
      <p:sp>
        <p:nvSpPr>
          <p:cNvPr id="2" name="Title 1">
            <a:extLst>
              <a:ext uri="{FF2B5EF4-FFF2-40B4-BE49-F238E27FC236}">
                <a16:creationId xmlns:a16="http://schemas.microsoft.com/office/drawing/2014/main" id="{A39D764D-F419-422C-A8E5-312749FB0BCF}"/>
              </a:ext>
            </a:extLst>
          </p:cNvPr>
          <p:cNvSpPr>
            <a:spLocks noGrp="1"/>
          </p:cNvSpPr>
          <p:nvPr>
            <p:ph type="title"/>
          </p:nvPr>
        </p:nvSpPr>
        <p:spPr>
          <a:xfrm>
            <a:off x="105426" y="111489"/>
            <a:ext cx="10515600" cy="567582"/>
          </a:xfrm>
          <a:noFill/>
        </p:spPr>
        <p:txBody>
          <a:bodyPr vert="horz" lIns="91416" tIns="45708" rIns="91416" bIns="45708" rtlCol="0" anchor="b" anchorCtr="0">
            <a:noAutofit/>
          </a:bodyPr>
          <a:lstStyle/>
          <a:p>
            <a:pPr algn="ctr" defTabSz="685594"/>
            <a:r>
              <a:rPr lang="en-US" sz="3199" b="1" dirty="0">
                <a:solidFill>
                  <a:srgbClr val="002060"/>
                </a:solidFill>
                <a:latin typeface="Calibri" panose="020F0502020204030204" pitchFamily="34" charset="0"/>
                <a:cs typeface="Calibri" panose="020F0502020204030204" pitchFamily="34" charset="0"/>
              </a:rPr>
              <a:t>Unified Smart City </a:t>
            </a:r>
            <a:r>
              <a:rPr lang="en-US" sz="3199" b="1" dirty="0" err="1">
                <a:solidFill>
                  <a:srgbClr val="002060"/>
                </a:solidFill>
                <a:latin typeface="Calibri" panose="020F0502020204030204" pitchFamily="34" charset="0"/>
                <a:cs typeface="Calibri" panose="020F0502020204030204" pitchFamily="34" charset="0"/>
              </a:rPr>
              <a:t>Architecture:IoT</a:t>
            </a:r>
            <a:r>
              <a:rPr lang="en-US" sz="3199" b="1" dirty="0">
                <a:solidFill>
                  <a:srgbClr val="002060"/>
                </a:solidFill>
                <a:latin typeface="Calibri" panose="020F0502020204030204" pitchFamily="34" charset="0"/>
                <a:cs typeface="Calibri" panose="020F0502020204030204" pitchFamily="34" charset="0"/>
              </a:rPr>
              <a:t> + Non-IoT</a:t>
            </a:r>
          </a:p>
        </p:txBody>
      </p:sp>
      <p:sp>
        <p:nvSpPr>
          <p:cNvPr id="4" name="Date Placeholder 3">
            <a:extLst>
              <a:ext uri="{FF2B5EF4-FFF2-40B4-BE49-F238E27FC236}">
                <a16:creationId xmlns:a16="http://schemas.microsoft.com/office/drawing/2014/main" id="{14700202-8B32-4BA5-921A-8534D5D044A3}"/>
              </a:ext>
            </a:extLst>
          </p:cNvPr>
          <p:cNvSpPr>
            <a:spLocks noGrp="1"/>
          </p:cNvSpPr>
          <p:nvPr>
            <p:ph type="dt" sz="half" idx="10"/>
          </p:nvPr>
        </p:nvSpPr>
        <p:spPr/>
        <p:txBody>
          <a:bodyPr/>
          <a:lstStyle/>
          <a:p>
            <a:fld id="{A36FA22E-7FFA-4E31-85BA-646D14954159}" type="datetime1">
              <a:rPr lang="en-IN" smtClean="0">
                <a:solidFill>
                  <a:srgbClr val="04617B">
                    <a:shade val="90000"/>
                  </a:srgbClr>
                </a:solidFill>
              </a:rPr>
              <a:t>25-09-2019</a:t>
            </a:fld>
            <a:endParaRPr lang="en-IN" dirty="0">
              <a:solidFill>
                <a:srgbClr val="04617B">
                  <a:shade val="90000"/>
                </a:srgbClr>
              </a:solidFill>
            </a:endParaRPr>
          </a:p>
        </p:txBody>
      </p:sp>
      <p:sp>
        <p:nvSpPr>
          <p:cNvPr id="6" name="Rounded Rectangle 45">
            <a:extLst>
              <a:ext uri="{FF2B5EF4-FFF2-40B4-BE49-F238E27FC236}">
                <a16:creationId xmlns:a16="http://schemas.microsoft.com/office/drawing/2014/main" id="{B7985CE1-F988-4DAC-B9B8-411CE0B6C831}"/>
              </a:ext>
            </a:extLst>
          </p:cNvPr>
          <p:cNvSpPr/>
          <p:nvPr/>
        </p:nvSpPr>
        <p:spPr bwMode="auto">
          <a:xfrm>
            <a:off x="2697206" y="860905"/>
            <a:ext cx="1368152" cy="386728"/>
          </a:xfrm>
          <a:prstGeom prst="roundRect">
            <a:avLst/>
          </a:prstGeom>
          <a:solidFill>
            <a:srgbClr val="FF0000"/>
          </a:solidFill>
          <a:ln>
            <a:noFill/>
            <a:headEnd type="none" w="med" len="med"/>
            <a:tailEnd type="none" w="med" len="me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Physical</a:t>
            </a:r>
            <a:endParaRPr lang="en-IN" sz="1600"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7" name="Rounded Rectangle 46">
            <a:extLst>
              <a:ext uri="{FF2B5EF4-FFF2-40B4-BE49-F238E27FC236}">
                <a16:creationId xmlns:a16="http://schemas.microsoft.com/office/drawing/2014/main" id="{B2E03696-D138-4C12-9D6A-6B3D746D5867}"/>
              </a:ext>
            </a:extLst>
          </p:cNvPr>
          <p:cNvSpPr/>
          <p:nvPr/>
        </p:nvSpPr>
        <p:spPr bwMode="auto">
          <a:xfrm>
            <a:off x="4139090" y="850953"/>
            <a:ext cx="1224136" cy="396680"/>
          </a:xfrm>
          <a:prstGeom prst="roundRect">
            <a:avLst/>
          </a:prstGeom>
          <a:solidFill>
            <a:srgbClr val="0070C0"/>
          </a:solidFill>
          <a:ln>
            <a:noFill/>
            <a:headEnd type="none" w="med" len="med"/>
            <a:tailEnd type="none" w="med" len="me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b="1" dirty="0">
                <a:ln w="0"/>
                <a:solidFill>
                  <a:schemeClr val="bg1"/>
                </a:solidFill>
                <a:effectLst>
                  <a:outerShdw blurRad="38100" dist="19050" dir="2700000" algn="tl" rotWithShape="0">
                    <a:schemeClr val="dk1">
                      <a:alpha val="40000"/>
                    </a:schemeClr>
                  </a:outerShdw>
                </a:effectLst>
                <a:latin typeface="Times New Roman" pitchFamily="18" charset="0"/>
                <a:cs typeface="Times New Roman" pitchFamily="18" charset="0"/>
              </a:rPr>
              <a:t>Social</a:t>
            </a:r>
            <a:endParaRPr lang="en-IN" sz="1600" b="1" dirty="0">
              <a:solidFill>
                <a:schemeClr val="bg1"/>
              </a:solidFill>
              <a:latin typeface="Times New Roman" pitchFamily="18" charset="0"/>
              <a:cs typeface="Times New Roman" pitchFamily="18" charset="0"/>
            </a:endParaRPr>
          </a:p>
        </p:txBody>
      </p:sp>
      <p:sp>
        <p:nvSpPr>
          <p:cNvPr id="8" name="Rounded Rectangle 49">
            <a:extLst>
              <a:ext uri="{FF2B5EF4-FFF2-40B4-BE49-F238E27FC236}">
                <a16:creationId xmlns:a16="http://schemas.microsoft.com/office/drawing/2014/main" id="{B9D909AA-1CD4-4C06-83E8-E89F7B7F1092}"/>
              </a:ext>
            </a:extLst>
          </p:cNvPr>
          <p:cNvSpPr/>
          <p:nvPr/>
        </p:nvSpPr>
        <p:spPr bwMode="auto">
          <a:xfrm>
            <a:off x="8074732" y="833535"/>
            <a:ext cx="1264642" cy="414097"/>
          </a:xfrm>
          <a:prstGeom prst="roundRect">
            <a:avLst/>
          </a:prstGeom>
          <a:solidFill>
            <a:srgbClr val="FFCC00"/>
          </a:solidFill>
          <a:ln>
            <a:noFill/>
            <a:headEnd type="none" w="med" len="med"/>
            <a:tailEnd type="none" w="med" len="me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Economic</a:t>
            </a:r>
            <a:endParaRPr lang="en-IN" sz="1600" dirty="0">
              <a:solidFill>
                <a:schemeClr val="bg1"/>
              </a:solidFill>
              <a:latin typeface="Times New Roman" pitchFamily="18" charset="0"/>
              <a:cs typeface="Times New Roman" pitchFamily="18" charset="0"/>
            </a:endParaRPr>
          </a:p>
        </p:txBody>
      </p:sp>
      <p:sp>
        <p:nvSpPr>
          <p:cNvPr id="9" name="Rounded Rectangle 50">
            <a:extLst>
              <a:ext uri="{FF2B5EF4-FFF2-40B4-BE49-F238E27FC236}">
                <a16:creationId xmlns:a16="http://schemas.microsoft.com/office/drawing/2014/main" id="{7A23C978-6EC8-45D9-845A-6E415FDE26EC}"/>
              </a:ext>
            </a:extLst>
          </p:cNvPr>
          <p:cNvSpPr/>
          <p:nvPr/>
        </p:nvSpPr>
        <p:spPr bwMode="auto">
          <a:xfrm>
            <a:off x="9372600" y="814312"/>
            <a:ext cx="1423071" cy="433320"/>
          </a:xfrm>
          <a:prstGeom prst="roundRect">
            <a:avLst/>
          </a:prstGeom>
          <a:solidFill>
            <a:schemeClr val="accent1">
              <a:lumMod val="60000"/>
              <a:lumOff val="40000"/>
            </a:schemeClr>
          </a:solidFill>
          <a:ln>
            <a:noFill/>
            <a:headEnd type="none" w="med" len="med"/>
            <a:tailEnd type="none" w="med" len="me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Institutional</a:t>
            </a:r>
            <a:endParaRPr lang="en-IN" sz="1600"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
        <p:nvSpPr>
          <p:cNvPr id="10" name="Rounded Rectangle 51">
            <a:hlinkClick r:id="rId3" action="ppaction://hlinksldjump"/>
            <a:extLst>
              <a:ext uri="{FF2B5EF4-FFF2-40B4-BE49-F238E27FC236}">
                <a16:creationId xmlns:a16="http://schemas.microsoft.com/office/drawing/2014/main" id="{EF20A292-1795-430C-A469-8AA5347E7454}"/>
              </a:ext>
            </a:extLst>
          </p:cNvPr>
          <p:cNvSpPr/>
          <p:nvPr/>
        </p:nvSpPr>
        <p:spPr bwMode="auto">
          <a:xfrm>
            <a:off x="889670" y="704010"/>
            <a:ext cx="10083129" cy="743790"/>
          </a:xfrm>
          <a:prstGeom prst="roundRect">
            <a:avLst/>
          </a:prstGeom>
          <a:no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600" b="1" i="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Pillars of Service </a:t>
            </a:r>
          </a:p>
          <a:p>
            <a:pPr fontAlgn="base">
              <a:spcBef>
                <a:spcPct val="0"/>
              </a:spcBef>
              <a:spcAft>
                <a:spcPct val="0"/>
              </a:spcAft>
            </a:pPr>
            <a:r>
              <a:rPr lang="en-US" sz="1600" b="1" i="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Applications</a:t>
            </a:r>
            <a:endParaRPr lang="en-IN" sz="1600" b="1" i="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Slide Number Placeholder 14">
            <a:extLst>
              <a:ext uri="{FF2B5EF4-FFF2-40B4-BE49-F238E27FC236}">
                <a16:creationId xmlns:a16="http://schemas.microsoft.com/office/drawing/2014/main" id="{1A0FF692-4763-4006-8D45-4C5645615E9F}"/>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19</a:t>
            </a:fld>
            <a:endParaRPr lang="en-IN" dirty="0">
              <a:solidFill>
                <a:srgbClr val="04617B">
                  <a:shade val="90000"/>
                </a:srgbClr>
              </a:solidFill>
            </a:endParaRPr>
          </a:p>
        </p:txBody>
      </p:sp>
      <p:pic>
        <p:nvPicPr>
          <p:cNvPr id="11" name="Picture 2" descr="C:\Users\CSG\Downloads\C-DOT Logo.jpg">
            <a:extLst>
              <a:ext uri="{FF2B5EF4-FFF2-40B4-BE49-F238E27FC236}">
                <a16:creationId xmlns:a16="http://schemas.microsoft.com/office/drawing/2014/main" id="{09E209F1-3D0D-4F67-92AC-3DCBBC1B49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256C666-B1B6-48C6-9F66-9562615A16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41862985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5BF40CE-AC33-4489-908A-7788B1B05D17}"/>
              </a:ext>
            </a:extLst>
          </p:cNvPr>
          <p:cNvGraphicFramePr/>
          <p:nvPr>
            <p:extLst>
              <p:ext uri="{D42A27DB-BD31-4B8C-83A1-F6EECF244321}">
                <p14:modId xmlns:p14="http://schemas.microsoft.com/office/powerpoint/2010/main" val="229675703"/>
              </p:ext>
            </p:extLst>
          </p:nvPr>
        </p:nvGraphicFramePr>
        <p:xfrm>
          <a:off x="685798" y="914400"/>
          <a:ext cx="10667999"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ate Placeholder 2">
            <a:extLst>
              <a:ext uri="{FF2B5EF4-FFF2-40B4-BE49-F238E27FC236}">
                <a16:creationId xmlns:a16="http://schemas.microsoft.com/office/drawing/2014/main" id="{CED151F1-7EB4-4FBB-98DE-4EA61AFE201D}"/>
              </a:ext>
            </a:extLst>
          </p:cNvPr>
          <p:cNvSpPr>
            <a:spLocks noGrp="1"/>
          </p:cNvSpPr>
          <p:nvPr>
            <p:ph type="dt" sz="half" idx="10"/>
          </p:nvPr>
        </p:nvSpPr>
        <p:spPr>
          <a:xfrm>
            <a:off x="1588" y="6516050"/>
            <a:ext cx="1542648" cy="285343"/>
          </a:xfrm>
        </p:spPr>
        <p:txBody>
          <a:bodyPr/>
          <a:lstStyle/>
          <a:p>
            <a:pPr>
              <a:defRPr/>
            </a:pPr>
            <a:fld id="{C3340F80-5DFF-49CC-901C-44F3BFBA8E27}" type="datetime1">
              <a:rPr lang="en-IN" sz="900" b="1">
                <a:solidFill>
                  <a:srgbClr val="002060"/>
                </a:solidFill>
                <a:effectLst>
                  <a:outerShdw blurRad="38100" dist="38100" dir="2700000" algn="tl">
                    <a:srgbClr val="000000">
                      <a:alpha val="43137"/>
                    </a:srgbClr>
                  </a:outerShdw>
                </a:effectLst>
                <a:latin typeface="Calibri" panose="020F0502020204030204"/>
              </a:rPr>
              <a:pPr>
                <a:defRPr/>
              </a:pPr>
              <a:t>25-09-2019</a:t>
            </a:fld>
            <a:endParaRPr lang="en-IN" sz="900" b="1" dirty="0">
              <a:solidFill>
                <a:srgbClr val="002060"/>
              </a:solidFill>
              <a:effectLst>
                <a:outerShdw blurRad="38100" dist="38100" dir="2700000" algn="tl">
                  <a:srgbClr val="000000">
                    <a:alpha val="43137"/>
                  </a:srgbClr>
                </a:outerShdw>
              </a:effectLst>
              <a:latin typeface="Calibri" panose="020F0502020204030204"/>
            </a:endParaRPr>
          </a:p>
        </p:txBody>
      </p:sp>
      <p:sp>
        <p:nvSpPr>
          <p:cNvPr id="3" name="Slide Number Placeholder 2">
            <a:extLst>
              <a:ext uri="{FF2B5EF4-FFF2-40B4-BE49-F238E27FC236}">
                <a16:creationId xmlns:a16="http://schemas.microsoft.com/office/drawing/2014/main" id="{EF8775B7-B33B-41FA-8874-31C4AF7A0688}"/>
              </a:ext>
            </a:extLst>
          </p:cNvPr>
          <p:cNvSpPr>
            <a:spLocks noGrp="1"/>
          </p:cNvSpPr>
          <p:nvPr>
            <p:ph type="sldNum" sz="quarter" idx="12"/>
          </p:nvPr>
        </p:nvSpPr>
        <p:spPr>
          <a:xfrm>
            <a:off x="9346355" y="6492876"/>
            <a:ext cx="2844059" cy="365125"/>
          </a:xfrm>
        </p:spPr>
        <p:txBody>
          <a:bodyPr/>
          <a:lstStyle/>
          <a:p>
            <a:fld id="{0570A1E4-0559-4816-8454-087639CA1EFE}" type="slidenum">
              <a:rPr lang="en-IN" b="1" smtClean="0">
                <a:solidFill>
                  <a:srgbClr val="002060"/>
                </a:solidFill>
              </a:rPr>
              <a:t>2</a:t>
            </a:fld>
            <a:endParaRPr lang="en-IN" b="1" dirty="0">
              <a:solidFill>
                <a:srgbClr val="002060"/>
              </a:solidFill>
            </a:endParaRPr>
          </a:p>
        </p:txBody>
      </p:sp>
      <p:pic>
        <p:nvPicPr>
          <p:cNvPr id="5" name="Picture 4">
            <a:extLst>
              <a:ext uri="{FF2B5EF4-FFF2-40B4-BE49-F238E27FC236}">
                <a16:creationId xmlns:a16="http://schemas.microsoft.com/office/drawing/2014/main" id="{5A2BE0B1-DAA1-461B-B10F-E3738E5B82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1828800"/>
            <a:ext cx="907662" cy="541020"/>
          </a:xfrm>
          <a:prstGeom prst="rect">
            <a:avLst/>
          </a:prstGeom>
        </p:spPr>
      </p:pic>
      <p:pic>
        <p:nvPicPr>
          <p:cNvPr id="8" name="Picture 2" descr="C:\Users\CSG\Downloads\C-DOT Logo.jpg">
            <a:extLst>
              <a:ext uri="{FF2B5EF4-FFF2-40B4-BE49-F238E27FC236}">
                <a16:creationId xmlns:a16="http://schemas.microsoft.com/office/drawing/2014/main" id="{B7960103-C53A-4996-9F34-C16D6C72850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68B1C9B-EED7-4EDB-BE6F-8F941DC627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208523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59AC-C6AE-44FE-8FAA-F58FCA7920D1}"/>
              </a:ext>
            </a:extLst>
          </p:cNvPr>
          <p:cNvSpPr>
            <a:spLocks noGrp="1"/>
          </p:cNvSpPr>
          <p:nvPr>
            <p:ph type="title"/>
          </p:nvPr>
        </p:nvSpPr>
        <p:spPr>
          <a:xfrm>
            <a:off x="1790700" y="364279"/>
            <a:ext cx="8382000" cy="367178"/>
          </a:xfrm>
          <a:noFill/>
        </p:spPr>
        <p:txBody>
          <a:bodyPr vert="horz" lIns="91416" tIns="45708" rIns="91416" bIns="45708" rtlCol="0" anchor="b" anchorCtr="0">
            <a:noAutofit/>
          </a:bodyPr>
          <a:lstStyle/>
          <a:p>
            <a:pPr algn="ctr" defTabSz="685594">
              <a:lnSpc>
                <a:spcPct val="90000"/>
              </a:lnSpc>
            </a:pPr>
            <a:r>
              <a:rPr lang="en-US" sz="3199" b="1" dirty="0">
                <a:solidFill>
                  <a:srgbClr val="002060"/>
                </a:solidFill>
                <a:latin typeface="Calibri" panose="020F0502020204030204" pitchFamily="34" charset="0"/>
                <a:cs typeface="Calibri" panose="020F0502020204030204" pitchFamily="34" charset="0"/>
              </a:rPr>
              <a:t>What happens if oneM2M is not Adopted</a:t>
            </a:r>
          </a:p>
        </p:txBody>
      </p:sp>
      <p:sp>
        <p:nvSpPr>
          <p:cNvPr id="4" name="Date Placeholder 3">
            <a:extLst>
              <a:ext uri="{FF2B5EF4-FFF2-40B4-BE49-F238E27FC236}">
                <a16:creationId xmlns:a16="http://schemas.microsoft.com/office/drawing/2014/main" id="{A2987E8B-950E-46CA-9972-4CF1F8E959AA}"/>
              </a:ext>
            </a:extLst>
          </p:cNvPr>
          <p:cNvSpPr>
            <a:spLocks noGrp="1"/>
          </p:cNvSpPr>
          <p:nvPr>
            <p:ph type="dt" sz="half" idx="10"/>
          </p:nvPr>
        </p:nvSpPr>
        <p:spPr>
          <a:xfrm>
            <a:off x="1558636" y="6606451"/>
            <a:ext cx="3086100" cy="228600"/>
          </a:xfrm>
        </p:spPr>
        <p:txBody>
          <a:bodyPr/>
          <a:lstStyle/>
          <a:p>
            <a:fld id="{B4E95C83-5916-4A8A-9245-3131C5CA35DB}" type="datetime1">
              <a:rPr lang="en-IN" smtClean="0">
                <a:solidFill>
                  <a:srgbClr val="04617B">
                    <a:shade val="90000"/>
                  </a:srgbClr>
                </a:solidFill>
              </a:rPr>
              <a:t>25-09-2019</a:t>
            </a:fld>
            <a:endParaRPr lang="en-IN" dirty="0">
              <a:solidFill>
                <a:srgbClr val="04617B">
                  <a:shade val="90000"/>
                </a:srgbClr>
              </a:solidFill>
            </a:endParaRPr>
          </a:p>
        </p:txBody>
      </p:sp>
      <p:sp>
        <p:nvSpPr>
          <p:cNvPr id="8" name="TextBox 7">
            <a:extLst>
              <a:ext uri="{FF2B5EF4-FFF2-40B4-BE49-F238E27FC236}">
                <a16:creationId xmlns:a16="http://schemas.microsoft.com/office/drawing/2014/main" id="{5AA386AA-9A13-454E-870F-4609CB5707E0}"/>
              </a:ext>
            </a:extLst>
          </p:cNvPr>
          <p:cNvSpPr txBox="1"/>
          <p:nvPr/>
        </p:nvSpPr>
        <p:spPr>
          <a:xfrm>
            <a:off x="304800" y="1283986"/>
            <a:ext cx="113538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dirty="0">
                <a:solidFill>
                  <a:schemeClr val="dk1"/>
                </a:solidFill>
                <a:effectLst>
                  <a:outerShdw blurRad="38100" dist="38100" dir="2700000" algn="tl">
                    <a:srgbClr val="000000">
                      <a:alpha val="43137"/>
                    </a:srgbClr>
                  </a:outerShdw>
                </a:effectLst>
                <a:latin typeface="Arial Narrow" panose="020B0606020202030204" pitchFamily="34" charset="0"/>
              </a:rPr>
              <a:t>Interoperability</a:t>
            </a:r>
            <a:r>
              <a:rPr lang="en-US" sz="2000" b="1" dirty="0">
                <a:solidFill>
                  <a:schemeClr val="dk1"/>
                </a:solidFill>
                <a:latin typeface="Arial Narrow" panose="020B0606020202030204" pitchFamily="34" charset="0"/>
              </a:rPr>
              <a:t>:</a:t>
            </a:r>
            <a:r>
              <a:rPr lang="en-US" sz="2000" dirty="0">
                <a:latin typeface="Arial Narrow" panose="020B0606020202030204" pitchFamily="34" charset="0"/>
              </a:rPr>
              <a:t> </a:t>
            </a:r>
            <a:r>
              <a:rPr lang="en-US" sz="2000" dirty="0">
                <a:solidFill>
                  <a:srgbClr val="002060"/>
                </a:solidFill>
                <a:latin typeface="Arial Narrow" panose="020B0606020202030204" pitchFamily="34" charset="0"/>
              </a:rPr>
              <a:t>Device, Network and Application Level Interoperability can not be achieved. Universal pluggability can not be achieved</a:t>
            </a:r>
          </a:p>
        </p:txBody>
      </p:sp>
      <p:sp>
        <p:nvSpPr>
          <p:cNvPr id="9" name="TextBox 8">
            <a:extLst>
              <a:ext uri="{FF2B5EF4-FFF2-40B4-BE49-F238E27FC236}">
                <a16:creationId xmlns:a16="http://schemas.microsoft.com/office/drawing/2014/main" id="{FF946E13-C06E-43E9-8D1C-2EA44AE5406F}"/>
              </a:ext>
            </a:extLst>
          </p:cNvPr>
          <p:cNvSpPr txBox="1"/>
          <p:nvPr/>
        </p:nvSpPr>
        <p:spPr>
          <a:xfrm>
            <a:off x="304800" y="2050343"/>
            <a:ext cx="11353800"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sz="2000" b="1" dirty="0">
                <a:solidFill>
                  <a:schemeClr val="dk1"/>
                </a:solidFill>
                <a:effectLst>
                  <a:outerShdw blurRad="38100" dist="38100" dir="2700000" algn="tl">
                    <a:srgbClr val="000000">
                      <a:alpha val="43137"/>
                    </a:srgbClr>
                  </a:outerShdw>
                </a:effectLst>
                <a:latin typeface="Arial Narrow" panose="020B0606020202030204" pitchFamily="34" charset="0"/>
              </a:rPr>
              <a:t>Security</a:t>
            </a:r>
            <a:r>
              <a:rPr lang="en-US" sz="2000" b="1" dirty="0">
                <a:solidFill>
                  <a:schemeClr val="dk1"/>
                </a:solidFill>
                <a:latin typeface="Arial Narrow" panose="020B0606020202030204" pitchFamily="34" charset="0"/>
              </a:rPr>
              <a:t>:</a:t>
            </a:r>
            <a:r>
              <a:rPr lang="en-US" sz="2000" b="1" dirty="0">
                <a:latin typeface="Arial Narrow" panose="020B0606020202030204" pitchFamily="34" charset="0"/>
              </a:rPr>
              <a:t> </a:t>
            </a:r>
            <a:r>
              <a:rPr lang="en-US" sz="2000" dirty="0">
                <a:solidFill>
                  <a:srgbClr val="002060"/>
                </a:solidFill>
                <a:latin typeface="Arial Narrow" panose="020B0606020202030204" pitchFamily="34" charset="0"/>
              </a:rPr>
              <a:t>We would not be able to prevent deployment of unauthorized and unauthenticated devices and applications in the network which may be a serious threat to the entire ecosystem(and to the mankind)</a:t>
            </a:r>
          </a:p>
          <a:p>
            <a:pPr algn="just"/>
            <a:r>
              <a:rPr lang="en-US" sz="2000" dirty="0">
                <a:solidFill>
                  <a:srgbClr val="002060"/>
                </a:solidFill>
                <a:latin typeface="Arial Narrow" panose="020B0606020202030204" pitchFamily="34" charset="0"/>
              </a:rPr>
              <a:t>Due to non-standardized implementation, security (including lawful interception) can not be ensured</a:t>
            </a:r>
          </a:p>
        </p:txBody>
      </p:sp>
      <p:sp>
        <p:nvSpPr>
          <p:cNvPr id="10" name="TextBox 9">
            <a:extLst>
              <a:ext uri="{FF2B5EF4-FFF2-40B4-BE49-F238E27FC236}">
                <a16:creationId xmlns:a16="http://schemas.microsoft.com/office/drawing/2014/main" id="{C805E8F9-9809-4102-862D-609C554101CE}"/>
              </a:ext>
            </a:extLst>
          </p:cNvPr>
          <p:cNvSpPr txBox="1"/>
          <p:nvPr/>
        </p:nvSpPr>
        <p:spPr>
          <a:xfrm>
            <a:off x="304800" y="3149217"/>
            <a:ext cx="113538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Arial Narrow" panose="020B0606020202030204" pitchFamily="34" charset="0"/>
              </a:rPr>
              <a:t>Benefits to Local Entrepreneurs</a:t>
            </a:r>
            <a:r>
              <a:rPr lang="en-US" sz="2000" b="1" dirty="0">
                <a:latin typeface="Arial Narrow" panose="020B0606020202030204" pitchFamily="34" charset="0"/>
              </a:rPr>
              <a:t>: </a:t>
            </a:r>
            <a:r>
              <a:rPr lang="en-US" sz="2000" dirty="0">
                <a:latin typeface="Arial Narrow" panose="020B0606020202030204" pitchFamily="34" charset="0"/>
              </a:rPr>
              <a:t>Startup community would not be able to bring innovations as proprietary interfaces make application development time-consuming, difficult and expensive</a:t>
            </a:r>
          </a:p>
        </p:txBody>
      </p:sp>
      <p:sp>
        <p:nvSpPr>
          <p:cNvPr id="12" name="TextBox 11">
            <a:extLst>
              <a:ext uri="{FF2B5EF4-FFF2-40B4-BE49-F238E27FC236}">
                <a16:creationId xmlns:a16="http://schemas.microsoft.com/office/drawing/2014/main" id="{3999E06A-D9FB-44C8-ABEE-6C5D49C071AF}"/>
              </a:ext>
            </a:extLst>
          </p:cNvPr>
          <p:cNvSpPr txBox="1"/>
          <p:nvPr/>
        </p:nvSpPr>
        <p:spPr>
          <a:xfrm>
            <a:off x="304800" y="3940314"/>
            <a:ext cx="11353800" cy="707886"/>
          </a:xfrm>
          <a:prstGeom prst="rect">
            <a:avLst/>
          </a:prstGeom>
          <a:solidFill>
            <a:srgbClr val="FFFF99"/>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Arial Narrow" panose="020B0606020202030204" pitchFamily="34" charset="0"/>
              </a:rPr>
              <a:t>Regulations</a:t>
            </a:r>
            <a:r>
              <a:rPr lang="en-US" sz="2000" b="1" dirty="0">
                <a:latin typeface="Arial Narrow" panose="020B0606020202030204" pitchFamily="34" charset="0"/>
              </a:rPr>
              <a:t>: </a:t>
            </a:r>
            <a:r>
              <a:rPr lang="en-US" sz="2000" dirty="0">
                <a:latin typeface="Arial Narrow" panose="020B0606020202030204" pitchFamily="34" charset="0"/>
              </a:rPr>
              <a:t>Implementation of KYC norms would be extremely difficult. No control over unregulated proliferation of devices and applications</a:t>
            </a:r>
          </a:p>
        </p:txBody>
      </p:sp>
      <p:sp>
        <p:nvSpPr>
          <p:cNvPr id="13" name="TextBox 12">
            <a:extLst>
              <a:ext uri="{FF2B5EF4-FFF2-40B4-BE49-F238E27FC236}">
                <a16:creationId xmlns:a16="http://schemas.microsoft.com/office/drawing/2014/main" id="{E97C4330-251F-4CE4-9A1F-24C1C96A7DCC}"/>
              </a:ext>
            </a:extLst>
          </p:cNvPr>
          <p:cNvSpPr txBox="1"/>
          <p:nvPr/>
        </p:nvSpPr>
        <p:spPr>
          <a:xfrm>
            <a:off x="304800" y="4705290"/>
            <a:ext cx="11353800" cy="707886"/>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Arial Narrow" panose="020B0606020202030204" pitchFamily="34" charset="0"/>
              </a:rPr>
              <a:t>Monetization:</a:t>
            </a:r>
            <a:r>
              <a:rPr lang="en-US" sz="2000" b="1" dirty="0">
                <a:latin typeface="Arial Narrow" panose="020B0606020202030204" pitchFamily="34" charset="0"/>
              </a:rPr>
              <a:t> </a:t>
            </a:r>
            <a:r>
              <a:rPr lang="en-US" sz="2000" dirty="0">
                <a:latin typeface="Arial Narrow" panose="020B0606020202030204" pitchFamily="34" charset="0"/>
              </a:rPr>
              <a:t>Monetization of the M2M Service Provider, Application Service Provider, Device Manufacturers would not be structured and clear</a:t>
            </a:r>
          </a:p>
        </p:txBody>
      </p:sp>
      <p:sp>
        <p:nvSpPr>
          <p:cNvPr id="14" name="TextBox 13">
            <a:extLst>
              <a:ext uri="{FF2B5EF4-FFF2-40B4-BE49-F238E27FC236}">
                <a16:creationId xmlns:a16="http://schemas.microsoft.com/office/drawing/2014/main" id="{561FA935-E69D-485E-8C38-7530CA272E15}"/>
              </a:ext>
            </a:extLst>
          </p:cNvPr>
          <p:cNvSpPr txBox="1"/>
          <p:nvPr/>
        </p:nvSpPr>
        <p:spPr>
          <a:xfrm>
            <a:off x="304800" y="5467290"/>
            <a:ext cx="11353800" cy="400110"/>
          </a:xfrm>
          <a:prstGeom prst="rect">
            <a:avLst/>
          </a:prstGeom>
          <a:solidFill>
            <a:srgbClr val="00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Arial Narrow" panose="020B0606020202030204" pitchFamily="34" charset="0"/>
              </a:rPr>
              <a:t>Licensing</a:t>
            </a:r>
            <a:r>
              <a:rPr lang="en-US" sz="2000" b="1" dirty="0">
                <a:latin typeface="Arial Narrow" panose="020B0606020202030204" pitchFamily="34" charset="0"/>
              </a:rPr>
              <a:t>: </a:t>
            </a:r>
            <a:r>
              <a:rPr lang="en-US" sz="2000" dirty="0">
                <a:latin typeface="Arial Narrow" panose="020B0606020202030204" pitchFamily="34" charset="0"/>
              </a:rPr>
              <a:t>Low-touch-licensing would become no-touch-licensing</a:t>
            </a:r>
          </a:p>
        </p:txBody>
      </p:sp>
      <p:sp>
        <p:nvSpPr>
          <p:cNvPr id="15" name="TextBox 14">
            <a:extLst>
              <a:ext uri="{FF2B5EF4-FFF2-40B4-BE49-F238E27FC236}">
                <a16:creationId xmlns:a16="http://schemas.microsoft.com/office/drawing/2014/main" id="{C1FDD9D2-FDCF-4A3D-B239-96B61091970E}"/>
              </a:ext>
            </a:extLst>
          </p:cNvPr>
          <p:cNvSpPr txBox="1"/>
          <p:nvPr/>
        </p:nvSpPr>
        <p:spPr>
          <a:xfrm>
            <a:off x="304800" y="5924490"/>
            <a:ext cx="11353800" cy="400110"/>
          </a:xfrm>
          <a:prstGeom prst="rect">
            <a:avLst/>
          </a:prstGeom>
          <a:solidFill>
            <a:srgbClr val="0099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latin typeface="Arial Narrow" panose="020B0606020202030204" pitchFamily="34" charset="0"/>
              </a:rPr>
              <a:t>Transparency: </a:t>
            </a:r>
            <a:r>
              <a:rPr lang="en-US" sz="2000" dirty="0">
                <a:latin typeface="Arial Narrow" panose="020B0606020202030204" pitchFamily="34" charset="0"/>
              </a:rPr>
              <a:t>Obtaining details and statistics about the devices, applications and services would be extremely difficult .</a:t>
            </a:r>
          </a:p>
        </p:txBody>
      </p:sp>
      <p:pic>
        <p:nvPicPr>
          <p:cNvPr id="16" name="Picture 2" descr="C:\Users\CSG\Downloads\C-DOT Logo.jpg">
            <a:extLst>
              <a:ext uri="{FF2B5EF4-FFF2-40B4-BE49-F238E27FC236}">
                <a16:creationId xmlns:a16="http://schemas.microsoft.com/office/drawing/2014/main" id="{A19A0A66-E0F2-4923-9449-60F39BA5B5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904DF07-7982-42A5-96AC-509665521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1756846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D4A0-B5A2-4407-B3EF-3E688989B07D}"/>
              </a:ext>
            </a:extLst>
          </p:cNvPr>
          <p:cNvSpPr>
            <a:spLocks noGrp="1"/>
          </p:cNvSpPr>
          <p:nvPr>
            <p:ph type="title"/>
          </p:nvPr>
        </p:nvSpPr>
        <p:spPr>
          <a:xfrm>
            <a:off x="635726" y="245157"/>
            <a:ext cx="9788434" cy="687610"/>
          </a:xfrm>
          <a:noFill/>
        </p:spPr>
        <p:txBody>
          <a:bodyPr vert="horz" lIns="91416" tIns="45708" rIns="91416" bIns="45708" rtlCol="0" anchor="b" anchorCtr="0">
            <a:noAutofit/>
          </a:bodyPr>
          <a:lstStyle/>
          <a:p>
            <a:pPr algn="ctr" defTabSz="685594">
              <a:lnSpc>
                <a:spcPct val="90000"/>
              </a:lnSpc>
            </a:pPr>
            <a:r>
              <a:rPr lang="en-US" sz="3199" b="1" dirty="0">
                <a:solidFill>
                  <a:srgbClr val="002060"/>
                </a:solidFill>
                <a:latin typeface="Calibri" panose="020F0502020204030204" pitchFamily="34" charset="0"/>
                <a:cs typeface="Calibri" panose="020F0502020204030204" pitchFamily="34" charset="0"/>
              </a:rPr>
              <a:t>Participation in oneM2M Technical Plenary</a:t>
            </a:r>
          </a:p>
        </p:txBody>
      </p:sp>
      <p:pic>
        <p:nvPicPr>
          <p:cNvPr id="19461" name="Picture 2" descr="TP_25_Suman_1">
            <a:extLst>
              <a:ext uri="{FF2B5EF4-FFF2-40B4-BE49-F238E27FC236}">
                <a16:creationId xmlns:a16="http://schemas.microsoft.com/office/drawing/2014/main" id="{4FD108D1-8C94-4D78-B733-F694BBA5F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79863"/>
            <a:ext cx="8477794" cy="404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3">
            <a:extLst>
              <a:ext uri="{FF2B5EF4-FFF2-40B4-BE49-F238E27FC236}">
                <a16:creationId xmlns:a16="http://schemas.microsoft.com/office/drawing/2014/main" id="{98D69905-0804-48E5-B440-25C3609998FC}"/>
              </a:ext>
            </a:extLst>
          </p:cNvPr>
          <p:cNvSpPr>
            <a:spLocks noChangeArrowheads="1"/>
          </p:cNvSpPr>
          <p:nvPr/>
        </p:nvSpPr>
        <p:spPr bwMode="auto">
          <a:xfrm>
            <a:off x="381000" y="5276445"/>
            <a:ext cx="1127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400" b="1" dirty="0">
                <a:latin typeface="Baskerville Old Face" panose="02020602080505020303" pitchFamily="18" charset="0"/>
                <a:ea typeface="Calibri" panose="020F0502020204030204" pitchFamily="34" charset="0"/>
                <a:cs typeface="Times New Roman" panose="02020603050405020304" pitchFamily="18" charset="0"/>
              </a:rPr>
              <a:t>C-DOT has been contributing in the M2M standardization process by actively participating in oneM2M discussions. C-DOT recently participated in the oneM2M Technical Plenary and made contributions in Architecture and Protocol working groups.</a:t>
            </a:r>
            <a:endParaRPr lang="en-US" altLang="en-US" sz="2400" b="1" dirty="0">
              <a:ea typeface="Calibri" panose="020F0502020204030204" pitchFamily="34" charset="0"/>
              <a:cs typeface="Mangal" panose="02040503050203030202"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F86DDF8-7596-4F81-906F-74069A7FA7E5}"/>
              </a:ext>
            </a:extLst>
          </p:cNvPr>
          <p:cNvSpPr>
            <a:spLocks noGrp="1"/>
          </p:cNvSpPr>
          <p:nvPr>
            <p:ph type="title"/>
          </p:nvPr>
        </p:nvSpPr>
        <p:spPr>
          <a:xfrm>
            <a:off x="801189" y="476251"/>
            <a:ext cx="10232571" cy="720725"/>
          </a:xfrm>
          <a:noFill/>
        </p:spPr>
        <p:txBody>
          <a:bodyPr vert="horz" lIns="91416" tIns="45708" rIns="91416" bIns="45708" rtlCol="0" anchor="b" anchorCtr="0">
            <a:noAutofit/>
          </a:bodyPr>
          <a:lstStyle/>
          <a:p>
            <a:pPr algn="ctr" defTabSz="685594">
              <a:lnSpc>
                <a:spcPct val="90000"/>
              </a:lnSpc>
            </a:pPr>
            <a:r>
              <a:rPr lang="en-US" altLang="en-US" sz="3199" b="1" dirty="0">
                <a:solidFill>
                  <a:srgbClr val="002060"/>
                </a:solidFill>
                <a:latin typeface="Calibri" panose="020F0502020204030204" pitchFamily="34" charset="0"/>
                <a:cs typeface="Calibri" panose="020F0502020204030204" pitchFamily="34" charset="0"/>
              </a:rPr>
              <a:t>Interoperability Test event participation</a:t>
            </a:r>
          </a:p>
        </p:txBody>
      </p:sp>
      <p:sp>
        <p:nvSpPr>
          <p:cNvPr id="20483" name="Content Placeholder 2">
            <a:extLst>
              <a:ext uri="{FF2B5EF4-FFF2-40B4-BE49-F238E27FC236}">
                <a16:creationId xmlns:a16="http://schemas.microsoft.com/office/drawing/2014/main" id="{23288AA1-8E0E-4565-9F36-79CD421119B7}"/>
              </a:ext>
            </a:extLst>
          </p:cNvPr>
          <p:cNvSpPr>
            <a:spLocks noGrp="1"/>
          </p:cNvSpPr>
          <p:nvPr>
            <p:ph idx="1"/>
          </p:nvPr>
        </p:nvSpPr>
        <p:spPr>
          <a:xfrm>
            <a:off x="3009900" y="4578441"/>
            <a:ext cx="6172200" cy="1890713"/>
          </a:xfrm>
        </p:spPr>
        <p:txBody>
          <a:bodyPr>
            <a:normAutofit fontScale="85000" lnSpcReduction="20000"/>
          </a:bodyPr>
          <a:lstStyle/>
          <a:p>
            <a:r>
              <a:rPr lang="en-US" altLang="en-US" dirty="0">
                <a:latin typeface="Baskerville Old Face" panose="02020602080505020303" pitchFamily="18" charset="0"/>
              </a:rPr>
              <a:t>C-DOT participated in oneM2M Interop Events</a:t>
            </a:r>
          </a:p>
          <a:p>
            <a:r>
              <a:rPr lang="en-US" altLang="en-US" dirty="0">
                <a:latin typeface="Baskerville Old Face" panose="02020602080505020303" pitchFamily="18" charset="0"/>
              </a:rPr>
              <a:t>2nd Interop Event held in South Korea </a:t>
            </a:r>
          </a:p>
          <a:p>
            <a:r>
              <a:rPr lang="en-US" altLang="en-US" dirty="0">
                <a:latin typeface="Baskerville Old Face" panose="02020602080505020303" pitchFamily="18" charset="0"/>
              </a:rPr>
              <a:t>3</a:t>
            </a:r>
            <a:r>
              <a:rPr lang="en-US" altLang="en-US" baseline="30000" dirty="0">
                <a:latin typeface="Baskerville Old Face" panose="02020602080505020303" pitchFamily="18" charset="0"/>
              </a:rPr>
              <a:t>rd</a:t>
            </a:r>
            <a:r>
              <a:rPr lang="en-US" altLang="en-US" dirty="0">
                <a:latin typeface="Baskerville Old Face" panose="02020602080505020303" pitchFamily="18" charset="0"/>
              </a:rPr>
              <a:t> Interop Event Held in Kobe, Japan</a:t>
            </a:r>
          </a:p>
          <a:p>
            <a:r>
              <a:rPr lang="en-US" altLang="en-US" dirty="0">
                <a:latin typeface="Baskerville Old Face" panose="02020602080505020303" pitchFamily="18" charset="0"/>
              </a:rPr>
              <a:t>4</a:t>
            </a:r>
            <a:r>
              <a:rPr lang="en-US" altLang="en-US" baseline="30000" dirty="0">
                <a:latin typeface="Baskerville Old Face" panose="02020602080505020303" pitchFamily="18" charset="0"/>
              </a:rPr>
              <a:t>th</a:t>
            </a:r>
            <a:r>
              <a:rPr lang="en-US" altLang="en-US" dirty="0">
                <a:latin typeface="Baskerville Old Face" panose="02020602080505020303" pitchFamily="18" charset="0"/>
              </a:rPr>
              <a:t> Interop Event held in Taipei, Taiwan</a:t>
            </a:r>
          </a:p>
          <a:p>
            <a:r>
              <a:rPr lang="en-US" altLang="en-US" dirty="0">
                <a:latin typeface="Baskerville Old Face" panose="02020602080505020303" pitchFamily="18" charset="0"/>
              </a:rPr>
              <a:t>5</a:t>
            </a:r>
            <a:r>
              <a:rPr lang="en-US" altLang="en-US" baseline="30000" dirty="0">
                <a:latin typeface="Baskerville Old Face" panose="02020602080505020303" pitchFamily="18" charset="0"/>
              </a:rPr>
              <a:t>th</a:t>
            </a:r>
            <a:r>
              <a:rPr lang="en-US" altLang="en-US" dirty="0">
                <a:latin typeface="Baskerville Old Face" panose="02020602080505020303" pitchFamily="18" charset="0"/>
              </a:rPr>
              <a:t> Interop Event held in South Korea </a:t>
            </a:r>
          </a:p>
          <a:p>
            <a:endParaRPr lang="en-US" altLang="en-US" dirty="0"/>
          </a:p>
        </p:txBody>
      </p:sp>
      <p:pic>
        <p:nvPicPr>
          <p:cNvPr id="20484" name="Picture 2">
            <a:extLst>
              <a:ext uri="{FF2B5EF4-FFF2-40B4-BE49-F238E27FC236}">
                <a16:creationId xmlns:a16="http://schemas.microsoft.com/office/drawing/2014/main" id="{81422DA1-23C1-4A24-9BA5-C856ED229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883" y="1754189"/>
            <a:ext cx="4962242" cy="243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interop_testing_pic2">
            <a:extLst>
              <a:ext uri="{FF2B5EF4-FFF2-40B4-BE49-F238E27FC236}">
                <a16:creationId xmlns:a16="http://schemas.microsoft.com/office/drawing/2014/main" id="{FA8E1380-8E9E-42CC-8637-027041DB9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7" y="1781176"/>
            <a:ext cx="3595959" cy="244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CAFF25B-5A58-4AF3-9505-7BF70C0A90FB}"/>
              </a:ext>
            </a:extLst>
          </p:cNvPr>
          <p:cNvSpPr>
            <a:spLocks noGrp="1"/>
          </p:cNvSpPr>
          <p:nvPr>
            <p:ph type="title"/>
          </p:nvPr>
        </p:nvSpPr>
        <p:spPr>
          <a:xfrm>
            <a:off x="132005" y="332468"/>
            <a:ext cx="11277599" cy="719667"/>
          </a:xfrm>
          <a:noFill/>
        </p:spPr>
        <p:txBody>
          <a:bodyPr vert="horz" lIns="91416" tIns="45708" rIns="91416" bIns="45708" rtlCol="0" anchor="b" anchorCtr="0">
            <a:noAutofit/>
          </a:bodyPr>
          <a:lstStyle/>
          <a:p>
            <a:pPr algn="ctr" defTabSz="685594">
              <a:lnSpc>
                <a:spcPct val="90000"/>
              </a:lnSpc>
            </a:pPr>
            <a:r>
              <a:rPr lang="en-IN" altLang="en-US" sz="3199" b="1" dirty="0">
                <a:solidFill>
                  <a:srgbClr val="002060"/>
                </a:solidFill>
                <a:latin typeface="Calibri" panose="020F0502020204030204" pitchFamily="34" charset="0"/>
                <a:cs typeface="Calibri" panose="020F0502020204030204" pitchFamily="34" charset="0"/>
              </a:rPr>
              <a:t>Participated in ETSI IoT/M2M workshop 2016 featuring the smart world.</a:t>
            </a:r>
          </a:p>
        </p:txBody>
      </p:sp>
      <p:sp>
        <p:nvSpPr>
          <p:cNvPr id="21507" name="Content Placeholder 2">
            <a:extLst>
              <a:ext uri="{FF2B5EF4-FFF2-40B4-BE49-F238E27FC236}">
                <a16:creationId xmlns:a16="http://schemas.microsoft.com/office/drawing/2014/main" id="{DB7DBF4E-E047-487D-9FF1-8CFF3F90AC0E}"/>
              </a:ext>
            </a:extLst>
          </p:cNvPr>
          <p:cNvSpPr>
            <a:spLocks noGrp="1"/>
          </p:cNvSpPr>
          <p:nvPr>
            <p:ph idx="1"/>
          </p:nvPr>
        </p:nvSpPr>
        <p:spPr>
          <a:xfrm>
            <a:off x="838200" y="1295400"/>
            <a:ext cx="10515600" cy="1325563"/>
          </a:xfrm>
        </p:spPr>
        <p:txBody>
          <a:bodyPr>
            <a:normAutofit/>
          </a:bodyPr>
          <a:lstStyle/>
          <a:p>
            <a:r>
              <a:rPr lang="en-IN" altLang="en-US" dirty="0"/>
              <a:t>Showcase event was held in Sophia Antipolis, France</a:t>
            </a:r>
          </a:p>
          <a:p>
            <a:r>
              <a:rPr lang="en-IN" altLang="en-US" dirty="0"/>
              <a:t>C-DOT displayed its ADNs and IN in a smart city solution based on oneM2M standard .</a:t>
            </a:r>
          </a:p>
        </p:txBody>
      </p:sp>
      <p:pic>
        <p:nvPicPr>
          <p:cNvPr id="21508" name="Picture 4">
            <a:extLst>
              <a:ext uri="{FF2B5EF4-FFF2-40B4-BE49-F238E27FC236}">
                <a16:creationId xmlns:a16="http://schemas.microsoft.com/office/drawing/2014/main" id="{01A42D65-D7BA-4D4D-BB74-24BC754347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22218"/>
            <a:ext cx="5562600" cy="417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5415E-18E2-4CF4-B621-76D45D6E5937}"/>
              </a:ext>
            </a:extLst>
          </p:cNvPr>
          <p:cNvSpPr>
            <a:spLocks noGrp="1"/>
          </p:cNvSpPr>
          <p:nvPr>
            <p:ph idx="1"/>
          </p:nvPr>
        </p:nvSpPr>
        <p:spPr>
          <a:xfrm>
            <a:off x="304800" y="1133884"/>
            <a:ext cx="5442858" cy="5256212"/>
          </a:xfrm>
        </p:spPr>
        <p:txBody>
          <a:bodyPr>
            <a:normAutofit/>
          </a:bodyPr>
          <a:lstStyle/>
          <a:p>
            <a:pPr marL="0" indent="0">
              <a:buNone/>
              <a:defRPr/>
            </a:pPr>
            <a:r>
              <a:rPr lang="en-US" sz="3200" dirty="0">
                <a:latin typeface="Baskerville Old Face" panose="02020602080505020303" pitchFamily="18" charset="0"/>
              </a:rPr>
              <a:t>CCSP Interoperability testing was held with </a:t>
            </a:r>
          </a:p>
          <a:p>
            <a:pPr lvl="1">
              <a:defRPr/>
            </a:pPr>
            <a:r>
              <a:rPr lang="en-US" dirty="0">
                <a:latin typeface="Baskerville Old Face" panose="02020602080505020303" pitchFamily="18" charset="0"/>
              </a:rPr>
              <a:t>Interdigital</a:t>
            </a:r>
          </a:p>
          <a:p>
            <a:pPr lvl="1">
              <a:defRPr/>
            </a:pPr>
            <a:r>
              <a:rPr lang="en-US" dirty="0">
                <a:latin typeface="Baskerville Old Face" panose="02020602080505020303" pitchFamily="18" charset="0"/>
              </a:rPr>
              <a:t>LAAS-CRNS, France</a:t>
            </a:r>
          </a:p>
          <a:p>
            <a:pPr lvl="1">
              <a:defRPr/>
            </a:pPr>
            <a:r>
              <a:rPr lang="en-US" dirty="0">
                <a:latin typeface="Baskerville Old Face" panose="02020602080505020303" pitchFamily="18" charset="0"/>
              </a:rPr>
              <a:t>HPE</a:t>
            </a:r>
          </a:p>
          <a:p>
            <a:pPr lvl="1">
              <a:defRPr/>
            </a:pPr>
            <a:r>
              <a:rPr lang="en-US" dirty="0">
                <a:latin typeface="Baskerville Old Face" panose="02020602080505020303" pitchFamily="18" charset="0"/>
              </a:rPr>
              <a:t>NTT – Japan</a:t>
            </a:r>
          </a:p>
          <a:p>
            <a:pPr lvl="1">
              <a:defRPr/>
            </a:pPr>
            <a:r>
              <a:rPr lang="en-US" dirty="0">
                <a:latin typeface="Baskerville Old Face" panose="02020602080505020303" pitchFamily="18" charset="0"/>
              </a:rPr>
              <a:t>KETI, Korea</a:t>
            </a:r>
          </a:p>
          <a:p>
            <a:pPr lvl="1">
              <a:defRPr/>
            </a:pPr>
            <a:r>
              <a:rPr lang="en-US" dirty="0">
                <a:latin typeface="Baskerville Old Face" panose="02020602080505020303" pitchFamily="18" charset="0"/>
              </a:rPr>
              <a:t>DEKRA - Germany</a:t>
            </a:r>
          </a:p>
          <a:p>
            <a:pPr lvl="1">
              <a:defRPr/>
            </a:pPr>
            <a:r>
              <a:rPr lang="en-US" dirty="0">
                <a:latin typeface="Baskerville Old Face" panose="02020602080505020303" pitchFamily="18" charset="0"/>
              </a:rPr>
              <a:t>III – Institute for Information Industry</a:t>
            </a:r>
          </a:p>
          <a:p>
            <a:pPr lvl="1">
              <a:defRPr/>
            </a:pPr>
            <a:r>
              <a:rPr lang="en-US" dirty="0" err="1">
                <a:latin typeface="Baskerville Old Face" panose="02020602080505020303" pitchFamily="18" charset="0"/>
              </a:rPr>
              <a:t>Sejong</a:t>
            </a:r>
            <a:r>
              <a:rPr lang="en-US" dirty="0">
                <a:latin typeface="Baskerville Old Face" panose="02020602080505020303" pitchFamily="18" charset="0"/>
              </a:rPr>
              <a:t> University</a:t>
            </a:r>
          </a:p>
          <a:p>
            <a:pPr marL="342900" lvl="1" indent="0">
              <a:buNone/>
              <a:defRPr/>
            </a:pPr>
            <a:r>
              <a:rPr lang="en-US" sz="2800" dirty="0">
                <a:latin typeface="Baskerville Old Face" panose="02020602080505020303" pitchFamily="18" charset="0"/>
              </a:rPr>
              <a:t>Conformance testing of CCSP </a:t>
            </a:r>
          </a:p>
          <a:p>
            <a:pPr marL="342900" lvl="1" indent="0">
              <a:buNone/>
              <a:defRPr/>
            </a:pPr>
            <a:r>
              <a:rPr lang="en-US" sz="2800" dirty="0">
                <a:latin typeface="Baskerville Old Face" panose="02020602080505020303" pitchFamily="18" charset="0"/>
              </a:rPr>
              <a:t>with ETSI was with ETSI</a:t>
            </a:r>
            <a:endParaRPr lang="en-US" dirty="0"/>
          </a:p>
        </p:txBody>
      </p:sp>
      <p:sp>
        <p:nvSpPr>
          <p:cNvPr id="5" name="Title 1">
            <a:extLst>
              <a:ext uri="{FF2B5EF4-FFF2-40B4-BE49-F238E27FC236}">
                <a16:creationId xmlns:a16="http://schemas.microsoft.com/office/drawing/2014/main" id="{29A64B1E-B227-4390-AA47-B2DBE585D2CC}"/>
              </a:ext>
            </a:extLst>
          </p:cNvPr>
          <p:cNvSpPr>
            <a:spLocks noGrp="1"/>
          </p:cNvSpPr>
          <p:nvPr>
            <p:ph type="title"/>
          </p:nvPr>
        </p:nvSpPr>
        <p:spPr>
          <a:xfrm>
            <a:off x="757645" y="404813"/>
            <a:ext cx="10467703" cy="615950"/>
          </a:xfrm>
          <a:noFill/>
        </p:spPr>
        <p:txBody>
          <a:bodyPr vert="horz" lIns="91416" tIns="45708" rIns="91416" bIns="45708" rtlCol="0" anchor="b" anchorCtr="0">
            <a:noAutofit/>
          </a:bodyPr>
          <a:lstStyle/>
          <a:p>
            <a:pPr algn="ctr" defTabSz="685594">
              <a:lnSpc>
                <a:spcPct val="90000"/>
              </a:lnSpc>
            </a:pPr>
            <a:r>
              <a:rPr lang="en-US" altLang="en-US" sz="3199" b="1" dirty="0">
                <a:solidFill>
                  <a:srgbClr val="002060"/>
                </a:solidFill>
                <a:latin typeface="Calibri" panose="020F0502020204030204" pitchFamily="34" charset="0"/>
                <a:cs typeface="Calibri" panose="020F0502020204030204" pitchFamily="34" charset="0"/>
              </a:rPr>
              <a:t>Interoperability Test event participation</a:t>
            </a:r>
          </a:p>
        </p:txBody>
      </p:sp>
      <p:pic>
        <p:nvPicPr>
          <p:cNvPr id="22532" name="Picture 6">
            <a:extLst>
              <a:ext uri="{FF2B5EF4-FFF2-40B4-BE49-F238E27FC236}">
                <a16:creationId xmlns:a16="http://schemas.microsoft.com/office/drawing/2014/main" id="{098B272F-CD40-494A-942E-E8381195D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6738" y="1238659"/>
            <a:ext cx="486727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
            <a:extLst>
              <a:ext uri="{FF2B5EF4-FFF2-40B4-BE49-F238E27FC236}">
                <a16:creationId xmlns:a16="http://schemas.microsoft.com/office/drawing/2014/main" id="{1BA23B81-F17A-4405-9B77-27CE387E84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3564" y="4090217"/>
            <a:ext cx="4870449" cy="262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CB91C12-456D-4CCC-816F-1CD95BFDA597}"/>
              </a:ext>
            </a:extLst>
          </p:cNvPr>
          <p:cNvSpPr>
            <a:spLocks noGrp="1"/>
          </p:cNvSpPr>
          <p:nvPr>
            <p:ph type="title"/>
          </p:nvPr>
        </p:nvSpPr>
        <p:spPr>
          <a:xfrm>
            <a:off x="531223" y="265113"/>
            <a:ext cx="10668000" cy="710247"/>
          </a:xfrm>
          <a:noFill/>
        </p:spPr>
        <p:txBody>
          <a:bodyPr vert="horz" lIns="91416" tIns="45708" rIns="91416" bIns="45708" rtlCol="0" anchor="b" anchorCtr="0">
            <a:noAutofit/>
          </a:bodyPr>
          <a:lstStyle/>
          <a:p>
            <a:pPr algn="ctr" defTabSz="685594">
              <a:lnSpc>
                <a:spcPct val="90000"/>
              </a:lnSpc>
            </a:pPr>
            <a:r>
              <a:rPr lang="en-US" altLang="en-US" sz="3199" b="1" dirty="0">
                <a:solidFill>
                  <a:srgbClr val="002060"/>
                </a:solidFill>
                <a:latin typeface="Calibri" panose="020F0502020204030204" pitchFamily="34" charset="0"/>
                <a:cs typeface="Calibri" panose="020F0502020204030204" pitchFamily="34" charset="0"/>
              </a:rPr>
              <a:t>oneM2M Interop Test Event 4 held in Taiwan</a:t>
            </a:r>
          </a:p>
        </p:txBody>
      </p:sp>
      <p:sp>
        <p:nvSpPr>
          <p:cNvPr id="23555" name="Content Placeholder 2">
            <a:extLst>
              <a:ext uri="{FF2B5EF4-FFF2-40B4-BE49-F238E27FC236}">
                <a16:creationId xmlns:a16="http://schemas.microsoft.com/office/drawing/2014/main" id="{731B0A3E-96D7-4E47-9C2B-125562645E2C}"/>
              </a:ext>
            </a:extLst>
          </p:cNvPr>
          <p:cNvSpPr>
            <a:spLocks noGrp="1"/>
          </p:cNvSpPr>
          <p:nvPr>
            <p:ph idx="1"/>
          </p:nvPr>
        </p:nvSpPr>
        <p:spPr>
          <a:xfrm>
            <a:off x="531223" y="1102814"/>
            <a:ext cx="10515600" cy="4351338"/>
          </a:xfrm>
        </p:spPr>
        <p:txBody>
          <a:bodyPr/>
          <a:lstStyle/>
          <a:p>
            <a:r>
              <a:rPr lang="en-US" altLang="en-US"/>
              <a:t>C-DOT participated in Interop Test Event 4 held in Taiwan from 16 to 19</a:t>
            </a:r>
            <a:r>
              <a:rPr lang="en-US" altLang="en-US" baseline="30000"/>
              <a:t>th</a:t>
            </a:r>
            <a:r>
              <a:rPr lang="en-US" altLang="en-US"/>
              <a:t> May 2017</a:t>
            </a:r>
          </a:p>
        </p:txBody>
      </p:sp>
      <p:pic>
        <p:nvPicPr>
          <p:cNvPr id="23556" name="Picture 6">
            <a:extLst>
              <a:ext uri="{FF2B5EF4-FFF2-40B4-BE49-F238E27FC236}">
                <a16:creationId xmlns:a16="http://schemas.microsoft.com/office/drawing/2014/main" id="{7E0E85DC-A70C-4593-8AFF-952A48AD34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9539" y="1703234"/>
            <a:ext cx="7964061" cy="448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25C3512-0785-4D27-B6FF-E613CF988CC5}"/>
              </a:ext>
            </a:extLst>
          </p:cNvPr>
          <p:cNvSpPr>
            <a:spLocks noGrp="1"/>
          </p:cNvSpPr>
          <p:nvPr>
            <p:ph type="title"/>
          </p:nvPr>
        </p:nvSpPr>
        <p:spPr>
          <a:xfrm>
            <a:off x="1774824" y="188913"/>
            <a:ext cx="9807575" cy="801687"/>
          </a:xfrm>
          <a:noFill/>
        </p:spPr>
        <p:txBody>
          <a:bodyPr vert="horz" lIns="91416" tIns="45708" rIns="91416" bIns="45708" rtlCol="0" anchor="b" anchorCtr="0">
            <a:noAutofit/>
          </a:bodyPr>
          <a:lstStyle/>
          <a:p>
            <a:pPr algn="ctr" defTabSz="685594">
              <a:lnSpc>
                <a:spcPct val="90000"/>
              </a:lnSpc>
            </a:pPr>
            <a:r>
              <a:rPr lang="en-US" altLang="en-US" sz="3199" b="1" dirty="0">
                <a:solidFill>
                  <a:srgbClr val="002060"/>
                </a:solidFill>
                <a:latin typeface="Calibri" panose="020F0502020204030204" pitchFamily="34" charset="0"/>
                <a:cs typeface="Calibri" panose="020F0502020204030204" pitchFamily="34" charset="0"/>
              </a:rPr>
              <a:t>oneM2M Interop Test Event 5 held in South Korea in Dec 2017</a:t>
            </a:r>
            <a:endParaRPr lang="en-IN" altLang="en-US" sz="3199" b="1" dirty="0">
              <a:solidFill>
                <a:srgbClr val="002060"/>
              </a:solidFill>
              <a:latin typeface="Calibri" panose="020F0502020204030204" pitchFamily="34" charset="0"/>
              <a:cs typeface="Calibri" panose="020F0502020204030204" pitchFamily="34" charset="0"/>
            </a:endParaRPr>
          </a:p>
        </p:txBody>
      </p:sp>
      <p:pic>
        <p:nvPicPr>
          <p:cNvPr id="24579" name="Content Placeholder 4">
            <a:extLst>
              <a:ext uri="{FF2B5EF4-FFF2-40B4-BE49-F238E27FC236}">
                <a16:creationId xmlns:a16="http://schemas.microsoft.com/office/drawing/2014/main" id="{2C80A85F-672C-4F5B-9B1F-E518443BE7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214243"/>
            <a:ext cx="6781799" cy="508352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CB79F90-3C07-4801-B312-46090184997E}"/>
              </a:ext>
            </a:extLst>
          </p:cNvPr>
          <p:cNvSpPr>
            <a:spLocks noGrp="1"/>
          </p:cNvSpPr>
          <p:nvPr>
            <p:ph type="title"/>
          </p:nvPr>
        </p:nvSpPr>
        <p:spPr>
          <a:xfrm>
            <a:off x="1847849" y="358776"/>
            <a:ext cx="9311381" cy="549275"/>
          </a:xfrm>
          <a:noFill/>
        </p:spPr>
        <p:txBody>
          <a:bodyPr vert="horz" lIns="91416" tIns="45708" rIns="91416" bIns="45708" rtlCol="0" anchor="b" anchorCtr="0">
            <a:noAutofit/>
          </a:bodyPr>
          <a:lstStyle/>
          <a:p>
            <a:pPr algn="ctr" defTabSz="685594">
              <a:lnSpc>
                <a:spcPct val="90000"/>
              </a:lnSpc>
            </a:pPr>
            <a:r>
              <a:rPr lang="en-US" altLang="en-US" sz="3199" b="1" dirty="0" err="1">
                <a:solidFill>
                  <a:srgbClr val="002060"/>
                </a:solidFill>
                <a:latin typeface="Calibri" panose="020F0502020204030204" pitchFamily="34" charset="0"/>
                <a:cs typeface="Calibri" panose="020F0502020204030204" pitchFamily="34" charset="0"/>
              </a:rPr>
              <a:t>Iot</a:t>
            </a:r>
            <a:r>
              <a:rPr lang="en-US" altLang="en-US" sz="3199" b="1" dirty="0">
                <a:solidFill>
                  <a:srgbClr val="002060"/>
                </a:solidFill>
                <a:latin typeface="Calibri" panose="020F0502020204030204" pitchFamily="34" charset="0"/>
                <a:cs typeface="Calibri" panose="020F0502020204030204" pitchFamily="34" charset="0"/>
              </a:rPr>
              <a:t> in Smart Cities event held in Apr 2017</a:t>
            </a:r>
          </a:p>
        </p:txBody>
      </p:sp>
      <p:sp>
        <p:nvSpPr>
          <p:cNvPr id="27651" name="Content Placeholder 2">
            <a:extLst>
              <a:ext uri="{FF2B5EF4-FFF2-40B4-BE49-F238E27FC236}">
                <a16:creationId xmlns:a16="http://schemas.microsoft.com/office/drawing/2014/main" id="{2506ACF7-E1DF-45D3-9F09-9F3EADDF71B2}"/>
              </a:ext>
            </a:extLst>
          </p:cNvPr>
          <p:cNvSpPr>
            <a:spLocks noGrp="1"/>
          </p:cNvSpPr>
          <p:nvPr>
            <p:ph idx="1"/>
          </p:nvPr>
        </p:nvSpPr>
        <p:spPr>
          <a:xfrm>
            <a:off x="701336" y="1091953"/>
            <a:ext cx="10919534" cy="1973063"/>
          </a:xfrm>
        </p:spPr>
        <p:txBody>
          <a:bodyPr>
            <a:normAutofit fontScale="92500"/>
          </a:bodyPr>
          <a:lstStyle/>
          <a:p>
            <a:pPr marL="0" indent="0">
              <a:buNone/>
            </a:pPr>
            <a:r>
              <a:rPr lang="en-IN" altLang="en-US" sz="3200" b="1" dirty="0"/>
              <a:t>India-EU Partnership Project on Cooperation for ICT Standardization </a:t>
            </a:r>
          </a:p>
          <a:p>
            <a:pPr marL="0" indent="0" algn="ctr">
              <a:buNone/>
            </a:pPr>
            <a:r>
              <a:rPr lang="en-IN" altLang="en-US" sz="2600" dirty="0"/>
              <a:t>An international conference on “Future Proof Smart Cities with a Common Service Layer: a standards driven approach” was organised by the Project in CDOT, New Delhi on 21 April, 2017. Need for standards based deployments in Smart Cities was emphasised by the Govt., users and solution providers alike.</a:t>
            </a:r>
          </a:p>
          <a:p>
            <a:endParaRPr lang="en-US" altLang="en-US" dirty="0"/>
          </a:p>
        </p:txBody>
      </p:sp>
      <p:pic>
        <p:nvPicPr>
          <p:cNvPr id="27652" name="Picture 2">
            <a:extLst>
              <a:ext uri="{FF2B5EF4-FFF2-40B4-BE49-F238E27FC236}">
                <a16:creationId xmlns:a16="http://schemas.microsoft.com/office/drawing/2014/main" id="{A9C091D3-E43F-4B05-9CFA-0977136AD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554" y="3065016"/>
            <a:ext cx="5152994" cy="34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5F3B291-5C08-4094-966A-DF7803F2E7BE}"/>
              </a:ext>
            </a:extLst>
          </p:cNvPr>
          <p:cNvSpPr>
            <a:spLocks noGrp="1"/>
          </p:cNvSpPr>
          <p:nvPr>
            <p:ph type="title"/>
          </p:nvPr>
        </p:nvSpPr>
        <p:spPr>
          <a:xfrm>
            <a:off x="1269508" y="250375"/>
            <a:ext cx="8985613" cy="709613"/>
          </a:xfrm>
          <a:noFill/>
        </p:spPr>
        <p:txBody>
          <a:bodyPr vert="horz" lIns="91416" tIns="45708" rIns="91416" bIns="45708" rtlCol="0" anchor="b" anchorCtr="0">
            <a:noAutofit/>
          </a:bodyPr>
          <a:lstStyle/>
          <a:p>
            <a:pPr algn="ctr" defTabSz="685594">
              <a:lnSpc>
                <a:spcPct val="90000"/>
              </a:lnSpc>
            </a:pPr>
            <a:r>
              <a:rPr lang="en-US" altLang="en-US" sz="3199" b="1" dirty="0">
                <a:solidFill>
                  <a:srgbClr val="002060"/>
                </a:solidFill>
                <a:latin typeface="Calibri" panose="020F0502020204030204" pitchFamily="34" charset="0"/>
                <a:cs typeface="Calibri" panose="020F0502020204030204" pitchFamily="34" charset="0"/>
              </a:rPr>
              <a:t>oneM2M Developer Event held in C-DOT June 2017 </a:t>
            </a:r>
          </a:p>
        </p:txBody>
      </p:sp>
      <p:sp>
        <p:nvSpPr>
          <p:cNvPr id="25603" name="Content Placeholder 2">
            <a:extLst>
              <a:ext uri="{FF2B5EF4-FFF2-40B4-BE49-F238E27FC236}">
                <a16:creationId xmlns:a16="http://schemas.microsoft.com/office/drawing/2014/main" id="{6419BAEB-3680-44DD-BE66-2DC9448EBEEA}"/>
              </a:ext>
            </a:extLst>
          </p:cNvPr>
          <p:cNvSpPr>
            <a:spLocks noGrp="1"/>
          </p:cNvSpPr>
          <p:nvPr>
            <p:ph idx="1"/>
          </p:nvPr>
        </p:nvSpPr>
        <p:spPr>
          <a:xfrm>
            <a:off x="152400" y="1320560"/>
            <a:ext cx="11582400" cy="1319521"/>
          </a:xfrm>
        </p:spPr>
        <p:txBody>
          <a:bodyPr/>
          <a:lstStyle/>
          <a:p>
            <a:pPr marL="0" indent="0">
              <a:buNone/>
            </a:pPr>
            <a:r>
              <a:rPr lang="en-US" altLang="en-US" dirty="0"/>
              <a:t>In June 2017 –C-DOT also held a oneM2M developer Event where persons from industry and academia participated  and learnt how to write oneM2M based applications .</a:t>
            </a:r>
          </a:p>
          <a:p>
            <a:endParaRPr lang="en-US" altLang="en-US" dirty="0"/>
          </a:p>
          <a:p>
            <a:endParaRPr lang="en-US" altLang="en-US" dirty="0"/>
          </a:p>
        </p:txBody>
      </p:sp>
      <p:pic>
        <p:nvPicPr>
          <p:cNvPr id="25604" name="Picture 3">
            <a:extLst>
              <a:ext uri="{FF2B5EF4-FFF2-40B4-BE49-F238E27FC236}">
                <a16:creationId xmlns:a16="http://schemas.microsoft.com/office/drawing/2014/main" id="{99B9FE00-0FA6-4EEC-A62D-68F822A57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060" y="2209022"/>
            <a:ext cx="7303740" cy="411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C5DD-4C22-4BEB-A401-8EE7B36A14B5}"/>
              </a:ext>
            </a:extLst>
          </p:cNvPr>
          <p:cNvSpPr>
            <a:spLocks noGrp="1"/>
          </p:cNvSpPr>
          <p:nvPr>
            <p:ph type="title"/>
          </p:nvPr>
        </p:nvSpPr>
        <p:spPr>
          <a:xfrm>
            <a:off x="834501" y="161925"/>
            <a:ext cx="10880309" cy="1130300"/>
          </a:xfrm>
          <a:noFill/>
        </p:spPr>
        <p:txBody>
          <a:bodyPr vert="horz" lIns="91416" tIns="45708" rIns="91416" bIns="45708" rtlCol="0" anchor="b" anchorCtr="0">
            <a:noAutofit/>
          </a:bodyPr>
          <a:lstStyle/>
          <a:p>
            <a:pPr algn="ctr" defTabSz="685594">
              <a:lnSpc>
                <a:spcPct val="90000"/>
              </a:lnSpc>
            </a:pPr>
            <a:r>
              <a:rPr lang="en-US" sz="3199" b="1" dirty="0">
                <a:solidFill>
                  <a:srgbClr val="002060"/>
                </a:solidFill>
                <a:latin typeface="Calibri" panose="020F0502020204030204" pitchFamily="34" charset="0"/>
                <a:cs typeface="Calibri" panose="020F0502020204030204" pitchFamily="34" charset="0"/>
              </a:rPr>
              <a:t>oneM2M Technical Plenary 31 and Industry Day held in Bangalore (17th to 21Sep 2017)</a:t>
            </a:r>
          </a:p>
        </p:txBody>
      </p:sp>
      <p:pic>
        <p:nvPicPr>
          <p:cNvPr id="26627" name="Picture 5">
            <a:extLst>
              <a:ext uri="{FF2B5EF4-FFF2-40B4-BE49-F238E27FC236}">
                <a16:creationId xmlns:a16="http://schemas.microsoft.com/office/drawing/2014/main" id="{5C24BCC2-80B8-440C-936D-A2504CCEF1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4655" y="3674199"/>
            <a:ext cx="4924044" cy="276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a:extLst>
              <a:ext uri="{FF2B5EF4-FFF2-40B4-BE49-F238E27FC236}">
                <a16:creationId xmlns:a16="http://schemas.microsoft.com/office/drawing/2014/main" id="{6FE5B332-4076-4889-A445-E9AA82059AA9}"/>
              </a:ext>
            </a:extLst>
          </p:cNvPr>
          <p:cNvSpPr>
            <a:spLocks noChangeArrowheads="1"/>
          </p:cNvSpPr>
          <p:nvPr/>
        </p:nvSpPr>
        <p:spPr bwMode="auto">
          <a:xfrm>
            <a:off x="955074" y="1613118"/>
            <a:ext cx="1075973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t>C-DOT is also a very active participant in  various oneM2M technical Plenaries and Web conference calls for the standardization of the M2M specifications.</a:t>
            </a:r>
          </a:p>
          <a:p>
            <a:pPr algn="ctr" eaLnBrk="1" hangingPunct="1"/>
            <a:r>
              <a:rPr lang="en-US" altLang="en-US" sz="2800" b="1" dirty="0">
                <a:solidFill>
                  <a:srgbClr val="0070C0"/>
                </a:solidFill>
              </a:rPr>
              <a:t>C-DOT has around 230 AGREED contributions in Architecture, Protocol, Security specifications of oneM2M standards .</a:t>
            </a:r>
          </a:p>
        </p:txBody>
      </p:sp>
      <p:pic>
        <p:nvPicPr>
          <p:cNvPr id="26629" name="Picture 10">
            <a:extLst>
              <a:ext uri="{FF2B5EF4-FFF2-40B4-BE49-F238E27FC236}">
                <a16:creationId xmlns:a16="http://schemas.microsoft.com/office/drawing/2014/main" id="{EC919CB9-5C11-4496-9773-1603464247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246" y="3674199"/>
            <a:ext cx="4686300" cy="276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28ED-A74F-443C-9581-83CF7906B940}"/>
              </a:ext>
            </a:extLst>
          </p:cNvPr>
          <p:cNvSpPr>
            <a:spLocks noGrp="1"/>
          </p:cNvSpPr>
          <p:nvPr>
            <p:ph type="title"/>
          </p:nvPr>
        </p:nvSpPr>
        <p:spPr>
          <a:xfrm>
            <a:off x="1143000" y="242887"/>
            <a:ext cx="10058400" cy="595311"/>
          </a:xfrm>
          <a:noFill/>
        </p:spPr>
        <p:txBody>
          <a:bodyPr vert="horz" lIns="91440" tIns="45720" rIns="91440" bIns="45720" rtlCol="0" anchor="b" anchorCtr="0">
            <a:noAutofit/>
            <a:scene3d>
              <a:camera prst="orthographicFront"/>
              <a:lightRig rig="freezing" dir="t">
                <a:rot lat="0" lon="0" rev="5640000"/>
              </a:lightRig>
            </a:scene3d>
            <a:sp3d prstMaterial="flat">
              <a:contourClr>
                <a:schemeClr val="tx2"/>
              </a:contourClr>
            </a:sp3d>
          </a:bodyPr>
          <a:lstStyle/>
          <a:p>
            <a:pPr defTabSz="685800"/>
            <a:r>
              <a:rPr lang="en-IN" sz="3200" b="1" dirty="0">
                <a:solidFill>
                  <a:srgbClr val="002060"/>
                </a:solidFill>
                <a:effectLst>
                  <a:outerShdw blurRad="38100" dist="38100" dir="2700000" algn="tl">
                    <a:srgbClr val="000000">
                      <a:alpha val="43137"/>
                    </a:srgbClr>
                  </a:outerShdw>
                </a:effectLst>
                <a:latin typeface="+mn-lt"/>
              </a:rPr>
              <a:t>Challenges faced by the City Authorities</a:t>
            </a:r>
          </a:p>
        </p:txBody>
      </p:sp>
      <p:sp>
        <p:nvSpPr>
          <p:cNvPr id="6" name="Content Placeholder 5">
            <a:extLst>
              <a:ext uri="{FF2B5EF4-FFF2-40B4-BE49-F238E27FC236}">
                <a16:creationId xmlns:a16="http://schemas.microsoft.com/office/drawing/2014/main" id="{0BF79C5C-8401-4253-BB15-25B19874569F}"/>
              </a:ext>
            </a:extLst>
          </p:cNvPr>
          <p:cNvSpPr>
            <a:spLocks noGrp="1"/>
          </p:cNvSpPr>
          <p:nvPr>
            <p:ph idx="1"/>
          </p:nvPr>
        </p:nvSpPr>
        <p:spPr>
          <a:xfrm>
            <a:off x="533400" y="908503"/>
            <a:ext cx="11179317" cy="5334000"/>
          </a:xfrm>
        </p:spPr>
        <p:txBody>
          <a:bodyPr>
            <a:normAutofit lnSpcReduction="10000"/>
          </a:bodyPr>
          <a:lstStyle/>
          <a:p>
            <a:r>
              <a:rPr lang="en-IN" sz="3200" dirty="0"/>
              <a:t>Interoperability</a:t>
            </a:r>
            <a:r>
              <a:rPr lang="en-IN" sz="4000" dirty="0">
                <a:solidFill>
                  <a:srgbClr val="760000"/>
                </a:solidFill>
              </a:rPr>
              <a:t>: </a:t>
            </a:r>
            <a:r>
              <a:rPr lang="en-IN" dirty="0">
                <a:solidFill>
                  <a:srgbClr val="0070C0"/>
                </a:solidFill>
              </a:rPr>
              <a:t>Due to non-standardised proprietary implementations the devices and applications do not interoperate; giving rise to higher TCO </a:t>
            </a:r>
          </a:p>
          <a:p>
            <a:r>
              <a:rPr lang="en-IN" sz="3200" dirty="0"/>
              <a:t>Data Sharing: </a:t>
            </a:r>
            <a:r>
              <a:rPr lang="en-IN" dirty="0">
                <a:solidFill>
                  <a:srgbClr val="0070C0"/>
                </a:solidFill>
              </a:rPr>
              <a:t>Siloed Nature of the Applications make sharing of data amongst divergent applications very difficult and controlled by the Application Provider(s)</a:t>
            </a:r>
          </a:p>
          <a:p>
            <a:r>
              <a:rPr lang="en-IN" sz="3200" dirty="0"/>
              <a:t>Vendor Lock-In: </a:t>
            </a:r>
            <a:r>
              <a:rPr lang="en-IN" dirty="0">
                <a:solidFill>
                  <a:srgbClr val="0070C0"/>
                </a:solidFill>
              </a:rPr>
              <a:t>All the applications are deployed and controlled by a single vendor. New Application onboarding difficult</a:t>
            </a:r>
          </a:p>
          <a:p>
            <a:pPr>
              <a:buFont typeface="Arial" panose="020B0604020202020204" pitchFamily="34" charset="0"/>
              <a:buChar char="•"/>
            </a:pPr>
            <a:r>
              <a:rPr lang="en-IN" sz="3200" dirty="0"/>
              <a:t>Security- </a:t>
            </a:r>
            <a:r>
              <a:rPr lang="en-IN" dirty="0">
                <a:solidFill>
                  <a:srgbClr val="0070C0"/>
                </a:solidFill>
              </a:rPr>
              <a:t>Device Security, Authentication, Communication Security, Data Integrity, Data Privacy, Lawful Interception</a:t>
            </a:r>
            <a:endParaRPr lang="en-IN" sz="2400" dirty="0">
              <a:solidFill>
                <a:srgbClr val="0070C0"/>
              </a:solidFill>
            </a:endParaRPr>
          </a:p>
          <a:p>
            <a:pPr>
              <a:buFont typeface="Arial" panose="020B0604020202020204" pitchFamily="34" charset="0"/>
              <a:buChar char="•"/>
            </a:pPr>
            <a:r>
              <a:rPr lang="en-IN" sz="3200" dirty="0"/>
              <a:t>Device Ownership: </a:t>
            </a:r>
            <a:r>
              <a:rPr lang="en-IN" dirty="0">
                <a:solidFill>
                  <a:srgbClr val="0070C0"/>
                </a:solidFill>
              </a:rPr>
              <a:t>Ownership of the devices communicating, KYC/KYM</a:t>
            </a:r>
          </a:p>
          <a:p>
            <a:pPr>
              <a:buFont typeface="Arial" panose="020B0604020202020204" pitchFamily="34" charset="0"/>
              <a:buChar char="•"/>
            </a:pPr>
            <a:r>
              <a:rPr lang="en-IN" sz="3200" dirty="0"/>
              <a:t>No Contextualisation of IoT and Non-IoT Data</a:t>
            </a:r>
          </a:p>
        </p:txBody>
      </p:sp>
      <p:sp>
        <p:nvSpPr>
          <p:cNvPr id="3" name="Date Placeholder 2">
            <a:extLst>
              <a:ext uri="{FF2B5EF4-FFF2-40B4-BE49-F238E27FC236}">
                <a16:creationId xmlns:a16="http://schemas.microsoft.com/office/drawing/2014/main" id="{0DB7392F-BB0E-4F32-A4BC-6D731DF8F705}"/>
              </a:ext>
            </a:extLst>
          </p:cNvPr>
          <p:cNvSpPr>
            <a:spLocks noGrp="1"/>
          </p:cNvSpPr>
          <p:nvPr>
            <p:ph type="dt" sz="half" idx="10"/>
          </p:nvPr>
        </p:nvSpPr>
        <p:spPr/>
        <p:txBody>
          <a:bodyPr/>
          <a:lstStyle/>
          <a:p>
            <a:fld id="{20E9673B-343F-4A38-9F18-DD680F08FEA2}" type="datetime1">
              <a:rPr lang="en-IN" smtClean="0"/>
              <a:t>25-09-2019</a:t>
            </a:fld>
            <a:endParaRPr lang="en-US"/>
          </a:p>
        </p:txBody>
      </p:sp>
      <p:pic>
        <p:nvPicPr>
          <p:cNvPr id="7" name="Picture 2" descr="C:\Users\CSG\Downloads\C-DOT Logo.jpg">
            <a:extLst>
              <a:ext uri="{FF2B5EF4-FFF2-40B4-BE49-F238E27FC236}">
                <a16:creationId xmlns:a16="http://schemas.microsoft.com/office/drawing/2014/main" id="{7CB29393-D9A0-4E54-AE1B-DDB4E38E01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a:extLst>
              <a:ext uri="{FF2B5EF4-FFF2-40B4-BE49-F238E27FC236}">
                <a16:creationId xmlns:a16="http://schemas.microsoft.com/office/drawing/2014/main" id="{8FDAB7AC-D09E-4308-9CF1-FFA783A5886D}"/>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3</a:t>
            </a:fld>
            <a:endParaRPr lang="en-IN" dirty="0">
              <a:solidFill>
                <a:srgbClr val="04617B">
                  <a:shade val="90000"/>
                </a:srgbClr>
              </a:solidFill>
            </a:endParaRPr>
          </a:p>
        </p:txBody>
      </p:sp>
      <p:pic>
        <p:nvPicPr>
          <p:cNvPr id="8" name="Picture 7">
            <a:extLst>
              <a:ext uri="{FF2B5EF4-FFF2-40B4-BE49-F238E27FC236}">
                <a16:creationId xmlns:a16="http://schemas.microsoft.com/office/drawing/2014/main" id="{063D7ED5-F0B7-42BA-BABC-03D4BA30A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27"/>
            <a:ext cx="680873" cy="541020"/>
          </a:xfrm>
          <a:prstGeom prst="rect">
            <a:avLst/>
          </a:prstGeom>
        </p:spPr>
      </p:pic>
    </p:spTree>
    <p:extLst>
      <p:ext uri="{BB962C8B-B14F-4D97-AF65-F5344CB8AC3E}">
        <p14:creationId xmlns:p14="http://schemas.microsoft.com/office/powerpoint/2010/main" val="36024753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E07DAE-E987-4B6B-8C4A-9C59BEE46DD4}"/>
              </a:ext>
            </a:extLst>
          </p:cNvPr>
          <p:cNvSpPr>
            <a:spLocks noGrp="1"/>
          </p:cNvSpPr>
          <p:nvPr>
            <p:ph type="title"/>
          </p:nvPr>
        </p:nvSpPr>
        <p:spPr>
          <a:xfrm>
            <a:off x="1049014" y="168677"/>
            <a:ext cx="10093972" cy="1050524"/>
          </a:xfrm>
          <a:noFill/>
        </p:spPr>
        <p:txBody>
          <a:bodyPr vert="horz" lIns="91416" tIns="45708" rIns="91416" bIns="45708" rtlCol="0" anchor="b" anchorCtr="0">
            <a:noAutofit/>
          </a:bodyPr>
          <a:lstStyle/>
          <a:p>
            <a:pPr algn="ctr" defTabSz="685594">
              <a:lnSpc>
                <a:spcPct val="90000"/>
              </a:lnSpc>
            </a:pPr>
            <a:br>
              <a:rPr lang="en-IN" altLang="en-US" sz="3199" b="1" dirty="0">
                <a:solidFill>
                  <a:srgbClr val="002060"/>
                </a:solidFill>
                <a:latin typeface="Calibri" panose="020F0502020204030204" pitchFamily="34" charset="0"/>
                <a:cs typeface="Calibri" panose="020F0502020204030204" pitchFamily="34" charset="0"/>
              </a:rPr>
            </a:br>
            <a:r>
              <a:rPr lang="en-IN" altLang="en-US" sz="3199" b="1" dirty="0">
                <a:solidFill>
                  <a:srgbClr val="002060"/>
                </a:solidFill>
                <a:latin typeface="Calibri" panose="020F0502020204030204" pitchFamily="34" charset="0"/>
                <a:cs typeface="Calibri" panose="020F0502020204030204" pitchFamily="34" charset="0"/>
              </a:rPr>
              <a:t>India EU ICT Standards Collaboration Project - Developers Tutorial and Hackathon Feb 2018</a:t>
            </a:r>
          </a:p>
        </p:txBody>
      </p:sp>
      <p:sp>
        <p:nvSpPr>
          <p:cNvPr id="28675" name="Content Placeholder 2">
            <a:extLst>
              <a:ext uri="{FF2B5EF4-FFF2-40B4-BE49-F238E27FC236}">
                <a16:creationId xmlns:a16="http://schemas.microsoft.com/office/drawing/2014/main" id="{8D7755C2-1139-401E-9138-AACAB086E8A3}"/>
              </a:ext>
            </a:extLst>
          </p:cNvPr>
          <p:cNvSpPr>
            <a:spLocks noGrp="1"/>
          </p:cNvSpPr>
          <p:nvPr>
            <p:ph idx="1"/>
          </p:nvPr>
        </p:nvSpPr>
        <p:spPr>
          <a:xfrm>
            <a:off x="304800" y="1219201"/>
            <a:ext cx="11390202" cy="1614549"/>
          </a:xfrm>
        </p:spPr>
        <p:txBody>
          <a:bodyPr>
            <a:normAutofit fontScale="92500"/>
          </a:bodyPr>
          <a:lstStyle/>
          <a:p>
            <a:r>
              <a:rPr lang="en-IN" altLang="en-US" sz="2400" dirty="0"/>
              <a:t>A multi city developer tutorial using open source implementation of oneM2M, developed by a French research lab, LAAS – CNRS was organised by </a:t>
            </a:r>
            <a:r>
              <a:rPr lang="en-IN" altLang="en-US" sz="2400" b="1" dirty="0"/>
              <a:t>India EU ICT Standards Collaboration Project</a:t>
            </a:r>
            <a:r>
              <a:rPr lang="en-IN" altLang="en-US" sz="2400" dirty="0"/>
              <a:t>. </a:t>
            </a:r>
          </a:p>
          <a:p>
            <a:r>
              <a:rPr lang="en-IN" altLang="en-US" sz="2400" dirty="0"/>
              <a:t>C-DOT participated in the Hackathon held in Bengaluru and mentored  the groups to help them develop the applications </a:t>
            </a:r>
            <a:r>
              <a:rPr lang="en-IN" altLang="en-US" sz="3600" dirty="0"/>
              <a:t>.</a:t>
            </a:r>
          </a:p>
          <a:p>
            <a:endParaRPr lang="en-IN" altLang="en-US" dirty="0"/>
          </a:p>
        </p:txBody>
      </p:sp>
      <p:pic>
        <p:nvPicPr>
          <p:cNvPr id="28676" name="Picture 4">
            <a:extLst>
              <a:ext uri="{FF2B5EF4-FFF2-40B4-BE49-F238E27FC236}">
                <a16:creationId xmlns:a16="http://schemas.microsoft.com/office/drawing/2014/main" id="{3FE45527-4633-4D55-B1F9-1EE1DAEB72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1446" y="2667000"/>
            <a:ext cx="4912043" cy="368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C4EED-C2D5-4D53-ADDC-A735D6699245}"/>
              </a:ext>
            </a:extLst>
          </p:cNvPr>
          <p:cNvSpPr>
            <a:spLocks noGrp="1"/>
          </p:cNvSpPr>
          <p:nvPr>
            <p:ph idx="1"/>
          </p:nvPr>
        </p:nvSpPr>
        <p:spPr>
          <a:xfrm>
            <a:off x="834501" y="1412462"/>
            <a:ext cx="10880308" cy="1841119"/>
          </a:xfrm>
        </p:spPr>
        <p:txBody>
          <a:bodyPr>
            <a:normAutofit/>
          </a:bodyPr>
          <a:lstStyle/>
          <a:p>
            <a:r>
              <a:rPr lang="en-US" dirty="0"/>
              <a:t>C-DOT participated in oneM2M Technical Plenary held in Spain in Feb 2019.</a:t>
            </a:r>
          </a:p>
          <a:p>
            <a:r>
              <a:rPr lang="en-US" dirty="0"/>
              <a:t>C-DOT made contributions in oneM2M specification .</a:t>
            </a:r>
          </a:p>
          <a:p>
            <a:r>
              <a:rPr lang="en-US" dirty="0"/>
              <a:t>28 Change requests of C-DOT were AGREED in this TP taking the total tally to 235.</a:t>
            </a:r>
          </a:p>
        </p:txBody>
      </p:sp>
      <p:sp>
        <p:nvSpPr>
          <p:cNvPr id="4" name="Title 1">
            <a:extLst>
              <a:ext uri="{FF2B5EF4-FFF2-40B4-BE49-F238E27FC236}">
                <a16:creationId xmlns:a16="http://schemas.microsoft.com/office/drawing/2014/main" id="{76474D43-BF8F-4AF8-A721-551B011518FA}"/>
              </a:ext>
            </a:extLst>
          </p:cNvPr>
          <p:cNvSpPr txBox="1">
            <a:spLocks/>
          </p:cNvSpPr>
          <p:nvPr/>
        </p:nvSpPr>
        <p:spPr>
          <a:xfrm>
            <a:off x="0" y="228600"/>
            <a:ext cx="10880309" cy="749300"/>
          </a:xfrm>
          <a:prstGeom prst="rect">
            <a:avLst/>
          </a:prstGeom>
          <a:noFill/>
        </p:spPr>
        <p:txBody>
          <a:bodyPr vert="horz" lIns="91416" tIns="45708" rIns="91416" bIns="45708" rtlCol="0" anchor="b" anchorCtr="0">
            <a:noAutofit/>
          </a:bodyPr>
          <a:lstStyle>
            <a:lvl1pPr algn="ctr" defTabSz="685594">
              <a:lnSpc>
                <a:spcPct val="90000"/>
              </a:lnSpc>
              <a:spcBef>
                <a:spcPct val="0"/>
              </a:spcBef>
              <a:buNone/>
              <a:defRPr sz="3199" b="1" spc="-120" baseline="0">
                <a:solidFill>
                  <a:srgbClr val="002060"/>
                </a:solidFill>
                <a:latin typeface="Calibri" panose="020F0502020204030204" pitchFamily="34" charset="0"/>
                <a:ea typeface="+mj-ea"/>
                <a:cs typeface="Calibri" panose="020F0502020204030204" pitchFamily="34" charset="0"/>
              </a:defRPr>
            </a:lvl1pPr>
          </a:lstStyle>
          <a:p>
            <a:r>
              <a:rPr lang="en-US" dirty="0"/>
              <a:t>oneM2M Technical Plenary 39 held in Spain (Feb 2019)</a:t>
            </a:r>
          </a:p>
        </p:txBody>
      </p:sp>
      <p:pic>
        <p:nvPicPr>
          <p:cNvPr id="6" name="Picture 5">
            <a:extLst>
              <a:ext uri="{FF2B5EF4-FFF2-40B4-BE49-F238E27FC236}">
                <a16:creationId xmlns:a16="http://schemas.microsoft.com/office/drawing/2014/main" id="{23E44E3B-A703-449F-B371-7F56CD2319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589" y="3351331"/>
            <a:ext cx="4459659" cy="3344744"/>
          </a:xfrm>
          <a:prstGeom prst="rect">
            <a:avLst/>
          </a:prstGeom>
        </p:spPr>
      </p:pic>
    </p:spTree>
    <p:extLst>
      <p:ext uri="{BB962C8B-B14F-4D97-AF65-F5344CB8AC3E}">
        <p14:creationId xmlns:p14="http://schemas.microsoft.com/office/powerpoint/2010/main" val="203224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E07DAE-E987-4B6B-8C4A-9C59BEE46DD4}"/>
              </a:ext>
            </a:extLst>
          </p:cNvPr>
          <p:cNvSpPr>
            <a:spLocks noGrp="1"/>
          </p:cNvSpPr>
          <p:nvPr>
            <p:ph type="title"/>
          </p:nvPr>
        </p:nvSpPr>
        <p:spPr>
          <a:xfrm>
            <a:off x="-10886" y="138275"/>
            <a:ext cx="12038317" cy="1080925"/>
          </a:xfrm>
          <a:noFill/>
        </p:spPr>
        <p:txBody>
          <a:bodyPr vert="horz" lIns="91416" tIns="45708" rIns="91416" bIns="45708" rtlCol="0" anchor="b" anchorCtr="0">
            <a:noAutofit/>
          </a:bodyPr>
          <a:lstStyle/>
          <a:p>
            <a:pPr algn="ctr" defTabSz="685594">
              <a:lnSpc>
                <a:spcPct val="90000"/>
              </a:lnSpc>
            </a:pPr>
            <a:br>
              <a:rPr lang="en-IN" altLang="en-US" sz="3199" b="1" dirty="0">
                <a:solidFill>
                  <a:srgbClr val="002060"/>
                </a:solidFill>
                <a:latin typeface="Calibri" panose="020F0502020204030204" pitchFamily="34" charset="0"/>
                <a:cs typeface="Calibri" panose="020F0502020204030204" pitchFamily="34" charset="0"/>
              </a:rPr>
            </a:br>
            <a:r>
              <a:rPr lang="en-IN" altLang="en-US" sz="3199" b="1" dirty="0">
                <a:solidFill>
                  <a:srgbClr val="002060"/>
                </a:solidFill>
                <a:latin typeface="Calibri" panose="020F0502020204030204" pitchFamily="34" charset="0"/>
                <a:cs typeface="Calibri" panose="020F0502020204030204" pitchFamily="34" charset="0"/>
              </a:rPr>
              <a:t>oneM2M Developer Event 2 held on 25th and 26th May 2019 at Bengaluru</a:t>
            </a:r>
            <a:br>
              <a:rPr lang="en-IN" altLang="en-US" sz="3199" b="1" dirty="0">
                <a:solidFill>
                  <a:srgbClr val="002060"/>
                </a:solidFill>
                <a:latin typeface="Calibri" panose="020F0502020204030204" pitchFamily="34" charset="0"/>
                <a:cs typeface="Calibri" panose="020F0502020204030204" pitchFamily="34" charset="0"/>
              </a:rPr>
            </a:br>
            <a:endParaRPr lang="en-IN" altLang="en-US" sz="3199" b="1" dirty="0">
              <a:solidFill>
                <a:srgbClr val="002060"/>
              </a:solidFill>
              <a:latin typeface="Calibri" panose="020F0502020204030204" pitchFamily="34" charset="0"/>
              <a:cs typeface="Calibri" panose="020F0502020204030204" pitchFamily="34" charset="0"/>
            </a:endParaRPr>
          </a:p>
        </p:txBody>
      </p:sp>
      <p:sp>
        <p:nvSpPr>
          <p:cNvPr id="28675" name="Content Placeholder 2">
            <a:extLst>
              <a:ext uri="{FF2B5EF4-FFF2-40B4-BE49-F238E27FC236}">
                <a16:creationId xmlns:a16="http://schemas.microsoft.com/office/drawing/2014/main" id="{8D7755C2-1139-401E-9138-AACAB086E8A3}"/>
              </a:ext>
            </a:extLst>
          </p:cNvPr>
          <p:cNvSpPr>
            <a:spLocks noGrp="1"/>
          </p:cNvSpPr>
          <p:nvPr>
            <p:ph idx="1"/>
          </p:nvPr>
        </p:nvSpPr>
        <p:spPr>
          <a:xfrm>
            <a:off x="400899" y="1066800"/>
            <a:ext cx="11390202" cy="1614549"/>
          </a:xfrm>
        </p:spPr>
        <p:txBody>
          <a:bodyPr>
            <a:normAutofit/>
          </a:bodyPr>
          <a:lstStyle/>
          <a:p>
            <a:r>
              <a:rPr lang="en-IN" altLang="en-US" sz="2400" dirty="0"/>
              <a:t>About 25 S/W companies comprising of C-DAC and BEL participated in the 2</a:t>
            </a:r>
            <a:r>
              <a:rPr lang="en-IN" altLang="en-US" sz="2400" baseline="30000" dirty="0"/>
              <a:t>nd</a:t>
            </a:r>
            <a:r>
              <a:rPr lang="en-IN" altLang="en-US" sz="2400" dirty="0"/>
              <a:t> oneM2M Developer event.</a:t>
            </a:r>
          </a:p>
          <a:p>
            <a:r>
              <a:rPr lang="en-IN" altLang="en-US" sz="2400" dirty="0"/>
              <a:t>It was organised by </a:t>
            </a:r>
            <a:r>
              <a:rPr lang="en-IN" altLang="en-US" sz="2400" b="1" dirty="0"/>
              <a:t>India EU ICT Standards Collaboration Project</a:t>
            </a:r>
            <a:r>
              <a:rPr lang="en-IN" altLang="en-US" sz="2400" dirty="0"/>
              <a:t>. </a:t>
            </a:r>
          </a:p>
          <a:p>
            <a:pPr marL="0" indent="0">
              <a:buNone/>
            </a:pPr>
            <a:endParaRPr lang="en-IN" altLang="en-US" sz="3600" dirty="0"/>
          </a:p>
          <a:p>
            <a:endParaRPr lang="en-IN" altLang="en-US" dirty="0"/>
          </a:p>
        </p:txBody>
      </p:sp>
      <p:pic>
        <p:nvPicPr>
          <p:cNvPr id="9" name="Picture 8">
            <a:extLst>
              <a:ext uri="{FF2B5EF4-FFF2-40B4-BE49-F238E27FC236}">
                <a16:creationId xmlns:a16="http://schemas.microsoft.com/office/drawing/2014/main" id="{D62E7ED4-1FC0-463D-B718-95F75979B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008" y="2681349"/>
            <a:ext cx="5602386" cy="3732767"/>
          </a:xfrm>
          <a:prstGeom prst="rect">
            <a:avLst/>
          </a:prstGeom>
        </p:spPr>
      </p:pic>
      <p:pic>
        <p:nvPicPr>
          <p:cNvPr id="13" name="Picture 12">
            <a:extLst>
              <a:ext uri="{FF2B5EF4-FFF2-40B4-BE49-F238E27FC236}">
                <a16:creationId xmlns:a16="http://schemas.microsoft.com/office/drawing/2014/main" id="{2A569343-7943-42DE-A2BC-A085D4C20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01" y="2743200"/>
            <a:ext cx="5509556" cy="3670916"/>
          </a:xfrm>
          <a:prstGeom prst="rect">
            <a:avLst/>
          </a:prstGeom>
        </p:spPr>
      </p:pic>
    </p:spTree>
    <p:extLst>
      <p:ext uri="{BB962C8B-B14F-4D97-AF65-F5344CB8AC3E}">
        <p14:creationId xmlns:p14="http://schemas.microsoft.com/office/powerpoint/2010/main" val="2539440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2AEA65-1394-4D44-8698-BA81C41328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234" y="1097280"/>
            <a:ext cx="10319657" cy="5377333"/>
          </a:xfrm>
        </p:spPr>
      </p:pic>
      <p:sp>
        <p:nvSpPr>
          <p:cNvPr id="6" name="Title 1">
            <a:extLst>
              <a:ext uri="{FF2B5EF4-FFF2-40B4-BE49-F238E27FC236}">
                <a16:creationId xmlns:a16="http://schemas.microsoft.com/office/drawing/2014/main" id="{E90B98D1-25AD-430C-887C-9FCDAF64C645}"/>
              </a:ext>
            </a:extLst>
          </p:cNvPr>
          <p:cNvSpPr txBox="1">
            <a:spLocks/>
          </p:cNvSpPr>
          <p:nvPr/>
        </p:nvSpPr>
        <p:spPr>
          <a:xfrm>
            <a:off x="76200" y="152399"/>
            <a:ext cx="11658600" cy="944881"/>
          </a:xfrm>
          <a:prstGeom prst="rect">
            <a:avLst/>
          </a:prstGeom>
          <a:noFill/>
        </p:spPr>
        <p:txBody>
          <a:bodyPr vert="horz" lIns="91416" tIns="45708" rIns="91416" bIns="45708" rtlCol="0" anchor="b" anchorCtr="0">
            <a:noAutofit/>
          </a:bodyPr>
          <a:lstStyle>
            <a:lvl1pPr algn="ctr" defTabSz="685594">
              <a:lnSpc>
                <a:spcPct val="90000"/>
              </a:lnSpc>
              <a:spcBef>
                <a:spcPct val="0"/>
              </a:spcBef>
              <a:buNone/>
              <a:defRPr sz="3600" b="1" spc="-120" baseline="0">
                <a:solidFill>
                  <a:srgbClr val="002060"/>
                </a:solidFill>
                <a:latin typeface="Calibri" panose="020F0502020204030204" pitchFamily="34" charset="0"/>
                <a:ea typeface="+mj-ea"/>
                <a:cs typeface="Calibri" panose="020F0502020204030204" pitchFamily="34" charset="0"/>
              </a:defRPr>
            </a:lvl1pPr>
          </a:lstStyle>
          <a:p>
            <a:br>
              <a:rPr lang="en-IN" altLang="en-US" dirty="0"/>
            </a:br>
            <a:r>
              <a:rPr lang="en-IN" altLang="en-US" dirty="0"/>
              <a:t>oneM2M Conference during C-DOT Foundation Day </a:t>
            </a:r>
          </a:p>
          <a:p>
            <a:r>
              <a:rPr lang="en-IN" altLang="en-US" dirty="0"/>
              <a:t>26th and 27th August 2019 at Delhi</a:t>
            </a:r>
          </a:p>
        </p:txBody>
      </p:sp>
    </p:spTree>
    <p:extLst>
      <p:ext uri="{BB962C8B-B14F-4D97-AF65-F5344CB8AC3E}">
        <p14:creationId xmlns:p14="http://schemas.microsoft.com/office/powerpoint/2010/main" val="1204847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A4DA-A25A-4D6B-82A4-F6AB00282734}"/>
              </a:ext>
            </a:extLst>
          </p:cNvPr>
          <p:cNvSpPr>
            <a:spLocks noGrp="1"/>
          </p:cNvSpPr>
          <p:nvPr>
            <p:ph type="title"/>
          </p:nvPr>
        </p:nvSpPr>
        <p:spPr>
          <a:xfrm>
            <a:off x="838200" y="365126"/>
            <a:ext cx="10515600" cy="414292"/>
          </a:xfrm>
          <a:noFill/>
        </p:spPr>
        <p:txBody>
          <a:bodyPr vert="horz" lIns="91416" tIns="45708" rIns="91416" bIns="45708" rtlCol="0" anchor="b" anchorCtr="0">
            <a:noAutofit/>
          </a:bodyPr>
          <a:lstStyle/>
          <a:p>
            <a:pPr algn="ctr" defTabSz="685594">
              <a:lnSpc>
                <a:spcPct val="90000"/>
              </a:lnSpc>
            </a:pPr>
            <a:r>
              <a:rPr lang="en-US" sz="3600" b="1" dirty="0">
                <a:solidFill>
                  <a:srgbClr val="002060"/>
                </a:solidFill>
                <a:latin typeface="Calibri" panose="020F0502020204030204" pitchFamily="34" charset="0"/>
                <a:cs typeface="Calibri" panose="020F0502020204030204" pitchFamily="34" charset="0"/>
              </a:rPr>
              <a:t>Other Contributions </a:t>
            </a:r>
          </a:p>
        </p:txBody>
      </p:sp>
      <p:sp>
        <p:nvSpPr>
          <p:cNvPr id="3" name="Content Placeholder 2">
            <a:extLst>
              <a:ext uri="{FF2B5EF4-FFF2-40B4-BE49-F238E27FC236}">
                <a16:creationId xmlns:a16="http://schemas.microsoft.com/office/drawing/2014/main" id="{6FF2127B-EC3A-4A0A-831A-8EF822EF362D}"/>
              </a:ext>
            </a:extLst>
          </p:cNvPr>
          <p:cNvSpPr>
            <a:spLocks noGrp="1"/>
          </p:cNvSpPr>
          <p:nvPr>
            <p:ph idx="1"/>
          </p:nvPr>
        </p:nvSpPr>
        <p:spPr>
          <a:xfrm>
            <a:off x="457200" y="914400"/>
            <a:ext cx="10809514" cy="5164183"/>
          </a:xfrm>
        </p:spPr>
        <p:txBody>
          <a:bodyPr>
            <a:normAutofit lnSpcReduction="10000"/>
          </a:bodyPr>
          <a:lstStyle/>
          <a:p>
            <a:pPr>
              <a:buFont typeface="Wingdings" panose="05000000000000000000" pitchFamily="2" charset="2"/>
              <a:buChar char="Ø"/>
            </a:pPr>
            <a:r>
              <a:rPr lang="en-US" b="1" dirty="0"/>
              <a:t>The Common Service Layer Standard P Draft was released in BIS LITD/28</a:t>
            </a:r>
          </a:p>
          <a:p>
            <a:pPr marL="228600" indent="-228600">
              <a:buFont typeface="Wingdings" panose="05000000000000000000" pitchFamily="2" charset="2"/>
              <a:buChar char="Ø"/>
            </a:pPr>
            <a:r>
              <a:rPr lang="en-US" b="1" dirty="0"/>
              <a:t>Submitted recommendations for </a:t>
            </a:r>
            <a:r>
              <a:rPr lang="en-US" b="1" dirty="0" err="1"/>
              <a:t>Standardisation</a:t>
            </a:r>
            <a:r>
              <a:rPr lang="en-US" b="1" dirty="0"/>
              <a:t> as part of the Intelligent Transportation Committee in </a:t>
            </a:r>
            <a:r>
              <a:rPr lang="en-US" b="1" dirty="0" err="1"/>
              <a:t>Niti</a:t>
            </a:r>
            <a:r>
              <a:rPr lang="en-US" b="1" dirty="0"/>
              <a:t> Aayog. </a:t>
            </a:r>
          </a:p>
          <a:p>
            <a:pPr>
              <a:buFont typeface="Wingdings" panose="05000000000000000000" pitchFamily="2" charset="2"/>
              <a:buChar char="Ø"/>
            </a:pPr>
            <a:r>
              <a:rPr lang="en-US" b="1" dirty="0"/>
              <a:t>Contributions in various technical Reports released from TEC</a:t>
            </a:r>
          </a:p>
          <a:p>
            <a:pPr marL="631825" lvl="1" indent="-349250">
              <a:buFont typeface="Arial" panose="020B0604020202020204" pitchFamily="34" charset="0"/>
              <a:buChar char="•"/>
            </a:pPr>
            <a:r>
              <a:rPr lang="en-US" b="1" dirty="0"/>
              <a:t>Gateway and Architecture</a:t>
            </a:r>
          </a:p>
          <a:p>
            <a:pPr marL="631825" lvl="1" indent="-349250">
              <a:buFont typeface="Arial" panose="020B0604020202020204" pitchFamily="34" charset="0"/>
              <a:buChar char="•"/>
            </a:pPr>
            <a:r>
              <a:rPr lang="en-US" b="1" dirty="0"/>
              <a:t>13 digit numbering plan for M2M communication</a:t>
            </a:r>
          </a:p>
          <a:p>
            <a:pPr marL="631825" lvl="1" indent="-349250">
              <a:buFont typeface="Arial" panose="020B0604020202020204" pitchFamily="34" charset="0"/>
              <a:buChar char="•"/>
            </a:pPr>
            <a:r>
              <a:rPr lang="en-IN" b="1" dirty="0"/>
              <a:t>Communication Technologies in M2M / IoT domain</a:t>
            </a:r>
          </a:p>
          <a:p>
            <a:pPr marL="631825" lvl="1" indent="-349250">
              <a:buFont typeface="Arial" panose="020B0604020202020204" pitchFamily="34" charset="0"/>
              <a:buChar char="•"/>
            </a:pPr>
            <a:r>
              <a:rPr lang="en-GB" b="1" dirty="0"/>
              <a:t>Recommendations for IoT / M2M Security </a:t>
            </a:r>
          </a:p>
          <a:p>
            <a:pPr>
              <a:buFont typeface="Wingdings" panose="05000000000000000000" pitchFamily="2" charset="2"/>
              <a:buChar char="Ø"/>
            </a:pPr>
            <a:r>
              <a:rPr lang="en-GB" b="1" dirty="0"/>
              <a:t>Currently Contributing in the following in TEC</a:t>
            </a:r>
          </a:p>
          <a:p>
            <a:pPr marL="631825" lvl="1" indent="-349250">
              <a:lnSpc>
                <a:spcPct val="95000"/>
              </a:lnSpc>
              <a:buFont typeface="Arial" panose="020B0604020202020204" pitchFamily="34" charset="0"/>
              <a:buChar char="•"/>
            </a:pPr>
            <a:r>
              <a:rPr lang="en-GB" b="1" dirty="0"/>
              <a:t>Finalising IoT standards for Smart Cities</a:t>
            </a:r>
            <a:endParaRPr lang="en-US" b="1" dirty="0"/>
          </a:p>
          <a:p>
            <a:pPr marL="631825" lvl="1" indent="-349250">
              <a:lnSpc>
                <a:spcPct val="95000"/>
              </a:lnSpc>
              <a:buFont typeface="Arial" panose="020B0604020202020204" pitchFamily="34" charset="0"/>
              <a:buChar char="•"/>
            </a:pPr>
            <a:r>
              <a:rPr lang="en-GB" b="1" dirty="0"/>
              <a:t>Adoption of oneM2M as National standard </a:t>
            </a:r>
            <a:endParaRPr lang="en-US" b="1" dirty="0"/>
          </a:p>
          <a:p>
            <a:pPr marL="631825" lvl="1" indent="-349250">
              <a:lnSpc>
                <a:spcPct val="95000"/>
              </a:lnSpc>
              <a:buFont typeface="Arial" panose="020B0604020202020204" pitchFamily="34" charset="0"/>
              <a:buChar char="•"/>
            </a:pPr>
            <a:r>
              <a:rPr lang="en-US" b="1" dirty="0"/>
              <a:t>IoT Experience Centre in TEC</a:t>
            </a:r>
          </a:p>
          <a:p>
            <a:pPr marL="631825" lvl="1" indent="-349250">
              <a:lnSpc>
                <a:spcPct val="95000"/>
              </a:lnSpc>
              <a:buFont typeface="Arial" panose="020B0604020202020204" pitchFamily="34" charset="0"/>
              <a:buChar char="•"/>
            </a:pPr>
            <a:r>
              <a:rPr lang="en-US" b="1" dirty="0"/>
              <a:t>Security by design principle and National Trust Centre for IoT</a:t>
            </a:r>
          </a:p>
          <a:p>
            <a:pPr lvl="1"/>
            <a:endParaRPr lang="en-US" b="1" dirty="0"/>
          </a:p>
          <a:p>
            <a:pPr lvl="1"/>
            <a:endParaRPr lang="en-US" b="1" dirty="0"/>
          </a:p>
          <a:p>
            <a:pPr lvl="1"/>
            <a:endParaRPr lang="en-US" b="1" dirty="0"/>
          </a:p>
        </p:txBody>
      </p:sp>
    </p:spTree>
    <p:extLst>
      <p:ext uri="{BB962C8B-B14F-4D97-AF65-F5344CB8AC3E}">
        <p14:creationId xmlns:p14="http://schemas.microsoft.com/office/powerpoint/2010/main" val="383371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85800" y="586528"/>
            <a:ext cx="10744200" cy="5684944"/>
          </a:xfrm>
          <a:prstGeom prst="ellipse">
            <a:avLst/>
          </a:prstGeom>
          <a:noFill/>
          <a:ln>
            <a:noFill/>
          </a:ln>
          <a:effectLst>
            <a:softEdge rad="112500"/>
          </a:effectLst>
        </p:spPr>
      </p:pic>
      <p:sp>
        <p:nvSpPr>
          <p:cNvPr id="3" name="Content Placeholder 2"/>
          <p:cNvSpPr>
            <a:spLocks noGrp="1"/>
          </p:cNvSpPr>
          <p:nvPr>
            <p:ph idx="4294967295"/>
          </p:nvPr>
        </p:nvSpPr>
        <p:spPr>
          <a:xfrm>
            <a:off x="381000" y="685800"/>
            <a:ext cx="10896600" cy="558567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spcAft>
                <a:spcPts val="3600"/>
              </a:spcAft>
              <a:buNone/>
            </a:pPr>
            <a:endParaRPr lang="en-US" sz="6000" b="1" cap="all" dirty="0">
              <a:ln w="0"/>
              <a:solidFill>
                <a:srgbClr val="FF0000"/>
              </a:solidFill>
              <a:effectLst>
                <a:reflection blurRad="12700" stA="50000" endPos="50000" dist="5000" dir="5400000" sy="-100000" rotWithShape="0"/>
              </a:effectLst>
            </a:endParaRPr>
          </a:p>
          <a:p>
            <a:pPr marL="0" indent="0" algn="ctr">
              <a:spcAft>
                <a:spcPts val="3600"/>
              </a:spcAft>
              <a:buNone/>
            </a:pPr>
            <a:r>
              <a:rPr lang="en-US" sz="6000" b="1" cap="all" dirty="0">
                <a:ln w="0"/>
                <a:solidFill>
                  <a:srgbClr val="FF0000"/>
                </a:solidFill>
                <a:effectLst>
                  <a:reflection blurRad="12700" stA="50000" endPos="50000" dist="5000" dir="5400000" sy="-100000" rotWithShape="0"/>
                </a:effectLst>
              </a:rPr>
              <a:t>Thank You</a:t>
            </a:r>
          </a:p>
          <a:p>
            <a:pPr marL="0" indent="0" algn="ctr">
              <a:spcBef>
                <a:spcPts val="3600"/>
              </a:spcBef>
              <a:buNone/>
            </a:pPr>
            <a:r>
              <a:rPr lang="en-US" b="1" cap="all" dirty="0" err="1">
                <a:ln w="0"/>
                <a:solidFill>
                  <a:srgbClr val="002060"/>
                </a:solidFill>
                <a:effectLst>
                  <a:reflection blurRad="12700" stA="50000" endPos="50000" dist="5000" dir="5400000" sy="-100000" rotWithShape="0"/>
                </a:effectLst>
              </a:rPr>
              <a:t>Aurindam</a:t>
            </a:r>
            <a:r>
              <a:rPr lang="en-US" b="1" cap="all" dirty="0">
                <a:ln w="0"/>
                <a:solidFill>
                  <a:srgbClr val="002060"/>
                </a:solidFill>
                <a:effectLst>
                  <a:reflection blurRad="12700" stA="50000" endPos="50000" dist="5000" dir="5400000" sy="-100000" rotWithShape="0"/>
                </a:effectLst>
              </a:rPr>
              <a:t> </a:t>
            </a:r>
            <a:r>
              <a:rPr lang="en-US" b="1" cap="all" dirty="0" err="1">
                <a:ln w="0"/>
                <a:solidFill>
                  <a:srgbClr val="002060"/>
                </a:solidFill>
                <a:effectLst>
                  <a:reflection blurRad="12700" stA="50000" endPos="50000" dist="5000" dir="5400000" sy="-100000" rotWithShape="0"/>
                </a:effectLst>
              </a:rPr>
              <a:t>bhattacharya</a:t>
            </a:r>
            <a:endParaRPr lang="en-US" b="1" cap="all" dirty="0">
              <a:ln w="0"/>
              <a:solidFill>
                <a:srgbClr val="002060"/>
              </a:solidFill>
              <a:effectLst>
                <a:reflection blurRad="12700" stA="50000" endPos="50000" dist="5000" dir="5400000" sy="-100000" rotWithShape="0"/>
              </a:effectLst>
            </a:endParaRPr>
          </a:p>
          <a:p>
            <a:pPr marL="0" indent="0" algn="ctr">
              <a:spcBef>
                <a:spcPts val="0"/>
              </a:spcBef>
              <a:buNone/>
            </a:pPr>
            <a:r>
              <a:rPr lang="en-IN" b="1" cap="all" dirty="0">
                <a:ln w="0"/>
                <a:solidFill>
                  <a:srgbClr val="002060"/>
                </a:solidFill>
                <a:effectLst>
                  <a:reflection blurRad="12700" stA="50000" endPos="50000" dist="5000" dir="5400000" sy="-100000" rotWithShape="0"/>
                </a:effectLst>
              </a:rPr>
              <a:t>GL, C-DOT</a:t>
            </a:r>
          </a:p>
          <a:p>
            <a:pPr marL="0" indent="0" algn="ctr">
              <a:spcBef>
                <a:spcPts val="3000"/>
              </a:spcBef>
              <a:buNone/>
            </a:pPr>
            <a:r>
              <a:rPr lang="en-IN" sz="1700" b="1" dirty="0">
                <a:ln w="0"/>
                <a:solidFill>
                  <a:srgbClr val="002060"/>
                </a:solidFill>
                <a:effectLst>
                  <a:reflection blurRad="12700" stA="50000" endPos="50000" dist="5000" dir="5400000" sy="-100000" rotWithShape="0"/>
                </a:effectLst>
              </a:rPr>
              <a:t>aurindam@cdot.in</a:t>
            </a:r>
          </a:p>
        </p:txBody>
      </p:sp>
      <p:sp>
        <p:nvSpPr>
          <p:cNvPr id="2" name="Date Placeholder 1"/>
          <p:cNvSpPr>
            <a:spLocks noGrp="1"/>
          </p:cNvSpPr>
          <p:nvPr>
            <p:ph type="dt" sz="half" idx="10"/>
          </p:nvPr>
        </p:nvSpPr>
        <p:spPr/>
        <p:txBody>
          <a:bodyPr/>
          <a:lstStyle/>
          <a:p>
            <a:fld id="{395DE8DD-08F0-49F2-A7A4-1B9409DD98A2}" type="datetime1">
              <a:rPr lang="en-IN" smtClean="0">
                <a:solidFill>
                  <a:srgbClr val="04617B">
                    <a:shade val="90000"/>
                  </a:srgbClr>
                </a:solidFill>
              </a:rPr>
              <a:t>25-09-2019</a:t>
            </a:fld>
            <a:endParaRPr lang="en-IN"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0570A1E4-0559-4816-8454-087639CA1EFE}" type="slidenum">
              <a:rPr lang="en-IN" smtClean="0">
                <a:solidFill>
                  <a:srgbClr val="04617B">
                    <a:shade val="90000"/>
                  </a:srgbClr>
                </a:solidFill>
              </a:rPr>
              <a:pPr/>
              <a:t>35</a:t>
            </a:fld>
            <a:endParaRPr lang="en-IN" dirty="0">
              <a:solidFill>
                <a:srgbClr val="04617B">
                  <a:shade val="90000"/>
                </a:srgbClr>
              </a:solidFill>
            </a:endParaRPr>
          </a:p>
        </p:txBody>
      </p:sp>
    </p:spTree>
    <p:extLst>
      <p:ext uri="{BB962C8B-B14F-4D97-AF65-F5344CB8AC3E}">
        <p14:creationId xmlns:p14="http://schemas.microsoft.com/office/powerpoint/2010/main" val="22469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bwMode="auto">
          <a:xfrm>
            <a:off x="9165222" y="3172011"/>
            <a:ext cx="1495078" cy="1235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indent="0" algn="ctr">
              <a:spcAft>
                <a:spcPts val="0"/>
              </a:spcAft>
              <a:buNone/>
            </a:pPr>
            <a:r>
              <a:rPr lang="en-US" sz="1400" dirty="0">
                <a:solidFill>
                  <a:schemeClr val="accent1">
                    <a:lumMod val="50000"/>
                  </a:schemeClr>
                </a:solidFill>
                <a:latin typeface="Arial Rounded MT Bold" panose="020F0704030504030204" pitchFamily="34" charset="0"/>
                <a:ea typeface="ＭＳ ゴシック"/>
                <a:cs typeface="Times New Roman"/>
              </a:rPr>
              <a:t>Other  Services and Departments</a:t>
            </a:r>
            <a:endParaRPr lang="en-IN" sz="1400" dirty="0">
              <a:solidFill>
                <a:schemeClr val="accent1">
                  <a:lumMod val="50000"/>
                </a:schemeClr>
              </a:solidFill>
              <a:latin typeface="Arial Rounded MT Bold" panose="020F0704030504030204" pitchFamily="34" charset="0"/>
              <a:ea typeface="ＭＳ ゴシック"/>
            </a:endParaRPr>
          </a:p>
        </p:txBody>
      </p:sp>
      <p:sp>
        <p:nvSpPr>
          <p:cNvPr id="2" name="Date Placeholder 1">
            <a:extLst>
              <a:ext uri="{FF2B5EF4-FFF2-40B4-BE49-F238E27FC236}">
                <a16:creationId xmlns:a16="http://schemas.microsoft.com/office/drawing/2014/main" id="{E80525F6-0DEE-48F5-8F98-0507A4D880AA}"/>
              </a:ext>
            </a:extLst>
          </p:cNvPr>
          <p:cNvSpPr>
            <a:spLocks noGrp="1"/>
          </p:cNvSpPr>
          <p:nvPr>
            <p:ph type="dt" sz="half" idx="10"/>
          </p:nvPr>
        </p:nvSpPr>
        <p:spPr/>
        <p:txBody>
          <a:bodyPr/>
          <a:lstStyle/>
          <a:p>
            <a:fld id="{68B09FAF-0A57-4B58-B595-140D4CF02085}" type="datetime1">
              <a:rPr lang="en-IN" smtClean="0"/>
              <a:t>25-09-2019</a:t>
            </a:fld>
            <a:endParaRPr lang="en-IN"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81001" y="1142748"/>
            <a:ext cx="8809208" cy="40585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8"/>
          <p:cNvSpPr/>
          <p:nvPr/>
        </p:nvSpPr>
        <p:spPr>
          <a:xfrm>
            <a:off x="1066800" y="55408"/>
            <a:ext cx="9144000" cy="584775"/>
          </a:xfrm>
          <a:prstGeom prst="rect">
            <a:avLst/>
          </a:prstGeom>
          <a:noFill/>
        </p:spPr>
        <p:txBody>
          <a:bodyPr vert="horz" lIns="91440" tIns="45720" rIns="91440" bIns="45720" rtlCol="0" anchor="b" anchorCtr="0">
            <a:noAutofit/>
            <a:scene3d>
              <a:camera prst="orthographicFront"/>
              <a:lightRig rig="freezing" dir="t">
                <a:rot lat="0" lon="0" rev="5640000"/>
              </a:lightRig>
            </a:scene3d>
            <a:sp3d prstMaterial="flat">
              <a:contourClr>
                <a:schemeClr val="tx2"/>
              </a:contourClr>
            </a:sp3d>
          </a:bodyPr>
          <a:lstStyle/>
          <a:p>
            <a:pPr defTabSz="685800">
              <a:spcBef>
                <a:spcPct val="0"/>
              </a:spcBef>
            </a:pPr>
            <a:r>
              <a:rPr lang="en-US" sz="3200" b="1" dirty="0">
                <a:solidFill>
                  <a:srgbClr val="002060"/>
                </a:solidFill>
                <a:effectLst>
                  <a:outerShdw blurRad="38100" dist="38100" dir="2700000" algn="tl">
                    <a:srgbClr val="000000">
                      <a:alpha val="43137"/>
                    </a:srgbClr>
                  </a:outerShdw>
                </a:effectLst>
                <a:ea typeface="+mj-ea"/>
                <a:cs typeface="+mj-cs"/>
              </a:rPr>
              <a:t>Current Landscape of IoT/M2M Applications</a:t>
            </a:r>
            <a:endParaRPr lang="en-IN" sz="3200" b="1" dirty="0">
              <a:solidFill>
                <a:srgbClr val="002060"/>
              </a:solidFill>
              <a:effectLst>
                <a:outerShdw blurRad="38100" dist="38100" dir="2700000" algn="tl">
                  <a:srgbClr val="000000">
                    <a:alpha val="43137"/>
                  </a:srgbClr>
                </a:outerShdw>
              </a:effectLst>
              <a:ea typeface="+mj-ea"/>
              <a:cs typeface="+mj-cs"/>
            </a:endParaRPr>
          </a:p>
        </p:txBody>
      </p:sp>
      <p:sp>
        <p:nvSpPr>
          <p:cNvPr id="11" name="Rectangle 10"/>
          <p:cNvSpPr/>
          <p:nvPr/>
        </p:nvSpPr>
        <p:spPr>
          <a:xfrm>
            <a:off x="3804844" y="5216774"/>
            <a:ext cx="3297056" cy="369332"/>
          </a:xfrm>
          <a:prstGeom prst="rect">
            <a:avLst/>
          </a:prstGeom>
        </p:spPr>
        <p:txBody>
          <a:bodyPr wrap="none">
            <a:spAutoFit/>
          </a:bodyPr>
          <a:lstStyle/>
          <a:p>
            <a:pPr>
              <a:defRPr/>
            </a:pPr>
            <a:r>
              <a:rPr lang="en-US" b="1" dirty="0">
                <a:solidFill>
                  <a:srgbClr val="4472C4">
                    <a:lumMod val="50000"/>
                  </a:srgbClr>
                </a:solidFill>
                <a:latin typeface="Calibri" panose="020F0502020204030204"/>
              </a:rPr>
              <a:t>vertical Centric Siloed Ecosystem</a:t>
            </a:r>
            <a:endParaRPr lang="en-IN" dirty="0">
              <a:solidFill>
                <a:prstClr val="black"/>
              </a:solidFill>
              <a:latin typeface="Calibri" panose="020F0502020204030204"/>
            </a:endParaRPr>
          </a:p>
        </p:txBody>
      </p:sp>
      <p:sp>
        <p:nvSpPr>
          <p:cNvPr id="12" name="TextBox 11"/>
          <p:cNvSpPr txBox="1"/>
          <p:nvPr/>
        </p:nvSpPr>
        <p:spPr>
          <a:xfrm>
            <a:off x="381001" y="5652406"/>
            <a:ext cx="11369816" cy="646331"/>
          </a:xfrm>
          <a:prstGeom prst="rect">
            <a:avLst/>
          </a:prstGeom>
          <a:noFill/>
        </p:spPr>
        <p:txBody>
          <a:bodyPr wrap="square" rtlCol="0">
            <a:spAutoFit/>
            <a:scene3d>
              <a:camera prst="orthographicFront"/>
              <a:lightRig rig="threePt" dir="t"/>
            </a:scene3d>
            <a:sp3d extrusionH="57150">
              <a:bevelT w="38100" h="38100"/>
            </a:sp3d>
          </a:bodyPr>
          <a:lstStyle/>
          <a:p>
            <a:pPr algn="ctr">
              <a:defRPr/>
            </a:pPr>
            <a:r>
              <a:rPr lang="en-IN" dirty="0">
                <a:ln w="0"/>
                <a:solidFill>
                  <a:srgbClr val="44546A"/>
                </a:solidFill>
                <a:effectLst>
                  <a:glow rad="63500">
                    <a:srgbClr val="4472C4">
                      <a:satMod val="175000"/>
                      <a:alpha val="40000"/>
                    </a:srgbClr>
                  </a:glow>
                  <a:outerShdw blurRad="38100" dist="19050" dir="2700000" algn="tl" rotWithShape="0">
                    <a:prstClr val="black">
                      <a:alpha val="40000"/>
                    </a:prstClr>
                  </a:outerShdw>
                </a:effectLst>
                <a:latin typeface="Calibri" panose="020F0502020204030204"/>
              </a:rPr>
              <a:t>IN ORDER TO SHARE DATA AMONG ALL THESE SILOED (PROPRIETARY) APPLICATIONS ANOTHER LAYER WOULD HAVE TO BE CREATED WHICH CAN EXTRACT DATA FROM THESE APPLICATIONS</a:t>
            </a:r>
          </a:p>
        </p:txBody>
      </p:sp>
      <p:grpSp>
        <p:nvGrpSpPr>
          <p:cNvPr id="18" name="Group 17"/>
          <p:cNvGrpSpPr/>
          <p:nvPr/>
        </p:nvGrpSpPr>
        <p:grpSpPr>
          <a:xfrm>
            <a:off x="381000" y="831031"/>
            <a:ext cx="8809208" cy="570067"/>
            <a:chOff x="482498" y="831030"/>
            <a:chExt cx="7183710" cy="570067"/>
          </a:xfrm>
        </p:grpSpPr>
        <p:sp>
          <p:nvSpPr>
            <p:cNvPr id="13" name="Rectangle: Rounded Corners 12"/>
            <p:cNvSpPr/>
            <p:nvPr/>
          </p:nvSpPr>
          <p:spPr>
            <a:xfrm>
              <a:off x="482498" y="831030"/>
              <a:ext cx="7183710" cy="570067"/>
            </a:xfrm>
            <a:prstGeom prst="roundRect">
              <a:avLst/>
            </a:prstGeom>
            <a:ln>
              <a:solidFill>
                <a:schemeClr val="accent6">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en-IN" dirty="0">
                <a:solidFill>
                  <a:prstClr val="white"/>
                </a:solidFill>
                <a:latin typeface="Calibri" panose="020F0502020204030204"/>
              </a:endParaRPr>
            </a:p>
          </p:txBody>
        </p:sp>
        <p:sp>
          <p:nvSpPr>
            <p:cNvPr id="14" name="TextBox 13"/>
            <p:cNvSpPr txBox="1"/>
            <p:nvPr/>
          </p:nvSpPr>
          <p:spPr>
            <a:xfrm>
              <a:off x="1041752" y="865748"/>
              <a:ext cx="5841101" cy="461665"/>
            </a:xfrm>
            <a:prstGeom prst="rect">
              <a:avLst/>
            </a:prstGeom>
            <a:noFill/>
          </p:spPr>
          <p:txBody>
            <a:bodyPr wrap="square" rtlCol="0">
              <a:spAutoFit/>
            </a:bodyPr>
            <a:lstStyle/>
            <a:p>
              <a:pPr algn="ctr">
                <a:defRPr/>
              </a:pPr>
              <a:r>
                <a:rPr lang="en-IN" sz="2400" b="1" dirty="0">
                  <a:solidFill>
                    <a:prstClr val="white"/>
                  </a:solidFill>
                  <a:effectLst>
                    <a:outerShdw blurRad="50800" dist="38100" dir="2700000" algn="tl" rotWithShape="0">
                      <a:prstClr val="black">
                        <a:alpha val="40000"/>
                      </a:prstClr>
                    </a:outerShdw>
                  </a:effectLst>
                </a:rPr>
                <a:t>Proprietary Platforms (Smart City )</a:t>
              </a:r>
              <a:endParaRPr lang="en-IN" sz="2400" b="1" dirty="0">
                <a:solidFill>
                  <a:prstClr val="white"/>
                </a:solidFill>
                <a:effectLst>
                  <a:outerShdw blurRad="50800" dist="38100" dir="2700000" algn="tl" rotWithShape="0">
                    <a:prstClr val="black">
                      <a:alpha val="40000"/>
                    </a:prstClr>
                  </a:outerShdw>
                </a:effectLst>
                <a:latin typeface="Calibri" panose="020F0502020204030204"/>
              </a:endParaRPr>
            </a:p>
          </p:txBody>
        </p:sp>
      </p:grpSp>
      <p:grpSp>
        <p:nvGrpSpPr>
          <p:cNvPr id="17" name="Group 16"/>
          <p:cNvGrpSpPr/>
          <p:nvPr/>
        </p:nvGrpSpPr>
        <p:grpSpPr>
          <a:xfrm>
            <a:off x="10286526" y="407444"/>
            <a:ext cx="1490533" cy="1051128"/>
            <a:chOff x="8803969" y="1106365"/>
            <a:chExt cx="1490533" cy="1051128"/>
          </a:xfrm>
        </p:grpSpPr>
        <p:sp>
          <p:nvSpPr>
            <p:cNvPr id="15" name="Oval 14"/>
            <p:cNvSpPr/>
            <p:nvPr/>
          </p:nvSpPr>
          <p:spPr>
            <a:xfrm>
              <a:off x="8817090" y="1106365"/>
              <a:ext cx="1477412" cy="1051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IN">
                <a:solidFill>
                  <a:prstClr val="white"/>
                </a:solidFill>
                <a:latin typeface="Calibri" panose="020F0502020204030204"/>
              </a:endParaRPr>
            </a:p>
          </p:txBody>
        </p:sp>
        <p:sp>
          <p:nvSpPr>
            <p:cNvPr id="16" name="TextBox 15"/>
            <p:cNvSpPr txBox="1"/>
            <p:nvPr/>
          </p:nvSpPr>
          <p:spPr>
            <a:xfrm>
              <a:off x="8803969" y="1380004"/>
              <a:ext cx="1477412" cy="646331"/>
            </a:xfrm>
            <a:prstGeom prst="rect">
              <a:avLst/>
            </a:prstGeom>
            <a:noFill/>
          </p:spPr>
          <p:txBody>
            <a:bodyPr wrap="square" rtlCol="0">
              <a:spAutoFit/>
            </a:bodyPr>
            <a:lstStyle/>
            <a:p>
              <a:pPr algn="ctr">
                <a:defRPr/>
              </a:pPr>
              <a:r>
                <a:rPr lang="en-IN" dirty="0">
                  <a:ln w="0"/>
                  <a:solidFill>
                    <a:srgbClr val="002060"/>
                  </a:solidFill>
                  <a:effectLst>
                    <a:outerShdw blurRad="38100" dist="19050" dir="2700000" algn="tl" rotWithShape="0">
                      <a:prstClr val="black">
                        <a:alpha val="40000"/>
                      </a:prstClr>
                    </a:outerShdw>
                  </a:effectLst>
                  <a:latin typeface="Calibri" panose="020F0502020204030204"/>
                </a:rPr>
                <a:t>Management App</a:t>
              </a:r>
            </a:p>
          </p:txBody>
        </p:sp>
      </p:grpSp>
      <p:pic>
        <p:nvPicPr>
          <p:cNvPr id="19" name="Picture 2" descr="C:\Users\CSG\Downloads\C-DOT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227336A-CEBD-487F-B8EC-B540EAED8E4B}"/>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4</a:t>
            </a:fld>
            <a:endParaRPr lang="en-IN" dirty="0">
              <a:solidFill>
                <a:srgbClr val="04617B">
                  <a:shade val="90000"/>
                </a:srgbClr>
              </a:solidFill>
            </a:endParaRPr>
          </a:p>
        </p:txBody>
      </p:sp>
      <p:pic>
        <p:nvPicPr>
          <p:cNvPr id="20" name="Picture 19">
            <a:extLst>
              <a:ext uri="{FF2B5EF4-FFF2-40B4-BE49-F238E27FC236}">
                <a16:creationId xmlns:a16="http://schemas.microsoft.com/office/drawing/2014/main" id="{4F543D2F-7B87-4380-83E5-F9702349E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27"/>
            <a:ext cx="680873" cy="541020"/>
          </a:xfrm>
          <a:prstGeom prst="rect">
            <a:avLst/>
          </a:prstGeom>
        </p:spPr>
      </p:pic>
      <p:sp>
        <p:nvSpPr>
          <p:cNvPr id="3" name="Arrow: Left-Right 2">
            <a:extLst>
              <a:ext uri="{FF2B5EF4-FFF2-40B4-BE49-F238E27FC236}">
                <a16:creationId xmlns:a16="http://schemas.microsoft.com/office/drawing/2014/main" id="{197F046E-3288-4FB9-B5B8-8E45023A7740}"/>
              </a:ext>
            </a:extLst>
          </p:cNvPr>
          <p:cNvSpPr/>
          <p:nvPr/>
        </p:nvSpPr>
        <p:spPr>
          <a:xfrm>
            <a:off x="9186548" y="917182"/>
            <a:ext cx="1113098" cy="1793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00503D-F1D2-4D33-B2BC-F1CE49BCADEC}"/>
              </a:ext>
            </a:extLst>
          </p:cNvPr>
          <p:cNvSpPr txBox="1"/>
          <p:nvPr/>
        </p:nvSpPr>
        <p:spPr>
          <a:xfrm>
            <a:off x="9982200" y="1828800"/>
            <a:ext cx="1828799" cy="369332"/>
          </a:xfrm>
          <a:prstGeom prst="rect">
            <a:avLst/>
          </a:prstGeom>
          <a:noFill/>
        </p:spPr>
        <p:txBody>
          <a:bodyPr wrap="square" rtlCol="0">
            <a:spAutoFit/>
          </a:bodyPr>
          <a:lstStyle/>
          <a:p>
            <a:r>
              <a:rPr lang="en-US" dirty="0"/>
              <a:t>Proprietary APIs</a:t>
            </a:r>
          </a:p>
        </p:txBody>
      </p:sp>
      <p:cxnSp>
        <p:nvCxnSpPr>
          <p:cNvPr id="8" name="Straight Arrow Connector 7">
            <a:extLst>
              <a:ext uri="{FF2B5EF4-FFF2-40B4-BE49-F238E27FC236}">
                <a16:creationId xmlns:a16="http://schemas.microsoft.com/office/drawing/2014/main" id="{0855551B-813D-4081-A61A-A8815572AEAE}"/>
              </a:ext>
            </a:extLst>
          </p:cNvPr>
          <p:cNvCxnSpPr>
            <a:endCxn id="3" idx="5"/>
          </p:cNvCxnSpPr>
          <p:nvPr/>
        </p:nvCxnSpPr>
        <p:spPr>
          <a:xfrm flipH="1" flipV="1">
            <a:off x="9743097" y="1051731"/>
            <a:ext cx="590490" cy="777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4415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E56E713-801B-4584-BB06-EF66E1C3B052}"/>
              </a:ext>
            </a:extLst>
          </p:cNvPr>
          <p:cNvSpPr>
            <a:spLocks noGrp="1"/>
          </p:cNvSpPr>
          <p:nvPr>
            <p:ph type="dt" sz="half" idx="10"/>
          </p:nvPr>
        </p:nvSpPr>
        <p:spPr/>
        <p:txBody>
          <a:bodyPr/>
          <a:lstStyle/>
          <a:p>
            <a:fld id="{D1EDBCB4-64C9-4028-B4DF-A1E5705871AC}" type="datetime1">
              <a:rPr lang="en-IN" smtClean="0">
                <a:solidFill>
                  <a:srgbClr val="04617B">
                    <a:shade val="90000"/>
                  </a:srgbClr>
                </a:solidFill>
              </a:rPr>
              <a:t>25-09-2019</a:t>
            </a:fld>
            <a:endParaRPr lang="en-IN" dirty="0">
              <a:solidFill>
                <a:srgbClr val="04617B">
                  <a:shade val="90000"/>
                </a:srgbClr>
              </a:solidFill>
            </a:endParaRPr>
          </a:p>
        </p:txBody>
      </p:sp>
      <p:sp>
        <p:nvSpPr>
          <p:cNvPr id="8" name="Title 7">
            <a:extLst>
              <a:ext uri="{FF2B5EF4-FFF2-40B4-BE49-F238E27FC236}">
                <a16:creationId xmlns:a16="http://schemas.microsoft.com/office/drawing/2014/main" id="{CC8EC785-77A6-447D-BB28-C80DA9091A52}"/>
              </a:ext>
            </a:extLst>
          </p:cNvPr>
          <p:cNvSpPr>
            <a:spLocks noGrp="1"/>
          </p:cNvSpPr>
          <p:nvPr>
            <p:ph type="title"/>
          </p:nvPr>
        </p:nvSpPr>
        <p:spPr>
          <a:xfrm>
            <a:off x="1905000" y="37037"/>
            <a:ext cx="8229600" cy="514350"/>
          </a:xfrm>
          <a:prstGeom prst="rect">
            <a:avLst/>
          </a:prstGeom>
          <a:noFill/>
        </p:spPr>
        <p:txBody>
          <a:bodyPr vert="horz" lIns="91440" tIns="45720" rIns="91440" bIns="45720" rtlCol="0" anchor="b" anchorCtr="0">
            <a:noAutofit/>
          </a:bodyPr>
          <a:lstStyle/>
          <a:p>
            <a:pPr defTabSz="685800"/>
            <a:r>
              <a:rPr lang="en-IN" sz="3200" b="1" dirty="0">
                <a:solidFill>
                  <a:srgbClr val="002060"/>
                </a:solidFill>
                <a:effectLst>
                  <a:outerShdw blurRad="38100" dist="38100" dir="2700000" algn="tl">
                    <a:srgbClr val="000000">
                      <a:alpha val="43137"/>
                    </a:srgbClr>
                  </a:outerShdw>
                </a:effectLst>
                <a:latin typeface="+mn-lt"/>
              </a:rPr>
              <a:t>OneM2M Architecture Approach</a:t>
            </a:r>
          </a:p>
        </p:txBody>
      </p:sp>
      <p:pic>
        <p:nvPicPr>
          <p:cNvPr id="11" name="Picture 10">
            <a:extLst>
              <a:ext uri="{FF2B5EF4-FFF2-40B4-BE49-F238E27FC236}">
                <a16:creationId xmlns:a16="http://schemas.microsoft.com/office/drawing/2014/main" id="{B550632C-FCD7-4404-9E45-9480C4CD7690}"/>
              </a:ext>
            </a:extLst>
          </p:cNvPr>
          <p:cNvPicPr>
            <a:picLocks noChangeAspect="1"/>
          </p:cNvPicPr>
          <p:nvPr/>
        </p:nvPicPr>
        <p:blipFill>
          <a:blip r:embed="rId2"/>
          <a:stretch>
            <a:fillRect/>
          </a:stretch>
        </p:blipFill>
        <p:spPr>
          <a:xfrm>
            <a:off x="381000" y="685801"/>
            <a:ext cx="11277600" cy="5807075"/>
          </a:xfrm>
          <a:prstGeom prst="rect">
            <a:avLst/>
          </a:prstGeom>
        </p:spPr>
      </p:pic>
      <p:sp>
        <p:nvSpPr>
          <p:cNvPr id="3" name="Slide Number Placeholder 2">
            <a:extLst>
              <a:ext uri="{FF2B5EF4-FFF2-40B4-BE49-F238E27FC236}">
                <a16:creationId xmlns:a16="http://schemas.microsoft.com/office/drawing/2014/main" id="{D7857449-C93A-4C1E-8116-3645D3B336F1}"/>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5</a:t>
            </a:fld>
            <a:endParaRPr lang="en-IN" dirty="0">
              <a:solidFill>
                <a:srgbClr val="04617B">
                  <a:shade val="90000"/>
                </a:srgbClr>
              </a:solidFill>
            </a:endParaRPr>
          </a:p>
        </p:txBody>
      </p:sp>
      <p:pic>
        <p:nvPicPr>
          <p:cNvPr id="6" name="Picture 5">
            <a:extLst>
              <a:ext uri="{FF2B5EF4-FFF2-40B4-BE49-F238E27FC236}">
                <a16:creationId xmlns:a16="http://schemas.microsoft.com/office/drawing/2014/main" id="{DD74437D-A74B-48F8-A4A8-EBB123E80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 y="0"/>
            <a:ext cx="680873" cy="541020"/>
          </a:xfrm>
          <a:prstGeom prst="rect">
            <a:avLst/>
          </a:prstGeom>
        </p:spPr>
      </p:pic>
      <p:pic>
        <p:nvPicPr>
          <p:cNvPr id="7" name="Picture 2" descr="C:\Users\CSG\Downloads\C-DOT Logo.jpg">
            <a:extLst>
              <a:ext uri="{FF2B5EF4-FFF2-40B4-BE49-F238E27FC236}">
                <a16:creationId xmlns:a16="http://schemas.microsoft.com/office/drawing/2014/main" id="{B3368C53-5318-4BCB-A117-F904958C2A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0817" y="-66087"/>
            <a:ext cx="441183" cy="74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983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a:blip r:embed="rId3"/>
          <a:stretch>
            <a:fillRect/>
          </a:stretch>
        </p:blipFill>
        <p:spPr>
          <a:xfrm>
            <a:off x="8031208" y="4211564"/>
            <a:ext cx="544976" cy="727571"/>
          </a:xfrm>
          <a:prstGeom prst="rect">
            <a:avLst/>
          </a:prstGeom>
        </p:spPr>
      </p:pic>
      <p:sp>
        <p:nvSpPr>
          <p:cNvPr id="2" name="Title 1"/>
          <p:cNvSpPr>
            <a:spLocks noGrp="1"/>
          </p:cNvSpPr>
          <p:nvPr>
            <p:ph type="title"/>
          </p:nvPr>
        </p:nvSpPr>
        <p:spPr>
          <a:xfrm>
            <a:off x="1005012" y="200962"/>
            <a:ext cx="9325970" cy="594049"/>
          </a:xfrm>
          <a:noFill/>
        </p:spPr>
        <p:txBody>
          <a:bodyPr vert="horz" lIns="91440" tIns="45720" rIns="91440" bIns="45720" rtlCol="0" anchor="b" anchorCtr="0">
            <a:noAutofit/>
          </a:bodyPr>
          <a:lstStyle/>
          <a:p>
            <a:pPr defTabSz="685800"/>
            <a:r>
              <a:rPr lang="en-US" sz="3200" b="1" dirty="0">
                <a:solidFill>
                  <a:srgbClr val="002060"/>
                </a:solidFill>
                <a:effectLst>
                  <a:outerShdw blurRad="38100" dist="38100" dir="2700000" algn="tl">
                    <a:srgbClr val="000000">
                      <a:alpha val="43137"/>
                    </a:srgbClr>
                  </a:outerShdw>
                </a:effectLst>
                <a:latin typeface="+mn-lt"/>
              </a:rPr>
              <a:t>oneM2M Breaks Down the Silos </a:t>
            </a:r>
          </a:p>
        </p:txBody>
      </p:sp>
      <p:sp>
        <p:nvSpPr>
          <p:cNvPr id="4" name="Slide Number Placeholder 3"/>
          <p:cNvSpPr>
            <a:spLocks noGrp="1"/>
          </p:cNvSpPr>
          <p:nvPr>
            <p:ph type="sldNum" sz="quarter" idx="12"/>
          </p:nvPr>
        </p:nvSpPr>
        <p:spPr/>
        <p:txBody>
          <a:bodyPr/>
          <a:lstStyle/>
          <a:p>
            <a:fld id="{C8DB6849-9C56-6D4E-AA70-3E3466A866E9}" type="slidenum">
              <a:rPr lang="en-US" smtClean="0"/>
              <a:pPr/>
              <a:t>6</a:t>
            </a:fld>
            <a:endParaRPr lang="en-US" dirty="0"/>
          </a:p>
        </p:txBody>
      </p:sp>
      <p:grpSp>
        <p:nvGrpSpPr>
          <p:cNvPr id="37" name="Group 36"/>
          <p:cNvGrpSpPr/>
          <p:nvPr/>
        </p:nvGrpSpPr>
        <p:grpSpPr>
          <a:xfrm>
            <a:off x="685798" y="1004746"/>
            <a:ext cx="5274105" cy="4265104"/>
            <a:chOff x="411199" y="1462921"/>
            <a:chExt cx="4405663" cy="4201557"/>
          </a:xfrm>
        </p:grpSpPr>
        <p:grpSp>
          <p:nvGrpSpPr>
            <p:cNvPr id="24" name="Group 23"/>
            <p:cNvGrpSpPr/>
            <p:nvPr/>
          </p:nvGrpSpPr>
          <p:grpSpPr>
            <a:xfrm>
              <a:off x="411199" y="1486408"/>
              <a:ext cx="1896731" cy="4107439"/>
              <a:chOff x="824668" y="1486408"/>
              <a:chExt cx="1896731" cy="4107439"/>
            </a:xfrm>
          </p:grpSpPr>
          <p:pic>
            <p:nvPicPr>
              <p:cNvPr id="11" name="Picture 10"/>
              <p:cNvPicPr>
                <a:picLocks noChangeAspect="1"/>
              </p:cNvPicPr>
              <p:nvPr/>
            </p:nvPicPr>
            <p:blipFill rotWithShape="1">
              <a:blip r:embed="rId4"/>
              <a:srcRect l="29547" t="11747" r="56922" b="69851"/>
              <a:stretch/>
            </p:blipFill>
            <p:spPr>
              <a:xfrm>
                <a:off x="1326878" y="4702537"/>
                <a:ext cx="906009" cy="891310"/>
              </a:xfrm>
              <a:prstGeom prst="rect">
                <a:avLst/>
              </a:prstGeom>
            </p:spPr>
          </p:pic>
          <p:sp>
            <p:nvSpPr>
              <p:cNvPr id="18" name="TextBox 17"/>
              <p:cNvSpPr txBox="1"/>
              <p:nvPr/>
            </p:nvSpPr>
            <p:spPr>
              <a:xfrm>
                <a:off x="824668" y="1486408"/>
                <a:ext cx="1896731" cy="738664"/>
              </a:xfrm>
              <a:prstGeom prst="rect">
                <a:avLst/>
              </a:prstGeom>
              <a:noFill/>
            </p:spPr>
            <p:txBody>
              <a:bodyPr wrap="square" rtlCol="0">
                <a:spAutoFit/>
              </a:bodyPr>
              <a:lstStyle/>
              <a:p>
                <a:pPr algn="ctr"/>
                <a:r>
                  <a:rPr lang="en-US" sz="1400" b="1" dirty="0">
                    <a:solidFill>
                      <a:schemeClr val="tx1">
                        <a:lumMod val="85000"/>
                        <a:lumOff val="15000"/>
                      </a:schemeClr>
                    </a:solidFill>
                  </a:rPr>
                  <a:t>Smart </a:t>
                </a:r>
              </a:p>
              <a:p>
                <a:pPr algn="ctr"/>
                <a:r>
                  <a:rPr lang="en-US" sz="1400" b="1" dirty="0">
                    <a:solidFill>
                      <a:schemeClr val="tx1">
                        <a:lumMod val="85000"/>
                        <a:lumOff val="15000"/>
                      </a:schemeClr>
                    </a:solidFill>
                  </a:rPr>
                  <a:t>Emergency </a:t>
                </a:r>
              </a:p>
              <a:p>
                <a:pPr algn="ctr"/>
                <a:r>
                  <a:rPr lang="en-US" sz="1400" b="1" dirty="0">
                    <a:solidFill>
                      <a:schemeClr val="tx1">
                        <a:lumMod val="85000"/>
                        <a:lumOff val="15000"/>
                      </a:schemeClr>
                    </a:solidFill>
                  </a:rPr>
                  <a:t>Services</a:t>
                </a:r>
              </a:p>
            </p:txBody>
          </p:sp>
        </p:grpSp>
        <p:grpSp>
          <p:nvGrpSpPr>
            <p:cNvPr id="25" name="Group 24"/>
            <p:cNvGrpSpPr/>
            <p:nvPr/>
          </p:nvGrpSpPr>
          <p:grpSpPr>
            <a:xfrm>
              <a:off x="2102784" y="1563640"/>
              <a:ext cx="1370276" cy="4050417"/>
              <a:chOff x="2385378" y="1543430"/>
              <a:chExt cx="1370276" cy="4050417"/>
            </a:xfrm>
          </p:grpSpPr>
          <p:pic>
            <p:nvPicPr>
              <p:cNvPr id="12" name="Picture 11"/>
              <p:cNvPicPr>
                <a:picLocks noChangeAspect="1"/>
              </p:cNvPicPr>
              <p:nvPr/>
            </p:nvPicPr>
            <p:blipFill rotWithShape="1">
              <a:blip r:embed="rId4"/>
              <a:srcRect l="57879" t="11415" r="29192" b="69558"/>
              <a:stretch/>
            </p:blipFill>
            <p:spPr>
              <a:xfrm>
                <a:off x="2616008" y="4693732"/>
                <a:ext cx="845506" cy="900115"/>
              </a:xfrm>
              <a:prstGeom prst="rect">
                <a:avLst/>
              </a:prstGeom>
            </p:spPr>
          </p:pic>
          <p:sp>
            <p:nvSpPr>
              <p:cNvPr id="20" name="TextBox 19"/>
              <p:cNvSpPr txBox="1"/>
              <p:nvPr/>
            </p:nvSpPr>
            <p:spPr>
              <a:xfrm>
                <a:off x="2385378" y="1543430"/>
                <a:ext cx="1370276" cy="523356"/>
              </a:xfrm>
              <a:prstGeom prst="rect">
                <a:avLst/>
              </a:prstGeom>
              <a:noFill/>
            </p:spPr>
            <p:txBody>
              <a:bodyPr wrap="square" rtlCol="0">
                <a:spAutoFit/>
              </a:bodyPr>
              <a:lstStyle/>
              <a:p>
                <a:pPr algn="ctr"/>
                <a:r>
                  <a:rPr lang="en-US" sz="1400" b="1" dirty="0">
                    <a:solidFill>
                      <a:schemeClr val="tx1">
                        <a:lumMod val="85000"/>
                        <a:lumOff val="15000"/>
                      </a:schemeClr>
                    </a:solidFill>
                  </a:rPr>
                  <a:t>Smart </a:t>
                </a:r>
              </a:p>
              <a:p>
                <a:pPr algn="ctr"/>
                <a:r>
                  <a:rPr lang="en-US" sz="1400" b="1" dirty="0">
                    <a:solidFill>
                      <a:schemeClr val="tx1">
                        <a:lumMod val="85000"/>
                        <a:lumOff val="15000"/>
                      </a:schemeClr>
                    </a:solidFill>
                  </a:rPr>
                  <a:t>Transportation</a:t>
                </a:r>
              </a:p>
            </p:txBody>
          </p:sp>
        </p:grpSp>
        <p:grpSp>
          <p:nvGrpSpPr>
            <p:cNvPr id="27" name="Group 26"/>
            <p:cNvGrpSpPr/>
            <p:nvPr/>
          </p:nvGrpSpPr>
          <p:grpSpPr>
            <a:xfrm>
              <a:off x="3536521" y="1543049"/>
              <a:ext cx="1280341" cy="4033306"/>
              <a:chOff x="4828951" y="1599530"/>
              <a:chExt cx="1280341" cy="4033306"/>
            </a:xfrm>
          </p:grpSpPr>
          <p:pic>
            <p:nvPicPr>
              <p:cNvPr id="14" name="Picture 13"/>
              <p:cNvPicPr>
                <a:picLocks noChangeAspect="1"/>
              </p:cNvPicPr>
              <p:nvPr/>
            </p:nvPicPr>
            <p:blipFill rotWithShape="1">
              <a:blip r:embed="rId4"/>
              <a:srcRect l="67681" t="49457" r="19180" b="31743"/>
              <a:stretch/>
            </p:blipFill>
            <p:spPr>
              <a:xfrm>
                <a:off x="5022081" y="4743488"/>
                <a:ext cx="859248" cy="889348"/>
              </a:xfrm>
              <a:prstGeom prst="rect">
                <a:avLst/>
              </a:prstGeom>
            </p:spPr>
          </p:pic>
          <p:sp>
            <p:nvSpPr>
              <p:cNvPr id="22" name="TextBox 21"/>
              <p:cNvSpPr txBox="1"/>
              <p:nvPr/>
            </p:nvSpPr>
            <p:spPr>
              <a:xfrm>
                <a:off x="4828951" y="1599530"/>
                <a:ext cx="1280341" cy="523356"/>
              </a:xfrm>
              <a:prstGeom prst="rect">
                <a:avLst/>
              </a:prstGeom>
              <a:noFill/>
            </p:spPr>
            <p:txBody>
              <a:bodyPr wrap="square" rtlCol="0">
                <a:spAutoFit/>
              </a:bodyPr>
              <a:lstStyle/>
              <a:p>
                <a:pPr algn="ctr"/>
                <a:r>
                  <a:rPr lang="en-US" sz="1400" b="1" dirty="0">
                    <a:solidFill>
                      <a:schemeClr val="tx1">
                        <a:lumMod val="85000"/>
                        <a:lumOff val="15000"/>
                      </a:schemeClr>
                    </a:solidFill>
                  </a:rPr>
                  <a:t>Smart </a:t>
                </a:r>
              </a:p>
              <a:p>
                <a:pPr algn="ctr"/>
                <a:r>
                  <a:rPr lang="en-US" sz="1400" b="1" dirty="0">
                    <a:solidFill>
                      <a:schemeClr val="tx1">
                        <a:lumMod val="85000"/>
                        <a:lumOff val="15000"/>
                      </a:schemeClr>
                    </a:solidFill>
                  </a:rPr>
                  <a:t>Infrastructure</a:t>
                </a:r>
              </a:p>
            </p:txBody>
          </p:sp>
        </p:grpSp>
        <p:sp>
          <p:nvSpPr>
            <p:cNvPr id="29" name="Arrow: Up-Down 28"/>
            <p:cNvSpPr/>
            <p:nvPr/>
          </p:nvSpPr>
          <p:spPr>
            <a:xfrm>
              <a:off x="858244" y="2235344"/>
              <a:ext cx="1016337" cy="2467193"/>
            </a:xfrm>
            <a:prstGeom prst="upDownArrow">
              <a:avLst>
                <a:gd name="adj1" fmla="val 50000"/>
                <a:gd name="adj2" fmla="val 2653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1416" bIns="91416" rtlCol="0" anchor="ctr"/>
            <a:lstStyle/>
            <a:p>
              <a:pPr algn="ctr"/>
              <a:r>
                <a:rPr lang="en-US" sz="1600" dirty="0"/>
                <a:t>Vertical  </a:t>
              </a:r>
            </a:p>
            <a:p>
              <a:pPr algn="ctr"/>
              <a:r>
                <a:rPr lang="en-US" sz="1600" dirty="0"/>
                <a:t>Information Flow</a:t>
              </a:r>
            </a:p>
          </p:txBody>
        </p:sp>
        <p:sp>
          <p:nvSpPr>
            <p:cNvPr id="30" name="Rectangle: Rounded Corners 29"/>
            <p:cNvSpPr/>
            <p:nvPr/>
          </p:nvSpPr>
          <p:spPr>
            <a:xfrm>
              <a:off x="677851" y="1478451"/>
              <a:ext cx="1294071" cy="418602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1" name="Arrow: Up-Down 30"/>
            <p:cNvSpPr/>
            <p:nvPr/>
          </p:nvSpPr>
          <p:spPr>
            <a:xfrm>
              <a:off x="2283177" y="2235344"/>
              <a:ext cx="1016337" cy="2467193"/>
            </a:xfrm>
            <a:prstGeom prst="upDownArrow">
              <a:avLst>
                <a:gd name="adj1" fmla="val 50000"/>
                <a:gd name="adj2" fmla="val 2653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1416" bIns="91416" rtlCol="0" anchor="ctr"/>
            <a:lstStyle/>
            <a:p>
              <a:pPr algn="ctr"/>
              <a:r>
                <a:rPr lang="en-US" sz="1600" dirty="0"/>
                <a:t>Vertical  </a:t>
              </a:r>
            </a:p>
            <a:p>
              <a:pPr algn="ctr"/>
              <a:r>
                <a:rPr lang="en-US" sz="1600" dirty="0"/>
                <a:t>Information Flow</a:t>
              </a:r>
            </a:p>
          </p:txBody>
        </p:sp>
        <p:sp>
          <p:nvSpPr>
            <p:cNvPr id="32" name="Rectangle: Rounded Corners 31"/>
            <p:cNvSpPr/>
            <p:nvPr/>
          </p:nvSpPr>
          <p:spPr>
            <a:xfrm>
              <a:off x="2102784" y="1478451"/>
              <a:ext cx="1336396" cy="418602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3" name="Arrow: Up-Down 32"/>
            <p:cNvSpPr/>
            <p:nvPr/>
          </p:nvSpPr>
          <p:spPr>
            <a:xfrm>
              <a:off x="3692633" y="2219814"/>
              <a:ext cx="1016337" cy="2467193"/>
            </a:xfrm>
            <a:prstGeom prst="upDownArrow">
              <a:avLst>
                <a:gd name="adj1" fmla="val 50000"/>
                <a:gd name="adj2" fmla="val 2653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1416" bIns="91416" rtlCol="0" anchor="ctr"/>
            <a:lstStyle/>
            <a:p>
              <a:pPr algn="ctr"/>
              <a:r>
                <a:rPr lang="en-US" sz="1600" dirty="0"/>
                <a:t>Vertical  </a:t>
              </a:r>
            </a:p>
            <a:p>
              <a:pPr algn="ctr"/>
              <a:r>
                <a:rPr lang="en-US" sz="1600" dirty="0"/>
                <a:t>Information Flow</a:t>
              </a:r>
            </a:p>
          </p:txBody>
        </p:sp>
        <p:sp>
          <p:nvSpPr>
            <p:cNvPr id="34" name="Rectangle: Rounded Corners 33"/>
            <p:cNvSpPr/>
            <p:nvPr/>
          </p:nvSpPr>
          <p:spPr>
            <a:xfrm>
              <a:off x="3512240" y="1462921"/>
              <a:ext cx="1294071" cy="418602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38" name="Arrow: Striped Right 37"/>
          <p:cNvSpPr/>
          <p:nvPr/>
        </p:nvSpPr>
        <p:spPr>
          <a:xfrm>
            <a:off x="6273057" y="2930982"/>
            <a:ext cx="779025" cy="602508"/>
          </a:xfrm>
          <a:prstGeom prst="stripedRightArrow">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9" name="Arrow: Up-Down 38"/>
          <p:cNvSpPr/>
          <p:nvPr/>
        </p:nvSpPr>
        <p:spPr>
          <a:xfrm rot="5400000">
            <a:off x="8594766" y="-73623"/>
            <a:ext cx="1016072" cy="2466551"/>
          </a:xfrm>
          <a:prstGeom prst="upDownArrow">
            <a:avLst>
              <a:gd name="adj1" fmla="val 50000"/>
              <a:gd name="adj2" fmla="val 26530"/>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1416" bIns="91416" rtlCol="0" anchor="ctr"/>
          <a:lstStyle/>
          <a:p>
            <a:pPr algn="ctr"/>
            <a:r>
              <a:rPr lang="en-US" sz="1600" dirty="0"/>
              <a:t>Horizontal  </a:t>
            </a:r>
          </a:p>
          <a:p>
            <a:pPr algn="ctr"/>
            <a:r>
              <a:rPr lang="en-US" sz="1600" dirty="0"/>
              <a:t>Information Flow</a:t>
            </a:r>
          </a:p>
        </p:txBody>
      </p:sp>
      <p:sp>
        <p:nvSpPr>
          <p:cNvPr id="40" name="TextBox 39"/>
          <p:cNvSpPr txBox="1"/>
          <p:nvPr/>
        </p:nvSpPr>
        <p:spPr>
          <a:xfrm>
            <a:off x="6632720" y="1675642"/>
            <a:ext cx="1896237" cy="738472"/>
          </a:xfrm>
          <a:prstGeom prst="rect">
            <a:avLst/>
          </a:prstGeom>
          <a:noFill/>
        </p:spPr>
        <p:txBody>
          <a:bodyPr wrap="square" rtlCol="0">
            <a:spAutoFit/>
          </a:bodyPr>
          <a:lstStyle/>
          <a:p>
            <a:pPr algn="ctr"/>
            <a:r>
              <a:rPr lang="en-US" sz="1400" b="1" dirty="0">
                <a:solidFill>
                  <a:schemeClr val="tx1">
                    <a:lumMod val="85000"/>
                    <a:lumOff val="15000"/>
                  </a:schemeClr>
                </a:solidFill>
              </a:rPr>
              <a:t>Smart </a:t>
            </a:r>
          </a:p>
          <a:p>
            <a:pPr algn="ctr"/>
            <a:r>
              <a:rPr lang="en-US" sz="1400" b="1" dirty="0">
                <a:solidFill>
                  <a:schemeClr val="tx1">
                    <a:lumMod val="85000"/>
                    <a:lumOff val="15000"/>
                  </a:schemeClr>
                </a:solidFill>
              </a:rPr>
              <a:t>Emergency </a:t>
            </a:r>
          </a:p>
          <a:p>
            <a:pPr algn="ctr"/>
            <a:r>
              <a:rPr lang="en-US" sz="1400" b="1" dirty="0">
                <a:solidFill>
                  <a:schemeClr val="tx1">
                    <a:lumMod val="85000"/>
                    <a:lumOff val="15000"/>
                  </a:schemeClr>
                </a:solidFill>
              </a:rPr>
              <a:t>Services</a:t>
            </a:r>
          </a:p>
        </p:txBody>
      </p:sp>
      <p:sp>
        <p:nvSpPr>
          <p:cNvPr id="41" name="Rectangle: Rounded Corners 40"/>
          <p:cNvSpPr/>
          <p:nvPr/>
        </p:nvSpPr>
        <p:spPr>
          <a:xfrm>
            <a:off x="6899301" y="1667689"/>
            <a:ext cx="1293734" cy="76055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2" name="TextBox 41"/>
          <p:cNvSpPr txBox="1"/>
          <p:nvPr/>
        </p:nvSpPr>
        <p:spPr>
          <a:xfrm>
            <a:off x="8258660" y="1726494"/>
            <a:ext cx="1422788" cy="523220"/>
          </a:xfrm>
          <a:prstGeom prst="rect">
            <a:avLst/>
          </a:prstGeom>
          <a:noFill/>
        </p:spPr>
        <p:txBody>
          <a:bodyPr wrap="square" rtlCol="0">
            <a:spAutoFit/>
          </a:bodyPr>
          <a:lstStyle/>
          <a:p>
            <a:pPr algn="ctr"/>
            <a:r>
              <a:rPr lang="en-US" sz="1400" b="1" dirty="0">
                <a:solidFill>
                  <a:schemeClr val="tx1">
                    <a:lumMod val="85000"/>
                    <a:lumOff val="15000"/>
                  </a:schemeClr>
                </a:solidFill>
              </a:rPr>
              <a:t>Smart </a:t>
            </a:r>
          </a:p>
          <a:p>
            <a:pPr algn="ctr"/>
            <a:r>
              <a:rPr lang="en-US" sz="1400" b="1" dirty="0">
                <a:solidFill>
                  <a:schemeClr val="tx1">
                    <a:lumMod val="85000"/>
                    <a:lumOff val="15000"/>
                  </a:schemeClr>
                </a:solidFill>
              </a:rPr>
              <a:t>Transportation</a:t>
            </a:r>
          </a:p>
        </p:txBody>
      </p:sp>
      <p:sp>
        <p:nvSpPr>
          <p:cNvPr id="43" name="Rectangle: Rounded Corners 42"/>
          <p:cNvSpPr/>
          <p:nvPr/>
        </p:nvSpPr>
        <p:spPr>
          <a:xfrm>
            <a:off x="8367484" y="1665760"/>
            <a:ext cx="1293734" cy="74835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4" name="TextBox 43"/>
          <p:cNvSpPr txBox="1"/>
          <p:nvPr/>
        </p:nvSpPr>
        <p:spPr>
          <a:xfrm>
            <a:off x="9859941" y="1745866"/>
            <a:ext cx="1389753" cy="523220"/>
          </a:xfrm>
          <a:prstGeom prst="rect">
            <a:avLst/>
          </a:prstGeom>
          <a:noFill/>
        </p:spPr>
        <p:txBody>
          <a:bodyPr wrap="square" rtlCol="0">
            <a:spAutoFit/>
          </a:bodyPr>
          <a:lstStyle/>
          <a:p>
            <a:pPr algn="ctr"/>
            <a:r>
              <a:rPr lang="en-US" sz="1400" b="1" dirty="0">
                <a:solidFill>
                  <a:schemeClr val="tx1">
                    <a:lumMod val="85000"/>
                    <a:lumOff val="15000"/>
                  </a:schemeClr>
                </a:solidFill>
              </a:rPr>
              <a:t>Smart </a:t>
            </a:r>
          </a:p>
          <a:p>
            <a:pPr algn="ctr"/>
            <a:r>
              <a:rPr lang="en-US" sz="1400" b="1" dirty="0">
                <a:solidFill>
                  <a:schemeClr val="tx1">
                    <a:lumMod val="85000"/>
                    <a:lumOff val="15000"/>
                  </a:schemeClr>
                </a:solidFill>
              </a:rPr>
              <a:t>Infrastructure</a:t>
            </a:r>
          </a:p>
        </p:txBody>
      </p:sp>
      <p:sp>
        <p:nvSpPr>
          <p:cNvPr id="45" name="Rectangle: Rounded Corners 44"/>
          <p:cNvSpPr/>
          <p:nvPr/>
        </p:nvSpPr>
        <p:spPr>
          <a:xfrm>
            <a:off x="9835666" y="1665761"/>
            <a:ext cx="1403480" cy="7624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48" name="Picture 47"/>
          <p:cNvPicPr>
            <a:picLocks noChangeAspect="1"/>
          </p:cNvPicPr>
          <p:nvPr/>
        </p:nvPicPr>
        <p:blipFill rotWithShape="1">
          <a:blip r:embed="rId4"/>
          <a:srcRect l="57879" t="11415" r="29192" b="69558"/>
          <a:stretch/>
        </p:blipFill>
        <p:spPr>
          <a:xfrm>
            <a:off x="8619898" y="4459428"/>
            <a:ext cx="845286" cy="899881"/>
          </a:xfrm>
          <a:prstGeom prst="rect">
            <a:avLst/>
          </a:prstGeom>
        </p:spPr>
      </p:pic>
      <p:pic>
        <p:nvPicPr>
          <p:cNvPr id="49" name="Picture 48"/>
          <p:cNvPicPr>
            <a:picLocks noChangeAspect="1"/>
          </p:cNvPicPr>
          <p:nvPr/>
        </p:nvPicPr>
        <p:blipFill rotWithShape="1">
          <a:blip r:embed="rId4"/>
          <a:srcRect l="67681" t="49457" r="19180" b="31743"/>
          <a:stretch/>
        </p:blipFill>
        <p:spPr>
          <a:xfrm>
            <a:off x="10056446" y="4435000"/>
            <a:ext cx="859024" cy="889116"/>
          </a:xfrm>
          <a:prstGeom prst="rect">
            <a:avLst/>
          </a:prstGeom>
        </p:spPr>
      </p:pic>
      <p:cxnSp>
        <p:nvCxnSpPr>
          <p:cNvPr id="53" name="Straight Connector 52"/>
          <p:cNvCxnSpPr/>
          <p:nvPr/>
        </p:nvCxnSpPr>
        <p:spPr>
          <a:xfrm>
            <a:off x="9026466" y="2427602"/>
            <a:ext cx="26715" cy="227883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93346" y="2436198"/>
            <a:ext cx="26715" cy="227883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477766" y="2428245"/>
            <a:ext cx="26715" cy="227883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1" idx="2"/>
          </p:cNvCxnSpPr>
          <p:nvPr/>
        </p:nvCxnSpPr>
        <p:spPr>
          <a:xfrm>
            <a:off x="7546170" y="2428243"/>
            <a:ext cx="1329947" cy="233150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151598" y="2427601"/>
            <a:ext cx="1063209" cy="24092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708460" y="2436198"/>
            <a:ext cx="2560154" cy="23577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044610" y="2938343"/>
            <a:ext cx="4919349" cy="595147"/>
            <a:chOff x="6976618" y="2827471"/>
            <a:chExt cx="4714746" cy="595302"/>
          </a:xfrm>
          <a:solidFill>
            <a:srgbClr val="B80000"/>
          </a:solidFill>
        </p:grpSpPr>
        <p:sp>
          <p:nvSpPr>
            <p:cNvPr id="9" name="Rounded Rectangle 41"/>
            <p:cNvSpPr/>
            <p:nvPr/>
          </p:nvSpPr>
          <p:spPr bwMode="auto">
            <a:xfrm>
              <a:off x="6976618" y="2827471"/>
              <a:ext cx="3861840" cy="595302"/>
            </a:xfrm>
            <a:prstGeom prst="roundRect">
              <a:avLst/>
            </a:prstGeom>
            <a:solidFill>
              <a:srgbClr val="7030A0"/>
            </a:solidFill>
            <a:ln w="12700" cap="flat" cmpd="sng" algn="ctr">
              <a:noFill/>
              <a:prstDash val="solid"/>
            </a:ln>
            <a:effectLst>
              <a:outerShdw blurRad="50800" dist="20000" dir="5400000" rotWithShape="0">
                <a:srgbClr val="000000">
                  <a:alpha val="42000"/>
                </a:srgbClr>
              </a:outerShdw>
            </a:effectLst>
          </p:spPr>
          <p:txBody>
            <a:bodyPr lIns="0" rIns="0"/>
            <a:lstStyle/>
            <a:p>
              <a:pPr algn="ctr">
                <a:defRPr/>
              </a:pPr>
              <a:r>
                <a:rPr lang="en-US" sz="2399" b="1" kern="0" dirty="0">
                  <a:solidFill>
                    <a:prstClr val="white"/>
                  </a:solidFill>
                  <a:cs typeface="Arial" charset="0"/>
                </a:rPr>
                <a:t>Service Layer</a:t>
              </a:r>
            </a:p>
          </p:txBody>
        </p:sp>
        <p:pic>
          <p:nvPicPr>
            <p:cNvPr id="15" name="Picture 10" descr="C:\Users\Jayeeta\AppData\Local\Microsoft\Windows\INetCache\Content.Word\oneM2M Logo_HighR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4329" y="2880513"/>
              <a:ext cx="707035" cy="442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47" name="Picture 46"/>
          <p:cNvPicPr>
            <a:picLocks noChangeAspect="1"/>
          </p:cNvPicPr>
          <p:nvPr/>
        </p:nvPicPr>
        <p:blipFill rotWithShape="1">
          <a:blip r:embed="rId4"/>
          <a:srcRect l="29547" t="11747" r="56922" b="69851"/>
          <a:stretch/>
        </p:blipFill>
        <p:spPr>
          <a:xfrm>
            <a:off x="7060100" y="4462941"/>
            <a:ext cx="905773" cy="891078"/>
          </a:xfrm>
          <a:prstGeom prst="rect">
            <a:avLst/>
          </a:prstGeom>
        </p:spPr>
      </p:pic>
      <p:pic>
        <p:nvPicPr>
          <p:cNvPr id="68" name="Picture 67"/>
          <p:cNvPicPr>
            <a:picLocks noChangeAspect="1"/>
          </p:cNvPicPr>
          <p:nvPr/>
        </p:nvPicPr>
        <p:blipFill>
          <a:blip r:embed="rId3"/>
          <a:stretch>
            <a:fillRect/>
          </a:stretch>
        </p:blipFill>
        <p:spPr>
          <a:xfrm>
            <a:off x="9242318" y="3947689"/>
            <a:ext cx="470138" cy="627659"/>
          </a:xfrm>
          <a:prstGeom prst="rect">
            <a:avLst/>
          </a:prstGeom>
        </p:spPr>
      </p:pic>
      <p:pic>
        <p:nvPicPr>
          <p:cNvPr id="69" name="Picture 68"/>
          <p:cNvPicPr>
            <a:picLocks noChangeAspect="1"/>
          </p:cNvPicPr>
          <p:nvPr/>
        </p:nvPicPr>
        <p:blipFill>
          <a:blip r:embed="rId3"/>
          <a:stretch>
            <a:fillRect/>
          </a:stretch>
        </p:blipFill>
        <p:spPr>
          <a:xfrm>
            <a:off x="10060981" y="3828287"/>
            <a:ext cx="270000" cy="360464"/>
          </a:xfrm>
          <a:prstGeom prst="rect">
            <a:avLst/>
          </a:prstGeom>
        </p:spPr>
      </p:pic>
      <p:pic>
        <p:nvPicPr>
          <p:cNvPr id="70" name="Picture 69"/>
          <p:cNvPicPr>
            <a:picLocks noChangeAspect="1"/>
          </p:cNvPicPr>
          <p:nvPr/>
        </p:nvPicPr>
        <p:blipFill>
          <a:blip r:embed="rId3"/>
          <a:stretch>
            <a:fillRect/>
          </a:stretch>
        </p:blipFill>
        <p:spPr>
          <a:xfrm>
            <a:off x="7709853" y="3809288"/>
            <a:ext cx="270000" cy="360464"/>
          </a:xfrm>
          <a:prstGeom prst="rect">
            <a:avLst/>
          </a:prstGeom>
        </p:spPr>
      </p:pic>
      <p:pic>
        <p:nvPicPr>
          <p:cNvPr id="71" name="Picture 70"/>
          <p:cNvPicPr>
            <a:picLocks noChangeAspect="1"/>
          </p:cNvPicPr>
          <p:nvPr/>
        </p:nvPicPr>
        <p:blipFill>
          <a:blip r:embed="rId6"/>
          <a:stretch>
            <a:fillRect/>
          </a:stretch>
        </p:blipFill>
        <p:spPr>
          <a:xfrm>
            <a:off x="7698370" y="3574671"/>
            <a:ext cx="418443" cy="313832"/>
          </a:xfrm>
          <a:prstGeom prst="rect">
            <a:avLst/>
          </a:prstGeom>
        </p:spPr>
      </p:pic>
      <p:pic>
        <p:nvPicPr>
          <p:cNvPr id="72" name="Picture 71"/>
          <p:cNvPicPr>
            <a:picLocks noChangeAspect="1"/>
          </p:cNvPicPr>
          <p:nvPr/>
        </p:nvPicPr>
        <p:blipFill>
          <a:blip r:embed="rId7"/>
          <a:stretch>
            <a:fillRect/>
          </a:stretch>
        </p:blipFill>
        <p:spPr>
          <a:xfrm>
            <a:off x="8054258" y="4978106"/>
            <a:ext cx="437615" cy="291743"/>
          </a:xfrm>
          <a:prstGeom prst="rect">
            <a:avLst/>
          </a:prstGeom>
        </p:spPr>
      </p:pic>
      <p:pic>
        <p:nvPicPr>
          <p:cNvPr id="73" name="Picture 72"/>
          <p:cNvPicPr>
            <a:picLocks noChangeAspect="1"/>
          </p:cNvPicPr>
          <p:nvPr/>
        </p:nvPicPr>
        <p:blipFill>
          <a:blip r:embed="rId8"/>
          <a:stretch>
            <a:fillRect/>
          </a:stretch>
        </p:blipFill>
        <p:spPr>
          <a:xfrm rot="1668845">
            <a:off x="8406801" y="4904546"/>
            <a:ext cx="138308" cy="124602"/>
          </a:xfrm>
          <a:prstGeom prst="rect">
            <a:avLst/>
          </a:prstGeom>
        </p:spPr>
      </p:pic>
      <p:pic>
        <p:nvPicPr>
          <p:cNvPr id="75" name="Picture 74"/>
          <p:cNvPicPr>
            <a:picLocks noChangeAspect="1"/>
          </p:cNvPicPr>
          <p:nvPr/>
        </p:nvPicPr>
        <p:blipFill>
          <a:blip r:embed="rId9"/>
          <a:stretch>
            <a:fillRect/>
          </a:stretch>
        </p:blipFill>
        <p:spPr>
          <a:xfrm>
            <a:off x="9536623" y="4583077"/>
            <a:ext cx="456276" cy="456276"/>
          </a:xfrm>
          <a:prstGeom prst="rect">
            <a:avLst/>
          </a:prstGeom>
        </p:spPr>
      </p:pic>
      <p:pic>
        <p:nvPicPr>
          <p:cNvPr id="76" name="Picture 75"/>
          <p:cNvPicPr>
            <a:picLocks noChangeAspect="1"/>
          </p:cNvPicPr>
          <p:nvPr/>
        </p:nvPicPr>
        <p:blipFill>
          <a:blip r:embed="rId10"/>
          <a:stretch>
            <a:fillRect/>
          </a:stretch>
        </p:blipFill>
        <p:spPr>
          <a:xfrm>
            <a:off x="9826160" y="3591015"/>
            <a:ext cx="442454" cy="179747"/>
          </a:xfrm>
          <a:prstGeom prst="rect">
            <a:avLst/>
          </a:prstGeom>
        </p:spPr>
      </p:pic>
      <p:sp>
        <p:nvSpPr>
          <p:cNvPr id="77" name="TextBox 76"/>
          <p:cNvSpPr txBox="1"/>
          <p:nvPr/>
        </p:nvSpPr>
        <p:spPr>
          <a:xfrm>
            <a:off x="5927422" y="3028152"/>
            <a:ext cx="1211479" cy="369236"/>
          </a:xfrm>
          <a:prstGeom prst="rect">
            <a:avLst/>
          </a:prstGeom>
          <a:noFill/>
        </p:spPr>
        <p:txBody>
          <a:bodyPr wrap="square" rtlCol="0">
            <a:spAutoFit/>
          </a:bodyPr>
          <a:lstStyle/>
          <a:p>
            <a:r>
              <a:rPr lang="en-US" sz="1799" dirty="0">
                <a:solidFill>
                  <a:schemeClr val="tx1">
                    <a:lumMod val="85000"/>
                    <a:lumOff val="15000"/>
                  </a:schemeClr>
                </a:solidFill>
              </a:rPr>
              <a:t>…</a:t>
            </a:r>
          </a:p>
        </p:txBody>
      </p:sp>
      <p:sp>
        <p:nvSpPr>
          <p:cNvPr id="78" name="TextBox 77"/>
          <p:cNvSpPr txBox="1"/>
          <p:nvPr/>
        </p:nvSpPr>
        <p:spPr>
          <a:xfrm>
            <a:off x="11205574" y="1822790"/>
            <a:ext cx="373685" cy="369236"/>
          </a:xfrm>
          <a:prstGeom prst="rect">
            <a:avLst/>
          </a:prstGeom>
          <a:noFill/>
        </p:spPr>
        <p:txBody>
          <a:bodyPr wrap="square" rtlCol="0">
            <a:spAutoFit/>
          </a:bodyPr>
          <a:lstStyle/>
          <a:p>
            <a:r>
              <a:rPr lang="en-US" sz="1799" dirty="0">
                <a:solidFill>
                  <a:schemeClr val="tx1">
                    <a:lumMod val="85000"/>
                    <a:lumOff val="15000"/>
                  </a:schemeClr>
                </a:solidFill>
              </a:rPr>
              <a:t>…</a:t>
            </a:r>
          </a:p>
        </p:txBody>
      </p:sp>
      <p:sp>
        <p:nvSpPr>
          <p:cNvPr id="79" name="TextBox 78"/>
          <p:cNvSpPr txBox="1"/>
          <p:nvPr/>
        </p:nvSpPr>
        <p:spPr>
          <a:xfrm>
            <a:off x="10991355" y="4668326"/>
            <a:ext cx="373685" cy="369236"/>
          </a:xfrm>
          <a:prstGeom prst="rect">
            <a:avLst/>
          </a:prstGeom>
          <a:noFill/>
        </p:spPr>
        <p:txBody>
          <a:bodyPr wrap="square" rtlCol="0">
            <a:spAutoFit/>
          </a:bodyPr>
          <a:lstStyle/>
          <a:p>
            <a:r>
              <a:rPr lang="en-US" sz="1799" dirty="0">
                <a:solidFill>
                  <a:schemeClr val="tx1">
                    <a:lumMod val="85000"/>
                    <a:lumOff val="15000"/>
                  </a:schemeClr>
                </a:solidFill>
              </a:rPr>
              <a:t>…</a:t>
            </a:r>
          </a:p>
        </p:txBody>
      </p:sp>
      <p:pic>
        <p:nvPicPr>
          <p:cNvPr id="81" name="Picture 80"/>
          <p:cNvPicPr>
            <a:picLocks noChangeAspect="1"/>
          </p:cNvPicPr>
          <p:nvPr/>
        </p:nvPicPr>
        <p:blipFill>
          <a:blip r:embed="rId11"/>
          <a:stretch>
            <a:fillRect/>
          </a:stretch>
        </p:blipFill>
        <p:spPr>
          <a:xfrm>
            <a:off x="10515951" y="685800"/>
            <a:ext cx="1405020" cy="934976"/>
          </a:xfrm>
          <a:prstGeom prst="rect">
            <a:avLst/>
          </a:prstGeom>
        </p:spPr>
      </p:pic>
      <p:pic>
        <p:nvPicPr>
          <p:cNvPr id="58" name="Picture 2" descr="C:\Users\CSG\Downloads\C-DOT Logo.jpg">
            <a:extLst>
              <a:ext uri="{FF2B5EF4-FFF2-40B4-BE49-F238E27FC236}">
                <a16:creationId xmlns:a16="http://schemas.microsoft.com/office/drawing/2014/main" id="{1ABE6F1F-5F20-4805-B15E-B5F7E6B795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0D2D22CA-A7F9-4421-B4F8-CCC746D5076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
        <p:nvSpPr>
          <p:cNvPr id="61" name="Rectangle 60">
            <a:extLst>
              <a:ext uri="{FF2B5EF4-FFF2-40B4-BE49-F238E27FC236}">
                <a16:creationId xmlns:a16="http://schemas.microsoft.com/office/drawing/2014/main" id="{AB7635A3-E22B-4675-90CA-4BC85D1E1EE7}"/>
              </a:ext>
            </a:extLst>
          </p:cNvPr>
          <p:cNvSpPr/>
          <p:nvPr/>
        </p:nvSpPr>
        <p:spPr>
          <a:xfrm>
            <a:off x="1005012" y="5356339"/>
            <a:ext cx="10200562" cy="1477328"/>
          </a:xfrm>
          <a:prstGeom prst="rect">
            <a:avLst/>
          </a:prstGeom>
        </p:spPr>
        <p:txBody>
          <a:bodyPr wrap="square">
            <a:spAutoFit/>
          </a:bodyPr>
          <a:lstStyle/>
          <a:p>
            <a:pPr marL="342900" indent="-342900">
              <a:buFont typeface="Arial" panose="020B0604020202020204" pitchFamily="34" charset="0"/>
              <a:buChar char="•"/>
            </a:pPr>
            <a:r>
              <a:rPr lang="en-US" dirty="0"/>
              <a:t>Standardized architecture</a:t>
            </a:r>
          </a:p>
          <a:p>
            <a:pPr marL="342900" indent="-342900">
              <a:buFont typeface="Arial" panose="020B0604020202020204" pitchFamily="34" charset="0"/>
              <a:buChar char="•"/>
            </a:pPr>
            <a:r>
              <a:rPr lang="en-US" dirty="0"/>
              <a:t>Streamlines onboarding of new applications and devices</a:t>
            </a:r>
          </a:p>
          <a:p>
            <a:pPr marL="342900" indent="-342900">
              <a:buFont typeface="Arial" panose="020B0604020202020204" pitchFamily="34" charset="0"/>
              <a:buChar char="•"/>
            </a:pPr>
            <a:r>
              <a:rPr lang="en-US" dirty="0">
                <a:solidFill>
                  <a:prstClr val="black"/>
                </a:solidFill>
              </a:rPr>
              <a:t>Manages information in a  unified, secure, and flexible end-to-end system</a:t>
            </a:r>
          </a:p>
          <a:p>
            <a:pPr marL="342900" indent="-342900">
              <a:buFont typeface="Arial" panose="020B0604020202020204" pitchFamily="34" charset="0"/>
              <a:buChar char="•"/>
            </a:pPr>
            <a:r>
              <a:rPr lang="fr-FR" dirty="0">
                <a:solidFill>
                  <a:prstClr val="black"/>
                </a:solidFill>
              </a:rPr>
              <a:t>Support </a:t>
            </a:r>
            <a:r>
              <a:rPr lang="fr-FR" dirty="0" err="1">
                <a:solidFill>
                  <a:prstClr val="black"/>
                </a:solidFill>
              </a:rPr>
              <a:t>various</a:t>
            </a:r>
            <a:r>
              <a:rPr lang="fr-FR" dirty="0">
                <a:solidFill>
                  <a:prstClr val="black"/>
                </a:solidFill>
              </a:rPr>
              <a:t> use cases, </a:t>
            </a:r>
            <a:r>
              <a:rPr lang="fr-FR" dirty="0" err="1">
                <a:solidFill>
                  <a:prstClr val="black"/>
                </a:solidFill>
              </a:rPr>
              <a:t>devices</a:t>
            </a:r>
            <a:r>
              <a:rPr lang="fr-FR" dirty="0">
                <a:solidFill>
                  <a:prstClr val="black"/>
                </a:solidFill>
              </a:rPr>
              <a:t> </a:t>
            </a:r>
            <a:r>
              <a:rPr lang="fr-FR" dirty="0" err="1">
                <a:solidFill>
                  <a:prstClr val="black"/>
                </a:solidFill>
              </a:rPr>
              <a:t>vendors</a:t>
            </a:r>
            <a:r>
              <a:rPr lang="fr-FR" dirty="0">
                <a:solidFill>
                  <a:prstClr val="black"/>
                </a:solidFill>
              </a:rPr>
              <a:t>, </a:t>
            </a:r>
            <a:r>
              <a:rPr lang="fr-FR" dirty="0" err="1">
                <a:solidFill>
                  <a:prstClr val="black"/>
                </a:solidFill>
              </a:rPr>
              <a:t>connectivities</a:t>
            </a:r>
            <a:r>
              <a:rPr lang="fr-FR" dirty="0">
                <a:solidFill>
                  <a:prstClr val="black"/>
                </a:solidFill>
              </a:rPr>
              <a:t> and </a:t>
            </a:r>
            <a:r>
              <a:rPr lang="fr-FR" dirty="0" err="1">
                <a:solidFill>
                  <a:prstClr val="black"/>
                </a:solidFill>
              </a:rPr>
              <a:t>protocols</a:t>
            </a:r>
            <a:endParaRPr lang="fr-FR" dirty="0">
              <a:solidFill>
                <a:prstClr val="black"/>
              </a:solidFill>
            </a:endParaRPr>
          </a:p>
          <a:p>
            <a:pPr marL="342900" indent="-342900">
              <a:buFont typeface="Arial" panose="020B0604020202020204" pitchFamily="34" charset="0"/>
              <a:buChar char="•"/>
            </a:pPr>
            <a:r>
              <a:rPr lang="en-US" dirty="0">
                <a:solidFill>
                  <a:prstClr val="black"/>
                </a:solidFill>
              </a:rPr>
              <a:t>Multi-purpose, multi tenant, collaborative applications across various industries</a:t>
            </a:r>
          </a:p>
        </p:txBody>
      </p:sp>
    </p:spTree>
    <p:extLst>
      <p:ext uri="{BB962C8B-B14F-4D97-AF65-F5344CB8AC3E}">
        <p14:creationId xmlns:p14="http://schemas.microsoft.com/office/powerpoint/2010/main" val="170509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animBg="1"/>
      <p:bldP spid="42" grpId="0"/>
      <p:bldP spid="43" grpId="0" animBg="1"/>
      <p:bldP spid="44" grpId="0"/>
      <p:bldP spid="45"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19199" y="373401"/>
            <a:ext cx="10209899" cy="535531"/>
          </a:xfrm>
          <a:noFill/>
        </p:spPr>
        <p:txBody>
          <a:bodyPr vert="horz" lIns="91440" tIns="45720" rIns="91440" bIns="45720" rtlCol="0" anchor="b" anchorCtr="0">
            <a:noAutofit/>
          </a:bodyPr>
          <a:lstStyle/>
          <a:p>
            <a:pPr defTabSz="685800"/>
            <a:r>
              <a:rPr lang="en-US" sz="3200" b="1" dirty="0">
                <a:solidFill>
                  <a:srgbClr val="002060"/>
                </a:solidFill>
                <a:effectLst>
                  <a:outerShdw blurRad="38100" dist="38100" dir="2700000" algn="tl">
                    <a:srgbClr val="000000">
                      <a:alpha val="43137"/>
                    </a:srgbClr>
                  </a:outerShdw>
                </a:effectLst>
                <a:latin typeface="+mn-lt"/>
              </a:rPr>
              <a:t>Need for horizontal IoT platform connecting the ”things” </a:t>
            </a:r>
          </a:p>
        </p:txBody>
      </p:sp>
      <p:sp>
        <p:nvSpPr>
          <p:cNvPr id="74" name="Date Placeholder 2">
            <a:extLst>
              <a:ext uri="{FF2B5EF4-FFF2-40B4-BE49-F238E27FC236}">
                <a16:creationId xmlns:a16="http://schemas.microsoft.com/office/drawing/2014/main" id="{5639B2C5-948A-4D4B-883D-7B6AD805DEB4}"/>
              </a:ext>
            </a:extLst>
          </p:cNvPr>
          <p:cNvSpPr>
            <a:spLocks noGrp="1"/>
          </p:cNvSpPr>
          <p:nvPr>
            <p:ph type="dt" sz="half" idx="10"/>
          </p:nvPr>
        </p:nvSpPr>
        <p:spPr>
          <a:xfrm>
            <a:off x="0" y="6516853"/>
            <a:ext cx="1543050" cy="285417"/>
          </a:xfrm>
        </p:spPr>
        <p:txBody>
          <a:bodyPr/>
          <a:lstStyle/>
          <a:p>
            <a:pPr algn="ctr">
              <a:defRPr/>
            </a:pPr>
            <a:fld id="{4A8A1398-F755-45D2-927D-8187796B5014}" type="datetime1">
              <a:rPr lang="en-IN" sz="900" b="1" smtClean="0">
                <a:solidFill>
                  <a:prstClr val="black">
                    <a:tint val="75000"/>
                  </a:prstClr>
                </a:solidFill>
                <a:effectLst>
                  <a:outerShdw blurRad="38100" dist="38100" dir="2700000" algn="tl">
                    <a:srgbClr val="000000">
                      <a:alpha val="43137"/>
                    </a:srgbClr>
                  </a:outerShdw>
                </a:effectLst>
                <a:latin typeface="Calibri" panose="020F0502020204030204"/>
              </a:rPr>
              <a:t>25-09-2019</a:t>
            </a:fld>
            <a:endParaRPr lang="en-IN" sz="900" b="1" dirty="0">
              <a:solidFill>
                <a:prstClr val="black">
                  <a:tint val="75000"/>
                </a:prstClr>
              </a:solidFill>
              <a:effectLst>
                <a:outerShdw blurRad="38100" dist="38100" dir="2700000" algn="tl">
                  <a:srgbClr val="000000">
                    <a:alpha val="43137"/>
                  </a:srgbClr>
                </a:outerShdw>
              </a:effectLst>
              <a:latin typeface="Calibri" panose="020F0502020204030204"/>
            </a:endParaRPr>
          </a:p>
        </p:txBody>
      </p:sp>
      <p:sp>
        <p:nvSpPr>
          <p:cNvPr id="5" name="Rectangle 4"/>
          <p:cNvSpPr/>
          <p:nvPr/>
        </p:nvSpPr>
        <p:spPr bwMode="ltGray">
          <a:xfrm>
            <a:off x="762000" y="1447800"/>
            <a:ext cx="4492185" cy="4489361"/>
          </a:xfrm>
          <a:prstGeom prst="rect">
            <a:avLst/>
          </a:prstGeom>
          <a:noFill/>
          <a:ln w="571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4653" y="4664236"/>
            <a:ext cx="637789" cy="39117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4981" y="4775616"/>
            <a:ext cx="922619" cy="61507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2765" y="5457128"/>
            <a:ext cx="687077" cy="407070"/>
          </a:xfrm>
          <a:prstGeom prst="rect">
            <a:avLst/>
          </a:prstGeom>
        </p:spPr>
      </p:pic>
      <p:sp>
        <p:nvSpPr>
          <p:cNvPr id="9" name="TextBox 8"/>
          <p:cNvSpPr txBox="1"/>
          <p:nvPr/>
        </p:nvSpPr>
        <p:spPr>
          <a:xfrm>
            <a:off x="5569719" y="2005156"/>
            <a:ext cx="2248500" cy="390310"/>
          </a:xfrm>
          <a:prstGeom prst="rect">
            <a:avLst/>
          </a:prstGeom>
          <a:noFill/>
        </p:spPr>
        <p:txBody>
          <a:bodyPr wrap="square" lIns="0" tIns="0" rIns="0" bIns="0" rtlCol="0">
            <a:noAutofit/>
          </a:bodyPr>
          <a:lstStyle/>
          <a:p>
            <a:pPr algn="ctr">
              <a:lnSpc>
                <a:spcPct val="90000"/>
              </a:lnSpc>
            </a:pPr>
            <a:r>
              <a:rPr lang="de-DE" dirty="0"/>
              <a:t>Other Data </a:t>
            </a:r>
            <a:r>
              <a:rPr lang="de-DE" dirty="0" err="1"/>
              <a:t>Sources</a:t>
            </a:r>
            <a:endParaRPr lang="en-US" dirty="0"/>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4292" y="5414966"/>
            <a:ext cx="904868" cy="452434"/>
          </a:xfrm>
          <a:prstGeom prst="rect">
            <a:avLst/>
          </a:prstGeom>
        </p:spPr>
      </p:pic>
      <p:sp>
        <p:nvSpPr>
          <p:cNvPr id="13" name="TextBox 12"/>
          <p:cNvSpPr txBox="1"/>
          <p:nvPr/>
        </p:nvSpPr>
        <p:spPr>
          <a:xfrm>
            <a:off x="1941366" y="1550844"/>
            <a:ext cx="2248500" cy="914400"/>
          </a:xfrm>
          <a:prstGeom prst="rect">
            <a:avLst/>
          </a:prstGeom>
          <a:noFill/>
        </p:spPr>
        <p:txBody>
          <a:bodyPr wrap="square" lIns="0" tIns="0" rIns="0" bIns="0" rtlCol="0">
            <a:noAutofit/>
          </a:bodyPr>
          <a:lstStyle/>
          <a:p>
            <a:pPr algn="ctr">
              <a:lnSpc>
                <a:spcPct val="90000"/>
              </a:lnSpc>
            </a:pPr>
            <a:r>
              <a:rPr lang="de-DE" sz="2400" dirty="0">
                <a:solidFill>
                  <a:prstClr val="black"/>
                </a:solidFill>
              </a:rPr>
              <a:t>Smart Cities </a:t>
            </a:r>
            <a:endParaRPr lang="en-US" sz="2400" dirty="0">
              <a:solidFill>
                <a:prstClr val="black"/>
              </a:solidFill>
            </a:endParaRPr>
          </a:p>
        </p:txBody>
      </p:sp>
      <p:sp>
        <p:nvSpPr>
          <p:cNvPr id="14" name="Left-Right Arrow 13"/>
          <p:cNvSpPr/>
          <p:nvPr/>
        </p:nvSpPr>
        <p:spPr bwMode="ltGray">
          <a:xfrm>
            <a:off x="971383" y="2667000"/>
            <a:ext cx="10363200" cy="1068521"/>
          </a:xfrm>
          <a:prstGeom prst="leftRightArrow">
            <a:avLst>
              <a:gd name="adj1" fmla="val 58891"/>
              <a:gd name="adj2" fmla="val 50000"/>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de-DE">
                <a:solidFill>
                  <a:prstClr val="white"/>
                </a:solidFill>
              </a:rPr>
              <a:t>Horizontal Information flow</a:t>
            </a:r>
            <a:endParaRPr lang="en-US" dirty="0" err="1">
              <a:solidFill>
                <a:prstClr val="white"/>
              </a:solidFill>
            </a:endParaRPr>
          </a:p>
        </p:txBody>
      </p:sp>
      <p:grpSp>
        <p:nvGrpSpPr>
          <p:cNvPr id="20" name="Group 19"/>
          <p:cNvGrpSpPr/>
          <p:nvPr/>
        </p:nvGrpSpPr>
        <p:grpSpPr>
          <a:xfrm>
            <a:off x="6359793" y="1143000"/>
            <a:ext cx="822325" cy="822325"/>
            <a:chOff x="7331076" y="1538288"/>
            <a:chExt cx="822325" cy="822325"/>
          </a:xfrm>
        </p:grpSpPr>
        <p:sp>
          <p:nvSpPr>
            <p:cNvPr id="21" name="Freeform 35"/>
            <p:cNvSpPr>
              <a:spLocks/>
            </p:cNvSpPr>
            <p:nvPr/>
          </p:nvSpPr>
          <p:spPr bwMode="auto">
            <a:xfrm>
              <a:off x="7331076" y="1538288"/>
              <a:ext cx="822325" cy="411163"/>
            </a:xfrm>
            <a:custGeom>
              <a:avLst/>
              <a:gdLst>
                <a:gd name="T0" fmla="*/ 377 w 460"/>
                <a:gd name="T1" fmla="*/ 0 h 230"/>
                <a:gd name="T2" fmla="*/ 204 w 460"/>
                <a:gd name="T3" fmla="*/ 0 h 230"/>
                <a:gd name="T4" fmla="*/ 124 w 460"/>
                <a:gd name="T5" fmla="*/ 64 h 230"/>
                <a:gd name="T6" fmla="*/ 83 w 460"/>
                <a:gd name="T7" fmla="*/ 64 h 230"/>
                <a:gd name="T8" fmla="*/ 0 w 460"/>
                <a:gd name="T9" fmla="*/ 147 h 230"/>
                <a:gd name="T10" fmla="*/ 83 w 460"/>
                <a:gd name="T11" fmla="*/ 230 h 230"/>
                <a:gd name="T12" fmla="*/ 115 w 460"/>
                <a:gd name="T13" fmla="*/ 230 h 230"/>
                <a:gd name="T14" fmla="*/ 115 w 460"/>
                <a:gd name="T15" fmla="*/ 204 h 230"/>
                <a:gd name="T16" fmla="*/ 83 w 460"/>
                <a:gd name="T17" fmla="*/ 204 h 230"/>
                <a:gd name="T18" fmla="*/ 25 w 460"/>
                <a:gd name="T19" fmla="*/ 147 h 230"/>
                <a:gd name="T20" fmla="*/ 83 w 460"/>
                <a:gd name="T21" fmla="*/ 89 h 230"/>
                <a:gd name="T22" fmla="*/ 204 w 460"/>
                <a:gd name="T23" fmla="*/ 89 h 230"/>
                <a:gd name="T24" fmla="*/ 204 w 460"/>
                <a:gd name="T25" fmla="*/ 64 h 230"/>
                <a:gd name="T26" fmla="*/ 150 w 460"/>
                <a:gd name="T27" fmla="*/ 64 h 230"/>
                <a:gd name="T28" fmla="*/ 204 w 460"/>
                <a:gd name="T29" fmla="*/ 25 h 230"/>
                <a:gd name="T30" fmla="*/ 377 w 460"/>
                <a:gd name="T31" fmla="*/ 25 h 230"/>
                <a:gd name="T32" fmla="*/ 435 w 460"/>
                <a:gd name="T33" fmla="*/ 83 h 230"/>
                <a:gd name="T34" fmla="*/ 377 w 460"/>
                <a:gd name="T35" fmla="*/ 140 h 230"/>
                <a:gd name="T36" fmla="*/ 351 w 460"/>
                <a:gd name="T37" fmla="*/ 140 h 230"/>
                <a:gd name="T38" fmla="*/ 329 w 460"/>
                <a:gd name="T39" fmla="*/ 140 h 230"/>
                <a:gd name="T40" fmla="*/ 307 w 460"/>
                <a:gd name="T41" fmla="*/ 140 h 230"/>
                <a:gd name="T42" fmla="*/ 307 w 460"/>
                <a:gd name="T43" fmla="*/ 166 h 230"/>
                <a:gd name="T44" fmla="*/ 329 w 460"/>
                <a:gd name="T45" fmla="*/ 166 h 230"/>
                <a:gd name="T46" fmla="*/ 335 w 460"/>
                <a:gd name="T47" fmla="*/ 166 h 230"/>
                <a:gd name="T48" fmla="*/ 304 w 460"/>
                <a:gd name="T49" fmla="*/ 199 h 230"/>
                <a:gd name="T50" fmla="*/ 314 w 460"/>
                <a:gd name="T51" fmla="*/ 223 h 230"/>
                <a:gd name="T52" fmla="*/ 362 w 460"/>
                <a:gd name="T53" fmla="*/ 166 h 230"/>
                <a:gd name="T54" fmla="*/ 377 w 460"/>
                <a:gd name="T55" fmla="*/ 166 h 230"/>
                <a:gd name="T56" fmla="*/ 460 w 460"/>
                <a:gd name="T57" fmla="*/ 83 h 230"/>
                <a:gd name="T58" fmla="*/ 377 w 460"/>
                <a:gd name="T5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230">
                  <a:moveTo>
                    <a:pt x="377" y="0"/>
                  </a:moveTo>
                  <a:cubicBezTo>
                    <a:pt x="204" y="0"/>
                    <a:pt x="204" y="0"/>
                    <a:pt x="204" y="0"/>
                  </a:cubicBezTo>
                  <a:cubicBezTo>
                    <a:pt x="165" y="0"/>
                    <a:pt x="132" y="26"/>
                    <a:pt x="124" y="64"/>
                  </a:cubicBezTo>
                  <a:cubicBezTo>
                    <a:pt x="83" y="64"/>
                    <a:pt x="83" y="64"/>
                    <a:pt x="83" y="64"/>
                  </a:cubicBezTo>
                  <a:cubicBezTo>
                    <a:pt x="37" y="64"/>
                    <a:pt x="0" y="101"/>
                    <a:pt x="0" y="147"/>
                  </a:cubicBezTo>
                  <a:cubicBezTo>
                    <a:pt x="0" y="193"/>
                    <a:pt x="37" y="230"/>
                    <a:pt x="83" y="230"/>
                  </a:cubicBezTo>
                  <a:cubicBezTo>
                    <a:pt x="115" y="230"/>
                    <a:pt x="115" y="230"/>
                    <a:pt x="115" y="230"/>
                  </a:cubicBezTo>
                  <a:cubicBezTo>
                    <a:pt x="115" y="204"/>
                    <a:pt x="115" y="204"/>
                    <a:pt x="115" y="204"/>
                  </a:cubicBezTo>
                  <a:cubicBezTo>
                    <a:pt x="83" y="204"/>
                    <a:pt x="83" y="204"/>
                    <a:pt x="83" y="204"/>
                  </a:cubicBezTo>
                  <a:cubicBezTo>
                    <a:pt x="51" y="204"/>
                    <a:pt x="25" y="179"/>
                    <a:pt x="25" y="147"/>
                  </a:cubicBezTo>
                  <a:cubicBezTo>
                    <a:pt x="25" y="115"/>
                    <a:pt x="51" y="89"/>
                    <a:pt x="83" y="89"/>
                  </a:cubicBezTo>
                  <a:cubicBezTo>
                    <a:pt x="204" y="89"/>
                    <a:pt x="204" y="89"/>
                    <a:pt x="204" y="89"/>
                  </a:cubicBezTo>
                  <a:cubicBezTo>
                    <a:pt x="204" y="64"/>
                    <a:pt x="204" y="64"/>
                    <a:pt x="204" y="64"/>
                  </a:cubicBezTo>
                  <a:cubicBezTo>
                    <a:pt x="150" y="64"/>
                    <a:pt x="150" y="64"/>
                    <a:pt x="150" y="64"/>
                  </a:cubicBezTo>
                  <a:cubicBezTo>
                    <a:pt x="158" y="41"/>
                    <a:pt x="179" y="25"/>
                    <a:pt x="204" y="25"/>
                  </a:cubicBezTo>
                  <a:cubicBezTo>
                    <a:pt x="377" y="25"/>
                    <a:pt x="377" y="25"/>
                    <a:pt x="377" y="25"/>
                  </a:cubicBezTo>
                  <a:cubicBezTo>
                    <a:pt x="409" y="25"/>
                    <a:pt x="435" y="51"/>
                    <a:pt x="435" y="83"/>
                  </a:cubicBezTo>
                  <a:cubicBezTo>
                    <a:pt x="435" y="115"/>
                    <a:pt x="409" y="140"/>
                    <a:pt x="377" y="140"/>
                  </a:cubicBezTo>
                  <a:cubicBezTo>
                    <a:pt x="351" y="140"/>
                    <a:pt x="351" y="140"/>
                    <a:pt x="351" y="140"/>
                  </a:cubicBezTo>
                  <a:cubicBezTo>
                    <a:pt x="329" y="140"/>
                    <a:pt x="329" y="140"/>
                    <a:pt x="329" y="140"/>
                  </a:cubicBezTo>
                  <a:cubicBezTo>
                    <a:pt x="307" y="140"/>
                    <a:pt x="307" y="140"/>
                    <a:pt x="307" y="140"/>
                  </a:cubicBezTo>
                  <a:cubicBezTo>
                    <a:pt x="307" y="166"/>
                    <a:pt x="307" y="166"/>
                    <a:pt x="307" y="166"/>
                  </a:cubicBezTo>
                  <a:cubicBezTo>
                    <a:pt x="329" y="166"/>
                    <a:pt x="329" y="166"/>
                    <a:pt x="329" y="166"/>
                  </a:cubicBezTo>
                  <a:cubicBezTo>
                    <a:pt x="335" y="166"/>
                    <a:pt x="335" y="166"/>
                    <a:pt x="335" y="166"/>
                  </a:cubicBezTo>
                  <a:cubicBezTo>
                    <a:pt x="330" y="181"/>
                    <a:pt x="319" y="193"/>
                    <a:pt x="304" y="199"/>
                  </a:cubicBezTo>
                  <a:cubicBezTo>
                    <a:pt x="314" y="223"/>
                    <a:pt x="314" y="223"/>
                    <a:pt x="314" y="223"/>
                  </a:cubicBezTo>
                  <a:cubicBezTo>
                    <a:pt x="338" y="213"/>
                    <a:pt x="356" y="192"/>
                    <a:pt x="362" y="166"/>
                  </a:cubicBezTo>
                  <a:cubicBezTo>
                    <a:pt x="377" y="166"/>
                    <a:pt x="377" y="166"/>
                    <a:pt x="377" y="166"/>
                  </a:cubicBezTo>
                  <a:cubicBezTo>
                    <a:pt x="423" y="166"/>
                    <a:pt x="460" y="129"/>
                    <a:pt x="460" y="83"/>
                  </a:cubicBezTo>
                  <a:cubicBezTo>
                    <a:pt x="460" y="37"/>
                    <a:pt x="423" y="0"/>
                    <a:pt x="37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6"/>
            <p:cNvSpPr>
              <a:spLocks noEditPoints="1"/>
            </p:cNvSpPr>
            <p:nvPr/>
          </p:nvSpPr>
          <p:spPr bwMode="auto">
            <a:xfrm>
              <a:off x="7632701" y="1778000"/>
              <a:ext cx="171450" cy="171450"/>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25 h 96"/>
                <a:gd name="T12" fmla="*/ 26 w 96"/>
                <a:gd name="T13" fmla="*/ 48 h 96"/>
                <a:gd name="T14" fmla="*/ 48 w 96"/>
                <a:gd name="T15" fmla="*/ 71 h 96"/>
                <a:gd name="T16" fmla="*/ 71 w 96"/>
                <a:gd name="T17" fmla="*/ 48 h 96"/>
                <a:gd name="T18" fmla="*/ 48 w 96"/>
                <a:gd name="T19"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2"/>
                    <a:pt x="22" y="0"/>
                    <a:pt x="48" y="0"/>
                  </a:cubicBezTo>
                  <a:cubicBezTo>
                    <a:pt x="75" y="0"/>
                    <a:pt x="96" y="22"/>
                    <a:pt x="96" y="48"/>
                  </a:cubicBezTo>
                  <a:cubicBezTo>
                    <a:pt x="96" y="74"/>
                    <a:pt x="75" y="96"/>
                    <a:pt x="48" y="96"/>
                  </a:cubicBezTo>
                  <a:close/>
                  <a:moveTo>
                    <a:pt x="48" y="25"/>
                  </a:moveTo>
                  <a:cubicBezTo>
                    <a:pt x="36" y="25"/>
                    <a:pt x="26" y="36"/>
                    <a:pt x="26" y="48"/>
                  </a:cubicBezTo>
                  <a:cubicBezTo>
                    <a:pt x="26" y="60"/>
                    <a:pt x="36" y="71"/>
                    <a:pt x="48" y="71"/>
                  </a:cubicBezTo>
                  <a:cubicBezTo>
                    <a:pt x="61" y="71"/>
                    <a:pt x="71" y="60"/>
                    <a:pt x="71" y="48"/>
                  </a:cubicBezTo>
                  <a:cubicBezTo>
                    <a:pt x="71" y="36"/>
                    <a:pt x="61" y="25"/>
                    <a:pt x="48" y="2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7"/>
            <p:cNvSpPr>
              <a:spLocks/>
            </p:cNvSpPr>
            <p:nvPr/>
          </p:nvSpPr>
          <p:spPr bwMode="auto">
            <a:xfrm>
              <a:off x="7581901" y="1973263"/>
              <a:ext cx="274638" cy="136525"/>
            </a:xfrm>
            <a:custGeom>
              <a:avLst/>
              <a:gdLst>
                <a:gd name="T0" fmla="*/ 173 w 173"/>
                <a:gd name="T1" fmla="*/ 86 h 86"/>
                <a:gd name="T2" fmla="*/ 144 w 173"/>
                <a:gd name="T3" fmla="*/ 86 h 86"/>
                <a:gd name="T4" fmla="*/ 144 w 173"/>
                <a:gd name="T5" fmla="*/ 28 h 86"/>
                <a:gd name="T6" fmla="*/ 29 w 173"/>
                <a:gd name="T7" fmla="*/ 28 h 86"/>
                <a:gd name="T8" fmla="*/ 29 w 173"/>
                <a:gd name="T9" fmla="*/ 86 h 86"/>
                <a:gd name="T10" fmla="*/ 0 w 173"/>
                <a:gd name="T11" fmla="*/ 86 h 86"/>
                <a:gd name="T12" fmla="*/ 0 w 173"/>
                <a:gd name="T13" fmla="*/ 0 h 86"/>
                <a:gd name="T14" fmla="*/ 173 w 173"/>
                <a:gd name="T15" fmla="*/ 0 h 86"/>
                <a:gd name="T16" fmla="*/ 173 w 173"/>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86">
                  <a:moveTo>
                    <a:pt x="173" y="86"/>
                  </a:moveTo>
                  <a:lnTo>
                    <a:pt x="144" y="86"/>
                  </a:lnTo>
                  <a:lnTo>
                    <a:pt x="144" y="28"/>
                  </a:lnTo>
                  <a:lnTo>
                    <a:pt x="29" y="28"/>
                  </a:lnTo>
                  <a:lnTo>
                    <a:pt x="29" y="86"/>
                  </a:lnTo>
                  <a:lnTo>
                    <a:pt x="0" y="86"/>
                  </a:lnTo>
                  <a:lnTo>
                    <a:pt x="0" y="0"/>
                  </a:lnTo>
                  <a:lnTo>
                    <a:pt x="173" y="0"/>
                  </a:lnTo>
                  <a:lnTo>
                    <a:pt x="17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38"/>
            <p:cNvSpPr>
              <a:spLocks noChangeArrowheads="1"/>
            </p:cNvSpPr>
            <p:nvPr/>
          </p:nvSpPr>
          <p:spPr bwMode="auto">
            <a:xfrm>
              <a:off x="7696201" y="2039938"/>
              <a:ext cx="46038" cy="69850"/>
            </a:xfrm>
            <a:prstGeom prst="rect">
              <a:avLst/>
            </a:prstGeom>
            <a:solidFill>
              <a:srgbClr val="00B3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9"/>
            <p:cNvSpPr>
              <a:spLocks noEditPoints="1"/>
            </p:cNvSpPr>
            <p:nvPr/>
          </p:nvSpPr>
          <p:spPr bwMode="auto">
            <a:xfrm>
              <a:off x="7381876" y="2030413"/>
              <a:ext cx="171450" cy="171450"/>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25 h 96"/>
                <a:gd name="T12" fmla="*/ 26 w 96"/>
                <a:gd name="T13" fmla="*/ 48 h 96"/>
                <a:gd name="T14" fmla="*/ 48 w 96"/>
                <a:gd name="T15" fmla="*/ 70 h 96"/>
                <a:gd name="T16" fmla="*/ 71 w 96"/>
                <a:gd name="T17" fmla="*/ 48 h 96"/>
                <a:gd name="T18" fmla="*/ 48 w 96"/>
                <a:gd name="T19"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1"/>
                    <a:pt x="22" y="0"/>
                    <a:pt x="48" y="0"/>
                  </a:cubicBezTo>
                  <a:cubicBezTo>
                    <a:pt x="75" y="0"/>
                    <a:pt x="96" y="21"/>
                    <a:pt x="96" y="48"/>
                  </a:cubicBezTo>
                  <a:cubicBezTo>
                    <a:pt x="96" y="74"/>
                    <a:pt x="75" y="96"/>
                    <a:pt x="48" y="96"/>
                  </a:cubicBezTo>
                  <a:close/>
                  <a:moveTo>
                    <a:pt x="48" y="25"/>
                  </a:moveTo>
                  <a:cubicBezTo>
                    <a:pt x="36" y="25"/>
                    <a:pt x="26" y="35"/>
                    <a:pt x="26" y="48"/>
                  </a:cubicBezTo>
                  <a:cubicBezTo>
                    <a:pt x="26" y="60"/>
                    <a:pt x="36" y="70"/>
                    <a:pt x="48" y="70"/>
                  </a:cubicBezTo>
                  <a:cubicBezTo>
                    <a:pt x="61" y="70"/>
                    <a:pt x="71" y="60"/>
                    <a:pt x="71" y="48"/>
                  </a:cubicBezTo>
                  <a:cubicBezTo>
                    <a:pt x="71" y="35"/>
                    <a:pt x="61" y="25"/>
                    <a:pt x="48" y="2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0"/>
            <p:cNvSpPr>
              <a:spLocks/>
            </p:cNvSpPr>
            <p:nvPr/>
          </p:nvSpPr>
          <p:spPr bwMode="auto">
            <a:xfrm>
              <a:off x="7331076" y="2224088"/>
              <a:ext cx="273050" cy="136525"/>
            </a:xfrm>
            <a:custGeom>
              <a:avLst/>
              <a:gdLst>
                <a:gd name="T0" fmla="*/ 172 w 172"/>
                <a:gd name="T1" fmla="*/ 86 h 86"/>
                <a:gd name="T2" fmla="*/ 144 w 172"/>
                <a:gd name="T3" fmla="*/ 86 h 86"/>
                <a:gd name="T4" fmla="*/ 144 w 172"/>
                <a:gd name="T5" fmla="*/ 28 h 86"/>
                <a:gd name="T6" fmla="*/ 28 w 172"/>
                <a:gd name="T7" fmla="*/ 28 h 86"/>
                <a:gd name="T8" fmla="*/ 28 w 172"/>
                <a:gd name="T9" fmla="*/ 86 h 86"/>
                <a:gd name="T10" fmla="*/ 0 w 172"/>
                <a:gd name="T11" fmla="*/ 86 h 86"/>
                <a:gd name="T12" fmla="*/ 0 w 172"/>
                <a:gd name="T13" fmla="*/ 0 h 86"/>
                <a:gd name="T14" fmla="*/ 172 w 172"/>
                <a:gd name="T15" fmla="*/ 0 h 86"/>
                <a:gd name="T16" fmla="*/ 172 w 172"/>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86">
                  <a:moveTo>
                    <a:pt x="172" y="86"/>
                  </a:moveTo>
                  <a:lnTo>
                    <a:pt x="144" y="86"/>
                  </a:lnTo>
                  <a:lnTo>
                    <a:pt x="144" y="28"/>
                  </a:lnTo>
                  <a:lnTo>
                    <a:pt x="28" y="28"/>
                  </a:lnTo>
                  <a:lnTo>
                    <a:pt x="28" y="86"/>
                  </a:lnTo>
                  <a:lnTo>
                    <a:pt x="0" y="86"/>
                  </a:lnTo>
                  <a:lnTo>
                    <a:pt x="0" y="0"/>
                  </a:lnTo>
                  <a:lnTo>
                    <a:pt x="172" y="0"/>
                  </a:lnTo>
                  <a:lnTo>
                    <a:pt x="172"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41"/>
            <p:cNvSpPr>
              <a:spLocks noChangeArrowheads="1"/>
            </p:cNvSpPr>
            <p:nvPr/>
          </p:nvSpPr>
          <p:spPr bwMode="auto">
            <a:xfrm>
              <a:off x="7445376" y="2292350"/>
              <a:ext cx="44450" cy="68263"/>
            </a:xfrm>
            <a:prstGeom prst="rect">
              <a:avLst/>
            </a:prstGeom>
            <a:solidFill>
              <a:srgbClr val="00B3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2"/>
            <p:cNvSpPr>
              <a:spLocks noEditPoints="1"/>
            </p:cNvSpPr>
            <p:nvPr/>
          </p:nvSpPr>
          <p:spPr bwMode="auto">
            <a:xfrm>
              <a:off x="7885113" y="2030413"/>
              <a:ext cx="171450" cy="171450"/>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25 h 96"/>
                <a:gd name="T12" fmla="*/ 25 w 96"/>
                <a:gd name="T13" fmla="*/ 48 h 96"/>
                <a:gd name="T14" fmla="*/ 48 w 96"/>
                <a:gd name="T15" fmla="*/ 70 h 96"/>
                <a:gd name="T16" fmla="*/ 71 w 96"/>
                <a:gd name="T17" fmla="*/ 48 h 96"/>
                <a:gd name="T18" fmla="*/ 48 w 96"/>
                <a:gd name="T19"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1"/>
                    <a:pt x="22" y="0"/>
                    <a:pt x="48" y="0"/>
                  </a:cubicBezTo>
                  <a:cubicBezTo>
                    <a:pt x="74" y="0"/>
                    <a:pt x="96" y="21"/>
                    <a:pt x="96" y="48"/>
                  </a:cubicBezTo>
                  <a:cubicBezTo>
                    <a:pt x="96" y="74"/>
                    <a:pt x="74" y="96"/>
                    <a:pt x="48" y="96"/>
                  </a:cubicBezTo>
                  <a:close/>
                  <a:moveTo>
                    <a:pt x="48" y="25"/>
                  </a:moveTo>
                  <a:cubicBezTo>
                    <a:pt x="36" y="25"/>
                    <a:pt x="25" y="35"/>
                    <a:pt x="25" y="48"/>
                  </a:cubicBezTo>
                  <a:cubicBezTo>
                    <a:pt x="25" y="60"/>
                    <a:pt x="36" y="70"/>
                    <a:pt x="48" y="70"/>
                  </a:cubicBezTo>
                  <a:cubicBezTo>
                    <a:pt x="60" y="70"/>
                    <a:pt x="71" y="60"/>
                    <a:pt x="71" y="48"/>
                  </a:cubicBezTo>
                  <a:cubicBezTo>
                    <a:pt x="71" y="35"/>
                    <a:pt x="60" y="25"/>
                    <a:pt x="48" y="2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3"/>
            <p:cNvSpPr>
              <a:spLocks/>
            </p:cNvSpPr>
            <p:nvPr/>
          </p:nvSpPr>
          <p:spPr bwMode="auto">
            <a:xfrm>
              <a:off x="7832726" y="2224088"/>
              <a:ext cx="276225" cy="136525"/>
            </a:xfrm>
            <a:custGeom>
              <a:avLst/>
              <a:gdLst>
                <a:gd name="T0" fmla="*/ 174 w 174"/>
                <a:gd name="T1" fmla="*/ 86 h 86"/>
                <a:gd name="T2" fmla="*/ 144 w 174"/>
                <a:gd name="T3" fmla="*/ 86 h 86"/>
                <a:gd name="T4" fmla="*/ 144 w 174"/>
                <a:gd name="T5" fmla="*/ 28 h 86"/>
                <a:gd name="T6" fmla="*/ 30 w 174"/>
                <a:gd name="T7" fmla="*/ 28 h 86"/>
                <a:gd name="T8" fmla="*/ 30 w 174"/>
                <a:gd name="T9" fmla="*/ 86 h 86"/>
                <a:gd name="T10" fmla="*/ 0 w 174"/>
                <a:gd name="T11" fmla="*/ 86 h 86"/>
                <a:gd name="T12" fmla="*/ 0 w 174"/>
                <a:gd name="T13" fmla="*/ 0 h 86"/>
                <a:gd name="T14" fmla="*/ 174 w 174"/>
                <a:gd name="T15" fmla="*/ 0 h 86"/>
                <a:gd name="T16" fmla="*/ 174 w 174"/>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86">
                  <a:moveTo>
                    <a:pt x="174" y="86"/>
                  </a:moveTo>
                  <a:lnTo>
                    <a:pt x="144" y="86"/>
                  </a:lnTo>
                  <a:lnTo>
                    <a:pt x="144" y="28"/>
                  </a:lnTo>
                  <a:lnTo>
                    <a:pt x="30" y="28"/>
                  </a:lnTo>
                  <a:lnTo>
                    <a:pt x="30" y="86"/>
                  </a:lnTo>
                  <a:lnTo>
                    <a:pt x="0" y="86"/>
                  </a:lnTo>
                  <a:lnTo>
                    <a:pt x="0" y="0"/>
                  </a:lnTo>
                  <a:lnTo>
                    <a:pt x="174" y="0"/>
                  </a:lnTo>
                  <a:lnTo>
                    <a:pt x="174"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44"/>
            <p:cNvSpPr>
              <a:spLocks noChangeArrowheads="1"/>
            </p:cNvSpPr>
            <p:nvPr/>
          </p:nvSpPr>
          <p:spPr bwMode="auto">
            <a:xfrm>
              <a:off x="7947026" y="2292350"/>
              <a:ext cx="47625" cy="68263"/>
            </a:xfrm>
            <a:prstGeom prst="rect">
              <a:avLst/>
            </a:prstGeom>
            <a:solidFill>
              <a:srgbClr val="00B3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6028580" y="3544287"/>
            <a:ext cx="647700" cy="823913"/>
            <a:chOff x="7327901" y="3187700"/>
            <a:chExt cx="647700" cy="823913"/>
          </a:xfrm>
        </p:grpSpPr>
        <p:sp>
          <p:nvSpPr>
            <p:cNvPr id="32" name="Freeform 103"/>
            <p:cNvSpPr>
              <a:spLocks/>
            </p:cNvSpPr>
            <p:nvPr/>
          </p:nvSpPr>
          <p:spPr bwMode="auto">
            <a:xfrm>
              <a:off x="7499351" y="3359150"/>
              <a:ext cx="304800" cy="152400"/>
            </a:xfrm>
            <a:custGeom>
              <a:avLst/>
              <a:gdLst>
                <a:gd name="T0" fmla="*/ 85 w 170"/>
                <a:gd name="T1" fmla="*/ 0 h 85"/>
                <a:gd name="T2" fmla="*/ 0 w 170"/>
                <a:gd name="T3" fmla="*/ 85 h 85"/>
                <a:gd name="T4" fmla="*/ 26 w 170"/>
                <a:gd name="T5" fmla="*/ 85 h 85"/>
                <a:gd name="T6" fmla="*/ 85 w 170"/>
                <a:gd name="T7" fmla="*/ 26 h 85"/>
                <a:gd name="T8" fmla="*/ 144 w 170"/>
                <a:gd name="T9" fmla="*/ 85 h 85"/>
                <a:gd name="T10" fmla="*/ 170 w 170"/>
                <a:gd name="T11" fmla="*/ 85 h 85"/>
                <a:gd name="T12" fmla="*/ 85 w 170"/>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70" h="85">
                  <a:moveTo>
                    <a:pt x="85" y="0"/>
                  </a:moveTo>
                  <a:cubicBezTo>
                    <a:pt x="38" y="0"/>
                    <a:pt x="0" y="38"/>
                    <a:pt x="0" y="85"/>
                  </a:cubicBezTo>
                  <a:cubicBezTo>
                    <a:pt x="26" y="85"/>
                    <a:pt x="26" y="85"/>
                    <a:pt x="26" y="85"/>
                  </a:cubicBezTo>
                  <a:cubicBezTo>
                    <a:pt x="26" y="52"/>
                    <a:pt x="52" y="26"/>
                    <a:pt x="85" y="26"/>
                  </a:cubicBezTo>
                  <a:cubicBezTo>
                    <a:pt x="118" y="26"/>
                    <a:pt x="144" y="52"/>
                    <a:pt x="144" y="85"/>
                  </a:cubicBezTo>
                  <a:cubicBezTo>
                    <a:pt x="170" y="85"/>
                    <a:pt x="170" y="85"/>
                    <a:pt x="170" y="85"/>
                  </a:cubicBezTo>
                  <a:cubicBezTo>
                    <a:pt x="170" y="38"/>
                    <a:pt x="132" y="0"/>
                    <a:pt x="85"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4"/>
            <p:cNvSpPr>
              <a:spLocks/>
            </p:cNvSpPr>
            <p:nvPr/>
          </p:nvSpPr>
          <p:spPr bwMode="auto">
            <a:xfrm>
              <a:off x="7413626" y="3273425"/>
              <a:ext cx="476250" cy="238125"/>
            </a:xfrm>
            <a:custGeom>
              <a:avLst/>
              <a:gdLst>
                <a:gd name="T0" fmla="*/ 266 w 266"/>
                <a:gd name="T1" fmla="*/ 133 h 133"/>
                <a:gd name="T2" fmla="*/ 133 w 266"/>
                <a:gd name="T3" fmla="*/ 0 h 133"/>
                <a:gd name="T4" fmla="*/ 0 w 266"/>
                <a:gd name="T5" fmla="*/ 133 h 133"/>
                <a:gd name="T6" fmla="*/ 26 w 266"/>
                <a:gd name="T7" fmla="*/ 133 h 133"/>
                <a:gd name="T8" fmla="*/ 133 w 266"/>
                <a:gd name="T9" fmla="*/ 26 h 133"/>
                <a:gd name="T10" fmla="*/ 240 w 266"/>
                <a:gd name="T11" fmla="*/ 133 h 133"/>
                <a:gd name="T12" fmla="*/ 266 w 2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66" h="133">
                  <a:moveTo>
                    <a:pt x="266" y="133"/>
                  </a:moveTo>
                  <a:cubicBezTo>
                    <a:pt x="266" y="59"/>
                    <a:pt x="206" y="0"/>
                    <a:pt x="133" y="0"/>
                  </a:cubicBezTo>
                  <a:cubicBezTo>
                    <a:pt x="60" y="0"/>
                    <a:pt x="0" y="59"/>
                    <a:pt x="0" y="133"/>
                  </a:cubicBezTo>
                  <a:cubicBezTo>
                    <a:pt x="26" y="133"/>
                    <a:pt x="26" y="133"/>
                    <a:pt x="26" y="133"/>
                  </a:cubicBezTo>
                  <a:cubicBezTo>
                    <a:pt x="26" y="74"/>
                    <a:pt x="74" y="26"/>
                    <a:pt x="133" y="26"/>
                  </a:cubicBezTo>
                  <a:cubicBezTo>
                    <a:pt x="192" y="26"/>
                    <a:pt x="240" y="74"/>
                    <a:pt x="240" y="133"/>
                  </a:cubicBezTo>
                  <a:lnTo>
                    <a:pt x="266" y="133"/>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5"/>
            <p:cNvSpPr>
              <a:spLocks/>
            </p:cNvSpPr>
            <p:nvPr/>
          </p:nvSpPr>
          <p:spPr bwMode="auto">
            <a:xfrm>
              <a:off x="7327901" y="3187700"/>
              <a:ext cx="647700" cy="323850"/>
            </a:xfrm>
            <a:custGeom>
              <a:avLst/>
              <a:gdLst>
                <a:gd name="T0" fmla="*/ 181 w 362"/>
                <a:gd name="T1" fmla="*/ 0 h 181"/>
                <a:gd name="T2" fmla="*/ 0 w 362"/>
                <a:gd name="T3" fmla="*/ 181 h 181"/>
                <a:gd name="T4" fmla="*/ 26 w 362"/>
                <a:gd name="T5" fmla="*/ 181 h 181"/>
                <a:gd name="T6" fmla="*/ 181 w 362"/>
                <a:gd name="T7" fmla="*/ 26 h 181"/>
                <a:gd name="T8" fmla="*/ 336 w 362"/>
                <a:gd name="T9" fmla="*/ 181 h 181"/>
                <a:gd name="T10" fmla="*/ 362 w 362"/>
                <a:gd name="T11" fmla="*/ 181 h 181"/>
                <a:gd name="T12" fmla="*/ 181 w 36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362" h="181">
                  <a:moveTo>
                    <a:pt x="181" y="0"/>
                  </a:moveTo>
                  <a:cubicBezTo>
                    <a:pt x="81" y="0"/>
                    <a:pt x="0" y="81"/>
                    <a:pt x="0" y="181"/>
                  </a:cubicBezTo>
                  <a:cubicBezTo>
                    <a:pt x="26" y="181"/>
                    <a:pt x="26" y="181"/>
                    <a:pt x="26" y="181"/>
                  </a:cubicBezTo>
                  <a:cubicBezTo>
                    <a:pt x="26" y="95"/>
                    <a:pt x="96" y="26"/>
                    <a:pt x="181" y="26"/>
                  </a:cubicBezTo>
                  <a:cubicBezTo>
                    <a:pt x="266" y="26"/>
                    <a:pt x="336" y="95"/>
                    <a:pt x="336" y="181"/>
                  </a:cubicBezTo>
                  <a:cubicBezTo>
                    <a:pt x="362" y="181"/>
                    <a:pt x="362" y="181"/>
                    <a:pt x="362" y="181"/>
                  </a:cubicBezTo>
                  <a:cubicBezTo>
                    <a:pt x="362" y="81"/>
                    <a:pt x="281" y="0"/>
                    <a:pt x="181"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6"/>
            <p:cNvSpPr>
              <a:spLocks noEditPoints="1"/>
            </p:cNvSpPr>
            <p:nvPr/>
          </p:nvSpPr>
          <p:spPr bwMode="auto">
            <a:xfrm>
              <a:off x="7412038" y="3459163"/>
              <a:ext cx="479425" cy="552450"/>
            </a:xfrm>
            <a:custGeom>
              <a:avLst/>
              <a:gdLst>
                <a:gd name="T0" fmla="*/ 0 w 302"/>
                <a:gd name="T1" fmla="*/ 348 h 348"/>
                <a:gd name="T2" fmla="*/ 151 w 302"/>
                <a:gd name="T3" fmla="*/ 236 h 348"/>
                <a:gd name="T4" fmla="*/ 302 w 302"/>
                <a:gd name="T5" fmla="*/ 348 h 348"/>
                <a:gd name="T6" fmla="*/ 151 w 302"/>
                <a:gd name="T7" fmla="*/ 0 h 348"/>
                <a:gd name="T8" fmla="*/ 0 w 302"/>
                <a:gd name="T9" fmla="*/ 348 h 348"/>
                <a:gd name="T10" fmla="*/ 175 w 302"/>
                <a:gd name="T11" fmla="*/ 126 h 348"/>
                <a:gd name="T12" fmla="*/ 127 w 302"/>
                <a:gd name="T13" fmla="*/ 126 h 348"/>
                <a:gd name="T14" fmla="*/ 151 w 302"/>
                <a:gd name="T15" fmla="*/ 73 h 348"/>
                <a:gd name="T16" fmla="*/ 175 w 302"/>
                <a:gd name="T17" fmla="*/ 126 h 348"/>
                <a:gd name="T18" fmla="*/ 69 w 302"/>
                <a:gd name="T19" fmla="*/ 261 h 348"/>
                <a:gd name="T20" fmla="*/ 97 w 302"/>
                <a:gd name="T21" fmla="*/ 197 h 348"/>
                <a:gd name="T22" fmla="*/ 126 w 302"/>
                <a:gd name="T23" fmla="*/ 218 h 348"/>
                <a:gd name="T24" fmla="*/ 69 w 302"/>
                <a:gd name="T25" fmla="*/ 261 h 348"/>
                <a:gd name="T26" fmla="*/ 108 w 302"/>
                <a:gd name="T27" fmla="*/ 170 h 348"/>
                <a:gd name="T28" fmla="*/ 115 w 302"/>
                <a:gd name="T29" fmla="*/ 155 h 348"/>
                <a:gd name="T30" fmla="*/ 187 w 302"/>
                <a:gd name="T31" fmla="*/ 155 h 348"/>
                <a:gd name="T32" fmla="*/ 194 w 302"/>
                <a:gd name="T33" fmla="*/ 170 h 348"/>
                <a:gd name="T34" fmla="*/ 151 w 302"/>
                <a:gd name="T35" fmla="*/ 200 h 348"/>
                <a:gd name="T36" fmla="*/ 108 w 302"/>
                <a:gd name="T37" fmla="*/ 170 h 348"/>
                <a:gd name="T38" fmla="*/ 233 w 302"/>
                <a:gd name="T39" fmla="*/ 261 h 348"/>
                <a:gd name="T40" fmla="*/ 176 w 302"/>
                <a:gd name="T41" fmla="*/ 218 h 348"/>
                <a:gd name="T42" fmla="*/ 205 w 302"/>
                <a:gd name="T43" fmla="*/ 197 h 348"/>
                <a:gd name="T44" fmla="*/ 233 w 302"/>
                <a:gd name="T45"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348">
                  <a:moveTo>
                    <a:pt x="0" y="348"/>
                  </a:moveTo>
                  <a:lnTo>
                    <a:pt x="151" y="236"/>
                  </a:lnTo>
                  <a:lnTo>
                    <a:pt x="302" y="348"/>
                  </a:lnTo>
                  <a:lnTo>
                    <a:pt x="151" y="0"/>
                  </a:lnTo>
                  <a:lnTo>
                    <a:pt x="0" y="348"/>
                  </a:lnTo>
                  <a:close/>
                  <a:moveTo>
                    <a:pt x="175" y="126"/>
                  </a:moveTo>
                  <a:lnTo>
                    <a:pt x="127" y="126"/>
                  </a:lnTo>
                  <a:lnTo>
                    <a:pt x="151" y="73"/>
                  </a:lnTo>
                  <a:lnTo>
                    <a:pt x="175" y="126"/>
                  </a:lnTo>
                  <a:close/>
                  <a:moveTo>
                    <a:pt x="69" y="261"/>
                  </a:moveTo>
                  <a:lnTo>
                    <a:pt x="97" y="197"/>
                  </a:lnTo>
                  <a:lnTo>
                    <a:pt x="126" y="218"/>
                  </a:lnTo>
                  <a:lnTo>
                    <a:pt x="69" y="261"/>
                  </a:lnTo>
                  <a:close/>
                  <a:moveTo>
                    <a:pt x="108" y="170"/>
                  </a:moveTo>
                  <a:lnTo>
                    <a:pt x="115" y="155"/>
                  </a:lnTo>
                  <a:lnTo>
                    <a:pt x="187" y="155"/>
                  </a:lnTo>
                  <a:lnTo>
                    <a:pt x="194" y="170"/>
                  </a:lnTo>
                  <a:lnTo>
                    <a:pt x="151" y="200"/>
                  </a:lnTo>
                  <a:lnTo>
                    <a:pt x="108" y="170"/>
                  </a:lnTo>
                  <a:close/>
                  <a:moveTo>
                    <a:pt x="233" y="261"/>
                  </a:moveTo>
                  <a:lnTo>
                    <a:pt x="176" y="218"/>
                  </a:lnTo>
                  <a:lnTo>
                    <a:pt x="205" y="197"/>
                  </a:lnTo>
                  <a:lnTo>
                    <a:pt x="233"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6922436" y="3700065"/>
            <a:ext cx="647700" cy="823913"/>
            <a:chOff x="7327901" y="3187700"/>
            <a:chExt cx="647700" cy="823913"/>
          </a:xfrm>
        </p:grpSpPr>
        <p:sp>
          <p:nvSpPr>
            <p:cNvPr id="37" name="Freeform 103"/>
            <p:cNvSpPr>
              <a:spLocks/>
            </p:cNvSpPr>
            <p:nvPr/>
          </p:nvSpPr>
          <p:spPr bwMode="auto">
            <a:xfrm>
              <a:off x="7499351" y="3359150"/>
              <a:ext cx="304800" cy="152400"/>
            </a:xfrm>
            <a:custGeom>
              <a:avLst/>
              <a:gdLst>
                <a:gd name="T0" fmla="*/ 85 w 170"/>
                <a:gd name="T1" fmla="*/ 0 h 85"/>
                <a:gd name="T2" fmla="*/ 0 w 170"/>
                <a:gd name="T3" fmla="*/ 85 h 85"/>
                <a:gd name="T4" fmla="*/ 26 w 170"/>
                <a:gd name="T5" fmla="*/ 85 h 85"/>
                <a:gd name="T6" fmla="*/ 85 w 170"/>
                <a:gd name="T7" fmla="*/ 26 h 85"/>
                <a:gd name="T8" fmla="*/ 144 w 170"/>
                <a:gd name="T9" fmla="*/ 85 h 85"/>
                <a:gd name="T10" fmla="*/ 170 w 170"/>
                <a:gd name="T11" fmla="*/ 85 h 85"/>
                <a:gd name="T12" fmla="*/ 85 w 170"/>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70" h="85">
                  <a:moveTo>
                    <a:pt x="85" y="0"/>
                  </a:moveTo>
                  <a:cubicBezTo>
                    <a:pt x="38" y="0"/>
                    <a:pt x="0" y="38"/>
                    <a:pt x="0" y="85"/>
                  </a:cubicBezTo>
                  <a:cubicBezTo>
                    <a:pt x="26" y="85"/>
                    <a:pt x="26" y="85"/>
                    <a:pt x="26" y="85"/>
                  </a:cubicBezTo>
                  <a:cubicBezTo>
                    <a:pt x="26" y="52"/>
                    <a:pt x="52" y="26"/>
                    <a:pt x="85" y="26"/>
                  </a:cubicBezTo>
                  <a:cubicBezTo>
                    <a:pt x="118" y="26"/>
                    <a:pt x="144" y="52"/>
                    <a:pt x="144" y="85"/>
                  </a:cubicBezTo>
                  <a:cubicBezTo>
                    <a:pt x="170" y="85"/>
                    <a:pt x="170" y="85"/>
                    <a:pt x="170" y="85"/>
                  </a:cubicBezTo>
                  <a:cubicBezTo>
                    <a:pt x="170" y="38"/>
                    <a:pt x="132" y="0"/>
                    <a:pt x="85"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4"/>
            <p:cNvSpPr>
              <a:spLocks/>
            </p:cNvSpPr>
            <p:nvPr/>
          </p:nvSpPr>
          <p:spPr bwMode="auto">
            <a:xfrm>
              <a:off x="7413626" y="3273425"/>
              <a:ext cx="476250" cy="238125"/>
            </a:xfrm>
            <a:custGeom>
              <a:avLst/>
              <a:gdLst>
                <a:gd name="T0" fmla="*/ 266 w 266"/>
                <a:gd name="T1" fmla="*/ 133 h 133"/>
                <a:gd name="T2" fmla="*/ 133 w 266"/>
                <a:gd name="T3" fmla="*/ 0 h 133"/>
                <a:gd name="T4" fmla="*/ 0 w 266"/>
                <a:gd name="T5" fmla="*/ 133 h 133"/>
                <a:gd name="T6" fmla="*/ 26 w 266"/>
                <a:gd name="T7" fmla="*/ 133 h 133"/>
                <a:gd name="T8" fmla="*/ 133 w 266"/>
                <a:gd name="T9" fmla="*/ 26 h 133"/>
                <a:gd name="T10" fmla="*/ 240 w 266"/>
                <a:gd name="T11" fmla="*/ 133 h 133"/>
                <a:gd name="T12" fmla="*/ 266 w 2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66" h="133">
                  <a:moveTo>
                    <a:pt x="266" y="133"/>
                  </a:moveTo>
                  <a:cubicBezTo>
                    <a:pt x="266" y="59"/>
                    <a:pt x="206" y="0"/>
                    <a:pt x="133" y="0"/>
                  </a:cubicBezTo>
                  <a:cubicBezTo>
                    <a:pt x="60" y="0"/>
                    <a:pt x="0" y="59"/>
                    <a:pt x="0" y="133"/>
                  </a:cubicBezTo>
                  <a:cubicBezTo>
                    <a:pt x="26" y="133"/>
                    <a:pt x="26" y="133"/>
                    <a:pt x="26" y="133"/>
                  </a:cubicBezTo>
                  <a:cubicBezTo>
                    <a:pt x="26" y="74"/>
                    <a:pt x="74" y="26"/>
                    <a:pt x="133" y="26"/>
                  </a:cubicBezTo>
                  <a:cubicBezTo>
                    <a:pt x="192" y="26"/>
                    <a:pt x="240" y="74"/>
                    <a:pt x="240" y="133"/>
                  </a:cubicBezTo>
                  <a:lnTo>
                    <a:pt x="266" y="133"/>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05"/>
            <p:cNvSpPr>
              <a:spLocks/>
            </p:cNvSpPr>
            <p:nvPr/>
          </p:nvSpPr>
          <p:spPr bwMode="auto">
            <a:xfrm>
              <a:off x="7327901" y="3187700"/>
              <a:ext cx="647700" cy="323850"/>
            </a:xfrm>
            <a:custGeom>
              <a:avLst/>
              <a:gdLst>
                <a:gd name="T0" fmla="*/ 181 w 362"/>
                <a:gd name="T1" fmla="*/ 0 h 181"/>
                <a:gd name="T2" fmla="*/ 0 w 362"/>
                <a:gd name="T3" fmla="*/ 181 h 181"/>
                <a:gd name="T4" fmla="*/ 26 w 362"/>
                <a:gd name="T5" fmla="*/ 181 h 181"/>
                <a:gd name="T6" fmla="*/ 181 w 362"/>
                <a:gd name="T7" fmla="*/ 26 h 181"/>
                <a:gd name="T8" fmla="*/ 336 w 362"/>
                <a:gd name="T9" fmla="*/ 181 h 181"/>
                <a:gd name="T10" fmla="*/ 362 w 362"/>
                <a:gd name="T11" fmla="*/ 181 h 181"/>
                <a:gd name="T12" fmla="*/ 181 w 36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362" h="181">
                  <a:moveTo>
                    <a:pt x="181" y="0"/>
                  </a:moveTo>
                  <a:cubicBezTo>
                    <a:pt x="81" y="0"/>
                    <a:pt x="0" y="81"/>
                    <a:pt x="0" y="181"/>
                  </a:cubicBezTo>
                  <a:cubicBezTo>
                    <a:pt x="26" y="181"/>
                    <a:pt x="26" y="181"/>
                    <a:pt x="26" y="181"/>
                  </a:cubicBezTo>
                  <a:cubicBezTo>
                    <a:pt x="26" y="95"/>
                    <a:pt x="96" y="26"/>
                    <a:pt x="181" y="26"/>
                  </a:cubicBezTo>
                  <a:cubicBezTo>
                    <a:pt x="266" y="26"/>
                    <a:pt x="336" y="95"/>
                    <a:pt x="336" y="181"/>
                  </a:cubicBezTo>
                  <a:cubicBezTo>
                    <a:pt x="362" y="181"/>
                    <a:pt x="362" y="181"/>
                    <a:pt x="362" y="181"/>
                  </a:cubicBezTo>
                  <a:cubicBezTo>
                    <a:pt x="362" y="81"/>
                    <a:pt x="281" y="0"/>
                    <a:pt x="181"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6"/>
            <p:cNvSpPr>
              <a:spLocks noEditPoints="1"/>
            </p:cNvSpPr>
            <p:nvPr/>
          </p:nvSpPr>
          <p:spPr bwMode="auto">
            <a:xfrm>
              <a:off x="7412038" y="3459163"/>
              <a:ext cx="479425" cy="552450"/>
            </a:xfrm>
            <a:custGeom>
              <a:avLst/>
              <a:gdLst>
                <a:gd name="T0" fmla="*/ 0 w 302"/>
                <a:gd name="T1" fmla="*/ 348 h 348"/>
                <a:gd name="T2" fmla="*/ 151 w 302"/>
                <a:gd name="T3" fmla="*/ 236 h 348"/>
                <a:gd name="T4" fmla="*/ 302 w 302"/>
                <a:gd name="T5" fmla="*/ 348 h 348"/>
                <a:gd name="T6" fmla="*/ 151 w 302"/>
                <a:gd name="T7" fmla="*/ 0 h 348"/>
                <a:gd name="T8" fmla="*/ 0 w 302"/>
                <a:gd name="T9" fmla="*/ 348 h 348"/>
                <a:gd name="T10" fmla="*/ 175 w 302"/>
                <a:gd name="T11" fmla="*/ 126 h 348"/>
                <a:gd name="T12" fmla="*/ 127 w 302"/>
                <a:gd name="T13" fmla="*/ 126 h 348"/>
                <a:gd name="T14" fmla="*/ 151 w 302"/>
                <a:gd name="T15" fmla="*/ 73 h 348"/>
                <a:gd name="T16" fmla="*/ 175 w 302"/>
                <a:gd name="T17" fmla="*/ 126 h 348"/>
                <a:gd name="T18" fmla="*/ 69 w 302"/>
                <a:gd name="T19" fmla="*/ 261 h 348"/>
                <a:gd name="T20" fmla="*/ 97 w 302"/>
                <a:gd name="T21" fmla="*/ 197 h 348"/>
                <a:gd name="T22" fmla="*/ 126 w 302"/>
                <a:gd name="T23" fmla="*/ 218 h 348"/>
                <a:gd name="T24" fmla="*/ 69 w 302"/>
                <a:gd name="T25" fmla="*/ 261 h 348"/>
                <a:gd name="T26" fmla="*/ 108 w 302"/>
                <a:gd name="T27" fmla="*/ 170 h 348"/>
                <a:gd name="T28" fmla="*/ 115 w 302"/>
                <a:gd name="T29" fmla="*/ 155 h 348"/>
                <a:gd name="T30" fmla="*/ 187 w 302"/>
                <a:gd name="T31" fmla="*/ 155 h 348"/>
                <a:gd name="T32" fmla="*/ 194 w 302"/>
                <a:gd name="T33" fmla="*/ 170 h 348"/>
                <a:gd name="T34" fmla="*/ 151 w 302"/>
                <a:gd name="T35" fmla="*/ 200 h 348"/>
                <a:gd name="T36" fmla="*/ 108 w 302"/>
                <a:gd name="T37" fmla="*/ 170 h 348"/>
                <a:gd name="T38" fmla="*/ 233 w 302"/>
                <a:gd name="T39" fmla="*/ 261 h 348"/>
                <a:gd name="T40" fmla="*/ 176 w 302"/>
                <a:gd name="T41" fmla="*/ 218 h 348"/>
                <a:gd name="T42" fmla="*/ 205 w 302"/>
                <a:gd name="T43" fmla="*/ 197 h 348"/>
                <a:gd name="T44" fmla="*/ 233 w 302"/>
                <a:gd name="T45"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348">
                  <a:moveTo>
                    <a:pt x="0" y="348"/>
                  </a:moveTo>
                  <a:lnTo>
                    <a:pt x="151" y="236"/>
                  </a:lnTo>
                  <a:lnTo>
                    <a:pt x="302" y="348"/>
                  </a:lnTo>
                  <a:lnTo>
                    <a:pt x="151" y="0"/>
                  </a:lnTo>
                  <a:lnTo>
                    <a:pt x="0" y="348"/>
                  </a:lnTo>
                  <a:close/>
                  <a:moveTo>
                    <a:pt x="175" y="126"/>
                  </a:moveTo>
                  <a:lnTo>
                    <a:pt x="127" y="126"/>
                  </a:lnTo>
                  <a:lnTo>
                    <a:pt x="151" y="73"/>
                  </a:lnTo>
                  <a:lnTo>
                    <a:pt x="175" y="126"/>
                  </a:lnTo>
                  <a:close/>
                  <a:moveTo>
                    <a:pt x="69" y="261"/>
                  </a:moveTo>
                  <a:lnTo>
                    <a:pt x="97" y="197"/>
                  </a:lnTo>
                  <a:lnTo>
                    <a:pt x="126" y="218"/>
                  </a:lnTo>
                  <a:lnTo>
                    <a:pt x="69" y="261"/>
                  </a:lnTo>
                  <a:close/>
                  <a:moveTo>
                    <a:pt x="108" y="170"/>
                  </a:moveTo>
                  <a:lnTo>
                    <a:pt x="115" y="155"/>
                  </a:lnTo>
                  <a:lnTo>
                    <a:pt x="187" y="155"/>
                  </a:lnTo>
                  <a:lnTo>
                    <a:pt x="194" y="170"/>
                  </a:lnTo>
                  <a:lnTo>
                    <a:pt x="151" y="200"/>
                  </a:lnTo>
                  <a:lnTo>
                    <a:pt x="108" y="170"/>
                  </a:lnTo>
                  <a:close/>
                  <a:moveTo>
                    <a:pt x="233" y="261"/>
                  </a:moveTo>
                  <a:lnTo>
                    <a:pt x="176" y="218"/>
                  </a:lnTo>
                  <a:lnTo>
                    <a:pt x="205" y="197"/>
                  </a:lnTo>
                  <a:lnTo>
                    <a:pt x="233"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6373873" y="2263884"/>
            <a:ext cx="714863" cy="555516"/>
            <a:chOff x="5651501" y="4840288"/>
            <a:chExt cx="885825" cy="719137"/>
          </a:xfrm>
        </p:grpSpPr>
        <p:sp>
          <p:nvSpPr>
            <p:cNvPr id="42" name="Freeform 154"/>
            <p:cNvSpPr>
              <a:spLocks noEditPoints="1"/>
            </p:cNvSpPr>
            <p:nvPr/>
          </p:nvSpPr>
          <p:spPr bwMode="auto">
            <a:xfrm>
              <a:off x="6016626" y="5407025"/>
              <a:ext cx="153988" cy="152400"/>
            </a:xfrm>
            <a:custGeom>
              <a:avLst/>
              <a:gdLst>
                <a:gd name="T0" fmla="*/ 40 w 80"/>
                <a:gd name="T1" fmla="*/ 79 h 79"/>
                <a:gd name="T2" fmla="*/ 0 w 80"/>
                <a:gd name="T3" fmla="*/ 40 h 79"/>
                <a:gd name="T4" fmla="*/ 40 w 80"/>
                <a:gd name="T5" fmla="*/ 0 h 79"/>
                <a:gd name="T6" fmla="*/ 80 w 80"/>
                <a:gd name="T7" fmla="*/ 40 h 79"/>
                <a:gd name="T8" fmla="*/ 40 w 80"/>
                <a:gd name="T9" fmla="*/ 79 h 79"/>
                <a:gd name="T10" fmla="*/ 40 w 80"/>
                <a:gd name="T11" fmla="*/ 27 h 79"/>
                <a:gd name="T12" fmla="*/ 27 w 80"/>
                <a:gd name="T13" fmla="*/ 40 h 79"/>
                <a:gd name="T14" fmla="*/ 40 w 80"/>
                <a:gd name="T15" fmla="*/ 53 h 79"/>
                <a:gd name="T16" fmla="*/ 53 w 80"/>
                <a:gd name="T17" fmla="*/ 40 h 79"/>
                <a:gd name="T18" fmla="*/ 40 w 80"/>
                <a:gd name="T1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2"/>
                    <a:pt x="0" y="40"/>
                  </a:cubicBezTo>
                  <a:cubicBezTo>
                    <a:pt x="0" y="18"/>
                    <a:pt x="18" y="0"/>
                    <a:pt x="40" y="0"/>
                  </a:cubicBezTo>
                  <a:cubicBezTo>
                    <a:pt x="62" y="0"/>
                    <a:pt x="80" y="18"/>
                    <a:pt x="80" y="40"/>
                  </a:cubicBezTo>
                  <a:cubicBezTo>
                    <a:pt x="80" y="62"/>
                    <a:pt x="62" y="79"/>
                    <a:pt x="40" y="79"/>
                  </a:cubicBezTo>
                  <a:close/>
                  <a:moveTo>
                    <a:pt x="40" y="27"/>
                  </a:moveTo>
                  <a:cubicBezTo>
                    <a:pt x="33" y="27"/>
                    <a:pt x="27" y="33"/>
                    <a:pt x="27" y="40"/>
                  </a:cubicBezTo>
                  <a:cubicBezTo>
                    <a:pt x="27" y="47"/>
                    <a:pt x="33" y="53"/>
                    <a:pt x="40" y="53"/>
                  </a:cubicBezTo>
                  <a:cubicBezTo>
                    <a:pt x="47" y="53"/>
                    <a:pt x="53" y="47"/>
                    <a:pt x="53" y="40"/>
                  </a:cubicBezTo>
                  <a:cubicBezTo>
                    <a:pt x="53" y="33"/>
                    <a:pt x="47" y="27"/>
                    <a:pt x="40" y="27"/>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5"/>
            <p:cNvSpPr>
              <a:spLocks/>
            </p:cNvSpPr>
            <p:nvPr/>
          </p:nvSpPr>
          <p:spPr bwMode="auto">
            <a:xfrm>
              <a:off x="5913438" y="5210175"/>
              <a:ext cx="361950" cy="112713"/>
            </a:xfrm>
            <a:custGeom>
              <a:avLst/>
              <a:gdLst>
                <a:gd name="T0" fmla="*/ 18 w 188"/>
                <a:gd name="T1" fmla="*/ 58 h 58"/>
                <a:gd name="T2" fmla="*/ 0 w 188"/>
                <a:gd name="T3" fmla="*/ 39 h 58"/>
                <a:gd name="T4" fmla="*/ 94 w 188"/>
                <a:gd name="T5" fmla="*/ 0 h 58"/>
                <a:gd name="T6" fmla="*/ 188 w 188"/>
                <a:gd name="T7" fmla="*/ 39 h 58"/>
                <a:gd name="T8" fmla="*/ 170 w 188"/>
                <a:gd name="T9" fmla="*/ 58 h 58"/>
                <a:gd name="T10" fmla="*/ 94 w 188"/>
                <a:gd name="T11" fmla="*/ 27 h 58"/>
                <a:gd name="T12" fmla="*/ 18 w 188"/>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88" h="58">
                  <a:moveTo>
                    <a:pt x="18" y="58"/>
                  </a:moveTo>
                  <a:cubicBezTo>
                    <a:pt x="0" y="39"/>
                    <a:pt x="0" y="39"/>
                    <a:pt x="0" y="39"/>
                  </a:cubicBezTo>
                  <a:cubicBezTo>
                    <a:pt x="25" y="14"/>
                    <a:pt x="58" y="0"/>
                    <a:pt x="94" y="0"/>
                  </a:cubicBezTo>
                  <a:cubicBezTo>
                    <a:pt x="130" y="0"/>
                    <a:pt x="163" y="14"/>
                    <a:pt x="188" y="39"/>
                  </a:cubicBezTo>
                  <a:cubicBezTo>
                    <a:pt x="170" y="58"/>
                    <a:pt x="170" y="58"/>
                    <a:pt x="170" y="58"/>
                  </a:cubicBezTo>
                  <a:cubicBezTo>
                    <a:pt x="149" y="38"/>
                    <a:pt x="123" y="27"/>
                    <a:pt x="94" y="27"/>
                  </a:cubicBezTo>
                  <a:cubicBezTo>
                    <a:pt x="65" y="27"/>
                    <a:pt x="39" y="38"/>
                    <a:pt x="18"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6"/>
            <p:cNvSpPr>
              <a:spLocks/>
            </p:cNvSpPr>
            <p:nvPr/>
          </p:nvSpPr>
          <p:spPr bwMode="auto">
            <a:xfrm>
              <a:off x="5783263" y="5026025"/>
              <a:ext cx="622300" cy="165100"/>
            </a:xfrm>
            <a:custGeom>
              <a:avLst/>
              <a:gdLst>
                <a:gd name="T0" fmla="*/ 306 w 324"/>
                <a:gd name="T1" fmla="*/ 86 h 86"/>
                <a:gd name="T2" fmla="*/ 162 w 324"/>
                <a:gd name="T3" fmla="*/ 26 h 86"/>
                <a:gd name="T4" fmla="*/ 18 w 324"/>
                <a:gd name="T5" fmla="*/ 86 h 86"/>
                <a:gd name="T6" fmla="*/ 0 w 324"/>
                <a:gd name="T7" fmla="*/ 67 h 86"/>
                <a:gd name="T8" fmla="*/ 162 w 324"/>
                <a:gd name="T9" fmla="*/ 0 h 86"/>
                <a:gd name="T10" fmla="*/ 324 w 324"/>
                <a:gd name="T11" fmla="*/ 67 h 86"/>
                <a:gd name="T12" fmla="*/ 306 w 324"/>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324" h="86">
                  <a:moveTo>
                    <a:pt x="306" y="86"/>
                  </a:moveTo>
                  <a:cubicBezTo>
                    <a:pt x="267" y="48"/>
                    <a:pt x="216" y="26"/>
                    <a:pt x="162" y="26"/>
                  </a:cubicBezTo>
                  <a:cubicBezTo>
                    <a:pt x="108" y="26"/>
                    <a:pt x="57" y="48"/>
                    <a:pt x="18" y="86"/>
                  </a:cubicBezTo>
                  <a:cubicBezTo>
                    <a:pt x="0" y="67"/>
                    <a:pt x="0" y="67"/>
                    <a:pt x="0" y="67"/>
                  </a:cubicBezTo>
                  <a:cubicBezTo>
                    <a:pt x="43" y="24"/>
                    <a:pt x="101" y="0"/>
                    <a:pt x="162" y="0"/>
                  </a:cubicBezTo>
                  <a:cubicBezTo>
                    <a:pt x="223" y="0"/>
                    <a:pt x="281" y="24"/>
                    <a:pt x="324" y="67"/>
                  </a:cubicBezTo>
                  <a:lnTo>
                    <a:pt x="306"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7"/>
            <p:cNvSpPr>
              <a:spLocks/>
            </p:cNvSpPr>
            <p:nvPr/>
          </p:nvSpPr>
          <p:spPr bwMode="auto">
            <a:xfrm>
              <a:off x="5651501" y="4840288"/>
              <a:ext cx="885825" cy="220663"/>
            </a:xfrm>
            <a:custGeom>
              <a:avLst/>
              <a:gdLst>
                <a:gd name="T0" fmla="*/ 18 w 460"/>
                <a:gd name="T1" fmla="*/ 114 h 114"/>
                <a:gd name="T2" fmla="*/ 0 w 460"/>
                <a:gd name="T3" fmla="*/ 95 h 114"/>
                <a:gd name="T4" fmla="*/ 230 w 460"/>
                <a:gd name="T5" fmla="*/ 0 h 114"/>
                <a:gd name="T6" fmla="*/ 460 w 460"/>
                <a:gd name="T7" fmla="*/ 95 h 114"/>
                <a:gd name="T8" fmla="*/ 442 w 460"/>
                <a:gd name="T9" fmla="*/ 114 h 114"/>
                <a:gd name="T10" fmla="*/ 230 w 460"/>
                <a:gd name="T11" fmla="*/ 26 h 114"/>
                <a:gd name="T12" fmla="*/ 18 w 460"/>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460" h="114">
                  <a:moveTo>
                    <a:pt x="18" y="114"/>
                  </a:moveTo>
                  <a:cubicBezTo>
                    <a:pt x="0" y="95"/>
                    <a:pt x="0" y="95"/>
                    <a:pt x="0" y="95"/>
                  </a:cubicBezTo>
                  <a:cubicBezTo>
                    <a:pt x="61" y="34"/>
                    <a:pt x="143" y="0"/>
                    <a:pt x="230" y="0"/>
                  </a:cubicBezTo>
                  <a:cubicBezTo>
                    <a:pt x="317" y="0"/>
                    <a:pt x="399" y="34"/>
                    <a:pt x="460" y="95"/>
                  </a:cubicBezTo>
                  <a:cubicBezTo>
                    <a:pt x="442" y="114"/>
                    <a:pt x="442" y="114"/>
                    <a:pt x="442" y="114"/>
                  </a:cubicBezTo>
                  <a:cubicBezTo>
                    <a:pt x="385" y="57"/>
                    <a:pt x="310" y="26"/>
                    <a:pt x="230" y="26"/>
                  </a:cubicBezTo>
                  <a:cubicBezTo>
                    <a:pt x="150" y="26"/>
                    <a:pt x="75" y="57"/>
                    <a:pt x="18" y="1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6" name="Picture 4" descr="http://www.3gpp.org/ftp/inbox/marcoms/Logos/LTE%20logo/LTE-Logo-1500p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1300" y="4503157"/>
            <a:ext cx="635588" cy="58601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quicksand.be/wp/wp-content/uploads/2015/06/logo-sigfo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1494" y="5113440"/>
            <a:ext cx="815808" cy="233088"/>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1695106" y="2113678"/>
            <a:ext cx="7529894" cy="3687971"/>
            <a:chOff x="1847505" y="2113678"/>
            <a:chExt cx="7529894" cy="3687971"/>
          </a:xfrm>
        </p:grpSpPr>
        <p:pic>
          <p:nvPicPr>
            <p:cNvPr id="49" name="Picture 48"/>
            <p:cNvPicPr>
              <a:picLocks noChangeAspect="1"/>
            </p:cNvPicPr>
            <p:nvPr/>
          </p:nvPicPr>
          <p:blipFill rotWithShape="1">
            <a:blip r:embed="rId9" cstate="email">
              <a:extLst>
                <a:ext uri="{28A0092B-C50C-407E-A947-70E740481C1C}">
                  <a14:useLocalDpi xmlns:a14="http://schemas.microsoft.com/office/drawing/2010/main"/>
                </a:ext>
              </a:extLst>
            </a:blip>
            <a:srcRect l="1886" t="62811" r="71681" b="5753"/>
            <a:stretch/>
          </p:blipFill>
          <p:spPr>
            <a:xfrm>
              <a:off x="1847505" y="3494307"/>
              <a:ext cx="2484827" cy="2307342"/>
            </a:xfrm>
            <a:prstGeom prst="rect">
              <a:avLst/>
            </a:prstGeom>
          </p:spPr>
        </p:pic>
        <p:sp>
          <p:nvSpPr>
            <p:cNvPr id="50" name="Rectangle 49"/>
            <p:cNvSpPr/>
            <p:nvPr/>
          </p:nvSpPr>
          <p:spPr bwMode="ltGray">
            <a:xfrm>
              <a:off x="8153399" y="2113678"/>
              <a:ext cx="1224000" cy="3372722"/>
            </a:xfrm>
            <a:prstGeom prst="rect">
              <a:avLst/>
            </a:prstGeom>
            <a:noFill/>
            <a:ln w="571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pPr>
              <a:r>
                <a:rPr lang="en-GB" sz="1600" dirty="0">
                  <a:solidFill>
                    <a:schemeClr val="tx1"/>
                  </a:solidFill>
                </a:rPr>
                <a:t>Connected Car</a:t>
              </a:r>
              <a:endParaRPr lang="en-US" sz="1600" dirty="0" err="1">
                <a:solidFill>
                  <a:schemeClr val="tx1"/>
                </a:solidFill>
              </a:endParaRPr>
            </a:p>
          </p:txBody>
        </p:sp>
        <p:grpSp>
          <p:nvGrpSpPr>
            <p:cNvPr id="51" name="Group 50"/>
            <p:cNvGrpSpPr/>
            <p:nvPr/>
          </p:nvGrpSpPr>
          <p:grpSpPr>
            <a:xfrm>
              <a:off x="8555565" y="3594642"/>
              <a:ext cx="405966" cy="524631"/>
              <a:chOff x="7327901" y="3187700"/>
              <a:chExt cx="647700" cy="823913"/>
            </a:xfrm>
          </p:grpSpPr>
          <p:sp>
            <p:nvSpPr>
              <p:cNvPr id="52" name="Freeform 103"/>
              <p:cNvSpPr>
                <a:spLocks/>
              </p:cNvSpPr>
              <p:nvPr/>
            </p:nvSpPr>
            <p:spPr bwMode="auto">
              <a:xfrm>
                <a:off x="7499351" y="3359150"/>
                <a:ext cx="304800" cy="152400"/>
              </a:xfrm>
              <a:custGeom>
                <a:avLst/>
                <a:gdLst>
                  <a:gd name="T0" fmla="*/ 85 w 170"/>
                  <a:gd name="T1" fmla="*/ 0 h 85"/>
                  <a:gd name="T2" fmla="*/ 0 w 170"/>
                  <a:gd name="T3" fmla="*/ 85 h 85"/>
                  <a:gd name="T4" fmla="*/ 26 w 170"/>
                  <a:gd name="T5" fmla="*/ 85 h 85"/>
                  <a:gd name="T6" fmla="*/ 85 w 170"/>
                  <a:gd name="T7" fmla="*/ 26 h 85"/>
                  <a:gd name="T8" fmla="*/ 144 w 170"/>
                  <a:gd name="T9" fmla="*/ 85 h 85"/>
                  <a:gd name="T10" fmla="*/ 170 w 170"/>
                  <a:gd name="T11" fmla="*/ 85 h 85"/>
                  <a:gd name="T12" fmla="*/ 85 w 170"/>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70" h="85">
                    <a:moveTo>
                      <a:pt x="85" y="0"/>
                    </a:moveTo>
                    <a:cubicBezTo>
                      <a:pt x="38" y="0"/>
                      <a:pt x="0" y="38"/>
                      <a:pt x="0" y="85"/>
                    </a:cubicBezTo>
                    <a:cubicBezTo>
                      <a:pt x="26" y="85"/>
                      <a:pt x="26" y="85"/>
                      <a:pt x="26" y="85"/>
                    </a:cubicBezTo>
                    <a:cubicBezTo>
                      <a:pt x="26" y="52"/>
                      <a:pt x="52" y="26"/>
                      <a:pt x="85" y="26"/>
                    </a:cubicBezTo>
                    <a:cubicBezTo>
                      <a:pt x="118" y="26"/>
                      <a:pt x="144" y="52"/>
                      <a:pt x="144" y="85"/>
                    </a:cubicBezTo>
                    <a:cubicBezTo>
                      <a:pt x="170" y="85"/>
                      <a:pt x="170" y="85"/>
                      <a:pt x="170" y="85"/>
                    </a:cubicBezTo>
                    <a:cubicBezTo>
                      <a:pt x="170" y="38"/>
                      <a:pt x="132" y="0"/>
                      <a:pt x="85"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4"/>
              <p:cNvSpPr>
                <a:spLocks/>
              </p:cNvSpPr>
              <p:nvPr/>
            </p:nvSpPr>
            <p:spPr bwMode="auto">
              <a:xfrm>
                <a:off x="7413626" y="3273425"/>
                <a:ext cx="476250" cy="238125"/>
              </a:xfrm>
              <a:custGeom>
                <a:avLst/>
                <a:gdLst>
                  <a:gd name="T0" fmla="*/ 266 w 266"/>
                  <a:gd name="T1" fmla="*/ 133 h 133"/>
                  <a:gd name="T2" fmla="*/ 133 w 266"/>
                  <a:gd name="T3" fmla="*/ 0 h 133"/>
                  <a:gd name="T4" fmla="*/ 0 w 266"/>
                  <a:gd name="T5" fmla="*/ 133 h 133"/>
                  <a:gd name="T6" fmla="*/ 26 w 266"/>
                  <a:gd name="T7" fmla="*/ 133 h 133"/>
                  <a:gd name="T8" fmla="*/ 133 w 266"/>
                  <a:gd name="T9" fmla="*/ 26 h 133"/>
                  <a:gd name="T10" fmla="*/ 240 w 266"/>
                  <a:gd name="T11" fmla="*/ 133 h 133"/>
                  <a:gd name="T12" fmla="*/ 266 w 2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66" h="133">
                    <a:moveTo>
                      <a:pt x="266" y="133"/>
                    </a:moveTo>
                    <a:cubicBezTo>
                      <a:pt x="266" y="59"/>
                      <a:pt x="206" y="0"/>
                      <a:pt x="133" y="0"/>
                    </a:cubicBezTo>
                    <a:cubicBezTo>
                      <a:pt x="60" y="0"/>
                      <a:pt x="0" y="59"/>
                      <a:pt x="0" y="133"/>
                    </a:cubicBezTo>
                    <a:cubicBezTo>
                      <a:pt x="26" y="133"/>
                      <a:pt x="26" y="133"/>
                      <a:pt x="26" y="133"/>
                    </a:cubicBezTo>
                    <a:cubicBezTo>
                      <a:pt x="26" y="74"/>
                      <a:pt x="74" y="26"/>
                      <a:pt x="133" y="26"/>
                    </a:cubicBezTo>
                    <a:cubicBezTo>
                      <a:pt x="192" y="26"/>
                      <a:pt x="240" y="74"/>
                      <a:pt x="240" y="133"/>
                    </a:cubicBezTo>
                    <a:lnTo>
                      <a:pt x="266" y="133"/>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5"/>
              <p:cNvSpPr>
                <a:spLocks/>
              </p:cNvSpPr>
              <p:nvPr/>
            </p:nvSpPr>
            <p:spPr bwMode="auto">
              <a:xfrm>
                <a:off x="7327901" y="3187700"/>
                <a:ext cx="647700" cy="323850"/>
              </a:xfrm>
              <a:custGeom>
                <a:avLst/>
                <a:gdLst>
                  <a:gd name="T0" fmla="*/ 181 w 362"/>
                  <a:gd name="T1" fmla="*/ 0 h 181"/>
                  <a:gd name="T2" fmla="*/ 0 w 362"/>
                  <a:gd name="T3" fmla="*/ 181 h 181"/>
                  <a:gd name="T4" fmla="*/ 26 w 362"/>
                  <a:gd name="T5" fmla="*/ 181 h 181"/>
                  <a:gd name="T6" fmla="*/ 181 w 362"/>
                  <a:gd name="T7" fmla="*/ 26 h 181"/>
                  <a:gd name="T8" fmla="*/ 336 w 362"/>
                  <a:gd name="T9" fmla="*/ 181 h 181"/>
                  <a:gd name="T10" fmla="*/ 362 w 362"/>
                  <a:gd name="T11" fmla="*/ 181 h 181"/>
                  <a:gd name="T12" fmla="*/ 181 w 36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362" h="181">
                    <a:moveTo>
                      <a:pt x="181" y="0"/>
                    </a:moveTo>
                    <a:cubicBezTo>
                      <a:pt x="81" y="0"/>
                      <a:pt x="0" y="81"/>
                      <a:pt x="0" y="181"/>
                    </a:cubicBezTo>
                    <a:cubicBezTo>
                      <a:pt x="26" y="181"/>
                      <a:pt x="26" y="181"/>
                      <a:pt x="26" y="181"/>
                    </a:cubicBezTo>
                    <a:cubicBezTo>
                      <a:pt x="26" y="95"/>
                      <a:pt x="96" y="26"/>
                      <a:pt x="181" y="26"/>
                    </a:cubicBezTo>
                    <a:cubicBezTo>
                      <a:pt x="266" y="26"/>
                      <a:pt x="336" y="95"/>
                      <a:pt x="336" y="181"/>
                    </a:cubicBezTo>
                    <a:cubicBezTo>
                      <a:pt x="362" y="181"/>
                      <a:pt x="362" y="181"/>
                      <a:pt x="362" y="181"/>
                    </a:cubicBezTo>
                    <a:cubicBezTo>
                      <a:pt x="362" y="81"/>
                      <a:pt x="281" y="0"/>
                      <a:pt x="181"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6"/>
              <p:cNvSpPr>
                <a:spLocks noEditPoints="1"/>
              </p:cNvSpPr>
              <p:nvPr/>
            </p:nvSpPr>
            <p:spPr bwMode="auto">
              <a:xfrm>
                <a:off x="7412038" y="3459163"/>
                <a:ext cx="479425" cy="552450"/>
              </a:xfrm>
              <a:custGeom>
                <a:avLst/>
                <a:gdLst>
                  <a:gd name="T0" fmla="*/ 0 w 302"/>
                  <a:gd name="T1" fmla="*/ 348 h 348"/>
                  <a:gd name="T2" fmla="*/ 151 w 302"/>
                  <a:gd name="T3" fmla="*/ 236 h 348"/>
                  <a:gd name="T4" fmla="*/ 302 w 302"/>
                  <a:gd name="T5" fmla="*/ 348 h 348"/>
                  <a:gd name="T6" fmla="*/ 151 w 302"/>
                  <a:gd name="T7" fmla="*/ 0 h 348"/>
                  <a:gd name="T8" fmla="*/ 0 w 302"/>
                  <a:gd name="T9" fmla="*/ 348 h 348"/>
                  <a:gd name="T10" fmla="*/ 175 w 302"/>
                  <a:gd name="T11" fmla="*/ 126 h 348"/>
                  <a:gd name="T12" fmla="*/ 127 w 302"/>
                  <a:gd name="T13" fmla="*/ 126 h 348"/>
                  <a:gd name="T14" fmla="*/ 151 w 302"/>
                  <a:gd name="T15" fmla="*/ 73 h 348"/>
                  <a:gd name="T16" fmla="*/ 175 w 302"/>
                  <a:gd name="T17" fmla="*/ 126 h 348"/>
                  <a:gd name="T18" fmla="*/ 69 w 302"/>
                  <a:gd name="T19" fmla="*/ 261 h 348"/>
                  <a:gd name="T20" fmla="*/ 97 w 302"/>
                  <a:gd name="T21" fmla="*/ 197 h 348"/>
                  <a:gd name="T22" fmla="*/ 126 w 302"/>
                  <a:gd name="T23" fmla="*/ 218 h 348"/>
                  <a:gd name="T24" fmla="*/ 69 w 302"/>
                  <a:gd name="T25" fmla="*/ 261 h 348"/>
                  <a:gd name="T26" fmla="*/ 108 w 302"/>
                  <a:gd name="T27" fmla="*/ 170 h 348"/>
                  <a:gd name="T28" fmla="*/ 115 w 302"/>
                  <a:gd name="T29" fmla="*/ 155 h 348"/>
                  <a:gd name="T30" fmla="*/ 187 w 302"/>
                  <a:gd name="T31" fmla="*/ 155 h 348"/>
                  <a:gd name="T32" fmla="*/ 194 w 302"/>
                  <a:gd name="T33" fmla="*/ 170 h 348"/>
                  <a:gd name="T34" fmla="*/ 151 w 302"/>
                  <a:gd name="T35" fmla="*/ 200 h 348"/>
                  <a:gd name="T36" fmla="*/ 108 w 302"/>
                  <a:gd name="T37" fmla="*/ 170 h 348"/>
                  <a:gd name="T38" fmla="*/ 233 w 302"/>
                  <a:gd name="T39" fmla="*/ 261 h 348"/>
                  <a:gd name="T40" fmla="*/ 176 w 302"/>
                  <a:gd name="T41" fmla="*/ 218 h 348"/>
                  <a:gd name="T42" fmla="*/ 205 w 302"/>
                  <a:gd name="T43" fmla="*/ 197 h 348"/>
                  <a:gd name="T44" fmla="*/ 233 w 302"/>
                  <a:gd name="T45"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348">
                    <a:moveTo>
                      <a:pt x="0" y="348"/>
                    </a:moveTo>
                    <a:lnTo>
                      <a:pt x="151" y="236"/>
                    </a:lnTo>
                    <a:lnTo>
                      <a:pt x="302" y="348"/>
                    </a:lnTo>
                    <a:lnTo>
                      <a:pt x="151" y="0"/>
                    </a:lnTo>
                    <a:lnTo>
                      <a:pt x="0" y="348"/>
                    </a:lnTo>
                    <a:close/>
                    <a:moveTo>
                      <a:pt x="175" y="126"/>
                    </a:moveTo>
                    <a:lnTo>
                      <a:pt x="127" y="126"/>
                    </a:lnTo>
                    <a:lnTo>
                      <a:pt x="151" y="73"/>
                    </a:lnTo>
                    <a:lnTo>
                      <a:pt x="175" y="126"/>
                    </a:lnTo>
                    <a:close/>
                    <a:moveTo>
                      <a:pt x="69" y="261"/>
                    </a:moveTo>
                    <a:lnTo>
                      <a:pt x="97" y="197"/>
                    </a:lnTo>
                    <a:lnTo>
                      <a:pt x="126" y="218"/>
                    </a:lnTo>
                    <a:lnTo>
                      <a:pt x="69" y="261"/>
                    </a:lnTo>
                    <a:close/>
                    <a:moveTo>
                      <a:pt x="108" y="170"/>
                    </a:moveTo>
                    <a:lnTo>
                      <a:pt x="115" y="155"/>
                    </a:lnTo>
                    <a:lnTo>
                      <a:pt x="187" y="155"/>
                    </a:lnTo>
                    <a:lnTo>
                      <a:pt x="194" y="170"/>
                    </a:lnTo>
                    <a:lnTo>
                      <a:pt x="151" y="200"/>
                    </a:lnTo>
                    <a:lnTo>
                      <a:pt x="108" y="170"/>
                    </a:lnTo>
                    <a:close/>
                    <a:moveTo>
                      <a:pt x="233" y="261"/>
                    </a:moveTo>
                    <a:lnTo>
                      <a:pt x="176" y="218"/>
                    </a:lnTo>
                    <a:lnTo>
                      <a:pt x="205" y="197"/>
                    </a:lnTo>
                    <a:lnTo>
                      <a:pt x="233"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p:cNvGrpSpPr/>
          <p:nvPr/>
        </p:nvGrpSpPr>
        <p:grpSpPr>
          <a:xfrm>
            <a:off x="9350323" y="2110683"/>
            <a:ext cx="1224000" cy="3372722"/>
            <a:chOff x="9426523" y="2110683"/>
            <a:chExt cx="1224000" cy="3372722"/>
          </a:xfrm>
        </p:grpSpPr>
        <p:pic>
          <p:nvPicPr>
            <p:cNvPr id="57" name="Picture 56"/>
            <p:cNvPicPr>
              <a:picLocks noChangeAspect="1"/>
            </p:cNvPicPr>
            <p:nvPr/>
          </p:nvPicPr>
          <p:blipFill rotWithShape="1">
            <a:blip r:embed="rId9" cstate="email">
              <a:extLst>
                <a:ext uri="{28A0092B-C50C-407E-A947-70E740481C1C}">
                  <a14:useLocalDpi xmlns:a14="http://schemas.microsoft.com/office/drawing/2010/main"/>
                </a:ext>
              </a:extLst>
            </a:blip>
            <a:srcRect l="36692" t="68999" r="36874" b="4401"/>
            <a:stretch/>
          </p:blipFill>
          <p:spPr>
            <a:xfrm>
              <a:off x="9426524" y="4462963"/>
              <a:ext cx="1066800" cy="838200"/>
            </a:xfrm>
            <a:prstGeom prst="rect">
              <a:avLst/>
            </a:prstGeom>
          </p:spPr>
        </p:pic>
        <p:sp>
          <p:nvSpPr>
            <p:cNvPr id="58" name="Rectangle 57"/>
            <p:cNvSpPr/>
            <p:nvPr/>
          </p:nvSpPr>
          <p:spPr bwMode="ltGray">
            <a:xfrm>
              <a:off x="9426523" y="2110683"/>
              <a:ext cx="1224000" cy="3372722"/>
            </a:xfrm>
            <a:prstGeom prst="rect">
              <a:avLst/>
            </a:prstGeom>
            <a:noFill/>
            <a:ln w="571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lnSpc>
                  <a:spcPct val="90000"/>
                </a:lnSpc>
              </a:pPr>
              <a:r>
                <a:rPr lang="en-GB" sz="1600" dirty="0">
                  <a:solidFill>
                    <a:schemeClr val="tx1"/>
                  </a:solidFill>
                </a:rPr>
                <a:t>Smart      Home</a:t>
              </a:r>
              <a:endParaRPr lang="en-US" sz="1600" dirty="0" err="1">
                <a:solidFill>
                  <a:schemeClr val="tx1"/>
                </a:solidFill>
              </a:endParaRPr>
            </a:p>
          </p:txBody>
        </p:sp>
        <p:grpSp>
          <p:nvGrpSpPr>
            <p:cNvPr id="59" name="Group 58"/>
            <p:cNvGrpSpPr/>
            <p:nvPr/>
          </p:nvGrpSpPr>
          <p:grpSpPr>
            <a:xfrm>
              <a:off x="9833143" y="3594642"/>
              <a:ext cx="405966" cy="524631"/>
              <a:chOff x="7327901" y="3187700"/>
              <a:chExt cx="647700" cy="823913"/>
            </a:xfrm>
          </p:grpSpPr>
          <p:sp>
            <p:nvSpPr>
              <p:cNvPr id="60" name="Freeform 103"/>
              <p:cNvSpPr>
                <a:spLocks/>
              </p:cNvSpPr>
              <p:nvPr/>
            </p:nvSpPr>
            <p:spPr bwMode="auto">
              <a:xfrm>
                <a:off x="7499351" y="3359150"/>
                <a:ext cx="304800" cy="152400"/>
              </a:xfrm>
              <a:custGeom>
                <a:avLst/>
                <a:gdLst>
                  <a:gd name="T0" fmla="*/ 85 w 170"/>
                  <a:gd name="T1" fmla="*/ 0 h 85"/>
                  <a:gd name="T2" fmla="*/ 0 w 170"/>
                  <a:gd name="T3" fmla="*/ 85 h 85"/>
                  <a:gd name="T4" fmla="*/ 26 w 170"/>
                  <a:gd name="T5" fmla="*/ 85 h 85"/>
                  <a:gd name="T6" fmla="*/ 85 w 170"/>
                  <a:gd name="T7" fmla="*/ 26 h 85"/>
                  <a:gd name="T8" fmla="*/ 144 w 170"/>
                  <a:gd name="T9" fmla="*/ 85 h 85"/>
                  <a:gd name="T10" fmla="*/ 170 w 170"/>
                  <a:gd name="T11" fmla="*/ 85 h 85"/>
                  <a:gd name="T12" fmla="*/ 85 w 170"/>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70" h="85">
                    <a:moveTo>
                      <a:pt x="85" y="0"/>
                    </a:moveTo>
                    <a:cubicBezTo>
                      <a:pt x="38" y="0"/>
                      <a:pt x="0" y="38"/>
                      <a:pt x="0" y="85"/>
                    </a:cubicBezTo>
                    <a:cubicBezTo>
                      <a:pt x="26" y="85"/>
                      <a:pt x="26" y="85"/>
                      <a:pt x="26" y="85"/>
                    </a:cubicBezTo>
                    <a:cubicBezTo>
                      <a:pt x="26" y="52"/>
                      <a:pt x="52" y="26"/>
                      <a:pt x="85" y="26"/>
                    </a:cubicBezTo>
                    <a:cubicBezTo>
                      <a:pt x="118" y="26"/>
                      <a:pt x="144" y="52"/>
                      <a:pt x="144" y="85"/>
                    </a:cubicBezTo>
                    <a:cubicBezTo>
                      <a:pt x="170" y="85"/>
                      <a:pt x="170" y="85"/>
                      <a:pt x="170" y="85"/>
                    </a:cubicBezTo>
                    <a:cubicBezTo>
                      <a:pt x="170" y="38"/>
                      <a:pt x="132" y="0"/>
                      <a:pt x="85"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4"/>
              <p:cNvSpPr>
                <a:spLocks/>
              </p:cNvSpPr>
              <p:nvPr/>
            </p:nvSpPr>
            <p:spPr bwMode="auto">
              <a:xfrm>
                <a:off x="7413626" y="3273425"/>
                <a:ext cx="476250" cy="238125"/>
              </a:xfrm>
              <a:custGeom>
                <a:avLst/>
                <a:gdLst>
                  <a:gd name="T0" fmla="*/ 266 w 266"/>
                  <a:gd name="T1" fmla="*/ 133 h 133"/>
                  <a:gd name="T2" fmla="*/ 133 w 266"/>
                  <a:gd name="T3" fmla="*/ 0 h 133"/>
                  <a:gd name="T4" fmla="*/ 0 w 266"/>
                  <a:gd name="T5" fmla="*/ 133 h 133"/>
                  <a:gd name="T6" fmla="*/ 26 w 266"/>
                  <a:gd name="T7" fmla="*/ 133 h 133"/>
                  <a:gd name="T8" fmla="*/ 133 w 266"/>
                  <a:gd name="T9" fmla="*/ 26 h 133"/>
                  <a:gd name="T10" fmla="*/ 240 w 266"/>
                  <a:gd name="T11" fmla="*/ 133 h 133"/>
                  <a:gd name="T12" fmla="*/ 266 w 2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66" h="133">
                    <a:moveTo>
                      <a:pt x="266" y="133"/>
                    </a:moveTo>
                    <a:cubicBezTo>
                      <a:pt x="266" y="59"/>
                      <a:pt x="206" y="0"/>
                      <a:pt x="133" y="0"/>
                    </a:cubicBezTo>
                    <a:cubicBezTo>
                      <a:pt x="60" y="0"/>
                      <a:pt x="0" y="59"/>
                      <a:pt x="0" y="133"/>
                    </a:cubicBezTo>
                    <a:cubicBezTo>
                      <a:pt x="26" y="133"/>
                      <a:pt x="26" y="133"/>
                      <a:pt x="26" y="133"/>
                    </a:cubicBezTo>
                    <a:cubicBezTo>
                      <a:pt x="26" y="74"/>
                      <a:pt x="74" y="26"/>
                      <a:pt x="133" y="26"/>
                    </a:cubicBezTo>
                    <a:cubicBezTo>
                      <a:pt x="192" y="26"/>
                      <a:pt x="240" y="74"/>
                      <a:pt x="240" y="133"/>
                    </a:cubicBezTo>
                    <a:lnTo>
                      <a:pt x="266" y="133"/>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5"/>
              <p:cNvSpPr>
                <a:spLocks/>
              </p:cNvSpPr>
              <p:nvPr/>
            </p:nvSpPr>
            <p:spPr bwMode="auto">
              <a:xfrm>
                <a:off x="7327901" y="3187700"/>
                <a:ext cx="647700" cy="323850"/>
              </a:xfrm>
              <a:custGeom>
                <a:avLst/>
                <a:gdLst>
                  <a:gd name="T0" fmla="*/ 181 w 362"/>
                  <a:gd name="T1" fmla="*/ 0 h 181"/>
                  <a:gd name="T2" fmla="*/ 0 w 362"/>
                  <a:gd name="T3" fmla="*/ 181 h 181"/>
                  <a:gd name="T4" fmla="*/ 26 w 362"/>
                  <a:gd name="T5" fmla="*/ 181 h 181"/>
                  <a:gd name="T6" fmla="*/ 181 w 362"/>
                  <a:gd name="T7" fmla="*/ 26 h 181"/>
                  <a:gd name="T8" fmla="*/ 336 w 362"/>
                  <a:gd name="T9" fmla="*/ 181 h 181"/>
                  <a:gd name="T10" fmla="*/ 362 w 362"/>
                  <a:gd name="T11" fmla="*/ 181 h 181"/>
                  <a:gd name="T12" fmla="*/ 181 w 36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362" h="181">
                    <a:moveTo>
                      <a:pt x="181" y="0"/>
                    </a:moveTo>
                    <a:cubicBezTo>
                      <a:pt x="81" y="0"/>
                      <a:pt x="0" y="81"/>
                      <a:pt x="0" y="181"/>
                    </a:cubicBezTo>
                    <a:cubicBezTo>
                      <a:pt x="26" y="181"/>
                      <a:pt x="26" y="181"/>
                      <a:pt x="26" y="181"/>
                    </a:cubicBezTo>
                    <a:cubicBezTo>
                      <a:pt x="26" y="95"/>
                      <a:pt x="96" y="26"/>
                      <a:pt x="181" y="26"/>
                    </a:cubicBezTo>
                    <a:cubicBezTo>
                      <a:pt x="266" y="26"/>
                      <a:pt x="336" y="95"/>
                      <a:pt x="336" y="181"/>
                    </a:cubicBezTo>
                    <a:cubicBezTo>
                      <a:pt x="362" y="181"/>
                      <a:pt x="362" y="181"/>
                      <a:pt x="362" y="181"/>
                    </a:cubicBezTo>
                    <a:cubicBezTo>
                      <a:pt x="362" y="81"/>
                      <a:pt x="281" y="0"/>
                      <a:pt x="181"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6"/>
              <p:cNvSpPr>
                <a:spLocks noEditPoints="1"/>
              </p:cNvSpPr>
              <p:nvPr/>
            </p:nvSpPr>
            <p:spPr bwMode="auto">
              <a:xfrm>
                <a:off x="7412038" y="3459163"/>
                <a:ext cx="479425" cy="552450"/>
              </a:xfrm>
              <a:custGeom>
                <a:avLst/>
                <a:gdLst>
                  <a:gd name="T0" fmla="*/ 0 w 302"/>
                  <a:gd name="T1" fmla="*/ 348 h 348"/>
                  <a:gd name="T2" fmla="*/ 151 w 302"/>
                  <a:gd name="T3" fmla="*/ 236 h 348"/>
                  <a:gd name="T4" fmla="*/ 302 w 302"/>
                  <a:gd name="T5" fmla="*/ 348 h 348"/>
                  <a:gd name="T6" fmla="*/ 151 w 302"/>
                  <a:gd name="T7" fmla="*/ 0 h 348"/>
                  <a:gd name="T8" fmla="*/ 0 w 302"/>
                  <a:gd name="T9" fmla="*/ 348 h 348"/>
                  <a:gd name="T10" fmla="*/ 175 w 302"/>
                  <a:gd name="T11" fmla="*/ 126 h 348"/>
                  <a:gd name="T12" fmla="*/ 127 w 302"/>
                  <a:gd name="T13" fmla="*/ 126 h 348"/>
                  <a:gd name="T14" fmla="*/ 151 w 302"/>
                  <a:gd name="T15" fmla="*/ 73 h 348"/>
                  <a:gd name="T16" fmla="*/ 175 w 302"/>
                  <a:gd name="T17" fmla="*/ 126 h 348"/>
                  <a:gd name="T18" fmla="*/ 69 w 302"/>
                  <a:gd name="T19" fmla="*/ 261 h 348"/>
                  <a:gd name="T20" fmla="*/ 97 w 302"/>
                  <a:gd name="T21" fmla="*/ 197 h 348"/>
                  <a:gd name="T22" fmla="*/ 126 w 302"/>
                  <a:gd name="T23" fmla="*/ 218 h 348"/>
                  <a:gd name="T24" fmla="*/ 69 w 302"/>
                  <a:gd name="T25" fmla="*/ 261 h 348"/>
                  <a:gd name="T26" fmla="*/ 108 w 302"/>
                  <a:gd name="T27" fmla="*/ 170 h 348"/>
                  <a:gd name="T28" fmla="*/ 115 w 302"/>
                  <a:gd name="T29" fmla="*/ 155 h 348"/>
                  <a:gd name="T30" fmla="*/ 187 w 302"/>
                  <a:gd name="T31" fmla="*/ 155 h 348"/>
                  <a:gd name="T32" fmla="*/ 194 w 302"/>
                  <a:gd name="T33" fmla="*/ 170 h 348"/>
                  <a:gd name="T34" fmla="*/ 151 w 302"/>
                  <a:gd name="T35" fmla="*/ 200 h 348"/>
                  <a:gd name="T36" fmla="*/ 108 w 302"/>
                  <a:gd name="T37" fmla="*/ 170 h 348"/>
                  <a:gd name="T38" fmla="*/ 233 w 302"/>
                  <a:gd name="T39" fmla="*/ 261 h 348"/>
                  <a:gd name="T40" fmla="*/ 176 w 302"/>
                  <a:gd name="T41" fmla="*/ 218 h 348"/>
                  <a:gd name="T42" fmla="*/ 205 w 302"/>
                  <a:gd name="T43" fmla="*/ 197 h 348"/>
                  <a:gd name="T44" fmla="*/ 233 w 302"/>
                  <a:gd name="T45"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348">
                    <a:moveTo>
                      <a:pt x="0" y="348"/>
                    </a:moveTo>
                    <a:lnTo>
                      <a:pt x="151" y="236"/>
                    </a:lnTo>
                    <a:lnTo>
                      <a:pt x="302" y="348"/>
                    </a:lnTo>
                    <a:lnTo>
                      <a:pt x="151" y="0"/>
                    </a:lnTo>
                    <a:lnTo>
                      <a:pt x="0" y="348"/>
                    </a:lnTo>
                    <a:close/>
                    <a:moveTo>
                      <a:pt x="175" y="126"/>
                    </a:moveTo>
                    <a:lnTo>
                      <a:pt x="127" y="126"/>
                    </a:lnTo>
                    <a:lnTo>
                      <a:pt x="151" y="73"/>
                    </a:lnTo>
                    <a:lnTo>
                      <a:pt x="175" y="126"/>
                    </a:lnTo>
                    <a:close/>
                    <a:moveTo>
                      <a:pt x="69" y="261"/>
                    </a:moveTo>
                    <a:lnTo>
                      <a:pt x="97" y="197"/>
                    </a:lnTo>
                    <a:lnTo>
                      <a:pt x="126" y="218"/>
                    </a:lnTo>
                    <a:lnTo>
                      <a:pt x="69" y="261"/>
                    </a:lnTo>
                    <a:close/>
                    <a:moveTo>
                      <a:pt x="108" y="170"/>
                    </a:moveTo>
                    <a:lnTo>
                      <a:pt x="115" y="155"/>
                    </a:lnTo>
                    <a:lnTo>
                      <a:pt x="187" y="155"/>
                    </a:lnTo>
                    <a:lnTo>
                      <a:pt x="194" y="170"/>
                    </a:lnTo>
                    <a:lnTo>
                      <a:pt x="151" y="200"/>
                    </a:lnTo>
                    <a:lnTo>
                      <a:pt x="108" y="170"/>
                    </a:lnTo>
                    <a:close/>
                    <a:moveTo>
                      <a:pt x="233" y="261"/>
                    </a:moveTo>
                    <a:lnTo>
                      <a:pt x="176" y="218"/>
                    </a:lnTo>
                    <a:lnTo>
                      <a:pt x="205" y="197"/>
                    </a:lnTo>
                    <a:lnTo>
                      <a:pt x="233"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4" name="Group 63"/>
          <p:cNvGrpSpPr/>
          <p:nvPr/>
        </p:nvGrpSpPr>
        <p:grpSpPr>
          <a:xfrm>
            <a:off x="10699647" y="2110683"/>
            <a:ext cx="1224000" cy="3372722"/>
            <a:chOff x="10699647" y="2110683"/>
            <a:chExt cx="1224000" cy="3372722"/>
          </a:xfrm>
        </p:grpSpPr>
        <p:pic>
          <p:nvPicPr>
            <p:cNvPr id="65" name="Picture 64"/>
            <p:cNvPicPr>
              <a:picLocks noChangeAspect="1"/>
            </p:cNvPicPr>
            <p:nvPr/>
          </p:nvPicPr>
          <p:blipFill rotWithShape="1">
            <a:blip r:embed="rId9" cstate="email">
              <a:extLst>
                <a:ext uri="{28A0092B-C50C-407E-A947-70E740481C1C}">
                  <a14:useLocalDpi xmlns:a14="http://schemas.microsoft.com/office/drawing/2010/main"/>
                </a:ext>
              </a:extLst>
            </a:blip>
            <a:srcRect l="72514" t="67373" r="1052" b="3610"/>
            <a:stretch/>
          </p:blipFill>
          <p:spPr>
            <a:xfrm>
              <a:off x="10801182" y="4411352"/>
              <a:ext cx="1066801" cy="914401"/>
            </a:xfrm>
            <a:prstGeom prst="rect">
              <a:avLst/>
            </a:prstGeom>
          </p:spPr>
        </p:pic>
        <p:sp>
          <p:nvSpPr>
            <p:cNvPr id="66" name="Rectangle 65"/>
            <p:cNvSpPr/>
            <p:nvPr/>
          </p:nvSpPr>
          <p:spPr bwMode="ltGray">
            <a:xfrm>
              <a:off x="10699647" y="2110683"/>
              <a:ext cx="1224000" cy="3372722"/>
            </a:xfrm>
            <a:prstGeom prst="rect">
              <a:avLst/>
            </a:prstGeom>
            <a:noFill/>
            <a:ln w="571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90000"/>
                </a:lnSpc>
              </a:pPr>
              <a:r>
                <a:rPr lang="en-GB" sz="1600" dirty="0">
                  <a:solidFill>
                    <a:schemeClr val="tx1"/>
                  </a:solidFill>
                </a:rPr>
                <a:t>Smart Agriculture</a:t>
              </a:r>
              <a:endParaRPr lang="en-US" sz="1600" dirty="0" err="1">
                <a:solidFill>
                  <a:schemeClr val="tx1"/>
                </a:solidFill>
              </a:endParaRPr>
            </a:p>
          </p:txBody>
        </p:sp>
        <p:grpSp>
          <p:nvGrpSpPr>
            <p:cNvPr id="67" name="Group 66"/>
            <p:cNvGrpSpPr/>
            <p:nvPr/>
          </p:nvGrpSpPr>
          <p:grpSpPr>
            <a:xfrm>
              <a:off x="11023132" y="3594642"/>
              <a:ext cx="405966" cy="524631"/>
              <a:chOff x="7327901" y="3187700"/>
              <a:chExt cx="647700" cy="823913"/>
            </a:xfrm>
          </p:grpSpPr>
          <p:sp>
            <p:nvSpPr>
              <p:cNvPr id="68" name="Freeform 103"/>
              <p:cNvSpPr>
                <a:spLocks/>
              </p:cNvSpPr>
              <p:nvPr/>
            </p:nvSpPr>
            <p:spPr bwMode="auto">
              <a:xfrm>
                <a:off x="7499351" y="3359150"/>
                <a:ext cx="304800" cy="152400"/>
              </a:xfrm>
              <a:custGeom>
                <a:avLst/>
                <a:gdLst>
                  <a:gd name="T0" fmla="*/ 85 w 170"/>
                  <a:gd name="T1" fmla="*/ 0 h 85"/>
                  <a:gd name="T2" fmla="*/ 0 w 170"/>
                  <a:gd name="T3" fmla="*/ 85 h 85"/>
                  <a:gd name="T4" fmla="*/ 26 w 170"/>
                  <a:gd name="T5" fmla="*/ 85 h 85"/>
                  <a:gd name="T6" fmla="*/ 85 w 170"/>
                  <a:gd name="T7" fmla="*/ 26 h 85"/>
                  <a:gd name="T8" fmla="*/ 144 w 170"/>
                  <a:gd name="T9" fmla="*/ 85 h 85"/>
                  <a:gd name="T10" fmla="*/ 170 w 170"/>
                  <a:gd name="T11" fmla="*/ 85 h 85"/>
                  <a:gd name="T12" fmla="*/ 85 w 170"/>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70" h="85">
                    <a:moveTo>
                      <a:pt x="85" y="0"/>
                    </a:moveTo>
                    <a:cubicBezTo>
                      <a:pt x="38" y="0"/>
                      <a:pt x="0" y="38"/>
                      <a:pt x="0" y="85"/>
                    </a:cubicBezTo>
                    <a:cubicBezTo>
                      <a:pt x="26" y="85"/>
                      <a:pt x="26" y="85"/>
                      <a:pt x="26" y="85"/>
                    </a:cubicBezTo>
                    <a:cubicBezTo>
                      <a:pt x="26" y="52"/>
                      <a:pt x="52" y="26"/>
                      <a:pt x="85" y="26"/>
                    </a:cubicBezTo>
                    <a:cubicBezTo>
                      <a:pt x="118" y="26"/>
                      <a:pt x="144" y="52"/>
                      <a:pt x="144" y="85"/>
                    </a:cubicBezTo>
                    <a:cubicBezTo>
                      <a:pt x="170" y="85"/>
                      <a:pt x="170" y="85"/>
                      <a:pt x="170" y="85"/>
                    </a:cubicBezTo>
                    <a:cubicBezTo>
                      <a:pt x="170" y="38"/>
                      <a:pt x="132" y="0"/>
                      <a:pt x="85"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4"/>
              <p:cNvSpPr>
                <a:spLocks/>
              </p:cNvSpPr>
              <p:nvPr/>
            </p:nvSpPr>
            <p:spPr bwMode="auto">
              <a:xfrm>
                <a:off x="7413626" y="3273425"/>
                <a:ext cx="476250" cy="238125"/>
              </a:xfrm>
              <a:custGeom>
                <a:avLst/>
                <a:gdLst>
                  <a:gd name="T0" fmla="*/ 266 w 266"/>
                  <a:gd name="T1" fmla="*/ 133 h 133"/>
                  <a:gd name="T2" fmla="*/ 133 w 266"/>
                  <a:gd name="T3" fmla="*/ 0 h 133"/>
                  <a:gd name="T4" fmla="*/ 0 w 266"/>
                  <a:gd name="T5" fmla="*/ 133 h 133"/>
                  <a:gd name="T6" fmla="*/ 26 w 266"/>
                  <a:gd name="T7" fmla="*/ 133 h 133"/>
                  <a:gd name="T8" fmla="*/ 133 w 266"/>
                  <a:gd name="T9" fmla="*/ 26 h 133"/>
                  <a:gd name="T10" fmla="*/ 240 w 266"/>
                  <a:gd name="T11" fmla="*/ 133 h 133"/>
                  <a:gd name="T12" fmla="*/ 266 w 2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66" h="133">
                    <a:moveTo>
                      <a:pt x="266" y="133"/>
                    </a:moveTo>
                    <a:cubicBezTo>
                      <a:pt x="266" y="59"/>
                      <a:pt x="206" y="0"/>
                      <a:pt x="133" y="0"/>
                    </a:cubicBezTo>
                    <a:cubicBezTo>
                      <a:pt x="60" y="0"/>
                      <a:pt x="0" y="59"/>
                      <a:pt x="0" y="133"/>
                    </a:cubicBezTo>
                    <a:cubicBezTo>
                      <a:pt x="26" y="133"/>
                      <a:pt x="26" y="133"/>
                      <a:pt x="26" y="133"/>
                    </a:cubicBezTo>
                    <a:cubicBezTo>
                      <a:pt x="26" y="74"/>
                      <a:pt x="74" y="26"/>
                      <a:pt x="133" y="26"/>
                    </a:cubicBezTo>
                    <a:cubicBezTo>
                      <a:pt x="192" y="26"/>
                      <a:pt x="240" y="74"/>
                      <a:pt x="240" y="133"/>
                    </a:cubicBezTo>
                    <a:lnTo>
                      <a:pt x="266" y="133"/>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5"/>
              <p:cNvSpPr>
                <a:spLocks/>
              </p:cNvSpPr>
              <p:nvPr/>
            </p:nvSpPr>
            <p:spPr bwMode="auto">
              <a:xfrm>
                <a:off x="7327901" y="3187700"/>
                <a:ext cx="647700" cy="323850"/>
              </a:xfrm>
              <a:custGeom>
                <a:avLst/>
                <a:gdLst>
                  <a:gd name="T0" fmla="*/ 181 w 362"/>
                  <a:gd name="T1" fmla="*/ 0 h 181"/>
                  <a:gd name="T2" fmla="*/ 0 w 362"/>
                  <a:gd name="T3" fmla="*/ 181 h 181"/>
                  <a:gd name="T4" fmla="*/ 26 w 362"/>
                  <a:gd name="T5" fmla="*/ 181 h 181"/>
                  <a:gd name="T6" fmla="*/ 181 w 362"/>
                  <a:gd name="T7" fmla="*/ 26 h 181"/>
                  <a:gd name="T8" fmla="*/ 336 w 362"/>
                  <a:gd name="T9" fmla="*/ 181 h 181"/>
                  <a:gd name="T10" fmla="*/ 362 w 362"/>
                  <a:gd name="T11" fmla="*/ 181 h 181"/>
                  <a:gd name="T12" fmla="*/ 181 w 36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362" h="181">
                    <a:moveTo>
                      <a:pt x="181" y="0"/>
                    </a:moveTo>
                    <a:cubicBezTo>
                      <a:pt x="81" y="0"/>
                      <a:pt x="0" y="81"/>
                      <a:pt x="0" y="181"/>
                    </a:cubicBezTo>
                    <a:cubicBezTo>
                      <a:pt x="26" y="181"/>
                      <a:pt x="26" y="181"/>
                      <a:pt x="26" y="181"/>
                    </a:cubicBezTo>
                    <a:cubicBezTo>
                      <a:pt x="26" y="95"/>
                      <a:pt x="96" y="26"/>
                      <a:pt x="181" y="26"/>
                    </a:cubicBezTo>
                    <a:cubicBezTo>
                      <a:pt x="266" y="26"/>
                      <a:pt x="336" y="95"/>
                      <a:pt x="336" y="181"/>
                    </a:cubicBezTo>
                    <a:cubicBezTo>
                      <a:pt x="362" y="181"/>
                      <a:pt x="362" y="181"/>
                      <a:pt x="362" y="181"/>
                    </a:cubicBezTo>
                    <a:cubicBezTo>
                      <a:pt x="362" y="81"/>
                      <a:pt x="281" y="0"/>
                      <a:pt x="181" y="0"/>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06"/>
              <p:cNvSpPr>
                <a:spLocks noEditPoints="1"/>
              </p:cNvSpPr>
              <p:nvPr/>
            </p:nvSpPr>
            <p:spPr bwMode="auto">
              <a:xfrm>
                <a:off x="7412038" y="3459163"/>
                <a:ext cx="479425" cy="552450"/>
              </a:xfrm>
              <a:custGeom>
                <a:avLst/>
                <a:gdLst>
                  <a:gd name="T0" fmla="*/ 0 w 302"/>
                  <a:gd name="T1" fmla="*/ 348 h 348"/>
                  <a:gd name="T2" fmla="*/ 151 w 302"/>
                  <a:gd name="T3" fmla="*/ 236 h 348"/>
                  <a:gd name="T4" fmla="*/ 302 w 302"/>
                  <a:gd name="T5" fmla="*/ 348 h 348"/>
                  <a:gd name="T6" fmla="*/ 151 w 302"/>
                  <a:gd name="T7" fmla="*/ 0 h 348"/>
                  <a:gd name="T8" fmla="*/ 0 w 302"/>
                  <a:gd name="T9" fmla="*/ 348 h 348"/>
                  <a:gd name="T10" fmla="*/ 175 w 302"/>
                  <a:gd name="T11" fmla="*/ 126 h 348"/>
                  <a:gd name="T12" fmla="*/ 127 w 302"/>
                  <a:gd name="T13" fmla="*/ 126 h 348"/>
                  <a:gd name="T14" fmla="*/ 151 w 302"/>
                  <a:gd name="T15" fmla="*/ 73 h 348"/>
                  <a:gd name="T16" fmla="*/ 175 w 302"/>
                  <a:gd name="T17" fmla="*/ 126 h 348"/>
                  <a:gd name="T18" fmla="*/ 69 w 302"/>
                  <a:gd name="T19" fmla="*/ 261 h 348"/>
                  <a:gd name="T20" fmla="*/ 97 w 302"/>
                  <a:gd name="T21" fmla="*/ 197 h 348"/>
                  <a:gd name="T22" fmla="*/ 126 w 302"/>
                  <a:gd name="T23" fmla="*/ 218 h 348"/>
                  <a:gd name="T24" fmla="*/ 69 w 302"/>
                  <a:gd name="T25" fmla="*/ 261 h 348"/>
                  <a:gd name="T26" fmla="*/ 108 w 302"/>
                  <a:gd name="T27" fmla="*/ 170 h 348"/>
                  <a:gd name="T28" fmla="*/ 115 w 302"/>
                  <a:gd name="T29" fmla="*/ 155 h 348"/>
                  <a:gd name="T30" fmla="*/ 187 w 302"/>
                  <a:gd name="T31" fmla="*/ 155 h 348"/>
                  <a:gd name="T32" fmla="*/ 194 w 302"/>
                  <a:gd name="T33" fmla="*/ 170 h 348"/>
                  <a:gd name="T34" fmla="*/ 151 w 302"/>
                  <a:gd name="T35" fmla="*/ 200 h 348"/>
                  <a:gd name="T36" fmla="*/ 108 w 302"/>
                  <a:gd name="T37" fmla="*/ 170 h 348"/>
                  <a:gd name="T38" fmla="*/ 233 w 302"/>
                  <a:gd name="T39" fmla="*/ 261 h 348"/>
                  <a:gd name="T40" fmla="*/ 176 w 302"/>
                  <a:gd name="T41" fmla="*/ 218 h 348"/>
                  <a:gd name="T42" fmla="*/ 205 w 302"/>
                  <a:gd name="T43" fmla="*/ 197 h 348"/>
                  <a:gd name="T44" fmla="*/ 233 w 302"/>
                  <a:gd name="T45"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348">
                    <a:moveTo>
                      <a:pt x="0" y="348"/>
                    </a:moveTo>
                    <a:lnTo>
                      <a:pt x="151" y="236"/>
                    </a:lnTo>
                    <a:lnTo>
                      <a:pt x="302" y="348"/>
                    </a:lnTo>
                    <a:lnTo>
                      <a:pt x="151" y="0"/>
                    </a:lnTo>
                    <a:lnTo>
                      <a:pt x="0" y="348"/>
                    </a:lnTo>
                    <a:close/>
                    <a:moveTo>
                      <a:pt x="175" y="126"/>
                    </a:moveTo>
                    <a:lnTo>
                      <a:pt x="127" y="126"/>
                    </a:lnTo>
                    <a:lnTo>
                      <a:pt x="151" y="73"/>
                    </a:lnTo>
                    <a:lnTo>
                      <a:pt x="175" y="126"/>
                    </a:lnTo>
                    <a:close/>
                    <a:moveTo>
                      <a:pt x="69" y="261"/>
                    </a:moveTo>
                    <a:lnTo>
                      <a:pt x="97" y="197"/>
                    </a:lnTo>
                    <a:lnTo>
                      <a:pt x="126" y="218"/>
                    </a:lnTo>
                    <a:lnTo>
                      <a:pt x="69" y="261"/>
                    </a:lnTo>
                    <a:close/>
                    <a:moveTo>
                      <a:pt x="108" y="170"/>
                    </a:moveTo>
                    <a:lnTo>
                      <a:pt x="115" y="155"/>
                    </a:lnTo>
                    <a:lnTo>
                      <a:pt x="187" y="155"/>
                    </a:lnTo>
                    <a:lnTo>
                      <a:pt x="194" y="170"/>
                    </a:lnTo>
                    <a:lnTo>
                      <a:pt x="151" y="200"/>
                    </a:lnTo>
                    <a:lnTo>
                      <a:pt x="108" y="170"/>
                    </a:lnTo>
                    <a:close/>
                    <a:moveTo>
                      <a:pt x="233" y="261"/>
                    </a:moveTo>
                    <a:lnTo>
                      <a:pt x="176" y="218"/>
                    </a:lnTo>
                    <a:lnTo>
                      <a:pt x="205" y="197"/>
                    </a:lnTo>
                    <a:lnTo>
                      <a:pt x="233"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1"/>
          <p:cNvGrpSpPr/>
          <p:nvPr/>
        </p:nvGrpSpPr>
        <p:grpSpPr>
          <a:xfrm>
            <a:off x="8183131" y="4550966"/>
            <a:ext cx="828000" cy="864000"/>
            <a:chOff x="1495089" y="3450935"/>
            <a:chExt cx="3204978" cy="3204978"/>
          </a:xfrm>
        </p:grpSpPr>
        <p:grpSp>
          <p:nvGrpSpPr>
            <p:cNvPr id="15" name="Group 14"/>
            <p:cNvGrpSpPr/>
            <p:nvPr/>
          </p:nvGrpSpPr>
          <p:grpSpPr>
            <a:xfrm>
              <a:off x="2321448" y="3659635"/>
              <a:ext cx="849264" cy="585281"/>
              <a:chOff x="5651501" y="4840288"/>
              <a:chExt cx="885825" cy="719137"/>
            </a:xfrm>
          </p:grpSpPr>
          <p:sp>
            <p:nvSpPr>
              <p:cNvPr id="16" name="Freeform 154"/>
              <p:cNvSpPr>
                <a:spLocks noEditPoints="1"/>
              </p:cNvSpPr>
              <p:nvPr/>
            </p:nvSpPr>
            <p:spPr bwMode="auto">
              <a:xfrm>
                <a:off x="6016626" y="5407025"/>
                <a:ext cx="153988" cy="152400"/>
              </a:xfrm>
              <a:custGeom>
                <a:avLst/>
                <a:gdLst>
                  <a:gd name="T0" fmla="*/ 40 w 80"/>
                  <a:gd name="T1" fmla="*/ 79 h 79"/>
                  <a:gd name="T2" fmla="*/ 0 w 80"/>
                  <a:gd name="T3" fmla="*/ 40 h 79"/>
                  <a:gd name="T4" fmla="*/ 40 w 80"/>
                  <a:gd name="T5" fmla="*/ 0 h 79"/>
                  <a:gd name="T6" fmla="*/ 80 w 80"/>
                  <a:gd name="T7" fmla="*/ 40 h 79"/>
                  <a:gd name="T8" fmla="*/ 40 w 80"/>
                  <a:gd name="T9" fmla="*/ 79 h 79"/>
                  <a:gd name="T10" fmla="*/ 40 w 80"/>
                  <a:gd name="T11" fmla="*/ 27 h 79"/>
                  <a:gd name="T12" fmla="*/ 27 w 80"/>
                  <a:gd name="T13" fmla="*/ 40 h 79"/>
                  <a:gd name="T14" fmla="*/ 40 w 80"/>
                  <a:gd name="T15" fmla="*/ 53 h 79"/>
                  <a:gd name="T16" fmla="*/ 53 w 80"/>
                  <a:gd name="T17" fmla="*/ 40 h 79"/>
                  <a:gd name="T18" fmla="*/ 40 w 80"/>
                  <a:gd name="T1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2"/>
                      <a:pt x="0" y="40"/>
                    </a:cubicBezTo>
                    <a:cubicBezTo>
                      <a:pt x="0" y="18"/>
                      <a:pt x="18" y="0"/>
                      <a:pt x="40" y="0"/>
                    </a:cubicBezTo>
                    <a:cubicBezTo>
                      <a:pt x="62" y="0"/>
                      <a:pt x="80" y="18"/>
                      <a:pt x="80" y="40"/>
                    </a:cubicBezTo>
                    <a:cubicBezTo>
                      <a:pt x="80" y="62"/>
                      <a:pt x="62" y="79"/>
                      <a:pt x="40" y="79"/>
                    </a:cubicBezTo>
                    <a:close/>
                    <a:moveTo>
                      <a:pt x="40" y="27"/>
                    </a:moveTo>
                    <a:cubicBezTo>
                      <a:pt x="33" y="27"/>
                      <a:pt x="27" y="33"/>
                      <a:pt x="27" y="40"/>
                    </a:cubicBezTo>
                    <a:cubicBezTo>
                      <a:pt x="27" y="47"/>
                      <a:pt x="33" y="53"/>
                      <a:pt x="40" y="53"/>
                    </a:cubicBezTo>
                    <a:cubicBezTo>
                      <a:pt x="47" y="53"/>
                      <a:pt x="53" y="47"/>
                      <a:pt x="53" y="40"/>
                    </a:cubicBezTo>
                    <a:cubicBezTo>
                      <a:pt x="53" y="33"/>
                      <a:pt x="47" y="27"/>
                      <a:pt x="40" y="27"/>
                    </a:cubicBez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5"/>
              <p:cNvSpPr>
                <a:spLocks/>
              </p:cNvSpPr>
              <p:nvPr/>
            </p:nvSpPr>
            <p:spPr bwMode="auto">
              <a:xfrm>
                <a:off x="5913438" y="5210175"/>
                <a:ext cx="361950" cy="112713"/>
              </a:xfrm>
              <a:custGeom>
                <a:avLst/>
                <a:gdLst>
                  <a:gd name="T0" fmla="*/ 18 w 188"/>
                  <a:gd name="T1" fmla="*/ 58 h 58"/>
                  <a:gd name="T2" fmla="*/ 0 w 188"/>
                  <a:gd name="T3" fmla="*/ 39 h 58"/>
                  <a:gd name="T4" fmla="*/ 94 w 188"/>
                  <a:gd name="T5" fmla="*/ 0 h 58"/>
                  <a:gd name="T6" fmla="*/ 188 w 188"/>
                  <a:gd name="T7" fmla="*/ 39 h 58"/>
                  <a:gd name="T8" fmla="*/ 170 w 188"/>
                  <a:gd name="T9" fmla="*/ 58 h 58"/>
                  <a:gd name="T10" fmla="*/ 94 w 188"/>
                  <a:gd name="T11" fmla="*/ 27 h 58"/>
                  <a:gd name="T12" fmla="*/ 18 w 188"/>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88" h="58">
                    <a:moveTo>
                      <a:pt x="18" y="58"/>
                    </a:moveTo>
                    <a:cubicBezTo>
                      <a:pt x="0" y="39"/>
                      <a:pt x="0" y="39"/>
                      <a:pt x="0" y="39"/>
                    </a:cubicBezTo>
                    <a:cubicBezTo>
                      <a:pt x="25" y="14"/>
                      <a:pt x="58" y="0"/>
                      <a:pt x="94" y="0"/>
                    </a:cubicBezTo>
                    <a:cubicBezTo>
                      <a:pt x="130" y="0"/>
                      <a:pt x="163" y="14"/>
                      <a:pt x="188" y="39"/>
                    </a:cubicBezTo>
                    <a:cubicBezTo>
                      <a:pt x="170" y="58"/>
                      <a:pt x="170" y="58"/>
                      <a:pt x="170" y="58"/>
                    </a:cubicBezTo>
                    <a:cubicBezTo>
                      <a:pt x="149" y="38"/>
                      <a:pt x="123" y="27"/>
                      <a:pt x="94" y="27"/>
                    </a:cubicBezTo>
                    <a:cubicBezTo>
                      <a:pt x="65" y="27"/>
                      <a:pt x="39" y="38"/>
                      <a:pt x="18"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6"/>
              <p:cNvSpPr>
                <a:spLocks/>
              </p:cNvSpPr>
              <p:nvPr/>
            </p:nvSpPr>
            <p:spPr bwMode="auto">
              <a:xfrm>
                <a:off x="5783263" y="5026025"/>
                <a:ext cx="622300" cy="165100"/>
              </a:xfrm>
              <a:custGeom>
                <a:avLst/>
                <a:gdLst>
                  <a:gd name="T0" fmla="*/ 306 w 324"/>
                  <a:gd name="T1" fmla="*/ 86 h 86"/>
                  <a:gd name="T2" fmla="*/ 162 w 324"/>
                  <a:gd name="T3" fmla="*/ 26 h 86"/>
                  <a:gd name="T4" fmla="*/ 18 w 324"/>
                  <a:gd name="T5" fmla="*/ 86 h 86"/>
                  <a:gd name="T6" fmla="*/ 0 w 324"/>
                  <a:gd name="T7" fmla="*/ 67 h 86"/>
                  <a:gd name="T8" fmla="*/ 162 w 324"/>
                  <a:gd name="T9" fmla="*/ 0 h 86"/>
                  <a:gd name="T10" fmla="*/ 324 w 324"/>
                  <a:gd name="T11" fmla="*/ 67 h 86"/>
                  <a:gd name="T12" fmla="*/ 306 w 324"/>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324" h="86">
                    <a:moveTo>
                      <a:pt x="306" y="86"/>
                    </a:moveTo>
                    <a:cubicBezTo>
                      <a:pt x="267" y="48"/>
                      <a:pt x="216" y="26"/>
                      <a:pt x="162" y="26"/>
                    </a:cubicBezTo>
                    <a:cubicBezTo>
                      <a:pt x="108" y="26"/>
                      <a:pt x="57" y="48"/>
                      <a:pt x="18" y="86"/>
                    </a:cubicBezTo>
                    <a:cubicBezTo>
                      <a:pt x="0" y="67"/>
                      <a:pt x="0" y="67"/>
                      <a:pt x="0" y="67"/>
                    </a:cubicBezTo>
                    <a:cubicBezTo>
                      <a:pt x="43" y="24"/>
                      <a:pt x="101" y="0"/>
                      <a:pt x="162" y="0"/>
                    </a:cubicBezTo>
                    <a:cubicBezTo>
                      <a:pt x="223" y="0"/>
                      <a:pt x="281" y="24"/>
                      <a:pt x="324" y="67"/>
                    </a:cubicBezTo>
                    <a:lnTo>
                      <a:pt x="306"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7"/>
              <p:cNvSpPr>
                <a:spLocks/>
              </p:cNvSpPr>
              <p:nvPr/>
            </p:nvSpPr>
            <p:spPr bwMode="auto">
              <a:xfrm>
                <a:off x="5651501" y="4840288"/>
                <a:ext cx="885825" cy="220663"/>
              </a:xfrm>
              <a:custGeom>
                <a:avLst/>
                <a:gdLst>
                  <a:gd name="T0" fmla="*/ 18 w 460"/>
                  <a:gd name="T1" fmla="*/ 114 h 114"/>
                  <a:gd name="T2" fmla="*/ 0 w 460"/>
                  <a:gd name="T3" fmla="*/ 95 h 114"/>
                  <a:gd name="T4" fmla="*/ 230 w 460"/>
                  <a:gd name="T5" fmla="*/ 0 h 114"/>
                  <a:gd name="T6" fmla="*/ 460 w 460"/>
                  <a:gd name="T7" fmla="*/ 95 h 114"/>
                  <a:gd name="T8" fmla="*/ 442 w 460"/>
                  <a:gd name="T9" fmla="*/ 114 h 114"/>
                  <a:gd name="T10" fmla="*/ 230 w 460"/>
                  <a:gd name="T11" fmla="*/ 26 h 114"/>
                  <a:gd name="T12" fmla="*/ 18 w 460"/>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460" h="114">
                    <a:moveTo>
                      <a:pt x="18" y="114"/>
                    </a:moveTo>
                    <a:cubicBezTo>
                      <a:pt x="0" y="95"/>
                      <a:pt x="0" y="95"/>
                      <a:pt x="0" y="95"/>
                    </a:cubicBezTo>
                    <a:cubicBezTo>
                      <a:pt x="61" y="34"/>
                      <a:pt x="143" y="0"/>
                      <a:pt x="230" y="0"/>
                    </a:cubicBezTo>
                    <a:cubicBezTo>
                      <a:pt x="317" y="0"/>
                      <a:pt x="399" y="34"/>
                      <a:pt x="460" y="95"/>
                    </a:cubicBezTo>
                    <a:cubicBezTo>
                      <a:pt x="442" y="114"/>
                      <a:pt x="442" y="114"/>
                      <a:pt x="442" y="114"/>
                    </a:cubicBezTo>
                    <a:cubicBezTo>
                      <a:pt x="385" y="57"/>
                      <a:pt x="310" y="26"/>
                      <a:pt x="230" y="26"/>
                    </a:cubicBezTo>
                    <a:cubicBezTo>
                      <a:pt x="150" y="26"/>
                      <a:pt x="75" y="57"/>
                      <a:pt x="18" y="1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8" name="Picture 1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5089" y="3450935"/>
              <a:ext cx="3204978" cy="3204978"/>
            </a:xfrm>
            <a:prstGeom prst="rect">
              <a:avLst/>
            </a:prstGeom>
          </p:spPr>
        </p:pic>
      </p:grpSp>
      <p:sp>
        <p:nvSpPr>
          <p:cNvPr id="72" name="Footer Placeholder 15"/>
          <p:cNvSpPr txBox="1">
            <a:spLocks/>
          </p:cNvSpPr>
          <p:nvPr/>
        </p:nvSpPr>
        <p:spPr>
          <a:xfrm>
            <a:off x="8096579" y="5775484"/>
            <a:ext cx="3104821" cy="1380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prstClr val="black"/>
                </a:solidFill>
              </a:rPr>
              <a:t>Courtesy Hewlett Packard Enterprise 2018</a:t>
            </a:r>
          </a:p>
        </p:txBody>
      </p:sp>
      <p:pic>
        <p:nvPicPr>
          <p:cNvPr id="73" name="Picture 2" descr="C:\Users\CSG\Downloads\C-DOT Logo.jpg">
            <a:extLst>
              <a:ext uri="{FF2B5EF4-FFF2-40B4-BE49-F238E27FC236}">
                <a16:creationId xmlns:a16="http://schemas.microsoft.com/office/drawing/2014/main" id="{E76AC0FF-1877-4AC7-84BC-59FC4A5D219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sp>
        <p:nvSpPr>
          <p:cNvPr id="76" name="Slide Number Placeholder 4">
            <a:extLst>
              <a:ext uri="{FF2B5EF4-FFF2-40B4-BE49-F238E27FC236}">
                <a16:creationId xmlns:a16="http://schemas.microsoft.com/office/drawing/2014/main" id="{CE34D689-8749-4451-BF25-9E1B1952AB60}"/>
              </a:ext>
            </a:extLst>
          </p:cNvPr>
          <p:cNvSpPr txBox="1">
            <a:spLocks/>
          </p:cNvSpPr>
          <p:nvPr/>
        </p:nvSpPr>
        <p:spPr>
          <a:xfrm>
            <a:off x="11762047" y="6575537"/>
            <a:ext cx="429953" cy="216387"/>
          </a:xfrm>
          <a:prstGeom prst="rect">
            <a:avLst/>
          </a:prstGeom>
        </p:spPr>
        <p:txBody>
          <a:bodyPr vert="horz" lIns="91440" tIns="45720" rIns="91440" bIns="45720" rtlCol="0" anchor="b"/>
          <a:lstStyle>
            <a:defPPr>
              <a:defRPr lang="en-US"/>
            </a:defPPr>
            <a:lvl1pPr marL="0" algn="r" defTabSz="914400" rtl="0" eaLnBrk="1" latinLnBrk="0" hangingPunct="1">
              <a:defRPr sz="9000" b="0" kern="1200">
                <a:ln>
                  <a:noFill/>
                </a:ln>
                <a:solidFill>
                  <a:schemeClr val="accent1">
                    <a:alpha val="2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570A1E4-0559-4816-8454-087639CA1EFE}" type="slidenum">
              <a:rPr lang="en-IN" sz="900" b="1">
                <a:solidFill>
                  <a:prstClr val="black">
                    <a:tint val="75000"/>
                  </a:prstClr>
                </a:solidFill>
                <a:effectLst>
                  <a:outerShdw blurRad="38100" dist="38100" dir="2700000" algn="tl">
                    <a:srgbClr val="000000">
                      <a:alpha val="43137"/>
                    </a:srgbClr>
                  </a:outerShdw>
                </a:effectLst>
                <a:latin typeface="Calibri" panose="020F0502020204030204"/>
              </a:rPr>
              <a:pPr algn="ctr">
                <a:defRPr/>
              </a:pPr>
              <a:t>7</a:t>
            </a:fld>
            <a:endParaRPr lang="en-IN" sz="900" b="1" dirty="0">
              <a:solidFill>
                <a:prstClr val="black">
                  <a:tint val="75000"/>
                </a:prstClr>
              </a:solidFill>
              <a:effectLst>
                <a:outerShdw blurRad="38100" dist="38100" dir="2700000" algn="tl">
                  <a:srgbClr val="000000">
                    <a:alpha val="43137"/>
                  </a:srgbClr>
                </a:outerShdw>
              </a:effectLst>
              <a:latin typeface="Calibri" panose="020F0502020204030204"/>
            </a:endParaRPr>
          </a:p>
        </p:txBody>
      </p:sp>
      <p:sp>
        <p:nvSpPr>
          <p:cNvPr id="4" name="Slide Number Placeholder 3">
            <a:extLst>
              <a:ext uri="{FF2B5EF4-FFF2-40B4-BE49-F238E27FC236}">
                <a16:creationId xmlns:a16="http://schemas.microsoft.com/office/drawing/2014/main" id="{E3626B10-E406-4395-81C4-C76F0C70A66F}"/>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7</a:t>
            </a:fld>
            <a:endParaRPr lang="en-IN" dirty="0">
              <a:solidFill>
                <a:srgbClr val="04617B">
                  <a:shade val="90000"/>
                </a:srgbClr>
              </a:solidFill>
            </a:endParaRPr>
          </a:p>
        </p:txBody>
      </p:sp>
      <p:pic>
        <p:nvPicPr>
          <p:cNvPr id="75" name="Picture 74">
            <a:extLst>
              <a:ext uri="{FF2B5EF4-FFF2-40B4-BE49-F238E27FC236}">
                <a16:creationId xmlns:a16="http://schemas.microsoft.com/office/drawing/2014/main" id="{DC22E72E-7CB0-4DF8-960B-CF4F8B6508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35635713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10062E81-1117-43DF-96B9-3976138DE057}"/>
              </a:ext>
            </a:extLst>
          </p:cNvPr>
          <p:cNvGrpSpPr/>
          <p:nvPr/>
        </p:nvGrpSpPr>
        <p:grpSpPr>
          <a:xfrm>
            <a:off x="5671233" y="1388201"/>
            <a:ext cx="1676400" cy="3881976"/>
            <a:chOff x="4147233" y="1388201"/>
            <a:chExt cx="1676400" cy="3881976"/>
          </a:xfrm>
        </p:grpSpPr>
        <p:sp>
          <p:nvSpPr>
            <p:cNvPr id="66" name="Rectangle: Rounded Corners 65">
              <a:extLst>
                <a:ext uri="{FF2B5EF4-FFF2-40B4-BE49-F238E27FC236}">
                  <a16:creationId xmlns:a16="http://schemas.microsoft.com/office/drawing/2014/main" id="{35CDF52A-7E38-42FA-B80D-3D222B8ACCF1}"/>
                </a:ext>
              </a:extLst>
            </p:cNvPr>
            <p:cNvSpPr/>
            <p:nvPr/>
          </p:nvSpPr>
          <p:spPr>
            <a:xfrm>
              <a:off x="4147233" y="1388201"/>
              <a:ext cx="1676400" cy="3881976"/>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6092993F-6CB1-421A-A5CD-E996DFE1530A}"/>
                </a:ext>
              </a:extLst>
            </p:cNvPr>
            <p:cNvSpPr/>
            <p:nvPr/>
          </p:nvSpPr>
          <p:spPr>
            <a:xfrm>
              <a:off x="4147233" y="1388201"/>
              <a:ext cx="1676400" cy="158359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Application3</a:t>
              </a:r>
              <a:endParaRPr lang="en-US" dirty="0">
                <a:ln w="0"/>
                <a:solidFill>
                  <a:schemeClr val="tx1"/>
                </a:solidFill>
                <a:effectLst>
                  <a:outerShdw blurRad="38100" dist="19050" dir="2700000" algn="tl" rotWithShape="0">
                    <a:schemeClr val="dk1">
                      <a:alpha val="40000"/>
                    </a:schemeClr>
                  </a:outerShdw>
                </a:effectLst>
              </a:endParaRPr>
            </a:p>
          </p:txBody>
        </p:sp>
        <p:sp>
          <p:nvSpPr>
            <p:cNvPr id="68" name="TextBox 67">
              <a:extLst>
                <a:ext uri="{FF2B5EF4-FFF2-40B4-BE49-F238E27FC236}">
                  <a16:creationId xmlns:a16="http://schemas.microsoft.com/office/drawing/2014/main" id="{DBB0AEA8-39AE-474D-BC17-2F3A1B46352E}"/>
                </a:ext>
              </a:extLst>
            </p:cNvPr>
            <p:cNvSpPr txBox="1"/>
            <p:nvPr/>
          </p:nvSpPr>
          <p:spPr>
            <a:xfrm>
              <a:off x="4168579" y="4241906"/>
              <a:ext cx="1655054" cy="646331"/>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a:t>Maintenance Provider </a:t>
              </a:r>
            </a:p>
          </p:txBody>
        </p:sp>
      </p:grpSp>
      <p:grpSp>
        <p:nvGrpSpPr>
          <p:cNvPr id="69" name="Group 68">
            <a:extLst>
              <a:ext uri="{FF2B5EF4-FFF2-40B4-BE49-F238E27FC236}">
                <a16:creationId xmlns:a16="http://schemas.microsoft.com/office/drawing/2014/main" id="{4D4270D3-5DAC-4541-8731-C43B789FC391}"/>
              </a:ext>
            </a:extLst>
          </p:cNvPr>
          <p:cNvGrpSpPr/>
          <p:nvPr/>
        </p:nvGrpSpPr>
        <p:grpSpPr>
          <a:xfrm>
            <a:off x="7457880" y="1364451"/>
            <a:ext cx="1697152" cy="3918622"/>
            <a:chOff x="5933880" y="1364452"/>
            <a:chExt cx="1697152" cy="3881976"/>
          </a:xfrm>
        </p:grpSpPr>
        <p:sp>
          <p:nvSpPr>
            <p:cNvPr id="70" name="Rectangle: Rounded Corners 69">
              <a:extLst>
                <a:ext uri="{FF2B5EF4-FFF2-40B4-BE49-F238E27FC236}">
                  <a16:creationId xmlns:a16="http://schemas.microsoft.com/office/drawing/2014/main" id="{311C77C3-853E-4102-963A-CC85EA33ECAB}"/>
                </a:ext>
              </a:extLst>
            </p:cNvPr>
            <p:cNvSpPr/>
            <p:nvPr/>
          </p:nvSpPr>
          <p:spPr>
            <a:xfrm>
              <a:off x="5944442" y="1364452"/>
              <a:ext cx="1676400" cy="3881976"/>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D9FD316F-CB58-442F-9D6A-99B1CFE040D3}"/>
                </a:ext>
              </a:extLst>
            </p:cNvPr>
            <p:cNvSpPr/>
            <p:nvPr/>
          </p:nvSpPr>
          <p:spPr>
            <a:xfrm>
              <a:off x="5933880" y="1367029"/>
              <a:ext cx="1676400" cy="15571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Application4</a:t>
              </a:r>
            </a:p>
          </p:txBody>
        </p:sp>
        <p:sp>
          <p:nvSpPr>
            <p:cNvPr id="72" name="TextBox 71">
              <a:extLst>
                <a:ext uri="{FF2B5EF4-FFF2-40B4-BE49-F238E27FC236}">
                  <a16:creationId xmlns:a16="http://schemas.microsoft.com/office/drawing/2014/main" id="{8737FAD4-DF3F-4C37-A2D6-336C7D0FD7B2}"/>
                </a:ext>
              </a:extLst>
            </p:cNvPr>
            <p:cNvSpPr txBox="1"/>
            <p:nvPr/>
          </p:nvSpPr>
          <p:spPr>
            <a:xfrm>
              <a:off x="5975978" y="4228438"/>
              <a:ext cx="1655054" cy="640287"/>
            </a:xfrm>
            <a:prstGeom prst="rect">
              <a:avLst/>
            </a:prstGeom>
            <a:solidFill>
              <a:srgbClr val="00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a:t>Traffic Police</a:t>
              </a:r>
            </a:p>
            <a:p>
              <a:pPr algn="ctr"/>
              <a:endParaRPr lang="en-US" dirty="0"/>
            </a:p>
          </p:txBody>
        </p:sp>
      </p:grpSp>
      <p:grpSp>
        <p:nvGrpSpPr>
          <p:cNvPr id="73" name="Group 72">
            <a:extLst>
              <a:ext uri="{FF2B5EF4-FFF2-40B4-BE49-F238E27FC236}">
                <a16:creationId xmlns:a16="http://schemas.microsoft.com/office/drawing/2014/main" id="{B6C62165-3AE5-4DE0-B58B-86F303FA3854}"/>
              </a:ext>
            </a:extLst>
          </p:cNvPr>
          <p:cNvGrpSpPr/>
          <p:nvPr/>
        </p:nvGrpSpPr>
        <p:grpSpPr>
          <a:xfrm>
            <a:off x="2057400" y="1401097"/>
            <a:ext cx="1676400" cy="3881976"/>
            <a:chOff x="533400" y="1401097"/>
            <a:chExt cx="1676400" cy="3881976"/>
          </a:xfrm>
        </p:grpSpPr>
        <p:sp>
          <p:nvSpPr>
            <p:cNvPr id="74" name="Rectangle: Rounded Corners 73">
              <a:extLst>
                <a:ext uri="{FF2B5EF4-FFF2-40B4-BE49-F238E27FC236}">
                  <a16:creationId xmlns:a16="http://schemas.microsoft.com/office/drawing/2014/main" id="{711A4F12-23E0-4D43-A99B-E27AE0CD7967}"/>
                </a:ext>
              </a:extLst>
            </p:cNvPr>
            <p:cNvSpPr/>
            <p:nvPr/>
          </p:nvSpPr>
          <p:spPr>
            <a:xfrm>
              <a:off x="533400" y="1401097"/>
              <a:ext cx="1676400" cy="3881976"/>
            </a:xfrm>
            <a:prstGeom prst="roundRect">
              <a:avLst/>
            </a:prstGeom>
            <a:solidFill>
              <a:srgbClr val="B6C8E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B856C569-E139-497C-9F09-1667CD1BC233}"/>
                </a:ext>
              </a:extLst>
            </p:cNvPr>
            <p:cNvSpPr/>
            <p:nvPr/>
          </p:nvSpPr>
          <p:spPr>
            <a:xfrm>
              <a:off x="533400" y="1401097"/>
              <a:ext cx="1676400" cy="1570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Application1</a:t>
              </a:r>
            </a:p>
          </p:txBody>
        </p:sp>
        <p:sp>
          <p:nvSpPr>
            <p:cNvPr id="76" name="TextBox 75">
              <a:extLst>
                <a:ext uri="{FF2B5EF4-FFF2-40B4-BE49-F238E27FC236}">
                  <a16:creationId xmlns:a16="http://schemas.microsoft.com/office/drawing/2014/main" id="{67DD08B7-275A-4D2A-A56F-D7B2933DC9EB}"/>
                </a:ext>
              </a:extLst>
            </p:cNvPr>
            <p:cNvSpPr txBox="1"/>
            <p:nvPr/>
          </p:nvSpPr>
          <p:spPr>
            <a:xfrm>
              <a:off x="551512" y="4228439"/>
              <a:ext cx="165505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a:t>Car Manufacturer </a:t>
              </a:r>
            </a:p>
          </p:txBody>
        </p:sp>
      </p:grpSp>
      <p:grpSp>
        <p:nvGrpSpPr>
          <p:cNvPr id="77" name="Group 76">
            <a:extLst>
              <a:ext uri="{FF2B5EF4-FFF2-40B4-BE49-F238E27FC236}">
                <a16:creationId xmlns:a16="http://schemas.microsoft.com/office/drawing/2014/main" id="{A3A21E37-F620-40B6-B35F-253E7071D09D}"/>
              </a:ext>
            </a:extLst>
          </p:cNvPr>
          <p:cNvGrpSpPr/>
          <p:nvPr/>
        </p:nvGrpSpPr>
        <p:grpSpPr>
          <a:xfrm>
            <a:off x="3853644" y="1375305"/>
            <a:ext cx="1676400" cy="3881976"/>
            <a:chOff x="2329644" y="1375305"/>
            <a:chExt cx="1676400" cy="3881976"/>
          </a:xfrm>
        </p:grpSpPr>
        <p:sp>
          <p:nvSpPr>
            <p:cNvPr id="78" name="Rectangle: Rounded Corners 77">
              <a:extLst>
                <a:ext uri="{FF2B5EF4-FFF2-40B4-BE49-F238E27FC236}">
                  <a16:creationId xmlns:a16="http://schemas.microsoft.com/office/drawing/2014/main" id="{FEA19957-A1CA-4FA5-8875-ACCD2BCD8651}"/>
                </a:ext>
              </a:extLst>
            </p:cNvPr>
            <p:cNvSpPr/>
            <p:nvPr/>
          </p:nvSpPr>
          <p:spPr>
            <a:xfrm>
              <a:off x="2329644" y="1375305"/>
              <a:ext cx="1676400" cy="388197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3985C001-532E-4A9A-8F46-0F50145D5A36}"/>
                </a:ext>
              </a:extLst>
            </p:cNvPr>
            <p:cNvSpPr/>
            <p:nvPr/>
          </p:nvSpPr>
          <p:spPr>
            <a:xfrm>
              <a:off x="2329644" y="1375305"/>
              <a:ext cx="1676400" cy="159649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Application2</a:t>
              </a:r>
            </a:p>
          </p:txBody>
        </p:sp>
        <p:sp>
          <p:nvSpPr>
            <p:cNvPr id="80" name="TextBox 79">
              <a:extLst>
                <a:ext uri="{FF2B5EF4-FFF2-40B4-BE49-F238E27FC236}">
                  <a16:creationId xmlns:a16="http://schemas.microsoft.com/office/drawing/2014/main" id="{160BBA1C-1E5B-4D28-8BDB-3423EAD639EE}"/>
                </a:ext>
              </a:extLst>
            </p:cNvPr>
            <p:cNvSpPr txBox="1"/>
            <p:nvPr/>
          </p:nvSpPr>
          <p:spPr>
            <a:xfrm>
              <a:off x="2350990" y="4268913"/>
              <a:ext cx="1655054" cy="646331"/>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a:t>Insurance Provider</a:t>
              </a:r>
            </a:p>
          </p:txBody>
        </p:sp>
      </p:grpSp>
      <p:pic>
        <p:nvPicPr>
          <p:cNvPr id="81" name="Content Placeholder 7">
            <a:extLst>
              <a:ext uri="{FF2B5EF4-FFF2-40B4-BE49-F238E27FC236}">
                <a16:creationId xmlns:a16="http://schemas.microsoft.com/office/drawing/2014/main" id="{94070FB8-8049-49C8-A16D-420A0EF4B1E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089115" y="3002887"/>
            <a:ext cx="1655054" cy="1219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 name="Picture 81">
            <a:extLst>
              <a:ext uri="{FF2B5EF4-FFF2-40B4-BE49-F238E27FC236}">
                <a16:creationId xmlns:a16="http://schemas.microsoft.com/office/drawing/2014/main" id="{C87FD9A2-149D-4CC3-AA9D-E792BF98A6CE}"/>
              </a:ext>
            </a:extLst>
          </p:cNvPr>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844048" y="2966692"/>
            <a:ext cx="1715019" cy="1285043"/>
          </a:xfrm>
          <a:prstGeom prst="rect">
            <a:avLst/>
          </a:prstGeom>
          <a:ln>
            <a:noFill/>
          </a:ln>
          <a:effectLst>
            <a:softEdge rad="112500"/>
          </a:effectLst>
        </p:spPr>
      </p:pic>
      <p:pic>
        <p:nvPicPr>
          <p:cNvPr id="83" name="Picture 82">
            <a:extLst>
              <a:ext uri="{FF2B5EF4-FFF2-40B4-BE49-F238E27FC236}">
                <a16:creationId xmlns:a16="http://schemas.microsoft.com/office/drawing/2014/main" id="{FF76AAB4-E5BC-4ED7-81D7-C21CBBF837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963" y="2902129"/>
            <a:ext cx="1676400" cy="1470343"/>
          </a:xfrm>
          <a:prstGeom prst="rect">
            <a:avLst/>
          </a:prstGeom>
          <a:ln>
            <a:noFill/>
          </a:ln>
          <a:effectLst>
            <a:softEdge rad="112500"/>
          </a:effectLst>
        </p:spPr>
      </p:pic>
      <p:pic>
        <p:nvPicPr>
          <p:cNvPr id="84" name="Picture 83">
            <a:extLst>
              <a:ext uri="{FF2B5EF4-FFF2-40B4-BE49-F238E27FC236}">
                <a16:creationId xmlns:a16="http://schemas.microsoft.com/office/drawing/2014/main" id="{1CC2E27D-456E-4E27-A0CC-0A726DE7B1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13305" y="2957503"/>
            <a:ext cx="1619940" cy="1258915"/>
          </a:xfrm>
          <a:prstGeom prst="rect">
            <a:avLst/>
          </a:prstGeom>
        </p:spPr>
      </p:pic>
      <p:pic>
        <p:nvPicPr>
          <p:cNvPr id="85" name="Picture 2" descr="Image result for traffic police india animated gif">
            <a:extLst>
              <a:ext uri="{FF2B5EF4-FFF2-40B4-BE49-F238E27FC236}">
                <a16:creationId xmlns:a16="http://schemas.microsoft.com/office/drawing/2014/main" id="{9DD4F850-ABE3-4C5B-B76C-9B58416B321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50"/>
                    </a14:imgEffect>
                    <a14:imgEffect>
                      <a14:saturation sat="60000"/>
                    </a14:imgEffect>
                  </a14:imgLayer>
                </a14:imgProps>
              </a:ext>
              <a:ext uri="{28A0092B-C50C-407E-A947-70E740481C1C}">
                <a14:useLocalDpi xmlns:a14="http://schemas.microsoft.com/office/drawing/2010/main" val="0"/>
              </a:ext>
            </a:extLst>
          </a:blip>
          <a:srcRect/>
          <a:stretch>
            <a:fillRect/>
          </a:stretch>
        </p:blipFill>
        <p:spPr bwMode="auto">
          <a:xfrm>
            <a:off x="7599747" y="2996559"/>
            <a:ext cx="1455516" cy="1219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990600" y="144207"/>
            <a:ext cx="10515599" cy="488052"/>
          </a:xfrm>
          <a:prstGeom prst="rect">
            <a:avLst/>
          </a:prstGeom>
          <a:noFill/>
        </p:spPr>
        <p:txBody>
          <a:bodyPr vert="horz" lIns="91440" tIns="45720" rIns="91440" bIns="45720" rtlCol="0" anchor="b" anchorCtr="0">
            <a:noAutofit/>
          </a:bodyPr>
          <a:lstStyle/>
          <a:p>
            <a:pPr defTabSz="685800">
              <a:lnSpc>
                <a:spcPct val="90000"/>
              </a:lnSpc>
              <a:spcBef>
                <a:spcPct val="0"/>
              </a:spcBef>
            </a:pPr>
            <a:r>
              <a:rPr lang="en-US" sz="3200" b="1" dirty="0">
                <a:solidFill>
                  <a:srgbClr val="002060"/>
                </a:solidFill>
                <a:effectLst>
                  <a:outerShdw blurRad="38100" dist="38100" dir="2700000" algn="tl">
                    <a:srgbClr val="000000">
                      <a:alpha val="43137"/>
                    </a:srgbClr>
                  </a:outerShdw>
                </a:effectLst>
                <a:ea typeface="+mj-ea"/>
                <a:cs typeface="+mj-cs"/>
              </a:rPr>
              <a:t>Horizontal Approach for the IoT Applications</a:t>
            </a:r>
            <a:endParaRPr lang="en-IN" sz="3200" b="1" dirty="0">
              <a:solidFill>
                <a:srgbClr val="002060"/>
              </a:solidFill>
              <a:effectLst>
                <a:outerShdw blurRad="38100" dist="38100" dir="2700000" algn="tl">
                  <a:srgbClr val="000000">
                    <a:alpha val="43137"/>
                  </a:srgbClr>
                </a:outerShdw>
              </a:effectLst>
              <a:ea typeface="+mj-ea"/>
              <a:cs typeface="+mj-cs"/>
            </a:endParaRPr>
          </a:p>
        </p:txBody>
      </p:sp>
      <p:sp>
        <p:nvSpPr>
          <p:cNvPr id="10" name="Content Placeholder 9"/>
          <p:cNvSpPr>
            <a:spLocks noGrp="1"/>
          </p:cNvSpPr>
          <p:nvPr>
            <p:ph idx="1"/>
          </p:nvPr>
        </p:nvSpPr>
        <p:spPr bwMode="auto">
          <a:xfrm>
            <a:off x="9223141" y="4262044"/>
            <a:ext cx="1495078" cy="1235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indent="0" algn="ctr">
              <a:spcAft>
                <a:spcPts val="0"/>
              </a:spcAft>
              <a:buNone/>
            </a:pPr>
            <a:r>
              <a:rPr lang="en-US" sz="1400" dirty="0">
                <a:solidFill>
                  <a:schemeClr val="accent1">
                    <a:lumMod val="50000"/>
                  </a:schemeClr>
                </a:solidFill>
                <a:latin typeface="Arial Rounded MT Bold" panose="020F0704030504030204" pitchFamily="34" charset="0"/>
                <a:ea typeface="ＭＳ ゴシック"/>
                <a:cs typeface="Times New Roman"/>
              </a:rPr>
              <a:t>Other Applications</a:t>
            </a:r>
            <a:endParaRPr lang="en-IN" sz="1400" dirty="0">
              <a:solidFill>
                <a:schemeClr val="accent1">
                  <a:lumMod val="50000"/>
                </a:schemeClr>
              </a:solidFill>
              <a:latin typeface="Arial Rounded MT Bold" panose="020F0704030504030204" pitchFamily="34" charset="0"/>
              <a:ea typeface="ＭＳ ゴシック"/>
            </a:endParaRPr>
          </a:p>
        </p:txBody>
      </p:sp>
      <p:sp>
        <p:nvSpPr>
          <p:cNvPr id="49" name="Date Placeholder 2">
            <a:extLst>
              <a:ext uri="{FF2B5EF4-FFF2-40B4-BE49-F238E27FC236}">
                <a16:creationId xmlns:a16="http://schemas.microsoft.com/office/drawing/2014/main" id="{24774EB6-B5A2-49E2-9C6B-FD5C9CDAD1D8}"/>
              </a:ext>
            </a:extLst>
          </p:cNvPr>
          <p:cNvSpPr>
            <a:spLocks noGrp="1"/>
          </p:cNvSpPr>
          <p:nvPr>
            <p:ph type="dt" sz="half" idx="10"/>
          </p:nvPr>
        </p:nvSpPr>
        <p:spPr>
          <a:xfrm>
            <a:off x="2123203" y="6494341"/>
            <a:ext cx="1543050" cy="285417"/>
          </a:xfrm>
        </p:spPr>
        <p:txBody>
          <a:bodyPr/>
          <a:lstStyle/>
          <a:p>
            <a:pPr algn="ctr">
              <a:defRPr/>
            </a:pPr>
            <a:fld id="{7FADEA98-D829-40C0-AC73-D8A822D576B7}" type="datetime1">
              <a:rPr lang="en-IN" sz="900" b="1" smtClean="0">
                <a:solidFill>
                  <a:prstClr val="black">
                    <a:tint val="75000"/>
                  </a:prstClr>
                </a:solidFill>
                <a:effectLst>
                  <a:outerShdw blurRad="38100" dist="38100" dir="2700000" algn="tl">
                    <a:srgbClr val="000000">
                      <a:alpha val="43137"/>
                    </a:srgbClr>
                  </a:outerShdw>
                </a:effectLst>
                <a:latin typeface="Calibri" panose="020F0502020204030204"/>
              </a:rPr>
              <a:t>25-09-2019</a:t>
            </a:fld>
            <a:endParaRPr lang="en-IN" sz="900" b="1" dirty="0">
              <a:solidFill>
                <a:prstClr val="black">
                  <a:tint val="75000"/>
                </a:prstClr>
              </a:solidFill>
              <a:effectLst>
                <a:outerShdw blurRad="38100" dist="38100" dir="2700000" algn="tl">
                  <a:srgbClr val="000000">
                    <a:alpha val="43137"/>
                  </a:srgbClr>
                </a:outerShdw>
              </a:effectLst>
              <a:latin typeface="Calibri" panose="020F0502020204030204"/>
            </a:endParaRPr>
          </a:p>
        </p:txBody>
      </p:sp>
      <p:sp>
        <p:nvSpPr>
          <p:cNvPr id="12" name="TextBox 11"/>
          <p:cNvSpPr txBox="1"/>
          <p:nvPr/>
        </p:nvSpPr>
        <p:spPr>
          <a:xfrm>
            <a:off x="762001" y="5513660"/>
            <a:ext cx="10744198" cy="923330"/>
          </a:xfrm>
          <a:prstGeom prst="rect">
            <a:avLst/>
          </a:prstGeom>
          <a:noFill/>
        </p:spPr>
        <p:txBody>
          <a:bodyPr wrap="square" rtlCol="0">
            <a:spAutoFit/>
            <a:scene3d>
              <a:camera prst="orthographicFront"/>
              <a:lightRig rig="threePt" dir="t"/>
            </a:scene3d>
            <a:sp3d extrusionH="57150">
              <a:bevelT w="38100" h="38100"/>
            </a:sp3d>
          </a:bodyPr>
          <a:lstStyle/>
          <a:p>
            <a:pPr algn="ctr">
              <a:defRPr/>
            </a:pPr>
            <a:r>
              <a:rPr lang="en-IN" dirty="0">
                <a:ln w="0"/>
                <a:solidFill>
                  <a:srgbClr val="44546A"/>
                </a:solidFill>
                <a:effectLst>
                  <a:glow rad="63500">
                    <a:srgbClr val="4472C4">
                      <a:satMod val="175000"/>
                      <a:alpha val="40000"/>
                    </a:srgbClr>
                  </a:glow>
                  <a:outerShdw blurRad="38100" dist="19050" dir="2700000" algn="tl" rotWithShape="0">
                    <a:prstClr val="black">
                      <a:alpha val="40000"/>
                    </a:prstClr>
                  </a:outerShdw>
                </a:effectLst>
                <a:latin typeface="Calibri" panose="020F0502020204030204"/>
              </a:rPr>
              <a:t>A C</a:t>
            </a:r>
            <a:r>
              <a:rPr lang="en-IN" dirty="0" err="1">
                <a:ln w="0"/>
                <a:solidFill>
                  <a:srgbClr val="44546A"/>
                </a:solidFill>
                <a:effectLst>
                  <a:glow rad="63500">
                    <a:srgbClr val="4472C4">
                      <a:satMod val="175000"/>
                      <a:alpha val="40000"/>
                    </a:srgbClr>
                  </a:glow>
                  <a:outerShdw blurRad="38100" dist="19050" dir="2700000" algn="tl" rotWithShape="0">
                    <a:prstClr val="black">
                      <a:alpha val="40000"/>
                    </a:prstClr>
                  </a:outerShdw>
                </a:effectLst>
                <a:latin typeface="Calibri" panose="020F0502020204030204"/>
              </a:rPr>
              <a:t>ommon</a:t>
            </a:r>
            <a:r>
              <a:rPr lang="en-IN" dirty="0">
                <a:ln w="0"/>
                <a:solidFill>
                  <a:srgbClr val="44546A"/>
                </a:solidFill>
                <a:effectLst>
                  <a:glow rad="63500">
                    <a:srgbClr val="4472C4">
                      <a:satMod val="175000"/>
                      <a:alpha val="40000"/>
                    </a:srgbClr>
                  </a:glow>
                  <a:outerShdw blurRad="38100" dist="19050" dir="2700000" algn="tl" rotWithShape="0">
                    <a:prstClr val="black">
                      <a:alpha val="40000"/>
                    </a:prstClr>
                  </a:outerShdw>
                </a:effectLst>
                <a:latin typeface="Calibri" panose="020F0502020204030204"/>
              </a:rPr>
              <a:t> Service Layer, being and integral part of the IoT/M2M Platform, obliterates the need of a management layer to be created on top of all the applications besides adding values like interoperability, security, data management etc.</a:t>
            </a:r>
          </a:p>
        </p:txBody>
      </p:sp>
      <p:pic>
        <p:nvPicPr>
          <p:cNvPr id="19" name="Picture 2" descr="C:\Users\CSG\Downloads\C-DOT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E3B5BBC7-DAF2-4FF1-B864-11ED685477FC}"/>
              </a:ext>
            </a:extLst>
          </p:cNvPr>
          <p:cNvSpPr/>
          <p:nvPr/>
        </p:nvSpPr>
        <p:spPr>
          <a:xfrm>
            <a:off x="2066236" y="3952205"/>
            <a:ext cx="7058768" cy="363054"/>
          </a:xfrm>
          <a:prstGeom prst="roundRect">
            <a:avLst/>
          </a:prstGeom>
          <a:solidFill>
            <a:srgbClr val="B6C8E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rPr>
              <a:t>Communication Networks</a:t>
            </a:r>
          </a:p>
        </p:txBody>
      </p:sp>
      <p:sp>
        <p:nvSpPr>
          <p:cNvPr id="37" name="Rectangle: Rounded Corners 36">
            <a:extLst>
              <a:ext uri="{FF2B5EF4-FFF2-40B4-BE49-F238E27FC236}">
                <a16:creationId xmlns:a16="http://schemas.microsoft.com/office/drawing/2014/main" id="{F26635B5-499A-46CB-B93A-007F80DCD686}"/>
              </a:ext>
            </a:extLst>
          </p:cNvPr>
          <p:cNvSpPr/>
          <p:nvPr/>
        </p:nvSpPr>
        <p:spPr>
          <a:xfrm>
            <a:off x="2057401" y="3379228"/>
            <a:ext cx="7096125" cy="31555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accent1">
                    <a:lumMod val="50000"/>
                  </a:schemeClr>
                </a:solidFill>
              </a:rPr>
              <a:t>Communication Devices and Hardware</a:t>
            </a:r>
          </a:p>
        </p:txBody>
      </p:sp>
      <p:sp>
        <p:nvSpPr>
          <p:cNvPr id="38" name="Rectangle: Rounded Corners 37">
            <a:extLst>
              <a:ext uri="{FF2B5EF4-FFF2-40B4-BE49-F238E27FC236}">
                <a16:creationId xmlns:a16="http://schemas.microsoft.com/office/drawing/2014/main" id="{0321E422-6D59-4718-BD2D-08D0A2EA3C12}"/>
              </a:ext>
            </a:extLst>
          </p:cNvPr>
          <p:cNvSpPr/>
          <p:nvPr/>
        </p:nvSpPr>
        <p:spPr>
          <a:xfrm>
            <a:off x="2075512" y="3696620"/>
            <a:ext cx="7058768" cy="35182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rPr>
              <a:t>Communication Technologies and Protocols</a:t>
            </a:r>
          </a:p>
        </p:txBody>
      </p:sp>
      <p:sp>
        <p:nvSpPr>
          <p:cNvPr id="50" name="Slide Number Placeholder 4">
            <a:extLst>
              <a:ext uri="{FF2B5EF4-FFF2-40B4-BE49-F238E27FC236}">
                <a16:creationId xmlns:a16="http://schemas.microsoft.com/office/drawing/2014/main" id="{F0E8B888-31F0-4A34-9963-DAA27F1EE5EA}"/>
              </a:ext>
            </a:extLst>
          </p:cNvPr>
          <p:cNvSpPr txBox="1">
            <a:spLocks/>
          </p:cNvSpPr>
          <p:nvPr/>
        </p:nvSpPr>
        <p:spPr>
          <a:xfrm>
            <a:off x="9970681" y="6551369"/>
            <a:ext cx="429953" cy="216387"/>
          </a:xfrm>
          <a:prstGeom prst="rect">
            <a:avLst/>
          </a:prstGeom>
        </p:spPr>
        <p:txBody>
          <a:bodyPr vert="horz" lIns="91440" tIns="45720" rIns="91440" bIns="45720" rtlCol="0" anchor="b"/>
          <a:lstStyle>
            <a:defPPr>
              <a:defRPr lang="en-US"/>
            </a:defPPr>
            <a:lvl1pPr marL="0" algn="r" defTabSz="914400" rtl="0" eaLnBrk="1" latinLnBrk="0" hangingPunct="1">
              <a:defRPr sz="9000" b="0" kern="1200">
                <a:ln>
                  <a:noFill/>
                </a:ln>
                <a:solidFill>
                  <a:schemeClr val="accent1">
                    <a:alpha val="2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570A1E4-0559-4816-8454-087639CA1EFE}" type="slidenum">
              <a:rPr lang="en-IN" sz="900" b="1">
                <a:solidFill>
                  <a:prstClr val="black">
                    <a:tint val="75000"/>
                  </a:prstClr>
                </a:solidFill>
                <a:effectLst>
                  <a:outerShdw blurRad="38100" dist="38100" dir="2700000" algn="tl">
                    <a:srgbClr val="000000">
                      <a:alpha val="43137"/>
                    </a:srgbClr>
                  </a:outerShdw>
                </a:effectLst>
                <a:latin typeface="Calibri" panose="020F0502020204030204"/>
              </a:rPr>
              <a:pPr algn="ctr">
                <a:defRPr/>
              </a:pPr>
              <a:t>8</a:t>
            </a:fld>
            <a:endParaRPr lang="en-IN" sz="900" b="1" dirty="0">
              <a:solidFill>
                <a:prstClr val="black">
                  <a:tint val="75000"/>
                </a:prstClr>
              </a:solidFill>
              <a:effectLst>
                <a:outerShdw blurRad="38100" dist="38100" dir="2700000" algn="tl">
                  <a:srgbClr val="000000">
                    <a:alpha val="43137"/>
                  </a:srgbClr>
                </a:outerShdw>
              </a:effectLst>
              <a:latin typeface="Calibri" panose="020F0502020204030204"/>
            </a:endParaRPr>
          </a:p>
        </p:txBody>
      </p:sp>
      <p:sp>
        <p:nvSpPr>
          <p:cNvPr id="3" name="Slide Number Placeholder 2">
            <a:extLst>
              <a:ext uri="{FF2B5EF4-FFF2-40B4-BE49-F238E27FC236}">
                <a16:creationId xmlns:a16="http://schemas.microsoft.com/office/drawing/2014/main" id="{D490FCFE-611E-4E77-9E9D-99E30EF9CA35}"/>
              </a:ext>
            </a:extLst>
          </p:cNvPr>
          <p:cNvSpPr>
            <a:spLocks noGrp="1"/>
          </p:cNvSpPr>
          <p:nvPr>
            <p:ph type="sldNum" sz="quarter" idx="12"/>
          </p:nvPr>
        </p:nvSpPr>
        <p:spPr/>
        <p:txBody>
          <a:bodyPr/>
          <a:lstStyle/>
          <a:p>
            <a:fld id="{0570A1E4-0559-4816-8454-087639CA1EFE}" type="slidenum">
              <a:rPr lang="en-IN" smtClean="0">
                <a:solidFill>
                  <a:srgbClr val="04617B">
                    <a:shade val="90000"/>
                  </a:srgbClr>
                </a:solidFill>
              </a:rPr>
              <a:pPr/>
              <a:t>8</a:t>
            </a:fld>
            <a:endParaRPr lang="en-IN" dirty="0">
              <a:solidFill>
                <a:srgbClr val="04617B">
                  <a:shade val="90000"/>
                </a:srgbClr>
              </a:solidFill>
            </a:endParaRPr>
          </a:p>
        </p:txBody>
      </p:sp>
      <p:pic>
        <p:nvPicPr>
          <p:cNvPr id="47" name="Picture 46">
            <a:extLst>
              <a:ext uri="{FF2B5EF4-FFF2-40B4-BE49-F238E27FC236}">
                <a16:creationId xmlns:a16="http://schemas.microsoft.com/office/drawing/2014/main" id="{E608EFF1-42BC-4C5F-B79F-48F777C417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grpSp>
        <p:nvGrpSpPr>
          <p:cNvPr id="6" name="Group 5">
            <a:extLst>
              <a:ext uri="{FF2B5EF4-FFF2-40B4-BE49-F238E27FC236}">
                <a16:creationId xmlns:a16="http://schemas.microsoft.com/office/drawing/2014/main" id="{1FBAE7C4-2A5D-4D1C-916C-252F503B94DB}"/>
              </a:ext>
            </a:extLst>
          </p:cNvPr>
          <p:cNvGrpSpPr/>
          <p:nvPr/>
        </p:nvGrpSpPr>
        <p:grpSpPr>
          <a:xfrm>
            <a:off x="2057401" y="657938"/>
            <a:ext cx="9485450" cy="998629"/>
            <a:chOff x="2057401" y="657938"/>
            <a:chExt cx="9485450" cy="998629"/>
          </a:xfrm>
        </p:grpSpPr>
        <p:grpSp>
          <p:nvGrpSpPr>
            <p:cNvPr id="4" name="Group 3">
              <a:extLst>
                <a:ext uri="{FF2B5EF4-FFF2-40B4-BE49-F238E27FC236}">
                  <a16:creationId xmlns:a16="http://schemas.microsoft.com/office/drawing/2014/main" id="{69194BE7-8F16-4613-874F-5EBFBAADAD62}"/>
                </a:ext>
              </a:extLst>
            </p:cNvPr>
            <p:cNvGrpSpPr/>
            <p:nvPr/>
          </p:nvGrpSpPr>
          <p:grpSpPr>
            <a:xfrm>
              <a:off x="2057401" y="657938"/>
              <a:ext cx="9485450" cy="998629"/>
              <a:chOff x="2057401" y="657938"/>
              <a:chExt cx="9485450" cy="998629"/>
            </a:xfrm>
          </p:grpSpPr>
          <p:grpSp>
            <p:nvGrpSpPr>
              <p:cNvPr id="18" name="Group 17">
                <a:extLst>
                  <a:ext uri="{FF2B5EF4-FFF2-40B4-BE49-F238E27FC236}">
                    <a16:creationId xmlns:a16="http://schemas.microsoft.com/office/drawing/2014/main" id="{909419C1-511F-499B-86FF-35BFE52389B5}"/>
                  </a:ext>
                </a:extLst>
              </p:cNvPr>
              <p:cNvGrpSpPr/>
              <p:nvPr/>
            </p:nvGrpSpPr>
            <p:grpSpPr>
              <a:xfrm>
                <a:off x="2057401" y="910395"/>
                <a:ext cx="7017064" cy="508611"/>
                <a:chOff x="556491" y="865748"/>
                <a:chExt cx="7017064" cy="535349"/>
              </a:xfrm>
            </p:grpSpPr>
            <p:sp>
              <p:nvSpPr>
                <p:cNvPr id="13" name="Rectangle: Rounded Corners 12"/>
                <p:cNvSpPr/>
                <p:nvPr/>
              </p:nvSpPr>
              <p:spPr>
                <a:xfrm>
                  <a:off x="556491" y="896038"/>
                  <a:ext cx="7017064" cy="505059"/>
                </a:xfrm>
                <a:prstGeom prst="roundRect">
                  <a:avLst/>
                </a:prstGeom>
                <a:ln>
                  <a:solidFill>
                    <a:schemeClr val="accent6">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en-IN" dirty="0">
                    <a:solidFill>
                      <a:prstClr val="white"/>
                    </a:solidFill>
                    <a:latin typeface="Calibri" panose="020F0502020204030204"/>
                  </a:endParaRPr>
                </a:p>
              </p:txBody>
            </p:sp>
            <p:sp>
              <p:nvSpPr>
                <p:cNvPr id="14" name="TextBox 13"/>
                <p:cNvSpPr txBox="1"/>
                <p:nvPr/>
              </p:nvSpPr>
              <p:spPr>
                <a:xfrm>
                  <a:off x="2725059" y="865748"/>
                  <a:ext cx="2810366" cy="485935"/>
                </a:xfrm>
                <a:prstGeom prst="rect">
                  <a:avLst/>
                </a:prstGeom>
                <a:noFill/>
              </p:spPr>
              <p:txBody>
                <a:bodyPr wrap="square" rtlCol="0">
                  <a:spAutoFit/>
                </a:bodyPr>
                <a:lstStyle/>
                <a:p>
                  <a:pPr algn="ctr">
                    <a:defRPr/>
                  </a:pPr>
                  <a:r>
                    <a:rPr lang="en-IN" sz="2400" b="1" dirty="0">
                      <a:solidFill>
                        <a:prstClr val="white"/>
                      </a:solidFill>
                      <a:effectLst>
                        <a:outerShdw blurRad="50800" dist="38100" dir="2700000" algn="tl" rotWithShape="0">
                          <a:prstClr val="black">
                            <a:alpha val="40000"/>
                          </a:prstClr>
                        </a:outerShdw>
                      </a:effectLst>
                      <a:latin typeface="Calibri" panose="020F0502020204030204"/>
                    </a:rPr>
                    <a:t>Management Layer</a:t>
                  </a:r>
                </a:p>
              </p:txBody>
            </p:sp>
          </p:grpSp>
          <p:sp>
            <p:nvSpPr>
              <p:cNvPr id="15" name="Oval 14"/>
              <p:cNvSpPr/>
              <p:nvPr/>
            </p:nvSpPr>
            <p:spPr>
              <a:xfrm>
                <a:off x="10050558" y="657938"/>
                <a:ext cx="1477412" cy="99862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IN">
                  <a:solidFill>
                    <a:prstClr val="white"/>
                  </a:solidFill>
                  <a:latin typeface="Calibri" panose="020F0502020204030204"/>
                </a:endParaRPr>
              </a:p>
            </p:txBody>
          </p:sp>
          <p:sp>
            <p:nvSpPr>
              <p:cNvPr id="16" name="TextBox 15"/>
              <p:cNvSpPr txBox="1"/>
              <p:nvPr/>
            </p:nvSpPr>
            <p:spPr>
              <a:xfrm>
                <a:off x="10065439" y="920949"/>
                <a:ext cx="1477412" cy="646331"/>
              </a:xfrm>
              <a:prstGeom prst="rect">
                <a:avLst/>
              </a:prstGeom>
              <a:noFill/>
            </p:spPr>
            <p:txBody>
              <a:bodyPr wrap="square" rtlCol="0">
                <a:spAutoFit/>
              </a:bodyPr>
              <a:lstStyle/>
              <a:p>
                <a:pPr algn="ctr">
                  <a:defRPr/>
                </a:pPr>
                <a:r>
                  <a:rPr lang="en-IN" dirty="0">
                    <a:ln w="0"/>
                    <a:solidFill>
                      <a:srgbClr val="002060"/>
                    </a:solidFill>
                    <a:effectLst>
                      <a:outerShdw blurRad="38100" dist="19050" dir="2700000" algn="tl" rotWithShape="0">
                        <a:prstClr val="black">
                          <a:alpha val="40000"/>
                        </a:prstClr>
                      </a:outerShdw>
                    </a:effectLst>
                    <a:latin typeface="Calibri" panose="020F0502020204030204"/>
                  </a:rPr>
                  <a:t>Management App</a:t>
                </a:r>
              </a:p>
            </p:txBody>
          </p:sp>
        </p:grpSp>
        <p:sp>
          <p:nvSpPr>
            <p:cNvPr id="2" name="Arrow: Left-Right 1">
              <a:extLst>
                <a:ext uri="{FF2B5EF4-FFF2-40B4-BE49-F238E27FC236}">
                  <a16:creationId xmlns:a16="http://schemas.microsoft.com/office/drawing/2014/main" id="{A492100E-8E70-48E1-912B-38CF9FD7DB38}"/>
                </a:ext>
              </a:extLst>
            </p:cNvPr>
            <p:cNvSpPr/>
            <p:nvPr/>
          </p:nvSpPr>
          <p:spPr>
            <a:xfrm flipV="1">
              <a:off x="9113328" y="1116212"/>
              <a:ext cx="952111" cy="1095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490BB784-B0DF-44BE-B726-E8143A03296A}"/>
              </a:ext>
            </a:extLst>
          </p:cNvPr>
          <p:cNvGrpSpPr/>
          <p:nvPr/>
        </p:nvGrpSpPr>
        <p:grpSpPr>
          <a:xfrm>
            <a:off x="2066236" y="2590800"/>
            <a:ext cx="9516164" cy="1012629"/>
            <a:chOff x="2066236" y="2590800"/>
            <a:chExt cx="9516164" cy="1012629"/>
          </a:xfrm>
        </p:grpSpPr>
        <p:grpSp>
          <p:nvGrpSpPr>
            <p:cNvPr id="41" name="Group 40">
              <a:extLst>
                <a:ext uri="{FF2B5EF4-FFF2-40B4-BE49-F238E27FC236}">
                  <a16:creationId xmlns:a16="http://schemas.microsoft.com/office/drawing/2014/main" id="{88931DD8-4F60-42A5-8422-7FBCED8E2BD7}"/>
                </a:ext>
              </a:extLst>
            </p:cNvPr>
            <p:cNvGrpSpPr/>
            <p:nvPr/>
          </p:nvGrpSpPr>
          <p:grpSpPr>
            <a:xfrm>
              <a:off x="2066236" y="2590800"/>
              <a:ext cx="9516164" cy="1012629"/>
              <a:chOff x="482498" y="572300"/>
              <a:chExt cx="9516164" cy="1051128"/>
            </a:xfrm>
          </p:grpSpPr>
          <p:grpSp>
            <p:nvGrpSpPr>
              <p:cNvPr id="42" name="Group 41">
                <a:extLst>
                  <a:ext uri="{FF2B5EF4-FFF2-40B4-BE49-F238E27FC236}">
                    <a16:creationId xmlns:a16="http://schemas.microsoft.com/office/drawing/2014/main" id="{332146F1-94E3-48B3-97A6-792A90304525}"/>
                  </a:ext>
                </a:extLst>
              </p:cNvPr>
              <p:cNvGrpSpPr/>
              <p:nvPr/>
            </p:nvGrpSpPr>
            <p:grpSpPr>
              <a:xfrm>
                <a:off x="482498" y="865748"/>
                <a:ext cx="7078606" cy="535349"/>
                <a:chOff x="482498" y="865748"/>
                <a:chExt cx="7078606" cy="535349"/>
              </a:xfrm>
            </p:grpSpPr>
            <p:sp>
              <p:nvSpPr>
                <p:cNvPr id="45" name="Rectangle: Rounded Corners 44">
                  <a:extLst>
                    <a:ext uri="{FF2B5EF4-FFF2-40B4-BE49-F238E27FC236}">
                      <a16:creationId xmlns:a16="http://schemas.microsoft.com/office/drawing/2014/main" id="{34D7C049-6879-4C51-8682-C08EF4073D87}"/>
                    </a:ext>
                  </a:extLst>
                </p:cNvPr>
                <p:cNvSpPr/>
                <p:nvPr/>
              </p:nvSpPr>
              <p:spPr>
                <a:xfrm>
                  <a:off x="482498" y="913793"/>
                  <a:ext cx="7078606" cy="487304"/>
                </a:xfrm>
                <a:prstGeom prst="roundRect">
                  <a:avLst/>
                </a:prstGeom>
                <a:ln>
                  <a:solidFill>
                    <a:schemeClr val="accent6">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en-IN" dirty="0">
                    <a:solidFill>
                      <a:prstClr val="white"/>
                    </a:solidFill>
                    <a:latin typeface="Calibri" panose="020F0502020204030204"/>
                  </a:endParaRPr>
                </a:p>
              </p:txBody>
            </p:sp>
            <p:sp>
              <p:nvSpPr>
                <p:cNvPr id="46" name="TextBox 45">
                  <a:extLst>
                    <a:ext uri="{FF2B5EF4-FFF2-40B4-BE49-F238E27FC236}">
                      <a16:creationId xmlns:a16="http://schemas.microsoft.com/office/drawing/2014/main" id="{713B9F4A-B9ED-48FF-A06D-501CAEE8A8BA}"/>
                    </a:ext>
                  </a:extLst>
                </p:cNvPr>
                <p:cNvSpPr txBox="1"/>
                <p:nvPr/>
              </p:nvSpPr>
              <p:spPr>
                <a:xfrm>
                  <a:off x="512526" y="865748"/>
                  <a:ext cx="7017064" cy="479217"/>
                </a:xfrm>
                <a:prstGeom prst="rect">
                  <a:avLst/>
                </a:prstGeom>
                <a:noFill/>
              </p:spPr>
              <p:txBody>
                <a:bodyPr wrap="square" rtlCol="0">
                  <a:spAutoFit/>
                </a:bodyPr>
                <a:lstStyle/>
                <a:p>
                  <a:pPr algn="ctr">
                    <a:defRPr/>
                  </a:pPr>
                  <a:r>
                    <a:rPr lang="en-IN" sz="2400" b="1" dirty="0">
                      <a:solidFill>
                        <a:prstClr val="white"/>
                      </a:solidFill>
                      <a:effectLst>
                        <a:outerShdw blurRad="50800" dist="38100" dir="2700000" algn="tl" rotWithShape="0">
                          <a:prstClr val="black">
                            <a:alpha val="40000"/>
                          </a:prstClr>
                        </a:outerShdw>
                      </a:effectLst>
                      <a:latin typeface="Calibri" panose="020F0502020204030204"/>
                    </a:rPr>
                    <a:t>Common Service  Layer</a:t>
                  </a:r>
                </a:p>
              </p:txBody>
            </p:sp>
          </p:grpSp>
          <p:sp>
            <p:nvSpPr>
              <p:cNvPr id="43" name="Oval 42">
                <a:extLst>
                  <a:ext uri="{FF2B5EF4-FFF2-40B4-BE49-F238E27FC236}">
                    <a16:creationId xmlns:a16="http://schemas.microsoft.com/office/drawing/2014/main" id="{5D6BC610-2B95-4A92-8F87-FD73245D0AE7}"/>
                  </a:ext>
                </a:extLst>
              </p:cNvPr>
              <p:cNvSpPr/>
              <p:nvPr/>
            </p:nvSpPr>
            <p:spPr>
              <a:xfrm>
                <a:off x="8521250" y="572300"/>
                <a:ext cx="1477412" cy="1051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IN">
                  <a:solidFill>
                    <a:prstClr val="white"/>
                  </a:solidFill>
                  <a:latin typeface="Calibri" panose="020F0502020204030204"/>
                </a:endParaRPr>
              </a:p>
            </p:txBody>
          </p:sp>
          <p:sp>
            <p:nvSpPr>
              <p:cNvPr id="44" name="TextBox 43">
                <a:extLst>
                  <a:ext uri="{FF2B5EF4-FFF2-40B4-BE49-F238E27FC236}">
                    <a16:creationId xmlns:a16="http://schemas.microsoft.com/office/drawing/2014/main" id="{AE0D7151-F2DF-40FD-AA6B-FE760B459966}"/>
                  </a:ext>
                </a:extLst>
              </p:cNvPr>
              <p:cNvSpPr txBox="1"/>
              <p:nvPr/>
            </p:nvSpPr>
            <p:spPr>
              <a:xfrm>
                <a:off x="8521250" y="881915"/>
                <a:ext cx="1477412" cy="670904"/>
              </a:xfrm>
              <a:prstGeom prst="rect">
                <a:avLst/>
              </a:prstGeom>
              <a:noFill/>
            </p:spPr>
            <p:txBody>
              <a:bodyPr wrap="square" rtlCol="0">
                <a:spAutoFit/>
              </a:bodyPr>
              <a:lstStyle/>
              <a:p>
                <a:pPr algn="ctr">
                  <a:defRPr/>
                </a:pPr>
                <a:r>
                  <a:rPr lang="en-IN" dirty="0">
                    <a:ln w="0"/>
                    <a:solidFill>
                      <a:srgbClr val="002060"/>
                    </a:solidFill>
                    <a:effectLst>
                      <a:outerShdw blurRad="38100" dist="19050" dir="2700000" algn="tl" rotWithShape="0">
                        <a:prstClr val="black">
                          <a:alpha val="40000"/>
                        </a:prstClr>
                      </a:outerShdw>
                    </a:effectLst>
                    <a:latin typeface="Calibri" panose="020F0502020204030204"/>
                  </a:rPr>
                  <a:t>Management App</a:t>
                </a:r>
              </a:p>
            </p:txBody>
          </p:sp>
        </p:grpSp>
        <p:sp>
          <p:nvSpPr>
            <p:cNvPr id="48" name="Arrow: Left-Right 47">
              <a:extLst>
                <a:ext uri="{FF2B5EF4-FFF2-40B4-BE49-F238E27FC236}">
                  <a16:creationId xmlns:a16="http://schemas.microsoft.com/office/drawing/2014/main" id="{353E9CB0-AEDD-4007-B4A3-0D356E95F87C}"/>
                </a:ext>
              </a:extLst>
            </p:cNvPr>
            <p:cNvSpPr/>
            <p:nvPr/>
          </p:nvSpPr>
          <p:spPr>
            <a:xfrm flipV="1">
              <a:off x="9143625" y="3044107"/>
              <a:ext cx="952111" cy="1095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06E87E1-CDEE-49E3-A19A-D3BE6D2F819D}"/>
              </a:ext>
            </a:extLst>
          </p:cNvPr>
          <p:cNvSpPr txBox="1"/>
          <p:nvPr/>
        </p:nvSpPr>
        <p:spPr>
          <a:xfrm>
            <a:off x="9677400" y="1981200"/>
            <a:ext cx="2286000" cy="369332"/>
          </a:xfrm>
          <a:prstGeom prst="rect">
            <a:avLst/>
          </a:prstGeom>
          <a:noFill/>
        </p:spPr>
        <p:txBody>
          <a:bodyPr wrap="square" rtlCol="0">
            <a:spAutoFit/>
          </a:bodyPr>
          <a:lstStyle/>
          <a:p>
            <a:r>
              <a:rPr lang="en-US" dirty="0" err="1"/>
              <a:t>Standardised</a:t>
            </a:r>
            <a:r>
              <a:rPr lang="en-US" dirty="0"/>
              <a:t> interface</a:t>
            </a:r>
          </a:p>
        </p:txBody>
      </p:sp>
      <p:cxnSp>
        <p:nvCxnSpPr>
          <p:cNvPr id="55" name="Straight Arrow Connector 54">
            <a:extLst>
              <a:ext uri="{FF2B5EF4-FFF2-40B4-BE49-F238E27FC236}">
                <a16:creationId xmlns:a16="http://schemas.microsoft.com/office/drawing/2014/main" id="{091C47BD-EBDE-49A5-A9E4-8E8E776C896D}"/>
              </a:ext>
            </a:extLst>
          </p:cNvPr>
          <p:cNvCxnSpPr>
            <a:cxnSpLocks/>
            <a:stCxn id="7" idx="1"/>
          </p:cNvCxnSpPr>
          <p:nvPr/>
        </p:nvCxnSpPr>
        <p:spPr>
          <a:xfrm flipH="1">
            <a:off x="9371426" y="2165866"/>
            <a:ext cx="305974" cy="878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1128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42" presetClass="path" presetSubtype="0" accel="50000" decel="50000" fill="hold" nodeType="afterEffect">
                                  <p:stCondLst>
                                    <p:cond delay="0"/>
                                  </p:stCondLst>
                                  <p:childTnLst>
                                    <p:animMotion origin="layout" path="M -2.29167E-6 2.77556E-17 L 0.00482 0.28843 " pathEditMode="relative" rAng="0" ptsTypes="AA">
                                      <p:cBhvr>
                                        <p:cTn id="36" dur="3000" fill="hold"/>
                                        <p:tgtEl>
                                          <p:spTgt spid="6"/>
                                        </p:tgtEl>
                                        <p:attrNameLst>
                                          <p:attrName>ppt_x</p:attrName>
                                          <p:attrName>ppt_y</p:attrName>
                                        </p:attrNameLst>
                                      </p:cBhvr>
                                      <p:rCtr x="234" y="14421"/>
                                    </p:animMotion>
                                  </p:childTnLst>
                                  <p:subTnLst>
                                    <p:set>
                                      <p:cBhvr override="childStyle">
                                        <p:cTn dur="1" fill="hold" display="0" masterRel="sameClick" afterEffect="1">
                                          <p:stCondLst>
                                            <p:cond evt="end" delay="0">
                                              <p:tn val="35"/>
                                            </p:cond>
                                          </p:stCondLst>
                                        </p:cTn>
                                        <p:tgtEl>
                                          <p:spTgt spid="6"/>
                                        </p:tgtEl>
                                        <p:attrNameLst>
                                          <p:attrName>style.visibility</p:attrName>
                                        </p:attrNameLst>
                                      </p:cBhvr>
                                      <p:to>
                                        <p:strVal val="hidden"/>
                                      </p:to>
                                    </p:set>
                                  </p:subTnLst>
                                </p:cTn>
                              </p:par>
                              <p:par>
                                <p:cTn id="37" presetID="10" presetClass="entr" presetSubtype="0" fill="hold" nodeType="withEffect">
                                  <p:stCondLst>
                                    <p:cond delay="26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7" grpId="0" animBg="1"/>
      <p:bldP spid="37" grpId="0" animBg="1"/>
      <p:bldP spid="38"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208" y="164624"/>
            <a:ext cx="9601200" cy="577928"/>
          </a:xfrm>
          <a:noFill/>
        </p:spPr>
        <p:txBody>
          <a:bodyPr vert="horz" lIns="91440" tIns="45720" rIns="91440" bIns="45720" rtlCol="0" anchor="b" anchorCtr="0">
            <a:noAutofit/>
          </a:bodyPr>
          <a:lstStyle/>
          <a:p>
            <a:pPr defTabSz="685800"/>
            <a:r>
              <a:rPr lang="en-US" sz="3200" b="1" dirty="0">
                <a:solidFill>
                  <a:srgbClr val="002060"/>
                </a:solidFill>
                <a:effectLst>
                  <a:outerShdw blurRad="38100" dist="38100" dir="2700000" algn="tl">
                    <a:srgbClr val="000000">
                      <a:alpha val="43137"/>
                    </a:srgbClr>
                  </a:outerShdw>
                </a:effectLst>
                <a:latin typeface="+mn-lt"/>
              </a:rPr>
              <a:t>Ongoing Collaborations</a:t>
            </a:r>
          </a:p>
        </p:txBody>
      </p:sp>
      <p:sp>
        <p:nvSpPr>
          <p:cNvPr id="4" name="Slide Number Placeholder 3"/>
          <p:cNvSpPr>
            <a:spLocks noGrp="1"/>
          </p:cNvSpPr>
          <p:nvPr>
            <p:ph type="sldNum" sz="quarter" idx="12"/>
          </p:nvPr>
        </p:nvSpPr>
        <p:spPr/>
        <p:txBody>
          <a:bodyPr/>
          <a:lstStyle/>
          <a:p>
            <a:fld id="{163F5A94-8458-4F17-AD3C-1A083E20221D}" type="slidenum">
              <a:rPr lang="en-US" smtClean="0"/>
              <a:t>9</a:t>
            </a:fld>
            <a:endParaRPr lang="en-US"/>
          </a:p>
        </p:txBody>
      </p:sp>
      <p:grpSp>
        <p:nvGrpSpPr>
          <p:cNvPr id="10" name="组合 318"/>
          <p:cNvGrpSpPr/>
          <p:nvPr/>
        </p:nvGrpSpPr>
        <p:grpSpPr>
          <a:xfrm>
            <a:off x="1680725" y="1704606"/>
            <a:ext cx="8530458" cy="4467207"/>
            <a:chOff x="3188620" y="-304126"/>
            <a:chExt cx="4170520" cy="4665952"/>
          </a:xfrm>
        </p:grpSpPr>
        <p:sp>
          <p:nvSpPr>
            <p:cNvPr id="11" name="任意多边形 319"/>
            <p:cNvSpPr/>
            <p:nvPr/>
          </p:nvSpPr>
          <p:spPr>
            <a:xfrm>
              <a:off x="3188620" y="-304126"/>
              <a:ext cx="4170520" cy="4665952"/>
            </a:xfrm>
            <a:custGeom>
              <a:avLst/>
              <a:gdLst>
                <a:gd name="connsiteX0" fmla="*/ 0 w 3713111"/>
                <a:gd name="connsiteY0" fmla="*/ 1856556 h 3713111"/>
                <a:gd name="connsiteX1" fmla="*/ 1856556 w 3713111"/>
                <a:gd name="connsiteY1" fmla="*/ 0 h 3713111"/>
                <a:gd name="connsiteX2" fmla="*/ 3713112 w 3713111"/>
                <a:gd name="connsiteY2" fmla="*/ 1856556 h 3713111"/>
                <a:gd name="connsiteX3" fmla="*/ 1856556 w 3713111"/>
                <a:gd name="connsiteY3" fmla="*/ 3713112 h 3713111"/>
                <a:gd name="connsiteX4" fmla="*/ 0 w 3713111"/>
                <a:gd name="connsiteY4" fmla="*/ 1856556 h 371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111" h="3713111">
                  <a:moveTo>
                    <a:pt x="0" y="1856556"/>
                  </a:moveTo>
                  <a:cubicBezTo>
                    <a:pt x="0" y="831208"/>
                    <a:pt x="831208" y="0"/>
                    <a:pt x="1856556" y="0"/>
                  </a:cubicBezTo>
                  <a:cubicBezTo>
                    <a:pt x="2881904" y="0"/>
                    <a:pt x="3713112" y="831208"/>
                    <a:pt x="3713112" y="1856556"/>
                  </a:cubicBezTo>
                  <a:cubicBezTo>
                    <a:pt x="3713112" y="2881904"/>
                    <a:pt x="2881904" y="3713112"/>
                    <a:pt x="1856556" y="3713112"/>
                  </a:cubicBezTo>
                  <a:cubicBezTo>
                    <a:pt x="831208" y="3713112"/>
                    <a:pt x="0" y="2881904"/>
                    <a:pt x="0" y="1856556"/>
                  </a:cubicBezTo>
                  <a:close/>
                </a:path>
              </a:pathLst>
            </a:custGeom>
            <a:solidFill>
              <a:schemeClr val="bg1">
                <a:lumMod val="85000"/>
              </a:schemeClr>
            </a:solidFill>
            <a:ln w="25400" cap="flat" cmpd="sng" algn="ctr">
              <a:solidFill>
                <a:srgbClr val="FFFFFF">
                  <a:hueOff val="0"/>
                  <a:satOff val="0"/>
                  <a:lumOff val="0"/>
                  <a:alphaOff val="0"/>
                </a:srgbClr>
              </a:solidFill>
              <a:prstDash val="solid"/>
            </a:ln>
            <a:effectLst/>
          </p:spPr>
          <p:txBody>
            <a:bodyPr spcFirstLastPara="0" vert="horz" wrap="square" lIns="1401106" tIns="249598" rIns="1401106" bIns="3033708" numCol="1" spcCol="1270" anchor="ctr" anchorCtr="0">
              <a:noAutofit/>
            </a:bodyPr>
            <a:lstStyle/>
            <a:p>
              <a:pPr algn="ctr" defTabSz="399930">
                <a:lnSpc>
                  <a:spcPct val="90000"/>
                </a:lnSpc>
                <a:spcAft>
                  <a:spcPct val="35000"/>
                </a:spcAft>
                <a:defRPr/>
              </a:pPr>
              <a:endParaRPr lang="zh-CN" altLang="en-US" sz="900" kern="0" dirty="0">
                <a:solidFill>
                  <a:srgbClr val="FFFFFF"/>
                </a:solidFill>
                <a:latin typeface="Arial"/>
                <a:ea typeface="微软雅黑"/>
              </a:endParaRPr>
            </a:p>
          </p:txBody>
        </p:sp>
        <p:sp>
          <p:nvSpPr>
            <p:cNvPr id="12" name="任意多边形 320"/>
            <p:cNvSpPr/>
            <p:nvPr/>
          </p:nvSpPr>
          <p:spPr>
            <a:xfrm>
              <a:off x="3417522" y="767135"/>
              <a:ext cx="3713111" cy="3546056"/>
            </a:xfrm>
            <a:custGeom>
              <a:avLst/>
              <a:gdLst>
                <a:gd name="connsiteX0" fmla="*/ 0 w 3713111"/>
                <a:gd name="connsiteY0" fmla="*/ 1856556 h 3713111"/>
                <a:gd name="connsiteX1" fmla="*/ 1856556 w 3713111"/>
                <a:gd name="connsiteY1" fmla="*/ 0 h 3713111"/>
                <a:gd name="connsiteX2" fmla="*/ 3713112 w 3713111"/>
                <a:gd name="connsiteY2" fmla="*/ 1856556 h 3713111"/>
                <a:gd name="connsiteX3" fmla="*/ 1856556 w 3713111"/>
                <a:gd name="connsiteY3" fmla="*/ 3713112 h 3713111"/>
                <a:gd name="connsiteX4" fmla="*/ 0 w 3713111"/>
                <a:gd name="connsiteY4" fmla="*/ 1856556 h 371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111" h="3713111">
                  <a:moveTo>
                    <a:pt x="0" y="1856556"/>
                  </a:moveTo>
                  <a:cubicBezTo>
                    <a:pt x="0" y="831208"/>
                    <a:pt x="831208" y="0"/>
                    <a:pt x="1856556" y="0"/>
                  </a:cubicBezTo>
                  <a:cubicBezTo>
                    <a:pt x="2881904" y="0"/>
                    <a:pt x="3713112" y="831208"/>
                    <a:pt x="3713112" y="1856556"/>
                  </a:cubicBezTo>
                  <a:cubicBezTo>
                    <a:pt x="3713112" y="2881904"/>
                    <a:pt x="2881904" y="3713112"/>
                    <a:pt x="1856556" y="3713112"/>
                  </a:cubicBezTo>
                  <a:cubicBezTo>
                    <a:pt x="831208" y="3713112"/>
                    <a:pt x="0" y="2881904"/>
                    <a:pt x="0" y="1856556"/>
                  </a:cubicBezTo>
                  <a:close/>
                </a:path>
              </a:pathLst>
            </a:custGeom>
            <a:solidFill>
              <a:schemeClr val="bg1">
                <a:lumMod val="75000"/>
              </a:schemeClr>
            </a:solidFill>
            <a:ln w="25400" cap="flat" cmpd="sng" algn="ctr">
              <a:solidFill>
                <a:srgbClr val="FFFFFF">
                  <a:hueOff val="0"/>
                  <a:satOff val="0"/>
                  <a:lumOff val="0"/>
                  <a:alphaOff val="0"/>
                </a:srgbClr>
              </a:solidFill>
              <a:prstDash val="solid"/>
            </a:ln>
            <a:effectLst/>
          </p:spPr>
          <p:txBody>
            <a:bodyPr spcFirstLastPara="0" vert="horz" wrap="square" lIns="1401106" tIns="249598" rIns="1401106" bIns="3033708" numCol="1" spcCol="1270" anchor="ctr" anchorCtr="0">
              <a:noAutofit/>
            </a:bodyPr>
            <a:lstStyle/>
            <a:p>
              <a:pPr algn="ctr" defTabSz="399930">
                <a:lnSpc>
                  <a:spcPct val="90000"/>
                </a:lnSpc>
                <a:spcAft>
                  <a:spcPct val="35000"/>
                </a:spcAft>
                <a:defRPr/>
              </a:pPr>
              <a:endParaRPr lang="zh-CN" altLang="en-US" sz="900" kern="0" dirty="0">
                <a:solidFill>
                  <a:srgbClr val="FFFFFF"/>
                </a:solidFill>
                <a:latin typeface="Arial"/>
                <a:ea typeface="微软雅黑"/>
              </a:endParaRPr>
            </a:p>
          </p:txBody>
        </p:sp>
        <p:sp>
          <p:nvSpPr>
            <p:cNvPr id="13" name="任意多边形 321"/>
            <p:cNvSpPr/>
            <p:nvPr/>
          </p:nvSpPr>
          <p:spPr>
            <a:xfrm>
              <a:off x="3788833" y="1342702"/>
              <a:ext cx="2970488" cy="2970488"/>
            </a:xfrm>
            <a:custGeom>
              <a:avLst/>
              <a:gdLst>
                <a:gd name="connsiteX0" fmla="*/ 0 w 2970488"/>
                <a:gd name="connsiteY0" fmla="*/ 1485244 h 2970488"/>
                <a:gd name="connsiteX1" fmla="*/ 1485244 w 2970488"/>
                <a:gd name="connsiteY1" fmla="*/ 0 h 2970488"/>
                <a:gd name="connsiteX2" fmla="*/ 2970488 w 2970488"/>
                <a:gd name="connsiteY2" fmla="*/ 1485244 h 2970488"/>
                <a:gd name="connsiteX3" fmla="*/ 1485244 w 2970488"/>
                <a:gd name="connsiteY3" fmla="*/ 2970488 h 2970488"/>
                <a:gd name="connsiteX4" fmla="*/ 0 w 2970488"/>
                <a:gd name="connsiteY4" fmla="*/ 1485244 h 297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488" h="2970488">
                  <a:moveTo>
                    <a:pt x="0" y="1485244"/>
                  </a:moveTo>
                  <a:cubicBezTo>
                    <a:pt x="0" y="664966"/>
                    <a:pt x="664966" y="0"/>
                    <a:pt x="1485244" y="0"/>
                  </a:cubicBezTo>
                  <a:cubicBezTo>
                    <a:pt x="2305522" y="0"/>
                    <a:pt x="2970488" y="664966"/>
                    <a:pt x="2970488" y="1485244"/>
                  </a:cubicBezTo>
                  <a:cubicBezTo>
                    <a:pt x="2970488" y="2305522"/>
                    <a:pt x="2305522" y="2970488"/>
                    <a:pt x="1485244" y="2970488"/>
                  </a:cubicBezTo>
                  <a:cubicBezTo>
                    <a:pt x="664966" y="2970488"/>
                    <a:pt x="0" y="2305522"/>
                    <a:pt x="0" y="1485244"/>
                  </a:cubicBezTo>
                  <a:close/>
                </a:path>
              </a:pathLst>
            </a:custGeom>
            <a:solidFill>
              <a:schemeClr val="bg1">
                <a:lumMod val="65000"/>
              </a:schemeClr>
            </a:solidFill>
            <a:ln w="25400" cap="flat" cmpd="sng" algn="ctr">
              <a:solidFill>
                <a:srgbClr val="FFFFFF">
                  <a:hueOff val="0"/>
                  <a:satOff val="0"/>
                  <a:lumOff val="0"/>
                  <a:alphaOff val="0"/>
                </a:srgbClr>
              </a:solidFill>
              <a:prstDash val="solid"/>
            </a:ln>
            <a:effectLst/>
          </p:spPr>
          <p:txBody>
            <a:bodyPr spcFirstLastPara="0" vert="horz" wrap="square" lIns="1029892" tIns="242174" rIns="1029891" bIns="2320975" numCol="1" spcCol="1270" anchor="ctr" anchorCtr="0">
              <a:noAutofit/>
            </a:bodyPr>
            <a:lstStyle/>
            <a:p>
              <a:pPr algn="ctr" defTabSz="399930">
                <a:lnSpc>
                  <a:spcPct val="90000"/>
                </a:lnSpc>
                <a:spcAft>
                  <a:spcPct val="35000"/>
                </a:spcAft>
                <a:defRPr/>
              </a:pPr>
              <a:endParaRPr lang="zh-CN" altLang="en-US" sz="900" kern="0" dirty="0">
                <a:solidFill>
                  <a:srgbClr val="FFFFFF"/>
                </a:solidFill>
                <a:latin typeface="Arial"/>
                <a:ea typeface="微软雅黑"/>
              </a:endParaRPr>
            </a:p>
          </p:txBody>
        </p:sp>
        <p:sp>
          <p:nvSpPr>
            <p:cNvPr id="14" name="任意多边形 322"/>
            <p:cNvSpPr/>
            <p:nvPr/>
          </p:nvSpPr>
          <p:spPr>
            <a:xfrm>
              <a:off x="4160144" y="2085324"/>
              <a:ext cx="2227866" cy="2227866"/>
            </a:xfrm>
            <a:custGeom>
              <a:avLst/>
              <a:gdLst>
                <a:gd name="connsiteX0" fmla="*/ 0 w 2227866"/>
                <a:gd name="connsiteY0" fmla="*/ 1113933 h 2227866"/>
                <a:gd name="connsiteX1" fmla="*/ 1113933 w 2227866"/>
                <a:gd name="connsiteY1" fmla="*/ 0 h 2227866"/>
                <a:gd name="connsiteX2" fmla="*/ 2227866 w 2227866"/>
                <a:gd name="connsiteY2" fmla="*/ 1113933 h 2227866"/>
                <a:gd name="connsiteX3" fmla="*/ 1113933 w 2227866"/>
                <a:gd name="connsiteY3" fmla="*/ 2227866 h 2227866"/>
                <a:gd name="connsiteX4" fmla="*/ 0 w 2227866"/>
                <a:gd name="connsiteY4" fmla="*/ 1113933 h 2227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66" h="2227866">
                  <a:moveTo>
                    <a:pt x="0" y="1113933"/>
                  </a:moveTo>
                  <a:cubicBezTo>
                    <a:pt x="0" y="498725"/>
                    <a:pt x="498725" y="0"/>
                    <a:pt x="1113933" y="0"/>
                  </a:cubicBezTo>
                  <a:cubicBezTo>
                    <a:pt x="1729141" y="0"/>
                    <a:pt x="2227866" y="498725"/>
                    <a:pt x="2227866" y="1113933"/>
                  </a:cubicBezTo>
                  <a:cubicBezTo>
                    <a:pt x="2227866" y="1729141"/>
                    <a:pt x="1729141" y="2227866"/>
                    <a:pt x="1113933" y="2227866"/>
                  </a:cubicBezTo>
                  <a:cubicBezTo>
                    <a:pt x="498725" y="2227866"/>
                    <a:pt x="0" y="1729141"/>
                    <a:pt x="0" y="1113933"/>
                  </a:cubicBezTo>
                  <a:close/>
                </a:path>
              </a:pathLst>
            </a:custGeom>
            <a:solidFill>
              <a:schemeClr val="tx2">
                <a:lumMod val="40000"/>
                <a:lumOff val="60000"/>
              </a:schemeClr>
            </a:solidFill>
            <a:ln w="25400" cap="flat" cmpd="sng" algn="ctr">
              <a:solidFill>
                <a:srgbClr val="FFFFFF">
                  <a:hueOff val="0"/>
                  <a:satOff val="0"/>
                  <a:lumOff val="0"/>
                  <a:alphaOff val="0"/>
                </a:srgbClr>
              </a:solidFill>
              <a:prstDash val="solid"/>
            </a:ln>
            <a:effectLst/>
          </p:spPr>
          <p:txBody>
            <a:bodyPr spcFirstLastPara="0" vert="horz" wrap="square" lIns="658677" tIns="231038" rIns="658676" bIns="1623092" numCol="1" spcCol="1270" anchor="ctr" anchorCtr="0">
              <a:noAutofit/>
            </a:bodyPr>
            <a:lstStyle/>
            <a:p>
              <a:pPr algn="ctr" defTabSz="399930">
                <a:lnSpc>
                  <a:spcPct val="90000"/>
                </a:lnSpc>
                <a:spcAft>
                  <a:spcPct val="35000"/>
                </a:spcAft>
                <a:defRPr/>
              </a:pPr>
              <a:endParaRPr lang="zh-CN" altLang="en-US" sz="900" kern="0" dirty="0">
                <a:solidFill>
                  <a:srgbClr val="FFFFFF"/>
                </a:solidFill>
                <a:latin typeface="Arial"/>
                <a:ea typeface="微软雅黑"/>
              </a:endParaRPr>
            </a:p>
          </p:txBody>
        </p:sp>
      </p:grpSp>
      <p:sp>
        <p:nvSpPr>
          <p:cNvPr id="15" name="Oval 14"/>
          <p:cNvSpPr/>
          <p:nvPr/>
        </p:nvSpPr>
        <p:spPr>
          <a:xfrm>
            <a:off x="5152328" y="5160862"/>
            <a:ext cx="1682433" cy="7182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6" name="图片 324"/>
          <p:cNvPicPr>
            <a:picLocks noChangeAspect="1"/>
          </p:cNvPicPr>
          <p:nvPr/>
        </p:nvPicPr>
        <p:blipFill>
          <a:blip r:embed="rId2"/>
          <a:stretch>
            <a:fillRect/>
          </a:stretch>
        </p:blipFill>
        <p:spPr>
          <a:xfrm>
            <a:off x="5594179" y="5248217"/>
            <a:ext cx="784332" cy="539229"/>
          </a:xfrm>
          <a:prstGeom prst="rect">
            <a:avLst/>
          </a:prstGeom>
        </p:spPr>
      </p:pic>
      <p:grpSp>
        <p:nvGrpSpPr>
          <p:cNvPr id="17" name="Groupe 18"/>
          <p:cNvGrpSpPr>
            <a:grpSpLocks/>
          </p:cNvGrpSpPr>
          <p:nvPr/>
        </p:nvGrpSpPr>
        <p:grpSpPr bwMode="auto">
          <a:xfrm>
            <a:off x="5542065" y="4373823"/>
            <a:ext cx="433769" cy="261385"/>
            <a:chOff x="3886200" y="4881632"/>
            <a:chExt cx="1054800" cy="432000"/>
          </a:xfrm>
        </p:grpSpPr>
        <p:sp>
          <p:nvSpPr>
            <p:cNvPr id="18" name="Rounded Rectangle 13"/>
            <p:cNvSpPr/>
            <p:nvPr/>
          </p:nvSpPr>
          <p:spPr>
            <a:xfrm>
              <a:off x="3886200" y="4881632"/>
              <a:ext cx="1054800" cy="432000"/>
            </a:xfrm>
            <a:prstGeom prst="roundRect">
              <a:avLst/>
            </a:prstGeom>
            <a:solidFill>
              <a:srgbClr val="FFFFFF"/>
            </a:solidFill>
            <a:ln w="25400" cap="flat" cmpd="sng" algn="ctr">
              <a:solidFill>
                <a:srgbClr val="FFCC99"/>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19"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0" name="Groupe 19"/>
          <p:cNvGrpSpPr>
            <a:grpSpLocks/>
          </p:cNvGrpSpPr>
          <p:nvPr/>
        </p:nvGrpSpPr>
        <p:grpSpPr bwMode="auto">
          <a:xfrm>
            <a:off x="6951229" y="4799091"/>
            <a:ext cx="412663" cy="260427"/>
            <a:chOff x="6912212" y="3380691"/>
            <a:chExt cx="684000" cy="432000"/>
          </a:xfrm>
        </p:grpSpPr>
        <p:sp>
          <p:nvSpPr>
            <p:cNvPr id="21" name="Rounded Rectangle 13"/>
            <p:cNvSpPr/>
            <p:nvPr/>
          </p:nvSpPr>
          <p:spPr>
            <a:xfrm>
              <a:off x="6912212" y="3380691"/>
              <a:ext cx="684000" cy="432000"/>
            </a:xfrm>
            <a:prstGeom prst="roundRect">
              <a:avLst/>
            </a:prstGeom>
            <a:solidFill>
              <a:srgbClr val="FFFFFF"/>
            </a:solidFill>
            <a:ln w="25400" cap="flat" cmpd="sng" algn="ctr">
              <a:solidFill>
                <a:srgbClr val="FFCC99"/>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22"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3" name="Groupe 20"/>
          <p:cNvGrpSpPr>
            <a:grpSpLocks/>
          </p:cNvGrpSpPr>
          <p:nvPr/>
        </p:nvGrpSpPr>
        <p:grpSpPr bwMode="auto">
          <a:xfrm>
            <a:off x="4573863" y="4757358"/>
            <a:ext cx="321463" cy="260427"/>
            <a:chOff x="5221831" y="4419600"/>
            <a:chExt cx="432000" cy="432000"/>
          </a:xfrm>
        </p:grpSpPr>
        <p:sp>
          <p:nvSpPr>
            <p:cNvPr id="24" name="Rounded Rectangle 13"/>
            <p:cNvSpPr/>
            <p:nvPr/>
          </p:nvSpPr>
          <p:spPr>
            <a:xfrm>
              <a:off x="5221831" y="4419600"/>
              <a:ext cx="432000" cy="432000"/>
            </a:xfrm>
            <a:prstGeom prst="roundRect">
              <a:avLst/>
            </a:prstGeom>
            <a:solidFill>
              <a:srgbClr val="FFFFFF"/>
            </a:solidFill>
            <a:ln w="25400" cap="flat" cmpd="sng" algn="ctr">
              <a:solidFill>
                <a:srgbClr val="FFCC99"/>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25"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6" name="Groupe 65"/>
          <p:cNvGrpSpPr>
            <a:grpSpLocks/>
          </p:cNvGrpSpPr>
          <p:nvPr/>
        </p:nvGrpSpPr>
        <p:grpSpPr bwMode="auto">
          <a:xfrm>
            <a:off x="5013801" y="4509893"/>
            <a:ext cx="409790" cy="260427"/>
            <a:chOff x="1975800" y="3295184"/>
            <a:chExt cx="680400" cy="432000"/>
          </a:xfrm>
        </p:grpSpPr>
        <p:sp>
          <p:nvSpPr>
            <p:cNvPr id="27" name="Rounded Rectangle 13"/>
            <p:cNvSpPr/>
            <p:nvPr/>
          </p:nvSpPr>
          <p:spPr>
            <a:xfrm>
              <a:off x="1975800" y="3295184"/>
              <a:ext cx="680400" cy="432000"/>
            </a:xfrm>
            <a:prstGeom prst="roundRect">
              <a:avLst/>
            </a:prstGeom>
            <a:solidFill>
              <a:srgbClr val="FFFFFF"/>
            </a:solidFill>
            <a:ln w="25400" cap="flat" cmpd="sng" algn="ctr">
              <a:solidFill>
                <a:srgbClr val="FFCC99"/>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28"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29" name="Groupe 66"/>
          <p:cNvGrpSpPr>
            <a:grpSpLocks/>
          </p:cNvGrpSpPr>
          <p:nvPr/>
        </p:nvGrpSpPr>
        <p:grpSpPr bwMode="auto">
          <a:xfrm>
            <a:off x="4488962" y="5132009"/>
            <a:ext cx="477770" cy="260427"/>
            <a:chOff x="955088" y="3296484"/>
            <a:chExt cx="792000" cy="432000"/>
          </a:xfrm>
        </p:grpSpPr>
        <p:sp>
          <p:nvSpPr>
            <p:cNvPr id="30" name="Rounded Rectangle 13"/>
            <p:cNvSpPr/>
            <p:nvPr/>
          </p:nvSpPr>
          <p:spPr>
            <a:xfrm>
              <a:off x="955088" y="3296484"/>
              <a:ext cx="792000" cy="432000"/>
            </a:xfrm>
            <a:prstGeom prst="roundRect">
              <a:avLst/>
            </a:prstGeom>
            <a:solidFill>
              <a:srgbClr val="FFFFFF"/>
            </a:solidFill>
            <a:ln w="25400" cap="flat" cmpd="sng" algn="ctr">
              <a:solidFill>
                <a:srgbClr val="FFCC99"/>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825" kern="0">
                <a:solidFill>
                  <a:srgbClr val="262626"/>
                </a:solidFill>
                <a:ea typeface="微软雅黑"/>
              </a:endParaRPr>
            </a:p>
          </p:txBody>
        </p:sp>
        <p:pic>
          <p:nvPicPr>
            <p:cNvPr id="31"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2" name="Groupe 5"/>
          <p:cNvGrpSpPr>
            <a:grpSpLocks/>
          </p:cNvGrpSpPr>
          <p:nvPr/>
        </p:nvGrpSpPr>
        <p:grpSpPr bwMode="auto">
          <a:xfrm>
            <a:off x="6077859" y="4367244"/>
            <a:ext cx="415714" cy="260427"/>
            <a:chOff x="7737806" y="3683697"/>
            <a:chExt cx="720000" cy="432000"/>
          </a:xfrm>
        </p:grpSpPr>
        <p:sp>
          <p:nvSpPr>
            <p:cNvPr id="33" name="Rounded Rectangle 13"/>
            <p:cNvSpPr/>
            <p:nvPr/>
          </p:nvSpPr>
          <p:spPr>
            <a:xfrm>
              <a:off x="7737806" y="3683697"/>
              <a:ext cx="720000" cy="432000"/>
            </a:xfrm>
            <a:prstGeom prst="roundRect">
              <a:avLst/>
            </a:prstGeom>
            <a:solidFill>
              <a:srgbClr val="FFFFFF"/>
            </a:solidFill>
            <a:ln w="25400" cap="flat" cmpd="sng" algn="ctr">
              <a:solidFill>
                <a:srgbClr val="FFCC99"/>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34"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5" name="Groupe 4"/>
          <p:cNvGrpSpPr>
            <a:grpSpLocks/>
          </p:cNvGrpSpPr>
          <p:nvPr/>
        </p:nvGrpSpPr>
        <p:grpSpPr bwMode="auto">
          <a:xfrm>
            <a:off x="6954542" y="5147019"/>
            <a:ext cx="434685" cy="261385"/>
            <a:chOff x="7883605" y="3235816"/>
            <a:chExt cx="720000" cy="432000"/>
          </a:xfrm>
        </p:grpSpPr>
        <p:sp>
          <p:nvSpPr>
            <p:cNvPr id="36" name="Rounded Rectangle 13"/>
            <p:cNvSpPr/>
            <p:nvPr/>
          </p:nvSpPr>
          <p:spPr>
            <a:xfrm>
              <a:off x="7883605" y="3235816"/>
              <a:ext cx="720000" cy="432000"/>
            </a:xfrm>
            <a:prstGeom prst="roundRect">
              <a:avLst/>
            </a:prstGeom>
            <a:solidFill>
              <a:srgbClr val="FFFFFF"/>
            </a:solidFill>
            <a:ln w="25400" cap="flat" cmpd="sng" algn="ctr">
              <a:solidFill>
                <a:srgbClr val="FFCC99"/>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825" kern="0">
                <a:solidFill>
                  <a:srgbClr val="262626"/>
                </a:solidFill>
                <a:ea typeface="微软雅黑"/>
              </a:endParaRPr>
            </a:p>
          </p:txBody>
        </p:sp>
        <p:pic>
          <p:nvPicPr>
            <p:cNvPr id="37"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grpSp>
        <p:nvGrpSpPr>
          <p:cNvPr id="38" name="Groupe 2"/>
          <p:cNvGrpSpPr>
            <a:grpSpLocks/>
          </p:cNvGrpSpPr>
          <p:nvPr/>
        </p:nvGrpSpPr>
        <p:grpSpPr bwMode="auto">
          <a:xfrm>
            <a:off x="6597217" y="4479253"/>
            <a:ext cx="453833" cy="261385"/>
            <a:chOff x="479713" y="5004453"/>
            <a:chExt cx="752400" cy="433387"/>
          </a:xfrm>
        </p:grpSpPr>
        <p:sp>
          <p:nvSpPr>
            <p:cNvPr id="39" name="Rounded Rectangle 13"/>
            <p:cNvSpPr/>
            <p:nvPr/>
          </p:nvSpPr>
          <p:spPr bwMode="auto">
            <a:xfrm>
              <a:off x="479713" y="5004453"/>
              <a:ext cx="752400" cy="433387"/>
            </a:xfrm>
            <a:prstGeom prst="roundRect">
              <a:avLst/>
            </a:prstGeom>
            <a:solidFill>
              <a:srgbClr val="FFFFFF"/>
            </a:solidFill>
            <a:ln w="25400" cap="flat" cmpd="sng" algn="ctr">
              <a:solidFill>
                <a:srgbClr val="FFCC99"/>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40"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grpSp>
        <p:nvGrpSpPr>
          <p:cNvPr id="41" name="Groupe 16"/>
          <p:cNvGrpSpPr>
            <a:grpSpLocks/>
          </p:cNvGrpSpPr>
          <p:nvPr/>
        </p:nvGrpSpPr>
        <p:grpSpPr bwMode="auto">
          <a:xfrm>
            <a:off x="7490002" y="4603511"/>
            <a:ext cx="502550" cy="260427"/>
            <a:chOff x="2809425" y="5029200"/>
            <a:chExt cx="1090800" cy="432000"/>
          </a:xfrm>
        </p:grpSpPr>
        <p:sp>
          <p:nvSpPr>
            <p:cNvPr id="42" name="Rounded Rectangle 14"/>
            <p:cNvSpPr/>
            <p:nvPr/>
          </p:nvSpPr>
          <p:spPr>
            <a:xfrm>
              <a:off x="2809425" y="5029200"/>
              <a:ext cx="1090800" cy="432000"/>
            </a:xfrm>
            <a:prstGeom prst="roundRect">
              <a:avLst/>
            </a:prstGeom>
            <a:solidFill>
              <a:srgbClr val="FFFFFF"/>
            </a:solidFill>
            <a:ln w="25400" cap="flat" cmpd="sng" algn="ctr">
              <a:solidFill>
                <a:srgbClr val="FFCC66"/>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43" name="Picture 11"/>
            <p:cNvPicPr>
              <a:picLocks noChangeAspect="1" noChangeArrowheads="1"/>
            </p:cNvPicPr>
            <p:nvPr/>
          </p:nvPicPr>
          <p:blipFill>
            <a:blip r:embed="rId11" cstate="print"/>
            <a:srcRect/>
            <a:stretch>
              <a:fillRect/>
            </a:stretch>
          </p:blipFill>
          <p:spPr bwMode="auto">
            <a:xfrm>
              <a:off x="2845792" y="5065200"/>
              <a:ext cx="1018065" cy="360000"/>
            </a:xfrm>
            <a:prstGeom prst="rect">
              <a:avLst/>
            </a:prstGeom>
            <a:noFill/>
            <a:ln w="9525">
              <a:noFill/>
              <a:miter lim="800000"/>
              <a:headEnd/>
              <a:tailEnd/>
            </a:ln>
          </p:spPr>
        </p:pic>
      </p:grpSp>
      <p:grpSp>
        <p:nvGrpSpPr>
          <p:cNvPr id="44" name="Groupe 23"/>
          <p:cNvGrpSpPr>
            <a:grpSpLocks/>
          </p:cNvGrpSpPr>
          <p:nvPr/>
        </p:nvGrpSpPr>
        <p:grpSpPr bwMode="auto">
          <a:xfrm>
            <a:off x="6542303" y="4030270"/>
            <a:ext cx="467238" cy="260427"/>
            <a:chOff x="5958458" y="5638800"/>
            <a:chExt cx="774000" cy="432000"/>
          </a:xfrm>
        </p:grpSpPr>
        <p:sp>
          <p:nvSpPr>
            <p:cNvPr id="45" name="Rounded Rectangle 14"/>
            <p:cNvSpPr/>
            <p:nvPr/>
          </p:nvSpPr>
          <p:spPr>
            <a:xfrm>
              <a:off x="5958458" y="5638800"/>
              <a:ext cx="774000" cy="432000"/>
            </a:xfrm>
            <a:prstGeom prst="roundRect">
              <a:avLst/>
            </a:prstGeom>
            <a:solidFill>
              <a:srgbClr val="FFFFFF"/>
            </a:solidFill>
            <a:ln w="25400" cap="flat" cmpd="sng" algn="ctr">
              <a:solidFill>
                <a:srgbClr val="FFCC66"/>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46" name="Picture 18"/>
            <p:cNvPicPr>
              <a:picLocks noChangeAspect="1" noChangeArrowheads="1"/>
            </p:cNvPicPr>
            <p:nvPr/>
          </p:nvPicPr>
          <p:blipFill>
            <a:blip r:embed="rId12" cstate="print"/>
            <a:srcRect/>
            <a:stretch>
              <a:fillRect/>
            </a:stretch>
          </p:blipFill>
          <p:spPr bwMode="auto">
            <a:xfrm>
              <a:off x="5994931" y="5674800"/>
              <a:ext cx="701053" cy="360000"/>
            </a:xfrm>
            <a:prstGeom prst="rect">
              <a:avLst/>
            </a:prstGeom>
            <a:noFill/>
            <a:ln w="9525">
              <a:noFill/>
              <a:miter lim="800000"/>
              <a:headEnd/>
              <a:tailEnd/>
            </a:ln>
          </p:spPr>
        </p:pic>
      </p:grpSp>
      <p:grpSp>
        <p:nvGrpSpPr>
          <p:cNvPr id="47" name="Groupe 24"/>
          <p:cNvGrpSpPr>
            <a:grpSpLocks/>
          </p:cNvGrpSpPr>
          <p:nvPr/>
        </p:nvGrpSpPr>
        <p:grpSpPr bwMode="auto">
          <a:xfrm>
            <a:off x="7221448" y="4204649"/>
            <a:ext cx="386811" cy="260427"/>
            <a:chOff x="7033993" y="5232679"/>
            <a:chExt cx="640800" cy="432000"/>
          </a:xfrm>
        </p:grpSpPr>
        <p:sp>
          <p:nvSpPr>
            <p:cNvPr id="48" name="Rounded Rectangle 14"/>
            <p:cNvSpPr/>
            <p:nvPr/>
          </p:nvSpPr>
          <p:spPr>
            <a:xfrm>
              <a:off x="7033993" y="5232679"/>
              <a:ext cx="640800" cy="432000"/>
            </a:xfrm>
            <a:prstGeom prst="roundRect">
              <a:avLst/>
            </a:prstGeom>
            <a:solidFill>
              <a:srgbClr val="FFFFFF"/>
            </a:solidFill>
            <a:ln w="25400" cap="flat" cmpd="sng" algn="ctr">
              <a:solidFill>
                <a:srgbClr val="FFCC66"/>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49" name="Picture 23"/>
            <p:cNvPicPr>
              <a:picLocks noChangeAspect="1" noChangeArrowheads="1"/>
            </p:cNvPicPr>
            <p:nvPr/>
          </p:nvPicPr>
          <p:blipFill>
            <a:blip r:embed="rId13" cstate="print"/>
            <a:srcRect/>
            <a:stretch>
              <a:fillRect/>
            </a:stretch>
          </p:blipFill>
          <p:spPr bwMode="auto">
            <a:xfrm>
              <a:off x="7070028" y="5268679"/>
              <a:ext cx="570000" cy="360000"/>
            </a:xfrm>
            <a:prstGeom prst="rect">
              <a:avLst/>
            </a:prstGeom>
            <a:noFill/>
            <a:ln w="9525">
              <a:noFill/>
              <a:miter lim="800000"/>
              <a:headEnd/>
              <a:tailEnd/>
            </a:ln>
          </p:spPr>
        </p:pic>
      </p:grpSp>
      <p:grpSp>
        <p:nvGrpSpPr>
          <p:cNvPr id="50" name="Groupe 48"/>
          <p:cNvGrpSpPr>
            <a:grpSpLocks/>
          </p:cNvGrpSpPr>
          <p:nvPr/>
        </p:nvGrpSpPr>
        <p:grpSpPr bwMode="auto">
          <a:xfrm>
            <a:off x="3977674" y="4388947"/>
            <a:ext cx="677821" cy="260427"/>
            <a:chOff x="1435800" y="5638800"/>
            <a:chExt cx="1418400" cy="432000"/>
          </a:xfrm>
        </p:grpSpPr>
        <p:sp>
          <p:nvSpPr>
            <p:cNvPr id="51" name="Rounded Rectangle 14"/>
            <p:cNvSpPr/>
            <p:nvPr/>
          </p:nvSpPr>
          <p:spPr>
            <a:xfrm>
              <a:off x="1435800" y="5638800"/>
              <a:ext cx="1418400" cy="432000"/>
            </a:xfrm>
            <a:prstGeom prst="roundRect">
              <a:avLst/>
            </a:prstGeom>
            <a:solidFill>
              <a:srgbClr val="FFFFFF"/>
            </a:solidFill>
            <a:ln w="25400" cap="flat" cmpd="sng" algn="ctr">
              <a:solidFill>
                <a:srgbClr val="FFCC66"/>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52" name="Picture 10"/>
            <p:cNvPicPr>
              <a:picLocks noChangeAspect="1" noChangeArrowheads="1"/>
            </p:cNvPicPr>
            <p:nvPr/>
          </p:nvPicPr>
          <p:blipFill>
            <a:blip r:embed="rId14" cstate="print"/>
            <a:srcRect/>
            <a:stretch>
              <a:fillRect/>
            </a:stretch>
          </p:blipFill>
          <p:spPr bwMode="auto">
            <a:xfrm>
              <a:off x="1472103" y="5674800"/>
              <a:ext cx="1345794" cy="360000"/>
            </a:xfrm>
            <a:prstGeom prst="rect">
              <a:avLst/>
            </a:prstGeom>
            <a:noFill/>
            <a:ln w="9525">
              <a:noFill/>
              <a:miter lim="800000"/>
              <a:headEnd/>
              <a:tailEnd/>
            </a:ln>
          </p:spPr>
        </p:pic>
      </p:grpSp>
      <p:grpSp>
        <p:nvGrpSpPr>
          <p:cNvPr id="53" name="Groupe 1"/>
          <p:cNvGrpSpPr>
            <a:grpSpLocks/>
          </p:cNvGrpSpPr>
          <p:nvPr/>
        </p:nvGrpSpPr>
        <p:grpSpPr bwMode="auto">
          <a:xfrm>
            <a:off x="6115864" y="3962160"/>
            <a:ext cx="260427" cy="260427"/>
            <a:chOff x="8051452" y="5832474"/>
            <a:chExt cx="432000" cy="431800"/>
          </a:xfrm>
        </p:grpSpPr>
        <p:sp>
          <p:nvSpPr>
            <p:cNvPr id="54" name="Rounded Rectangle 14"/>
            <p:cNvSpPr/>
            <p:nvPr/>
          </p:nvSpPr>
          <p:spPr bwMode="auto">
            <a:xfrm>
              <a:off x="8051452" y="5832474"/>
              <a:ext cx="432000" cy="431800"/>
            </a:xfrm>
            <a:prstGeom prst="roundRect">
              <a:avLst/>
            </a:prstGeom>
            <a:solidFill>
              <a:srgbClr val="FFFFFF"/>
            </a:solidFill>
            <a:ln w="25400" cap="flat" cmpd="sng" algn="ctr">
              <a:solidFill>
                <a:srgbClr val="FFCC66"/>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55" name="Picture 53"/>
            <p:cNvPicPr>
              <a:picLocks noChangeAspect="1" noChangeArrowheads="1"/>
            </p:cNvPicPr>
            <p:nvPr/>
          </p:nvPicPr>
          <p:blipFill>
            <a:blip r:embed="rId15" cstate="print"/>
            <a:srcRect/>
            <a:stretch>
              <a:fillRect/>
            </a:stretch>
          </p:blipFill>
          <p:spPr bwMode="auto">
            <a:xfrm>
              <a:off x="8087452" y="5868291"/>
              <a:ext cx="360000" cy="360000"/>
            </a:xfrm>
            <a:prstGeom prst="rect">
              <a:avLst/>
            </a:prstGeom>
            <a:noFill/>
            <a:ln w="9525">
              <a:noFill/>
              <a:miter lim="800000"/>
              <a:headEnd/>
              <a:tailEnd/>
            </a:ln>
          </p:spPr>
        </p:pic>
      </p:grpSp>
      <p:grpSp>
        <p:nvGrpSpPr>
          <p:cNvPr id="56" name="组合 364"/>
          <p:cNvGrpSpPr/>
          <p:nvPr/>
        </p:nvGrpSpPr>
        <p:grpSpPr>
          <a:xfrm>
            <a:off x="4812003" y="4094548"/>
            <a:ext cx="309462" cy="260427"/>
            <a:chOff x="3296898" y="5130800"/>
            <a:chExt cx="513102" cy="431800"/>
          </a:xfrm>
        </p:grpSpPr>
        <p:sp>
          <p:nvSpPr>
            <p:cNvPr id="57" name="Rounded Rectangle 14"/>
            <p:cNvSpPr/>
            <p:nvPr/>
          </p:nvSpPr>
          <p:spPr bwMode="auto">
            <a:xfrm>
              <a:off x="3296898" y="5130800"/>
              <a:ext cx="513102" cy="431800"/>
            </a:xfrm>
            <a:prstGeom prst="roundRect">
              <a:avLst/>
            </a:prstGeom>
            <a:solidFill>
              <a:srgbClr val="FFFFFF"/>
            </a:solidFill>
            <a:ln w="25400" cap="flat" cmpd="sng" algn="ctr">
              <a:solidFill>
                <a:srgbClr val="FFCC66"/>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58" name="图片 366"/>
            <p:cNvPicPr>
              <a:picLocks noChangeAspect="1"/>
            </p:cNvPicPr>
            <p:nvPr/>
          </p:nvPicPr>
          <p:blipFill rotWithShape="1">
            <a:blip r:embed="rId16"/>
            <a:srcRect l="25953" t="10249" r="27929" b="12891"/>
            <a:stretch/>
          </p:blipFill>
          <p:spPr>
            <a:xfrm>
              <a:off x="3324849" y="5156200"/>
              <a:ext cx="457200" cy="381000"/>
            </a:xfrm>
            <a:prstGeom prst="rect">
              <a:avLst/>
            </a:prstGeom>
          </p:spPr>
        </p:pic>
      </p:grpSp>
      <p:grpSp>
        <p:nvGrpSpPr>
          <p:cNvPr id="59" name="组合 367"/>
          <p:cNvGrpSpPr/>
          <p:nvPr/>
        </p:nvGrpSpPr>
        <p:grpSpPr>
          <a:xfrm>
            <a:off x="5336765" y="3968217"/>
            <a:ext cx="517352" cy="260427"/>
            <a:chOff x="3308137" y="5283199"/>
            <a:chExt cx="857793" cy="431800"/>
          </a:xfrm>
        </p:grpSpPr>
        <p:sp>
          <p:nvSpPr>
            <p:cNvPr id="60" name="Rounded Rectangle 14"/>
            <p:cNvSpPr/>
            <p:nvPr/>
          </p:nvSpPr>
          <p:spPr bwMode="auto">
            <a:xfrm>
              <a:off x="3308137" y="5283199"/>
              <a:ext cx="857793" cy="431800"/>
            </a:xfrm>
            <a:prstGeom prst="roundRect">
              <a:avLst/>
            </a:prstGeom>
            <a:solidFill>
              <a:srgbClr val="FFFFFF"/>
            </a:solidFill>
            <a:ln w="25400" cap="flat" cmpd="sng" algn="ctr">
              <a:solidFill>
                <a:srgbClr val="FFCC66"/>
              </a:solidFill>
              <a:prstDash val="solid"/>
            </a:ln>
            <a:effectLst>
              <a:outerShdw blurRad="50800" dist="38100" dir="2700000" algn="tl" rotWithShape="0">
                <a:prstClr val="black">
                  <a:alpha val="40000"/>
                </a:prstClr>
              </a:outerShdw>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61" name="图片 369"/>
            <p:cNvPicPr>
              <a:picLocks noChangeAspect="1"/>
            </p:cNvPicPr>
            <p:nvPr/>
          </p:nvPicPr>
          <p:blipFill rotWithShape="1">
            <a:blip r:embed="rId17"/>
            <a:srcRect l="2894" t="11593" r="2384" b="12629"/>
            <a:stretch/>
          </p:blipFill>
          <p:spPr>
            <a:xfrm>
              <a:off x="3356032" y="5345905"/>
              <a:ext cx="781948" cy="312780"/>
            </a:xfrm>
            <a:prstGeom prst="rect">
              <a:avLst/>
            </a:prstGeom>
          </p:spPr>
        </p:pic>
      </p:grpSp>
      <p:grpSp>
        <p:nvGrpSpPr>
          <p:cNvPr id="62" name="组合 370"/>
          <p:cNvGrpSpPr/>
          <p:nvPr/>
        </p:nvGrpSpPr>
        <p:grpSpPr>
          <a:xfrm>
            <a:off x="3102991" y="4350341"/>
            <a:ext cx="643260" cy="503869"/>
            <a:chOff x="3048000" y="3529779"/>
            <a:chExt cx="1050263" cy="822676"/>
          </a:xfrm>
        </p:grpSpPr>
        <p:sp>
          <p:nvSpPr>
            <p:cNvPr id="63" name="Rectangle à coins arrondis 36"/>
            <p:cNvSpPr/>
            <p:nvPr/>
          </p:nvSpPr>
          <p:spPr>
            <a:xfrm>
              <a:off x="3048000" y="3529779"/>
              <a:ext cx="1050263" cy="426136"/>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grpSp>
          <p:nvGrpSpPr>
            <p:cNvPr id="64" name="Groupe 6"/>
            <p:cNvGrpSpPr/>
            <p:nvPr/>
          </p:nvGrpSpPr>
          <p:grpSpPr>
            <a:xfrm>
              <a:off x="3166969" y="3596463"/>
              <a:ext cx="836940" cy="755992"/>
              <a:chOff x="477911" y="2731366"/>
              <a:chExt cx="1778650" cy="1475484"/>
            </a:xfrm>
          </p:grpSpPr>
          <p:pic>
            <p:nvPicPr>
              <p:cNvPr id="65"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7911" y="2731366"/>
                <a:ext cx="1778650" cy="46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ZoneTexte 20"/>
              <p:cNvSpPr txBox="1"/>
              <p:nvPr/>
            </p:nvSpPr>
            <p:spPr>
              <a:xfrm>
                <a:off x="477911" y="3471278"/>
                <a:ext cx="1650707" cy="735572"/>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MQTT</a:t>
                </a:r>
              </a:p>
            </p:txBody>
          </p:sp>
        </p:grpSp>
      </p:grpSp>
      <p:grpSp>
        <p:nvGrpSpPr>
          <p:cNvPr id="67" name="组合 375"/>
          <p:cNvGrpSpPr/>
          <p:nvPr/>
        </p:nvGrpSpPr>
        <p:grpSpPr>
          <a:xfrm>
            <a:off x="3329579" y="3694429"/>
            <a:ext cx="1022913" cy="630997"/>
            <a:chOff x="6222685" y="3505200"/>
            <a:chExt cx="1670126" cy="1030240"/>
          </a:xfrm>
        </p:grpSpPr>
        <p:sp>
          <p:nvSpPr>
            <p:cNvPr id="68" name="Rectangle à coins arrondis 37"/>
            <p:cNvSpPr/>
            <p:nvPr/>
          </p:nvSpPr>
          <p:spPr>
            <a:xfrm>
              <a:off x="6604316" y="3505200"/>
              <a:ext cx="1001022" cy="427384"/>
            </a:xfrm>
            <a:prstGeom prst="roundRect">
              <a:avLst/>
            </a:prstGeom>
            <a:solidFill>
              <a:srgbClr val="FFFFFF"/>
            </a:solidFill>
            <a:ln w="28575" cap="flat" cmpd="sng" algn="ctr">
              <a:solidFill>
                <a:srgbClr val="FFCC66"/>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grpSp>
          <p:nvGrpSpPr>
            <p:cNvPr id="69" name="Groupe 11"/>
            <p:cNvGrpSpPr/>
            <p:nvPr/>
          </p:nvGrpSpPr>
          <p:grpSpPr>
            <a:xfrm>
              <a:off x="6222685" y="3541800"/>
              <a:ext cx="1670126" cy="993640"/>
              <a:chOff x="692956" y="3712912"/>
              <a:chExt cx="3723916" cy="2215547"/>
            </a:xfrm>
          </p:grpSpPr>
          <p:pic>
            <p:nvPicPr>
              <p:cNvPr id="70" name="Picture 1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44318" y="3712912"/>
                <a:ext cx="1951937" cy="69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ZoneTexte 32"/>
              <p:cNvSpPr txBox="1"/>
              <p:nvPr/>
            </p:nvSpPr>
            <p:spPr>
              <a:xfrm>
                <a:off x="692956" y="4584250"/>
                <a:ext cx="3723916" cy="1344209"/>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OMA DM/ LWM2M</a:t>
                </a:r>
              </a:p>
            </p:txBody>
          </p:sp>
        </p:grpSp>
      </p:grpSp>
      <p:grpSp>
        <p:nvGrpSpPr>
          <p:cNvPr id="72" name="组合 380"/>
          <p:cNvGrpSpPr/>
          <p:nvPr/>
        </p:nvGrpSpPr>
        <p:grpSpPr>
          <a:xfrm>
            <a:off x="7608116" y="4029781"/>
            <a:ext cx="1749439" cy="773462"/>
            <a:chOff x="3635706" y="3522837"/>
            <a:chExt cx="2856344" cy="1262845"/>
          </a:xfrm>
        </p:grpSpPr>
        <p:sp>
          <p:nvSpPr>
            <p:cNvPr id="73" name="Rectangle à coins arrondis 38"/>
            <p:cNvSpPr/>
            <p:nvPr/>
          </p:nvSpPr>
          <p:spPr>
            <a:xfrm>
              <a:off x="4559576" y="3522837"/>
              <a:ext cx="1001022" cy="425611"/>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fontScale="92500" lnSpcReduction="20000"/>
            </a:bodyPr>
            <a:lstStyle/>
            <a:p>
              <a:pPr algn="ctr">
                <a:defRPr/>
              </a:pPr>
              <a:endParaRPr lang="fr-FR" sz="1400" kern="0" dirty="0" err="1">
                <a:solidFill>
                  <a:srgbClr val="000000"/>
                </a:solidFill>
                <a:latin typeface="Arial"/>
                <a:ea typeface="微软雅黑"/>
              </a:endParaRPr>
            </a:p>
          </p:txBody>
        </p:sp>
        <p:grpSp>
          <p:nvGrpSpPr>
            <p:cNvPr id="74" name="Groupe 13"/>
            <p:cNvGrpSpPr/>
            <p:nvPr/>
          </p:nvGrpSpPr>
          <p:grpSpPr>
            <a:xfrm>
              <a:off x="3635706" y="3591312"/>
              <a:ext cx="2856344" cy="1194370"/>
              <a:chOff x="-1209026" y="4857526"/>
              <a:chExt cx="6368850" cy="2990577"/>
            </a:xfrm>
          </p:grpSpPr>
          <p:pic>
            <p:nvPicPr>
              <p:cNvPr id="75"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59488" y="4857526"/>
                <a:ext cx="1395302" cy="73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ZoneTexte 33"/>
              <p:cNvSpPr txBox="1"/>
              <p:nvPr/>
            </p:nvSpPr>
            <p:spPr>
              <a:xfrm>
                <a:off x="-1209026" y="5772549"/>
                <a:ext cx="6368850" cy="2075554"/>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HTTP/ </a:t>
                </a:r>
                <a:r>
                  <a:rPr lang="en-US" sz="900" b="1" kern="0" dirty="0" err="1">
                    <a:solidFill>
                      <a:srgbClr val="000000"/>
                    </a:solidFill>
                    <a:ea typeface="宋体" pitchFamily="2" charset="-122"/>
                  </a:rPr>
                  <a:t>CoAP</a:t>
                </a:r>
                <a:r>
                  <a:rPr lang="en-US" sz="900" b="1" kern="0" dirty="0">
                    <a:solidFill>
                      <a:srgbClr val="000000"/>
                    </a:solidFill>
                    <a:ea typeface="宋体" pitchFamily="2" charset="-122"/>
                  </a:rPr>
                  <a:t>/</a:t>
                </a:r>
              </a:p>
              <a:p>
                <a:pPr algn="ctr">
                  <a:defRPr/>
                </a:pPr>
                <a:r>
                  <a:rPr lang="en-US" sz="900" b="1" kern="0" dirty="0">
                    <a:solidFill>
                      <a:srgbClr val="000000"/>
                    </a:solidFill>
                    <a:ea typeface="宋体" pitchFamily="2" charset="-122"/>
                  </a:rPr>
                  <a:t> (D)TLS/ </a:t>
                </a:r>
              </a:p>
              <a:p>
                <a:pPr algn="ctr">
                  <a:defRPr/>
                </a:pPr>
                <a:r>
                  <a:rPr lang="en-US" sz="900" b="1" kern="0" dirty="0" err="1">
                    <a:solidFill>
                      <a:srgbClr val="000000"/>
                    </a:solidFill>
                    <a:ea typeface="宋体" pitchFamily="2" charset="-122"/>
                  </a:rPr>
                  <a:t>WebSocket</a:t>
                </a:r>
                <a:endParaRPr lang="en-US" sz="900" b="1" kern="0" dirty="0">
                  <a:solidFill>
                    <a:srgbClr val="000000"/>
                  </a:solidFill>
                  <a:ea typeface="宋体" pitchFamily="2" charset="-122"/>
                </a:endParaRPr>
              </a:p>
            </p:txBody>
          </p:sp>
        </p:grpSp>
      </p:grpSp>
      <p:grpSp>
        <p:nvGrpSpPr>
          <p:cNvPr id="77" name="组合 385"/>
          <p:cNvGrpSpPr/>
          <p:nvPr/>
        </p:nvGrpSpPr>
        <p:grpSpPr>
          <a:xfrm>
            <a:off x="4224002" y="3404427"/>
            <a:ext cx="999320" cy="481202"/>
            <a:chOff x="5238797" y="3510412"/>
            <a:chExt cx="1631607" cy="785666"/>
          </a:xfrm>
        </p:grpSpPr>
        <p:sp>
          <p:nvSpPr>
            <p:cNvPr id="78" name="Rectangle à coins arrondis 37"/>
            <p:cNvSpPr/>
            <p:nvPr/>
          </p:nvSpPr>
          <p:spPr>
            <a:xfrm>
              <a:off x="5364026" y="3510412"/>
              <a:ext cx="1131561" cy="438165"/>
            </a:xfrm>
            <a:prstGeom prst="roundRect">
              <a:avLst/>
            </a:prstGeom>
            <a:solidFill>
              <a:srgbClr val="FFFFFF"/>
            </a:solidFill>
            <a:ln w="28575" cap="flat" cmpd="sng" algn="ctr">
              <a:solidFill>
                <a:srgbClr val="FFCC66"/>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sp>
          <p:nvSpPr>
            <p:cNvPr id="79" name="ZoneTexte 32"/>
            <p:cNvSpPr txBox="1"/>
            <p:nvPr/>
          </p:nvSpPr>
          <p:spPr>
            <a:xfrm>
              <a:off x="5238797" y="3919293"/>
              <a:ext cx="1631607" cy="376785"/>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TR-069/ TR-181</a:t>
              </a:r>
            </a:p>
          </p:txBody>
        </p:sp>
        <p:pic>
          <p:nvPicPr>
            <p:cNvPr id="80" name="图片 38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428096" y="3581400"/>
              <a:ext cx="1038201" cy="269872"/>
            </a:xfrm>
            <a:prstGeom prst="rect">
              <a:avLst/>
            </a:prstGeom>
          </p:spPr>
        </p:pic>
      </p:grpSp>
      <p:grpSp>
        <p:nvGrpSpPr>
          <p:cNvPr id="81" name="组合 389"/>
          <p:cNvGrpSpPr/>
          <p:nvPr/>
        </p:nvGrpSpPr>
        <p:grpSpPr>
          <a:xfrm>
            <a:off x="7327446" y="3524726"/>
            <a:ext cx="569936" cy="506550"/>
            <a:chOff x="5256214" y="3300952"/>
            <a:chExt cx="930543" cy="827054"/>
          </a:xfrm>
        </p:grpSpPr>
        <p:sp>
          <p:nvSpPr>
            <p:cNvPr id="82" name="Rounded Rectangle 14"/>
            <p:cNvSpPr/>
            <p:nvPr/>
          </p:nvSpPr>
          <p:spPr bwMode="auto">
            <a:xfrm>
              <a:off x="5256214" y="3300952"/>
              <a:ext cx="930543" cy="446505"/>
            </a:xfrm>
            <a:prstGeom prst="roundRect">
              <a:avLst/>
            </a:prstGeom>
            <a:solidFill>
              <a:srgbClr val="FFFFFF"/>
            </a:solidFill>
            <a:ln w="25400" cap="flat" cmpd="sng" algn="ctr">
              <a:solidFill>
                <a:srgbClr val="FF3300"/>
              </a:solidFill>
              <a:prstDash val="solid"/>
            </a:ln>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000" kern="0">
                <a:solidFill>
                  <a:srgbClr val="262626"/>
                </a:solidFill>
                <a:ea typeface="微软雅黑"/>
              </a:endParaRPr>
            </a:p>
          </p:txBody>
        </p:sp>
        <p:pic>
          <p:nvPicPr>
            <p:cNvPr id="83" name="图片 391"/>
            <p:cNvPicPr>
              <a:picLocks noChangeAspect="1"/>
            </p:cNvPicPr>
            <p:nvPr/>
          </p:nvPicPr>
          <p:blipFill>
            <a:blip r:embed="rId22"/>
            <a:stretch>
              <a:fillRect/>
            </a:stretch>
          </p:blipFill>
          <p:spPr>
            <a:xfrm>
              <a:off x="5375174" y="3371012"/>
              <a:ext cx="710036" cy="314675"/>
            </a:xfrm>
            <a:prstGeom prst="rect">
              <a:avLst/>
            </a:prstGeom>
          </p:spPr>
        </p:pic>
        <p:sp>
          <p:nvSpPr>
            <p:cNvPr id="84" name="ZoneTexte 32"/>
            <p:cNvSpPr txBox="1"/>
            <p:nvPr/>
          </p:nvSpPr>
          <p:spPr>
            <a:xfrm>
              <a:off x="5428381" y="3751122"/>
              <a:ext cx="721975" cy="376884"/>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DDS</a:t>
              </a:r>
            </a:p>
          </p:txBody>
        </p:sp>
      </p:grpSp>
      <p:grpSp>
        <p:nvGrpSpPr>
          <p:cNvPr id="85" name="组合 411"/>
          <p:cNvGrpSpPr/>
          <p:nvPr/>
        </p:nvGrpSpPr>
        <p:grpSpPr>
          <a:xfrm>
            <a:off x="4324226" y="1904722"/>
            <a:ext cx="665738" cy="544147"/>
            <a:chOff x="4705436" y="1562539"/>
            <a:chExt cx="887881" cy="725718"/>
          </a:xfrm>
        </p:grpSpPr>
        <p:sp>
          <p:nvSpPr>
            <p:cNvPr id="86" name="Rectangle à coins arrondis 34"/>
            <p:cNvSpPr/>
            <p:nvPr/>
          </p:nvSpPr>
          <p:spPr>
            <a:xfrm>
              <a:off x="4705436" y="1562539"/>
              <a:ext cx="887881" cy="439171"/>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grpSp>
          <p:nvGrpSpPr>
            <p:cNvPr id="87" name="组合 413"/>
            <p:cNvGrpSpPr/>
            <p:nvPr/>
          </p:nvGrpSpPr>
          <p:grpSpPr>
            <a:xfrm>
              <a:off x="4724397" y="1643164"/>
              <a:ext cx="818725" cy="645093"/>
              <a:chOff x="4568313" y="1205502"/>
              <a:chExt cx="924363" cy="728325"/>
            </a:xfrm>
          </p:grpSpPr>
          <p:pic>
            <p:nvPicPr>
              <p:cNvPr id="88" name="Picture 2" descr="http://www.ieee.org/documents/ieee_mb_blue.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568313" y="1205502"/>
                <a:ext cx="924363" cy="268066"/>
              </a:xfrm>
              <a:prstGeom prst="rect">
                <a:avLst/>
              </a:prstGeom>
              <a:noFill/>
              <a:extLst>
                <a:ext uri="{909E8E84-426E-40DD-AFC4-6F175D3DCCD1}">
                  <a14:hiddenFill xmlns:a14="http://schemas.microsoft.com/office/drawing/2010/main">
                    <a:solidFill>
                      <a:srgbClr val="FFFFFF"/>
                    </a:solidFill>
                  </a14:hiddenFill>
                </a:ext>
              </a:extLst>
            </p:spPr>
          </p:pic>
          <p:sp>
            <p:nvSpPr>
              <p:cNvPr id="89" name="ZoneTexte 20"/>
              <p:cNvSpPr txBox="1"/>
              <p:nvPr/>
            </p:nvSpPr>
            <p:spPr>
              <a:xfrm>
                <a:off x="4568313" y="1586341"/>
                <a:ext cx="824586" cy="347486"/>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P2413</a:t>
                </a:r>
              </a:p>
            </p:txBody>
          </p:sp>
        </p:grpSp>
      </p:grpSp>
      <p:grpSp>
        <p:nvGrpSpPr>
          <p:cNvPr id="90" name="组合 416"/>
          <p:cNvGrpSpPr/>
          <p:nvPr/>
        </p:nvGrpSpPr>
        <p:grpSpPr>
          <a:xfrm>
            <a:off x="2572094" y="2496617"/>
            <a:ext cx="741749" cy="572178"/>
            <a:chOff x="3999647" y="771939"/>
            <a:chExt cx="741942" cy="572327"/>
          </a:xfrm>
        </p:grpSpPr>
        <p:sp>
          <p:nvSpPr>
            <p:cNvPr id="91" name="Rectangle à coins arrondis 34"/>
            <p:cNvSpPr/>
            <p:nvPr/>
          </p:nvSpPr>
          <p:spPr>
            <a:xfrm>
              <a:off x="4127946" y="771939"/>
              <a:ext cx="559498" cy="332211"/>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grpSp>
          <p:nvGrpSpPr>
            <p:cNvPr id="92" name="组合 418"/>
            <p:cNvGrpSpPr/>
            <p:nvPr/>
          </p:nvGrpSpPr>
          <p:grpSpPr>
            <a:xfrm>
              <a:off x="3999647" y="790878"/>
              <a:ext cx="741942" cy="553388"/>
              <a:chOff x="2847065" y="1111633"/>
              <a:chExt cx="1212983" cy="833052"/>
            </a:xfrm>
          </p:grpSpPr>
          <p:pic>
            <p:nvPicPr>
              <p:cNvPr id="93" name="图片 419"/>
              <p:cNvPicPr>
                <a:picLocks noChangeAspect="1"/>
              </p:cNvPicPr>
              <p:nvPr/>
            </p:nvPicPr>
            <p:blipFill rotWithShape="1">
              <a:blip r:embed="rId24"/>
              <a:srcRect r="45304"/>
              <a:stretch/>
            </p:blipFill>
            <p:spPr>
              <a:xfrm>
                <a:off x="3073882" y="1111633"/>
                <a:ext cx="897647" cy="450518"/>
              </a:xfrm>
              <a:prstGeom prst="rect">
                <a:avLst/>
              </a:prstGeom>
            </p:spPr>
          </p:pic>
          <p:sp>
            <p:nvSpPr>
              <p:cNvPr id="94" name="ZoneTexte 20"/>
              <p:cNvSpPr txBox="1"/>
              <p:nvPr/>
            </p:nvSpPr>
            <p:spPr>
              <a:xfrm>
                <a:off x="2847065" y="1597108"/>
                <a:ext cx="1212983" cy="347577"/>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JTC1 WG10</a:t>
                </a:r>
              </a:p>
            </p:txBody>
          </p:sp>
        </p:grpSp>
      </p:grpSp>
      <p:grpSp>
        <p:nvGrpSpPr>
          <p:cNvPr id="95" name="组合 421"/>
          <p:cNvGrpSpPr/>
          <p:nvPr/>
        </p:nvGrpSpPr>
        <p:grpSpPr>
          <a:xfrm>
            <a:off x="2113965" y="2953117"/>
            <a:ext cx="481310" cy="571611"/>
            <a:chOff x="2967747" y="1713248"/>
            <a:chExt cx="641913" cy="762346"/>
          </a:xfrm>
        </p:grpSpPr>
        <p:sp>
          <p:nvSpPr>
            <p:cNvPr id="96" name="Rectangle à coins arrondis 34"/>
            <p:cNvSpPr/>
            <p:nvPr/>
          </p:nvSpPr>
          <p:spPr>
            <a:xfrm>
              <a:off x="3065875" y="1713248"/>
              <a:ext cx="518954" cy="459625"/>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grpSp>
          <p:nvGrpSpPr>
            <p:cNvPr id="97" name="组合 423"/>
            <p:cNvGrpSpPr/>
            <p:nvPr/>
          </p:nvGrpSpPr>
          <p:grpSpPr>
            <a:xfrm>
              <a:off x="2967747" y="1727278"/>
              <a:ext cx="641913" cy="748316"/>
              <a:chOff x="1787846" y="1010588"/>
              <a:chExt cx="972292" cy="1137875"/>
            </a:xfrm>
          </p:grpSpPr>
          <p:pic>
            <p:nvPicPr>
              <p:cNvPr id="98"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08994" y="1010588"/>
                <a:ext cx="635666" cy="59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ZoneTexte 20"/>
              <p:cNvSpPr txBox="1"/>
              <p:nvPr/>
            </p:nvSpPr>
            <p:spPr>
              <a:xfrm>
                <a:off x="1787846" y="1680465"/>
                <a:ext cx="972292" cy="467998"/>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SG20</a:t>
                </a:r>
              </a:p>
            </p:txBody>
          </p:sp>
        </p:grpSp>
      </p:grpSp>
      <p:grpSp>
        <p:nvGrpSpPr>
          <p:cNvPr id="100" name="组合 426"/>
          <p:cNvGrpSpPr/>
          <p:nvPr/>
        </p:nvGrpSpPr>
        <p:grpSpPr>
          <a:xfrm>
            <a:off x="6784015" y="1937558"/>
            <a:ext cx="1088906" cy="560491"/>
            <a:chOff x="7494391" y="1825086"/>
            <a:chExt cx="1452253" cy="747516"/>
          </a:xfrm>
        </p:grpSpPr>
        <p:sp>
          <p:nvSpPr>
            <p:cNvPr id="101" name="Rectangle à coins arrondis 34"/>
            <p:cNvSpPr/>
            <p:nvPr/>
          </p:nvSpPr>
          <p:spPr>
            <a:xfrm>
              <a:off x="7801691" y="1825086"/>
              <a:ext cx="754386" cy="423525"/>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pic>
          <p:nvPicPr>
            <p:cNvPr id="102"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890065" y="1825086"/>
              <a:ext cx="629741" cy="38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ZoneTexte 20"/>
            <p:cNvSpPr txBox="1"/>
            <p:nvPr/>
          </p:nvSpPr>
          <p:spPr>
            <a:xfrm>
              <a:off x="7494391" y="2264826"/>
              <a:ext cx="1452253" cy="307776"/>
            </a:xfrm>
            <a:prstGeom prst="rect">
              <a:avLst/>
            </a:prstGeom>
            <a:noFill/>
          </p:spPr>
          <p:txBody>
            <a:bodyPr wrap="square" rtlCol="0">
              <a:spAutoFit/>
            </a:bodyPr>
            <a:lstStyle/>
            <a:p>
              <a:pPr algn="ctr">
                <a:defRPr/>
              </a:pPr>
              <a:r>
                <a:rPr lang="en-US" altLang="zh-CN" sz="900" b="1" kern="0" dirty="0" err="1">
                  <a:solidFill>
                    <a:srgbClr val="000000"/>
                  </a:solidFill>
                </a:rPr>
                <a:t>MIoT</a:t>
              </a:r>
              <a:endParaRPr lang="en-US" sz="900" b="1" kern="0" dirty="0">
                <a:solidFill>
                  <a:srgbClr val="000000"/>
                </a:solidFill>
                <a:ea typeface="宋体" pitchFamily="2" charset="-122"/>
              </a:endParaRPr>
            </a:p>
          </p:txBody>
        </p:sp>
      </p:grpSp>
      <p:grpSp>
        <p:nvGrpSpPr>
          <p:cNvPr id="104" name="组合 430"/>
          <p:cNvGrpSpPr/>
          <p:nvPr/>
        </p:nvGrpSpPr>
        <p:grpSpPr>
          <a:xfrm>
            <a:off x="8427686" y="2453848"/>
            <a:ext cx="956418" cy="562372"/>
            <a:chOff x="7251289" y="1096270"/>
            <a:chExt cx="956667" cy="562519"/>
          </a:xfrm>
        </p:grpSpPr>
        <p:sp>
          <p:nvSpPr>
            <p:cNvPr id="105" name="Rectangle à coins arrondis 34"/>
            <p:cNvSpPr/>
            <p:nvPr/>
          </p:nvSpPr>
          <p:spPr>
            <a:xfrm>
              <a:off x="7380825" y="1096270"/>
              <a:ext cx="629881" cy="328847"/>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sp>
          <p:nvSpPr>
            <p:cNvPr id="106" name="ZoneTexte 32"/>
            <p:cNvSpPr txBox="1"/>
            <p:nvPr/>
          </p:nvSpPr>
          <p:spPr>
            <a:xfrm>
              <a:off x="7251289" y="1427897"/>
              <a:ext cx="956667" cy="230892"/>
            </a:xfrm>
            <a:prstGeom prst="rect">
              <a:avLst/>
            </a:prstGeom>
            <a:noFill/>
          </p:spPr>
          <p:txBody>
            <a:bodyPr wrap="square" rtlCol="0">
              <a:spAutoFit/>
            </a:bodyPr>
            <a:lstStyle/>
            <a:p>
              <a:pPr algn="ctr">
                <a:defRPr/>
              </a:pPr>
              <a:r>
                <a:rPr lang="en-US" altLang="zh-CN" sz="900" b="1" kern="0" dirty="0">
                  <a:solidFill>
                    <a:srgbClr val="000000"/>
                  </a:solidFill>
                </a:rPr>
                <a:t>SCP, SmartM2M</a:t>
              </a:r>
              <a:endParaRPr lang="en-US" sz="900" b="1" kern="0" dirty="0">
                <a:solidFill>
                  <a:srgbClr val="000000"/>
                </a:solidFill>
                <a:ea typeface="宋体" pitchFamily="2" charset="-122"/>
              </a:endParaRPr>
            </a:p>
          </p:txBody>
        </p:sp>
        <p:pic>
          <p:nvPicPr>
            <p:cNvPr id="107" name="Picture 13"/>
            <p:cNvPicPr>
              <a:picLocks noChangeAspect="1" noChangeArrowheads="1"/>
            </p:cNvPicPr>
            <p:nvPr/>
          </p:nvPicPr>
          <p:blipFill>
            <a:blip r:embed="rId3" cstate="print"/>
            <a:srcRect/>
            <a:stretch>
              <a:fillRect/>
            </a:stretch>
          </p:blipFill>
          <p:spPr bwMode="auto">
            <a:xfrm>
              <a:off x="7399736" y="1131948"/>
              <a:ext cx="593023" cy="259949"/>
            </a:xfrm>
            <a:prstGeom prst="rect">
              <a:avLst/>
            </a:prstGeom>
            <a:noFill/>
            <a:ln w="9525">
              <a:noFill/>
              <a:miter lim="800000"/>
              <a:headEnd/>
              <a:tailEnd/>
            </a:ln>
          </p:spPr>
        </p:pic>
      </p:grpSp>
      <p:grpSp>
        <p:nvGrpSpPr>
          <p:cNvPr id="108" name="组合 434"/>
          <p:cNvGrpSpPr/>
          <p:nvPr/>
        </p:nvGrpSpPr>
        <p:grpSpPr>
          <a:xfrm>
            <a:off x="7675473" y="2140943"/>
            <a:ext cx="812149" cy="555899"/>
            <a:chOff x="7005071" y="979150"/>
            <a:chExt cx="812361" cy="556044"/>
          </a:xfrm>
        </p:grpSpPr>
        <p:sp>
          <p:nvSpPr>
            <p:cNvPr id="109" name="Rectangle à coins arrondis 34"/>
            <p:cNvSpPr/>
            <p:nvPr/>
          </p:nvSpPr>
          <p:spPr>
            <a:xfrm>
              <a:off x="7047815" y="979150"/>
              <a:ext cx="672478" cy="319027"/>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sp>
          <p:nvSpPr>
            <p:cNvPr id="110" name="ZoneTexte 20"/>
            <p:cNvSpPr txBox="1"/>
            <p:nvPr/>
          </p:nvSpPr>
          <p:spPr>
            <a:xfrm>
              <a:off x="7005071" y="1304302"/>
              <a:ext cx="812361" cy="230892"/>
            </a:xfrm>
            <a:prstGeom prst="rect">
              <a:avLst/>
            </a:prstGeom>
            <a:noFill/>
          </p:spPr>
          <p:txBody>
            <a:bodyPr wrap="square" rtlCol="0">
              <a:spAutoFit/>
            </a:bodyPr>
            <a:lstStyle/>
            <a:p>
              <a:pPr algn="ctr">
                <a:defRPr/>
              </a:pPr>
              <a:r>
                <a:rPr lang="en-US" altLang="zh-CN" sz="900" b="1" kern="0" dirty="0">
                  <a:solidFill>
                    <a:srgbClr val="000000"/>
                  </a:solidFill>
                </a:rPr>
                <a:t>Certification</a:t>
              </a:r>
              <a:endParaRPr lang="en-US" sz="900" b="1" kern="0" dirty="0">
                <a:solidFill>
                  <a:srgbClr val="000000"/>
                </a:solidFill>
                <a:ea typeface="宋体" pitchFamily="2" charset="-122"/>
              </a:endParaRPr>
            </a:p>
          </p:txBody>
        </p:sp>
        <p:pic>
          <p:nvPicPr>
            <p:cNvPr id="111" name="图片 437"/>
            <p:cNvPicPr>
              <a:picLocks noChangeAspect="1"/>
            </p:cNvPicPr>
            <p:nvPr/>
          </p:nvPicPr>
          <p:blipFill>
            <a:blip r:embed="rId27"/>
            <a:stretch>
              <a:fillRect/>
            </a:stretch>
          </p:blipFill>
          <p:spPr>
            <a:xfrm>
              <a:off x="7085742" y="1020098"/>
              <a:ext cx="591815" cy="223229"/>
            </a:xfrm>
            <a:prstGeom prst="rect">
              <a:avLst/>
            </a:prstGeom>
          </p:spPr>
        </p:pic>
      </p:grpSp>
      <p:grpSp>
        <p:nvGrpSpPr>
          <p:cNvPr id="112" name="组合 438"/>
          <p:cNvGrpSpPr/>
          <p:nvPr/>
        </p:nvGrpSpPr>
        <p:grpSpPr>
          <a:xfrm>
            <a:off x="3367308" y="2145696"/>
            <a:ext cx="947863" cy="546593"/>
            <a:chOff x="5669245" y="1540335"/>
            <a:chExt cx="948110" cy="546735"/>
          </a:xfrm>
        </p:grpSpPr>
        <p:sp>
          <p:nvSpPr>
            <p:cNvPr id="113" name="Rectangle à coins arrondis 34"/>
            <p:cNvSpPr/>
            <p:nvPr/>
          </p:nvSpPr>
          <p:spPr>
            <a:xfrm>
              <a:off x="5807294" y="1540335"/>
              <a:ext cx="680525" cy="328847"/>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pic>
          <p:nvPicPr>
            <p:cNvPr id="114" name="图片 440"/>
            <p:cNvPicPr>
              <a:picLocks noChangeAspect="1"/>
            </p:cNvPicPr>
            <p:nvPr/>
          </p:nvPicPr>
          <p:blipFill>
            <a:blip r:embed="rId28"/>
            <a:stretch>
              <a:fillRect/>
            </a:stretch>
          </p:blipFill>
          <p:spPr>
            <a:xfrm>
              <a:off x="5854244" y="1569306"/>
              <a:ext cx="602095" cy="246112"/>
            </a:xfrm>
            <a:prstGeom prst="rect">
              <a:avLst/>
            </a:prstGeom>
          </p:spPr>
        </p:pic>
        <p:sp>
          <p:nvSpPr>
            <p:cNvPr id="115" name="ZoneTexte 32"/>
            <p:cNvSpPr txBox="1"/>
            <p:nvPr/>
          </p:nvSpPr>
          <p:spPr>
            <a:xfrm>
              <a:off x="5669245" y="1856178"/>
              <a:ext cx="948110" cy="230892"/>
            </a:xfrm>
            <a:prstGeom prst="rect">
              <a:avLst/>
            </a:prstGeom>
            <a:noFill/>
          </p:spPr>
          <p:txBody>
            <a:bodyPr wrap="square" rtlCol="0">
              <a:spAutoFit/>
            </a:bodyPr>
            <a:lstStyle/>
            <a:p>
              <a:pPr algn="ctr">
                <a:defRPr/>
              </a:pPr>
              <a:r>
                <a:rPr lang="en-US" altLang="zh-CN" sz="900" b="1" kern="0" dirty="0">
                  <a:solidFill>
                    <a:srgbClr val="000000"/>
                  </a:solidFill>
                </a:rPr>
                <a:t>ref. arch, OHTP</a:t>
              </a:r>
              <a:endParaRPr lang="en-US" sz="900" b="1" kern="0" dirty="0">
                <a:solidFill>
                  <a:srgbClr val="000000"/>
                </a:solidFill>
                <a:ea typeface="宋体" pitchFamily="2" charset="-122"/>
              </a:endParaRPr>
            </a:p>
          </p:txBody>
        </p:sp>
      </p:grpSp>
      <p:grpSp>
        <p:nvGrpSpPr>
          <p:cNvPr id="116" name="组合 442"/>
          <p:cNvGrpSpPr/>
          <p:nvPr/>
        </p:nvGrpSpPr>
        <p:grpSpPr>
          <a:xfrm>
            <a:off x="9270579" y="3027264"/>
            <a:ext cx="629717" cy="563056"/>
            <a:chOff x="8190591" y="1095586"/>
            <a:chExt cx="629881" cy="563203"/>
          </a:xfrm>
        </p:grpSpPr>
        <p:sp>
          <p:nvSpPr>
            <p:cNvPr id="117" name="Rectangle à coins arrondis 34"/>
            <p:cNvSpPr/>
            <p:nvPr/>
          </p:nvSpPr>
          <p:spPr>
            <a:xfrm>
              <a:off x="8190591" y="1095586"/>
              <a:ext cx="629881" cy="328847"/>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sp>
          <p:nvSpPr>
            <p:cNvPr id="118" name="ZoneTexte 32"/>
            <p:cNvSpPr txBox="1"/>
            <p:nvPr/>
          </p:nvSpPr>
          <p:spPr>
            <a:xfrm>
              <a:off x="8326126" y="1427897"/>
              <a:ext cx="422338" cy="230892"/>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WG3</a:t>
              </a:r>
            </a:p>
          </p:txBody>
        </p:sp>
        <p:pic>
          <p:nvPicPr>
            <p:cNvPr id="119" name="图片 445"/>
            <p:cNvPicPr>
              <a:picLocks noChangeAspect="1"/>
            </p:cNvPicPr>
            <p:nvPr/>
          </p:nvPicPr>
          <p:blipFill>
            <a:blip r:embed="rId29"/>
            <a:stretch>
              <a:fillRect/>
            </a:stretch>
          </p:blipFill>
          <p:spPr>
            <a:xfrm>
              <a:off x="8239838" y="1134842"/>
              <a:ext cx="555689" cy="237357"/>
            </a:xfrm>
            <a:prstGeom prst="rect">
              <a:avLst/>
            </a:prstGeom>
          </p:spPr>
        </p:pic>
      </p:grpSp>
      <p:grpSp>
        <p:nvGrpSpPr>
          <p:cNvPr id="120" name="Group 119"/>
          <p:cNvGrpSpPr/>
          <p:nvPr/>
        </p:nvGrpSpPr>
        <p:grpSpPr>
          <a:xfrm>
            <a:off x="8843413" y="3632622"/>
            <a:ext cx="658463" cy="517147"/>
            <a:chOff x="7320126" y="3632674"/>
            <a:chExt cx="658635" cy="517282"/>
          </a:xfrm>
        </p:grpSpPr>
        <p:grpSp>
          <p:nvGrpSpPr>
            <p:cNvPr id="121" name="组合 408"/>
            <p:cNvGrpSpPr/>
            <p:nvPr/>
          </p:nvGrpSpPr>
          <p:grpSpPr>
            <a:xfrm>
              <a:off x="7337382" y="3632674"/>
              <a:ext cx="581000" cy="305667"/>
              <a:chOff x="6589202" y="1904997"/>
              <a:chExt cx="841497" cy="328847"/>
            </a:xfrm>
          </p:grpSpPr>
          <p:sp>
            <p:nvSpPr>
              <p:cNvPr id="123" name="Rectangle à coins arrondis 34"/>
              <p:cNvSpPr/>
              <p:nvPr/>
            </p:nvSpPr>
            <p:spPr>
              <a:xfrm>
                <a:off x="6589202" y="1904997"/>
                <a:ext cx="841497" cy="328847"/>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pic>
            <p:nvPicPr>
              <p:cNvPr id="124" name="图片 410"/>
              <p:cNvPicPr>
                <a:picLocks noChangeAspect="1"/>
              </p:cNvPicPr>
              <p:nvPr/>
            </p:nvPicPr>
            <p:blipFill>
              <a:blip r:embed="rId30"/>
              <a:stretch>
                <a:fillRect/>
              </a:stretch>
            </p:blipFill>
            <p:spPr>
              <a:xfrm>
                <a:off x="6660691" y="1928895"/>
                <a:ext cx="693732" cy="253313"/>
              </a:xfrm>
              <a:prstGeom prst="rect">
                <a:avLst/>
              </a:prstGeom>
            </p:spPr>
          </p:pic>
        </p:grpSp>
        <p:sp>
          <p:nvSpPr>
            <p:cNvPr id="122" name="ZoneTexte 32"/>
            <p:cNvSpPr txBox="1"/>
            <p:nvPr/>
          </p:nvSpPr>
          <p:spPr>
            <a:xfrm>
              <a:off x="7320126" y="3919124"/>
              <a:ext cx="658635" cy="230832"/>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OPC-UA</a:t>
              </a:r>
            </a:p>
          </p:txBody>
        </p:sp>
      </p:grpSp>
      <p:grpSp>
        <p:nvGrpSpPr>
          <p:cNvPr id="125" name="Group 124"/>
          <p:cNvGrpSpPr/>
          <p:nvPr/>
        </p:nvGrpSpPr>
        <p:grpSpPr>
          <a:xfrm>
            <a:off x="8264792" y="3207468"/>
            <a:ext cx="584793" cy="509699"/>
            <a:chOff x="6349255" y="3037651"/>
            <a:chExt cx="584945" cy="509832"/>
          </a:xfrm>
        </p:grpSpPr>
        <p:grpSp>
          <p:nvGrpSpPr>
            <p:cNvPr id="126" name="组合 396"/>
            <p:cNvGrpSpPr/>
            <p:nvPr/>
          </p:nvGrpSpPr>
          <p:grpSpPr>
            <a:xfrm>
              <a:off x="6349255" y="3037651"/>
              <a:ext cx="525834" cy="280648"/>
              <a:chOff x="6713320" y="1899283"/>
              <a:chExt cx="754281" cy="448007"/>
            </a:xfrm>
          </p:grpSpPr>
          <p:sp>
            <p:nvSpPr>
              <p:cNvPr id="128" name="Rectangle à coins arrondis 34"/>
              <p:cNvSpPr/>
              <p:nvPr/>
            </p:nvSpPr>
            <p:spPr>
              <a:xfrm>
                <a:off x="6713320" y="1899283"/>
                <a:ext cx="754281" cy="448007"/>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pic>
            <p:nvPicPr>
              <p:cNvPr id="129" name="Picture 2"/>
              <p:cNvPicPr>
                <a:picLocks noChangeAspect="1" noChangeArrowheads="1"/>
              </p:cNvPicPr>
              <p:nvPr/>
            </p:nvPicPr>
            <p:blipFill>
              <a:blip r:embed="rId31" cstate="print"/>
              <a:srcRect/>
              <a:stretch>
                <a:fillRect/>
              </a:stretch>
            </p:blipFill>
            <p:spPr bwMode="auto">
              <a:xfrm>
                <a:off x="6770737" y="1967223"/>
                <a:ext cx="696864" cy="332053"/>
              </a:xfrm>
              <a:prstGeom prst="rect">
                <a:avLst/>
              </a:prstGeom>
              <a:noFill/>
              <a:ln w="9525">
                <a:noFill/>
                <a:miter lim="800000"/>
                <a:headEnd/>
                <a:tailEnd/>
              </a:ln>
            </p:spPr>
          </p:pic>
        </p:grpSp>
        <p:sp>
          <p:nvSpPr>
            <p:cNvPr id="127" name="ZoneTexte 32"/>
            <p:cNvSpPr txBox="1"/>
            <p:nvPr/>
          </p:nvSpPr>
          <p:spPr>
            <a:xfrm>
              <a:off x="6407877" y="3316651"/>
              <a:ext cx="526323" cy="230832"/>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WoT</a:t>
              </a:r>
            </a:p>
          </p:txBody>
        </p:sp>
      </p:grpSp>
      <p:grpSp>
        <p:nvGrpSpPr>
          <p:cNvPr id="130" name="Group 129"/>
          <p:cNvGrpSpPr/>
          <p:nvPr/>
        </p:nvGrpSpPr>
        <p:grpSpPr>
          <a:xfrm>
            <a:off x="7393747" y="2889962"/>
            <a:ext cx="775387" cy="533261"/>
            <a:chOff x="5029200" y="2644247"/>
            <a:chExt cx="775589" cy="533400"/>
          </a:xfrm>
        </p:grpSpPr>
        <p:grpSp>
          <p:nvGrpSpPr>
            <p:cNvPr id="131" name="组合 393"/>
            <p:cNvGrpSpPr/>
            <p:nvPr/>
          </p:nvGrpSpPr>
          <p:grpSpPr>
            <a:xfrm>
              <a:off x="5157650" y="2644247"/>
              <a:ext cx="552242" cy="305667"/>
              <a:chOff x="7391400" y="5189828"/>
              <a:chExt cx="1262744" cy="657765"/>
            </a:xfrm>
          </p:grpSpPr>
          <p:sp>
            <p:nvSpPr>
              <p:cNvPr id="133" name="Rectangle à coins arrondis 34"/>
              <p:cNvSpPr/>
              <p:nvPr/>
            </p:nvSpPr>
            <p:spPr>
              <a:xfrm>
                <a:off x="7391400" y="5189828"/>
                <a:ext cx="1262744" cy="657765"/>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pic>
            <p:nvPicPr>
              <p:cNvPr id="134" name="图片 39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545202" y="5239054"/>
                <a:ext cx="957000" cy="556623"/>
              </a:xfrm>
              <a:prstGeom prst="rect">
                <a:avLst/>
              </a:prstGeom>
            </p:spPr>
          </p:pic>
        </p:grpSp>
        <p:sp>
          <p:nvSpPr>
            <p:cNvPr id="132" name="ZoneTexte 32"/>
            <p:cNvSpPr txBox="1"/>
            <p:nvPr/>
          </p:nvSpPr>
          <p:spPr>
            <a:xfrm>
              <a:off x="5029200" y="2946815"/>
              <a:ext cx="775589" cy="230832"/>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SCEF/</a:t>
              </a:r>
              <a:r>
                <a:rPr lang="en-US" sz="900" b="1" kern="0" dirty="0" err="1">
                  <a:solidFill>
                    <a:srgbClr val="000000"/>
                  </a:solidFill>
                  <a:ea typeface="宋体" pitchFamily="2" charset="-122"/>
                </a:rPr>
                <a:t>CIoT</a:t>
              </a:r>
              <a:endParaRPr lang="en-US" sz="900" b="1" kern="0" dirty="0">
                <a:solidFill>
                  <a:srgbClr val="000000"/>
                </a:solidFill>
                <a:ea typeface="宋体" pitchFamily="2" charset="-122"/>
              </a:endParaRPr>
            </a:p>
          </p:txBody>
        </p:sp>
      </p:grpSp>
      <p:grpSp>
        <p:nvGrpSpPr>
          <p:cNvPr id="135" name="Group 134"/>
          <p:cNvGrpSpPr/>
          <p:nvPr/>
        </p:nvGrpSpPr>
        <p:grpSpPr>
          <a:xfrm>
            <a:off x="2469864" y="3571607"/>
            <a:ext cx="775387" cy="548091"/>
            <a:chOff x="1038999" y="3465361"/>
            <a:chExt cx="775589" cy="548234"/>
          </a:xfrm>
        </p:grpSpPr>
        <p:grpSp>
          <p:nvGrpSpPr>
            <p:cNvPr id="136" name="组合 399"/>
            <p:cNvGrpSpPr/>
            <p:nvPr/>
          </p:nvGrpSpPr>
          <p:grpSpPr>
            <a:xfrm>
              <a:off x="1120331" y="3465361"/>
              <a:ext cx="583437" cy="302452"/>
              <a:chOff x="5418258" y="5237076"/>
              <a:chExt cx="2232000" cy="831697"/>
            </a:xfrm>
          </p:grpSpPr>
          <p:sp>
            <p:nvSpPr>
              <p:cNvPr id="138" name="Rectangle à coins arrondis 34"/>
              <p:cNvSpPr/>
              <p:nvPr/>
            </p:nvSpPr>
            <p:spPr>
              <a:xfrm>
                <a:off x="5418258" y="5237076"/>
                <a:ext cx="2232000" cy="831697"/>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pic>
            <p:nvPicPr>
              <p:cNvPr id="139" name="Picture 4" descr="http://www.automatedhome.co.uk/wp-content/uploads/2013/12/allseen-alliance-logo.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559184" y="5393591"/>
                <a:ext cx="1981322" cy="503256"/>
              </a:xfrm>
              <a:prstGeom prst="rect">
                <a:avLst/>
              </a:prstGeom>
              <a:noFill/>
              <a:extLst>
                <a:ext uri="{909E8E84-426E-40DD-AFC4-6F175D3DCCD1}">
                  <a14:hiddenFill xmlns:a14="http://schemas.microsoft.com/office/drawing/2010/main">
                    <a:solidFill>
                      <a:srgbClr val="FFFFFF"/>
                    </a:solidFill>
                  </a14:hiddenFill>
                </a:ext>
              </a:extLst>
            </p:spPr>
          </p:pic>
        </p:grpSp>
        <p:sp>
          <p:nvSpPr>
            <p:cNvPr id="137" name="ZoneTexte 32"/>
            <p:cNvSpPr txBox="1"/>
            <p:nvPr/>
          </p:nvSpPr>
          <p:spPr>
            <a:xfrm>
              <a:off x="1038999" y="3782763"/>
              <a:ext cx="775589" cy="230832"/>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A</a:t>
              </a:r>
              <a:r>
                <a:rPr lang="en-US" altLang="zh-CN" sz="900" b="1" kern="0" dirty="0">
                  <a:solidFill>
                    <a:srgbClr val="000000"/>
                  </a:solidFill>
                  <a:ea typeface="宋体" pitchFamily="2" charset="-122"/>
                </a:rPr>
                <a:t>llJoyn</a:t>
              </a:r>
              <a:endParaRPr lang="en-US" sz="900" b="1" kern="0" dirty="0">
                <a:solidFill>
                  <a:srgbClr val="000000"/>
                </a:solidFill>
                <a:ea typeface="宋体" pitchFamily="2" charset="-122"/>
              </a:endParaRPr>
            </a:p>
          </p:txBody>
        </p:sp>
      </p:grpSp>
      <p:grpSp>
        <p:nvGrpSpPr>
          <p:cNvPr id="140" name="Group 139"/>
          <p:cNvGrpSpPr/>
          <p:nvPr/>
        </p:nvGrpSpPr>
        <p:grpSpPr>
          <a:xfrm>
            <a:off x="4257353" y="2775429"/>
            <a:ext cx="694974" cy="475988"/>
            <a:chOff x="3792064" y="2627567"/>
            <a:chExt cx="695155" cy="476112"/>
          </a:xfrm>
        </p:grpSpPr>
        <p:sp>
          <p:nvSpPr>
            <p:cNvPr id="141" name="Rectangle à coins arrondis 35"/>
            <p:cNvSpPr/>
            <p:nvPr/>
          </p:nvSpPr>
          <p:spPr>
            <a:xfrm>
              <a:off x="3792064" y="2627567"/>
              <a:ext cx="695155" cy="302453"/>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sp>
          <p:nvSpPr>
            <p:cNvPr id="142" name="ZoneTexte 32"/>
            <p:cNvSpPr txBox="1"/>
            <p:nvPr/>
          </p:nvSpPr>
          <p:spPr>
            <a:xfrm>
              <a:off x="3810000" y="2872847"/>
              <a:ext cx="640454" cy="230832"/>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OCF</a:t>
              </a:r>
            </a:p>
          </p:txBody>
        </p:sp>
        <p:pic>
          <p:nvPicPr>
            <p:cNvPr id="143" name="图片 13"/>
            <p:cNvPicPr>
              <a:picLocks noChangeAspect="1"/>
            </p:cNvPicPr>
            <p:nvPr/>
          </p:nvPicPr>
          <p:blipFill>
            <a:blip r:embed="rId34"/>
            <a:stretch>
              <a:fillRect/>
            </a:stretch>
          </p:blipFill>
          <p:spPr>
            <a:xfrm>
              <a:off x="3812567" y="2660446"/>
              <a:ext cx="674652" cy="246048"/>
            </a:xfrm>
            <a:prstGeom prst="rect">
              <a:avLst/>
            </a:prstGeom>
          </p:spPr>
        </p:pic>
      </p:grpSp>
      <p:grpSp>
        <p:nvGrpSpPr>
          <p:cNvPr id="144" name="Group 143"/>
          <p:cNvGrpSpPr/>
          <p:nvPr/>
        </p:nvGrpSpPr>
        <p:grpSpPr>
          <a:xfrm>
            <a:off x="3400981" y="3013425"/>
            <a:ext cx="658933" cy="487570"/>
            <a:chOff x="2307680" y="2907401"/>
            <a:chExt cx="659105" cy="487697"/>
          </a:xfrm>
        </p:grpSpPr>
        <p:grpSp>
          <p:nvGrpSpPr>
            <p:cNvPr id="145" name="组合 405"/>
            <p:cNvGrpSpPr/>
            <p:nvPr/>
          </p:nvGrpSpPr>
          <p:grpSpPr>
            <a:xfrm>
              <a:off x="2312545" y="2907401"/>
              <a:ext cx="630817" cy="296707"/>
              <a:chOff x="1727471" y="2639268"/>
              <a:chExt cx="1001022" cy="425610"/>
            </a:xfrm>
          </p:grpSpPr>
          <p:sp>
            <p:nvSpPr>
              <p:cNvPr id="147" name="Rectangle à coins arrondis 38"/>
              <p:cNvSpPr/>
              <p:nvPr/>
            </p:nvSpPr>
            <p:spPr>
              <a:xfrm>
                <a:off x="1727471" y="2639268"/>
                <a:ext cx="1001022" cy="425610"/>
              </a:xfrm>
              <a:prstGeom prst="roundRect">
                <a:avLst/>
              </a:prstGeom>
              <a:solidFill>
                <a:srgbClr val="FFFFFF"/>
              </a:solidFill>
              <a:ln w="25400" cap="flat" cmpd="sng" algn="ctr">
                <a:solidFill>
                  <a:srgbClr val="FF3300"/>
                </a:solidFill>
                <a:prstDash val="solid"/>
              </a:ln>
              <a:effectLst/>
            </p:spPr>
            <p:txBody>
              <a:bodyPr rot="0" spcFirstLastPara="0" vertOverflow="overflow" horzOverflow="overflow" vert="horz" wrap="none" lIns="68562" tIns="34281" rIns="68562" bIns="34281" numCol="1" spcCol="0" rtlCol="0" fromWordArt="0" anchor="ctr" anchorCtr="0" forceAA="0" compatLnSpc="1">
                <a:prstTxWarp prst="textNoShape">
                  <a:avLst/>
                </a:prstTxWarp>
                <a:normAutofit/>
              </a:bodyPr>
              <a:lstStyle/>
              <a:p>
                <a:pPr algn="ctr">
                  <a:defRPr/>
                </a:pPr>
                <a:endParaRPr lang="fr-FR" sz="900" kern="0" dirty="0" err="1">
                  <a:solidFill>
                    <a:srgbClr val="000000"/>
                  </a:solidFill>
                  <a:latin typeface="Arial"/>
                  <a:ea typeface="微软雅黑"/>
                </a:endParaRPr>
              </a:p>
            </p:txBody>
          </p:sp>
          <p:pic>
            <p:nvPicPr>
              <p:cNvPr id="148" name="图片 407"/>
              <p:cNvPicPr>
                <a:picLocks noChangeAspect="1"/>
              </p:cNvPicPr>
              <p:nvPr/>
            </p:nvPicPr>
            <p:blipFill>
              <a:blip r:embed="rId35"/>
              <a:stretch>
                <a:fillRect/>
              </a:stretch>
            </p:blipFill>
            <p:spPr>
              <a:xfrm>
                <a:off x="1770705" y="2667000"/>
                <a:ext cx="903653" cy="353758"/>
              </a:xfrm>
              <a:prstGeom prst="rect">
                <a:avLst/>
              </a:prstGeom>
            </p:spPr>
          </p:pic>
        </p:grpSp>
        <p:sp>
          <p:nvSpPr>
            <p:cNvPr id="146" name="ZoneTexte 32"/>
            <p:cNvSpPr txBox="1"/>
            <p:nvPr/>
          </p:nvSpPr>
          <p:spPr>
            <a:xfrm>
              <a:off x="2307680" y="3164206"/>
              <a:ext cx="659105" cy="230892"/>
            </a:xfrm>
            <a:prstGeom prst="rect">
              <a:avLst/>
            </a:prstGeom>
            <a:noFill/>
          </p:spPr>
          <p:txBody>
            <a:bodyPr wrap="square" rtlCol="0">
              <a:spAutoFit/>
            </a:bodyPr>
            <a:lstStyle/>
            <a:p>
              <a:pPr algn="ctr">
                <a:defRPr/>
              </a:pPr>
              <a:r>
                <a:rPr lang="en-US" sz="900" b="1" kern="0" dirty="0">
                  <a:solidFill>
                    <a:srgbClr val="000000"/>
                  </a:solidFill>
                  <a:ea typeface="宋体" pitchFamily="2" charset="-122"/>
                </a:rPr>
                <a:t>OSG</a:t>
              </a:r>
              <a:r>
                <a:rPr lang="en-US" altLang="zh-CN" sz="900" b="1" kern="0" dirty="0">
                  <a:solidFill>
                    <a:srgbClr val="000000"/>
                  </a:solidFill>
                  <a:ea typeface="宋体" pitchFamily="2" charset="-122"/>
                </a:rPr>
                <a:t>i/DAL</a:t>
              </a:r>
              <a:endParaRPr lang="en-US" sz="900" b="1" kern="0" dirty="0">
                <a:solidFill>
                  <a:srgbClr val="000000"/>
                </a:solidFill>
                <a:ea typeface="宋体" pitchFamily="2" charset="-122"/>
              </a:endParaRPr>
            </a:p>
          </p:txBody>
        </p:sp>
      </p:grpSp>
      <p:sp>
        <p:nvSpPr>
          <p:cNvPr id="149" name="TextBox 13"/>
          <p:cNvSpPr txBox="1"/>
          <p:nvPr/>
        </p:nvSpPr>
        <p:spPr>
          <a:xfrm>
            <a:off x="398301" y="889090"/>
            <a:ext cx="11125199" cy="632683"/>
          </a:xfrm>
          <a:prstGeom prst="rect">
            <a:avLst/>
          </a:prstGeom>
          <a:solidFill>
            <a:schemeClr val="bg1">
              <a:alpha val="50000"/>
            </a:schemeClr>
          </a:solidFill>
          <a:ln>
            <a:noFill/>
          </a:ln>
        </p:spPr>
        <p:txBody>
          <a:bodyPr anchor="ctr"/>
          <a:lstStyle/>
          <a:p>
            <a:pPr marL="171399" lvl="1" indent="-171399">
              <a:lnSpc>
                <a:spcPct val="130000"/>
              </a:lnSpc>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Collaboration is important to reach common understanding, avoid overlap and build </a:t>
            </a:r>
            <a:r>
              <a:rPr lang="en-US" altLang="zh-CN" sz="2400" b="1" dirty="0">
                <a:solidFill>
                  <a:srgbClr val="C00000"/>
                </a:solidFill>
                <a:latin typeface="Arial" panose="020B0604020202020204" pitchFamily="34" charset="0"/>
                <a:cs typeface="Arial" panose="020B0604020202020204" pitchFamily="34" charset="0"/>
              </a:rPr>
              <a:t>interoperable</a:t>
            </a:r>
            <a:r>
              <a:rPr lang="en-US" altLang="zh-CN" sz="2400" dirty="0">
                <a:latin typeface="Arial" panose="020B0604020202020204" pitchFamily="34" charset="0"/>
                <a:cs typeface="Arial" panose="020B0604020202020204" pitchFamily="34" charset="0"/>
              </a:rPr>
              <a:t> IoT ecosystems globally. </a:t>
            </a:r>
            <a:endParaRPr lang="zh-CN" altLang="en-US" sz="2400" dirty="0">
              <a:latin typeface="Arial" panose="020B0604020202020204" pitchFamily="34" charset="0"/>
              <a:cs typeface="Arial" panose="020B0604020202020204" pitchFamily="34" charset="0"/>
            </a:endParaRPr>
          </a:p>
        </p:txBody>
      </p:sp>
      <p:sp>
        <p:nvSpPr>
          <p:cNvPr id="150" name="TextBox 149"/>
          <p:cNvSpPr txBox="1"/>
          <p:nvPr/>
        </p:nvSpPr>
        <p:spPr>
          <a:xfrm>
            <a:off x="175305" y="6166934"/>
            <a:ext cx="1318951" cy="307777"/>
          </a:xfrm>
          <a:prstGeom prst="rect">
            <a:avLst/>
          </a:prstGeom>
          <a:noFill/>
        </p:spPr>
        <p:txBody>
          <a:bodyPr wrap="none" rtlCol="0">
            <a:spAutoFit/>
          </a:bodyPr>
          <a:lstStyle/>
          <a:p>
            <a:r>
              <a:rPr lang="fr-FR" sz="1400" dirty="0"/>
              <a:t>Source: </a:t>
            </a:r>
            <a:r>
              <a:rPr lang="fr-FR" sz="1400" dirty="0" err="1"/>
              <a:t>Huawei</a:t>
            </a:r>
            <a:endParaRPr lang="fr-FR" sz="1400" dirty="0"/>
          </a:p>
        </p:txBody>
      </p:sp>
      <p:sp>
        <p:nvSpPr>
          <p:cNvPr id="151" name="TextBox 150"/>
          <p:cNvSpPr txBox="1"/>
          <p:nvPr/>
        </p:nvSpPr>
        <p:spPr>
          <a:xfrm>
            <a:off x="4989254" y="1838178"/>
            <a:ext cx="2053232" cy="707702"/>
          </a:xfrm>
          <a:prstGeom prst="rect">
            <a:avLst/>
          </a:prstGeom>
          <a:noFill/>
        </p:spPr>
        <p:txBody>
          <a:bodyPr wrap="none" rtlCol="0">
            <a:spAutoFit/>
          </a:bodyPr>
          <a:lstStyle/>
          <a:p>
            <a:pPr algn="ctr"/>
            <a:r>
              <a:rPr lang="zh-CN" altLang="en-US" sz="1600" b="1" kern="0" dirty="0">
                <a:solidFill>
                  <a:srgbClr val="C91520"/>
                </a:solidFill>
                <a:latin typeface="Arial" panose="020B0604020202020204" pitchFamily="34" charset="0"/>
                <a:ea typeface="微软雅黑"/>
                <a:cs typeface="Arial" panose="020B0604020202020204" pitchFamily="34" charset="0"/>
              </a:rPr>
              <a:t>Sharing</a:t>
            </a:r>
            <a:r>
              <a:rPr lang="en-US" altLang="zh-CN" sz="1600" b="1" kern="0" dirty="0">
                <a:solidFill>
                  <a:srgbClr val="C91520"/>
                </a:solidFill>
                <a:latin typeface="Arial" panose="020B0604020202020204" pitchFamily="34" charset="0"/>
                <a:ea typeface="微软雅黑"/>
                <a:cs typeface="Arial" panose="020B0604020202020204" pitchFamily="34" charset="0"/>
              </a:rPr>
              <a:t>/Reference</a:t>
            </a:r>
            <a:r>
              <a:rPr lang="zh-CN" altLang="en-US" sz="1600" b="1" kern="0" dirty="0">
                <a:solidFill>
                  <a:srgbClr val="C91520"/>
                </a:solidFill>
                <a:latin typeface="Arial" panose="020B0604020202020204" pitchFamily="34" charset="0"/>
                <a:ea typeface="微软雅黑"/>
                <a:cs typeface="Arial" panose="020B0604020202020204" pitchFamily="34" charset="0"/>
              </a:rPr>
              <a:t> </a:t>
            </a:r>
            <a:endParaRPr lang="en-US" altLang="zh-CN" sz="1600" b="1" kern="0" dirty="0">
              <a:solidFill>
                <a:srgbClr val="C91520"/>
              </a:solidFill>
              <a:latin typeface="Arial" panose="020B0604020202020204" pitchFamily="34" charset="0"/>
              <a:ea typeface="微软雅黑"/>
              <a:cs typeface="Arial" panose="020B0604020202020204" pitchFamily="34" charset="0"/>
            </a:endParaRPr>
          </a:p>
          <a:p>
            <a:pPr algn="ctr"/>
            <a:r>
              <a:rPr lang="zh-CN" altLang="en-US" sz="1200" b="1" kern="0" dirty="0">
                <a:solidFill>
                  <a:srgbClr val="C91520"/>
                </a:solidFill>
                <a:latin typeface="Arial" panose="020B0604020202020204" pitchFamily="34" charset="0"/>
                <a:ea typeface="微软雅黑"/>
                <a:cs typeface="Arial" panose="020B0604020202020204" pitchFamily="34" charset="0"/>
              </a:rPr>
              <a:t>(Liaison, workshop, …)</a:t>
            </a:r>
          </a:p>
          <a:p>
            <a:pPr algn="ctr"/>
            <a:endParaRPr lang="en-US" sz="1200" b="1" dirty="0">
              <a:solidFill>
                <a:srgbClr val="C91520"/>
              </a:solidFill>
              <a:latin typeface="Arial" panose="020B0604020202020204" pitchFamily="34" charset="0"/>
              <a:cs typeface="Arial" panose="020B0604020202020204" pitchFamily="34" charset="0"/>
            </a:endParaRPr>
          </a:p>
        </p:txBody>
      </p:sp>
      <p:sp>
        <p:nvSpPr>
          <p:cNvPr id="152" name="TextBox 151"/>
          <p:cNvSpPr txBox="1"/>
          <p:nvPr/>
        </p:nvSpPr>
        <p:spPr>
          <a:xfrm>
            <a:off x="5259496" y="2659391"/>
            <a:ext cx="1417007" cy="584623"/>
          </a:xfrm>
          <a:prstGeom prst="rect">
            <a:avLst/>
          </a:prstGeom>
          <a:noFill/>
        </p:spPr>
        <p:txBody>
          <a:bodyPr wrap="none" rtlCol="0">
            <a:spAutoFit/>
          </a:bodyPr>
          <a:lstStyle/>
          <a:p>
            <a:pPr algn="ctr"/>
            <a:r>
              <a:rPr lang="en-US" altLang="zh-CN" sz="1600" b="1" kern="0" dirty="0">
                <a:solidFill>
                  <a:srgbClr val="C91520"/>
                </a:solidFill>
                <a:latin typeface="Arial" panose="020B0604020202020204" pitchFamily="34" charset="0"/>
                <a:ea typeface="微软雅黑"/>
                <a:cs typeface="Arial" panose="020B0604020202020204" pitchFamily="34" charset="0"/>
              </a:rPr>
              <a:t>Interworking</a:t>
            </a:r>
          </a:p>
          <a:p>
            <a:pPr algn="ctr"/>
            <a:endParaRPr lang="en-US" sz="1600" b="1" dirty="0">
              <a:solidFill>
                <a:srgbClr val="C91520"/>
              </a:solidFill>
              <a:latin typeface="Arial" panose="020B0604020202020204" pitchFamily="34" charset="0"/>
              <a:cs typeface="Arial" panose="020B0604020202020204" pitchFamily="34" charset="0"/>
            </a:endParaRPr>
          </a:p>
        </p:txBody>
      </p:sp>
      <p:sp>
        <p:nvSpPr>
          <p:cNvPr id="153" name="TextBox 152"/>
          <p:cNvSpPr txBox="1"/>
          <p:nvPr/>
        </p:nvSpPr>
        <p:spPr>
          <a:xfrm>
            <a:off x="5206996" y="3162739"/>
            <a:ext cx="1551624" cy="830781"/>
          </a:xfrm>
          <a:prstGeom prst="rect">
            <a:avLst/>
          </a:prstGeom>
          <a:noFill/>
        </p:spPr>
        <p:txBody>
          <a:bodyPr wrap="none" rtlCol="0">
            <a:spAutoFit/>
          </a:bodyPr>
          <a:lstStyle/>
          <a:p>
            <a:pPr algn="ctr"/>
            <a:r>
              <a:rPr lang="en-US" altLang="zh-CN" sz="1600" b="1" kern="0" dirty="0">
                <a:solidFill>
                  <a:srgbClr val="C91520"/>
                </a:solidFill>
                <a:latin typeface="Arial" panose="020B0604020202020204" pitchFamily="34" charset="0"/>
                <a:ea typeface="微软雅黑"/>
                <a:cs typeface="Arial" panose="020B0604020202020204" pitchFamily="34" charset="0"/>
              </a:rPr>
              <a:t>Endorsement </a:t>
            </a:r>
          </a:p>
          <a:p>
            <a:pPr algn="ctr"/>
            <a:r>
              <a:rPr lang="en-US" altLang="zh-CN" sz="1600" b="1" kern="0" dirty="0">
                <a:solidFill>
                  <a:srgbClr val="C91520"/>
                </a:solidFill>
                <a:latin typeface="Arial" panose="020B0604020202020204" pitchFamily="34" charset="0"/>
                <a:ea typeface="微软雅黑"/>
                <a:cs typeface="Arial" panose="020B0604020202020204" pitchFamily="34" charset="0"/>
              </a:rPr>
              <a:t>(adoption)</a:t>
            </a:r>
          </a:p>
          <a:p>
            <a:pPr algn="ctr"/>
            <a:endParaRPr lang="en-US" sz="1600" b="1" dirty="0">
              <a:solidFill>
                <a:srgbClr val="C91520"/>
              </a:solidFill>
              <a:latin typeface="Arial" panose="020B0604020202020204" pitchFamily="34" charset="0"/>
              <a:cs typeface="Arial" panose="020B0604020202020204" pitchFamily="34" charset="0"/>
            </a:endParaRPr>
          </a:p>
        </p:txBody>
      </p:sp>
      <p:sp>
        <p:nvSpPr>
          <p:cNvPr id="154" name="TextBox 153"/>
          <p:cNvSpPr txBox="1"/>
          <p:nvPr/>
        </p:nvSpPr>
        <p:spPr>
          <a:xfrm>
            <a:off x="5334578" y="4760886"/>
            <a:ext cx="1324057" cy="584623"/>
          </a:xfrm>
          <a:prstGeom prst="rect">
            <a:avLst/>
          </a:prstGeom>
          <a:noFill/>
        </p:spPr>
        <p:txBody>
          <a:bodyPr wrap="none" rtlCol="0">
            <a:spAutoFit/>
          </a:bodyPr>
          <a:lstStyle/>
          <a:p>
            <a:pPr algn="ctr"/>
            <a:r>
              <a:rPr lang="en-US" altLang="zh-CN" sz="1600" b="1" kern="0" dirty="0">
                <a:solidFill>
                  <a:srgbClr val="C91520"/>
                </a:solidFill>
                <a:latin typeface="Arial" panose="020B0604020202020204" pitchFamily="34" charset="0"/>
                <a:ea typeface="微软雅黑"/>
                <a:cs typeface="Arial" panose="020B0604020202020204" pitchFamily="34" charset="0"/>
              </a:rPr>
              <a:t>Partnership</a:t>
            </a:r>
          </a:p>
          <a:p>
            <a:pPr algn="ctr"/>
            <a:endParaRPr lang="en-US" sz="1600" b="1" dirty="0">
              <a:solidFill>
                <a:srgbClr val="C91520"/>
              </a:solidFill>
              <a:latin typeface="Arial" panose="020B0604020202020204" pitchFamily="34" charset="0"/>
              <a:cs typeface="Arial" panose="020B0604020202020204" pitchFamily="34" charset="0"/>
            </a:endParaRPr>
          </a:p>
        </p:txBody>
      </p:sp>
      <p:pic>
        <p:nvPicPr>
          <p:cNvPr id="155" name="Picture 2" descr="C:\Users\CSG\Downloads\C-DOT Logo.jpg">
            <a:extLst>
              <a:ext uri="{FF2B5EF4-FFF2-40B4-BE49-F238E27FC236}">
                <a16:creationId xmlns:a16="http://schemas.microsoft.com/office/drawing/2014/main" id="{13AFD81B-ECD7-421D-8F01-A84785963C0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1750817" y="0"/>
            <a:ext cx="441183" cy="746125"/>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a:extLst>
              <a:ext uri="{FF2B5EF4-FFF2-40B4-BE49-F238E27FC236}">
                <a16:creationId xmlns:a16="http://schemas.microsoft.com/office/drawing/2014/main" id="{CF680A02-EC14-4F76-A81D-DD853AEA5B5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925" y="6848"/>
            <a:ext cx="680873" cy="541020"/>
          </a:xfrm>
          <a:prstGeom prst="rect">
            <a:avLst/>
          </a:prstGeom>
        </p:spPr>
      </p:pic>
    </p:spTree>
    <p:extLst>
      <p:ext uri="{BB962C8B-B14F-4D97-AF65-F5344CB8AC3E}">
        <p14:creationId xmlns:p14="http://schemas.microsoft.com/office/powerpoint/2010/main" val="16651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4396</TotalTime>
  <Words>1724</Words>
  <Application>Microsoft Office PowerPoint</Application>
  <PresentationFormat>Widescreen</PresentationFormat>
  <Paragraphs>359</Paragraphs>
  <Slides>35</Slides>
  <Notes>5</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Arial</vt:lpstr>
      <vt:lpstr>Arial Narrow</vt:lpstr>
      <vt:lpstr>Arial Rounded MT Bold</vt:lpstr>
      <vt:lpstr>Bahnschrift SemiBold</vt:lpstr>
      <vt:lpstr>Baskerville Old Face</vt:lpstr>
      <vt:lpstr>Bookman Old Style</vt:lpstr>
      <vt:lpstr>Calibri</vt:lpstr>
      <vt:lpstr>Calibri Light</vt:lpstr>
      <vt:lpstr>Metric Regular</vt:lpstr>
      <vt:lpstr>Myriad Pro</vt:lpstr>
      <vt:lpstr>Times New Roman</vt:lpstr>
      <vt:lpstr>Wingdings</vt:lpstr>
      <vt:lpstr>Office Theme</vt:lpstr>
      <vt:lpstr>Metropolitan</vt:lpstr>
      <vt:lpstr>PowerPoint Presentation</vt:lpstr>
      <vt:lpstr>PowerPoint Presentation</vt:lpstr>
      <vt:lpstr>Challenges faced by the City Authorities</vt:lpstr>
      <vt:lpstr>PowerPoint Presentation</vt:lpstr>
      <vt:lpstr>OneM2M Architecture Approach</vt:lpstr>
      <vt:lpstr>oneM2M Breaks Down the Silos </vt:lpstr>
      <vt:lpstr>Need for horizontal IoT platform connecting the ”things” </vt:lpstr>
      <vt:lpstr>PowerPoint Presentation</vt:lpstr>
      <vt:lpstr>Ongoing Collaborations</vt:lpstr>
      <vt:lpstr>Conceptual Architecture  View</vt:lpstr>
      <vt:lpstr>In a Smart City, the potential for IoT use cases is vast</vt:lpstr>
      <vt:lpstr>PowerPoint Presentation</vt:lpstr>
      <vt:lpstr>PowerPoint Presentation</vt:lpstr>
      <vt:lpstr>PowerPoint Presentation</vt:lpstr>
      <vt:lpstr>The issue with IoT interoperability is diversity</vt:lpstr>
      <vt:lpstr>The Common Service Functions in Horizontal Service Layer Architecture</vt:lpstr>
      <vt:lpstr>PowerPoint Presentation</vt:lpstr>
      <vt:lpstr>Standards Compliant Smart City Architecture: IoT Technology Perspective</vt:lpstr>
      <vt:lpstr>Unified Smart City Architecture:IoT + Non-IoT</vt:lpstr>
      <vt:lpstr>What happens if oneM2M is not Adopted</vt:lpstr>
      <vt:lpstr>Participation in oneM2M Technical Plenary</vt:lpstr>
      <vt:lpstr>Interoperability Test event participation</vt:lpstr>
      <vt:lpstr>Participated in ETSI IoT/M2M workshop 2016 featuring the smart world.</vt:lpstr>
      <vt:lpstr>Interoperability Test event participation</vt:lpstr>
      <vt:lpstr>oneM2M Interop Test Event 4 held in Taiwan</vt:lpstr>
      <vt:lpstr>oneM2M Interop Test Event 5 held in South Korea in Dec 2017</vt:lpstr>
      <vt:lpstr>Iot in Smart Cities event held in Apr 2017</vt:lpstr>
      <vt:lpstr>oneM2M Developer Event held in C-DOT June 2017 </vt:lpstr>
      <vt:lpstr>oneM2M Technical Plenary 31 and Industry Day held in Bangalore (17th to 21Sep 2017)</vt:lpstr>
      <vt:lpstr> India EU ICT Standards Collaboration Project - Developers Tutorial and Hackathon Feb 2018</vt:lpstr>
      <vt:lpstr>PowerPoint Presentation</vt:lpstr>
      <vt:lpstr> oneM2M Developer Event 2 held on 25th and 26th May 2019 at Bengaluru </vt:lpstr>
      <vt:lpstr>PowerPoint Presentation</vt:lpstr>
      <vt:lpstr>Other Contributions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AURINDAM BHATTACHRYA</cp:lastModifiedBy>
  <cp:revision>294</cp:revision>
  <dcterms:created xsi:type="dcterms:W3CDTF">2006-08-16T00:00:00Z</dcterms:created>
  <dcterms:modified xsi:type="dcterms:W3CDTF">2019-09-25T12:09:07Z</dcterms:modified>
</cp:coreProperties>
</file>