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6" r:id="rId3"/>
    <p:sldId id="647" r:id="rId4"/>
    <p:sldId id="425" r:id="rId5"/>
    <p:sldId id="645" r:id="rId6"/>
    <p:sldId id="487" r:id="rId7"/>
    <p:sldId id="606" r:id="rId8"/>
    <p:sldId id="649" r:id="rId9"/>
    <p:sldId id="653" r:id="rId10"/>
    <p:sldId id="651" r:id="rId11"/>
    <p:sldId id="659" r:id="rId12"/>
    <p:sldId id="655" r:id="rId13"/>
    <p:sldId id="660" r:id="rId14"/>
    <p:sldId id="400" r:id="rId15"/>
    <p:sldId id="426" r:id="rId16"/>
    <p:sldId id="6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Figueredo" initials="KF" lastIdx="16" clrIdx="0">
    <p:extLst>
      <p:ext uri="{19B8F6BF-5375-455C-9EA6-DF929625EA0E}">
        <p15:presenceInfo xmlns:p15="http://schemas.microsoft.com/office/powerpoint/2012/main" userId="0ac35af2d6dc68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4C6C-EE02-45B2-8F5E-3D406086A014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1436-E02B-4E68-9A99-2EB8D8FAE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31FCA-9349-4209-B95B-D7D7A34BE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2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00050"/>
            <a:ext cx="4802188" cy="2701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  <a:latin typeface="Metric Regular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Metr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05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1A52-5A6F-4157-B942-48E33E57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C6DEE-57DC-43D9-9198-F3D5E741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7969D-107C-4CF0-B157-43E9188F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7AB4-4A06-4EB1-829E-DCCD1E97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DFDE-35E8-4D7C-9EC3-2C408F90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085C-6F93-4DE1-860A-AAD87377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9AAFB-3257-4589-9A97-59E69E528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7CE7-0354-4D28-A164-4DD00211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9F00-66A1-4624-A529-908F8A08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3D54-2EC2-4140-8E4B-595D657A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267D5-F341-4C5F-AE70-2FA3BF737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DD99-A548-4475-9EF4-B7F500E28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ABC1-7BAD-4516-BC78-ABA2898A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048C-5F51-46DC-8FE9-0FE28577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E8BA-FF45-4B60-BA29-36E5EE23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3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7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7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7"/>
            <a:ext cx="10969784" cy="4571999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658BF-C7E4-4B99-9E43-09027897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005DB-1AF7-4E3D-B53C-EDBA9A59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F773B-3535-4CF0-B9F2-5497219F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9CA4A7E-2C39-4C8C-80BD-DAFF4B26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6466E0-005D-481E-8A86-CE2F8716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B2CC5D9-802A-40C7-94F3-F29B183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7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D636-EF74-434D-9336-067B7F9B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CFB0-DBF5-44F4-AA11-323CCF56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173C-3922-4B68-80EC-7AC71CBC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AD9D-DA46-4D87-98E3-EC7A8C5A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C931-2414-494A-8261-5455033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3E1E-D3E4-487F-9519-F3DC384A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8B495-E771-4B5D-9E28-18DE2B6D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B890-FFBB-4674-B2E5-8EC43880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178D-22A2-4F71-BD90-0758881B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EAD2-DBC7-4EC6-902B-ED4463DC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8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FF38-94D2-4F8D-8951-90477CD3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76F0-324C-4379-8FFA-36C3545B8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ECC6C-272D-4AE7-B852-F8873785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0E9D0-607E-43D6-863C-A99C040C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9D178-369D-4ECA-BDFA-33B3B1D9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B033-03E8-4AE2-A781-6CE56F36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807E-634F-496F-8D51-50518747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EEF1-1DB2-47A5-A88C-D08A7FE8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19200-0016-4838-94CC-924726CB1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908AC-E71A-49F2-BF64-C49E8354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0163E-BE67-4913-A528-F1B16244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8FCF9-72A9-4658-A96B-555C4D8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22A94-8D35-43B0-8B5B-EBE90CC1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60519-44FF-40BC-A87A-6F2EAE1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AB06-30EA-4423-8918-F04495E6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37782-1631-4D04-8669-4290E40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47BF7-14B4-4994-BF54-2B82BA7D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06AFB-5C27-4BEF-91BB-6132E946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B9837-CB15-44E5-B020-031810F2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F5571-F3C5-4208-8871-8BF8E1F3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D7FCC-F3AB-4E5E-A3C8-5335D784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2686-5835-4118-A7B4-FA6998E4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AA89-FE46-48ED-AF21-167D4C7D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5B4EF-B6A1-4950-86CA-54C169DF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616B9-E262-4886-BDA4-7DA3575B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587F4-590C-4CF7-8149-F448C03E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BD34-5282-455D-ADD1-CF15861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D7F3-BF98-4100-9B6C-9B32143D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C4248-4F65-42F7-B1F8-2AF9ED41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5271D-6240-400F-8A56-5F5181C5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FAA22-C90B-4F0C-BDCB-6F82319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53BCE-AA1F-4F0D-AD12-95F298E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28B34-D924-41CC-9D65-1E937DA6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09F65-9224-4509-BCEC-5C68DC05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B33E-B532-4F9B-B77D-10ED7A24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84EE-D735-4FAC-ABEA-E69867596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9EE73-0F37-4E84-A4F6-97C74D207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D586-1342-4C31-B280-07484DB7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1.pn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gif"/><Relationship Id="rId31" Type="http://schemas.openxmlformats.org/officeDocument/2006/relationships/image" Target="../media/image32.png"/><Relationship Id="rId44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nem2m.org/membership/list-of-deploymen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onem2mce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2716-0EB4-4FDB-B1D8-E682EE8F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315" y="1459716"/>
            <a:ext cx="10723485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Global oneM2M Implementations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04FE-3109-456F-878A-E09197A14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4738"/>
            <a:ext cx="9144000" cy="19730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Dale Seed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Convida Wireless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oneM2M SDS Chair</a:t>
            </a:r>
          </a:p>
        </p:txBody>
      </p:sp>
      <p:pic>
        <p:nvPicPr>
          <p:cNvPr id="4" name="Picture 3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0755F5BB-2CBF-41CE-8E7C-AEADA0A43C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71F641-A445-4C98-8A47-3BE69BF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79D773-BD8A-4968-8DF3-84C1A4C0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E14565-FFF9-4210-B44C-2CEA2DCD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07834-49F8-406D-AC69-95C74704E6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3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0E51-5585-41F7-8B5D-4ED18096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148084"/>
            <a:ext cx="10969943" cy="41148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London - Smart City Deployment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47E73-6EA7-47C7-B54D-1E3952F0C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14" y="597534"/>
            <a:ext cx="10969943" cy="381000"/>
          </a:xfrm>
        </p:spPr>
        <p:txBody>
          <a:bodyPr/>
          <a:lstStyle/>
          <a:p>
            <a:r>
              <a:rPr lang="en-US" dirty="0"/>
              <a:t>Traffic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1C3B9-A74F-4CBA-B7BD-30B6CBCE5FB2}"/>
              </a:ext>
            </a:extLst>
          </p:cNvPr>
          <p:cNvSpPr/>
          <p:nvPr/>
        </p:nvSpPr>
        <p:spPr>
          <a:xfrm>
            <a:off x="8421624" y="1161288"/>
            <a:ext cx="3770376" cy="53400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0EE703-8BC8-464A-9BA9-D0EAD1FDB3CE}"/>
              </a:ext>
            </a:extLst>
          </p:cNvPr>
          <p:cNvSpPr/>
          <p:nvPr/>
        </p:nvSpPr>
        <p:spPr>
          <a:xfrm>
            <a:off x="8868699" y="6063282"/>
            <a:ext cx="27538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Silverstone Traffic Control Manager</a:t>
            </a:r>
            <a:endParaRPr lang="en-US" sz="10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236657-E7E0-4983-8A05-F30043D6CB25}"/>
              </a:ext>
            </a:extLst>
          </p:cNvPr>
          <p:cNvSpPr txBox="1"/>
          <p:nvPr/>
        </p:nvSpPr>
        <p:spPr>
          <a:xfrm>
            <a:off x="8698601" y="1305601"/>
            <a:ext cx="3187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Silverstone Racing Circuit, UK</a:t>
            </a:r>
            <a:endParaRPr lang="en-US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D006200-900C-4CB9-AA04-A1FF84E87782}"/>
              </a:ext>
            </a:extLst>
          </p:cNvPr>
          <p:cNvSpPr/>
          <p:nvPr/>
        </p:nvSpPr>
        <p:spPr>
          <a:xfrm>
            <a:off x="8622891" y="3812226"/>
            <a:ext cx="33421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Outcomes:</a:t>
            </a:r>
          </a:p>
          <a:p>
            <a:pPr marL="214313" indent="-214313">
              <a:buFontTx/>
              <a:buChar char="-"/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managers have improved visibility and control of traffic across wide area </a:t>
            </a:r>
          </a:p>
          <a:p>
            <a:pPr marL="214313" indent="-214313">
              <a:buFontTx/>
              <a:buChar char="-"/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Visitors have a much faster journey time to / from Silverstone</a:t>
            </a:r>
          </a:p>
          <a:p>
            <a:pPr marL="557213" lvl="1" indent="-214313">
              <a:buFontTx/>
              <a:buChar char="-"/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Arriving cars are routed to best car park</a:t>
            </a:r>
          </a:p>
          <a:p>
            <a:pPr marL="557213" lvl="1" indent="-214313">
              <a:buFontTx/>
              <a:buChar char="-"/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Departing cars can exit more quickly</a:t>
            </a:r>
          </a:p>
          <a:p>
            <a:pPr marL="214313" indent="-214313">
              <a:buFontTx/>
              <a:buChar char="-"/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Roads in surrounding area are less congested &amp; have less air pollution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5BD5AB-DF48-4CFE-9CA0-F0BC0B35D4A2}"/>
              </a:ext>
            </a:extLst>
          </p:cNvPr>
          <p:cNvSpPr/>
          <p:nvPr/>
        </p:nvSpPr>
        <p:spPr>
          <a:xfrm>
            <a:off x="8622891" y="1658988"/>
            <a:ext cx="3203894" cy="72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defRPr/>
            </a:pPr>
            <a:r>
              <a:rPr lang="en-GB" sz="1000" b="1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120,000 visitors over 4 days in a rural village for Formula 1 event</a:t>
            </a:r>
          </a:p>
          <a:p>
            <a:pPr algn="ctr">
              <a:lnSpc>
                <a:spcPct val="120000"/>
              </a:lnSpc>
              <a:spcBef>
                <a:spcPts val="750"/>
              </a:spcBef>
              <a:defRPr/>
            </a:pPr>
            <a:r>
              <a:rPr lang="en-GB" sz="1000" b="1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20,000 cars arrive &amp; depart in one day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63AEF5-2A78-4DC6-A8D0-D705449E7A6D}"/>
              </a:ext>
            </a:extLst>
          </p:cNvPr>
          <p:cNvSpPr/>
          <p:nvPr/>
        </p:nvSpPr>
        <p:spPr>
          <a:xfrm>
            <a:off x="8707626" y="5806097"/>
            <a:ext cx="3075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“Couldn’t live without this now!...”</a:t>
            </a:r>
            <a:endParaRPr lang="en-US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18790DC-8683-46AA-99F2-D5CCDAF3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72" y="2377346"/>
            <a:ext cx="2390012" cy="13067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FF3ED6F-A521-4AAC-B6E6-A0A6690E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1" y="1209775"/>
            <a:ext cx="7518101" cy="520312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E35B680-910F-440D-BF54-81E44FA2C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1" y="4109982"/>
            <a:ext cx="1015999" cy="381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91F9F9E-EBE6-4608-BBF1-210C5F97F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85" y="3318087"/>
            <a:ext cx="536725" cy="365979"/>
          </a:xfrm>
          <a:prstGeom prst="rect">
            <a:avLst/>
          </a:prstGeom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0396F16C-9FBE-44EC-A2AB-E803A8FE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7EED616-22D9-4D24-8C5C-AD2DD8DF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16" name="Picture 2" descr="Image result for CHORDANT Logo">
            <a:extLst>
              <a:ext uri="{FF2B5EF4-FFF2-40B4-BE49-F238E27FC236}">
                <a16:creationId xmlns:a16="http://schemas.microsoft.com/office/drawing/2014/main" id="{E025C64D-7C41-420E-A68F-4ECF946F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97" y="197109"/>
            <a:ext cx="1947944" cy="7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3E305-90C7-41F7-8417-81F9BDAD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963881"/>
            <a:ext cx="4544291" cy="3778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Based on </a:t>
            </a:r>
            <a:r>
              <a:rPr lang="en-US" sz="3200" dirty="0">
                <a:solidFill>
                  <a:srgbClr val="C00000"/>
                </a:solidFill>
              </a:rPr>
              <a:t>oneM2M</a:t>
            </a:r>
            <a:r>
              <a:rPr lang="en-US" sz="3200" dirty="0"/>
              <a:t>, LG CNS platform collects and transmits a large amount of remote sensing data depending on various IoT environments.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48A0-0097-415E-96F4-9AD52B51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44A82-B487-4233-B78E-EE3C091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492F-ADD1-4AFC-9088-04FD7E16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7BFF0-F566-4330-8416-8179F89DC443}"/>
              </a:ext>
            </a:extLst>
          </p:cNvPr>
          <p:cNvSpPr/>
          <p:nvPr/>
        </p:nvSpPr>
        <p:spPr>
          <a:xfrm>
            <a:off x="6664037" y="5835164"/>
            <a:ext cx="4544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http://www.lgcns.com/LGCNS.GHP.Main/Solution/IoTPlatform_En</a:t>
            </a:r>
          </a:p>
        </p:txBody>
      </p:sp>
      <p:pic>
        <p:nvPicPr>
          <p:cNvPr id="2050" name="Picture 2" descr="INFioT">
            <a:extLst>
              <a:ext uri="{FF2B5EF4-FFF2-40B4-BE49-F238E27FC236}">
                <a16:creationId xmlns:a16="http://schemas.microsoft.com/office/drawing/2014/main" id="{BBF5A529-6A07-4B41-B3AD-B82D0185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336969"/>
            <a:ext cx="62103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2DC5B0-C951-47E0-B2BA-BABA446E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44" y="221295"/>
            <a:ext cx="11614849" cy="1173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LG CNS CityHub/INFioT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Smart City Platform </a:t>
            </a:r>
          </a:p>
        </p:txBody>
      </p:sp>
      <p:pic>
        <p:nvPicPr>
          <p:cNvPr id="2052" name="Picture 4" descr="Image result for LG CNS Logo">
            <a:extLst>
              <a:ext uri="{FF2B5EF4-FFF2-40B4-BE49-F238E27FC236}">
                <a16:creationId xmlns:a16="http://schemas.microsoft.com/office/drawing/2014/main" id="{9660465B-13CA-4E3C-B49E-7DC366B1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96" y="76396"/>
            <a:ext cx="1278717" cy="7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G CNS INFioT Logo">
            <a:extLst>
              <a:ext uri="{FF2B5EF4-FFF2-40B4-BE49-F238E27FC236}">
                <a16:creationId xmlns:a16="http://schemas.microsoft.com/office/drawing/2014/main" id="{426AF95E-770A-4AAD-8966-BD41E1D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89" y="221295"/>
            <a:ext cx="2788408" cy="4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8B32-278F-408E-A6EF-819F1BA5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1019104" cy="117357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b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Korea – oneM2M-based Smart City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FAA2A-3FFC-40F8-BCCD-21FBC5AE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61556-B559-4C6E-84FF-04F867E5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4780">
            <a:off x="348401" y="2050102"/>
            <a:ext cx="5072570" cy="2817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2A316-E17E-4A04-89BE-C5B6A43860A4}"/>
              </a:ext>
            </a:extLst>
          </p:cNvPr>
          <p:cNvSpPr/>
          <p:nvPr/>
        </p:nvSpPr>
        <p:spPr>
          <a:xfrm>
            <a:off x="9743768" y="6122801"/>
            <a:ext cx="2074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KETI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A6854-DAAB-4EC9-95EC-E61AD6D075F8}"/>
              </a:ext>
            </a:extLst>
          </p:cNvPr>
          <p:cNvSpPr/>
          <p:nvPr/>
        </p:nvSpPr>
        <p:spPr>
          <a:xfrm>
            <a:off x="9950266" y="2085937"/>
            <a:ext cx="928459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Daegu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23559-EFA1-4B59-824B-D47AF9B5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6075">
            <a:off x="6304691" y="2228137"/>
            <a:ext cx="5506751" cy="2788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A2DE7-ABC9-46EB-8BDE-0830413DD079}"/>
              </a:ext>
            </a:extLst>
          </p:cNvPr>
          <p:cNvSpPr/>
          <p:nvPr/>
        </p:nvSpPr>
        <p:spPr>
          <a:xfrm>
            <a:off x="934910" y="1975533"/>
            <a:ext cx="130882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Goyang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5ADE7-FD93-4707-BA38-D6092E545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332" y="3702086"/>
            <a:ext cx="5239164" cy="2713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813649-CB7F-405B-81C3-17CD23707BA1}"/>
              </a:ext>
            </a:extLst>
          </p:cNvPr>
          <p:cNvSpPr/>
          <p:nvPr/>
        </p:nvSpPr>
        <p:spPr>
          <a:xfrm>
            <a:off x="5004034" y="3021480"/>
            <a:ext cx="109196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Busan</a:t>
            </a:r>
          </a:p>
        </p:txBody>
      </p:sp>
    </p:spTree>
    <p:extLst>
      <p:ext uri="{BB962C8B-B14F-4D97-AF65-F5344CB8AC3E}">
        <p14:creationId xmlns:p14="http://schemas.microsoft.com/office/powerpoint/2010/main" val="260511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3E305-90C7-41F7-8417-81F9BDAD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6291"/>
            <a:ext cx="4985449" cy="4956464"/>
          </a:xfrm>
        </p:spPr>
        <p:txBody>
          <a:bodyPr>
            <a:normAutofit/>
          </a:bodyPr>
          <a:lstStyle/>
          <a:p>
            <a:r>
              <a:rPr lang="en-US" sz="2400" dirty="0"/>
              <a:t>Sensinov is powering AUTOPILOT, a large scale European project for Automated driving enabled by their </a:t>
            </a:r>
            <a:r>
              <a:rPr lang="en-US" sz="2400" dirty="0">
                <a:solidFill>
                  <a:srgbClr val="C00000"/>
                </a:solidFill>
              </a:rPr>
              <a:t>oneM2M</a:t>
            </a:r>
            <a:r>
              <a:rPr lang="en-US" sz="2400" dirty="0"/>
              <a:t> platform </a:t>
            </a:r>
          </a:p>
          <a:p>
            <a:r>
              <a:rPr lang="en-US" sz="2400" dirty="0"/>
              <a:t>Deployments in Versailles and Brainport</a:t>
            </a:r>
          </a:p>
          <a:p>
            <a:r>
              <a:rPr lang="en-US" sz="2400" dirty="0"/>
              <a:t>Deploys services for autonomous car sharing, automated valet parking and enhanced digital dynamic maps. </a:t>
            </a:r>
          </a:p>
          <a:p>
            <a:r>
              <a:rPr lang="en-US" sz="2400" dirty="0"/>
              <a:t>These services pave the way for fully autonomous driving.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48A0-0097-415E-96F4-9AD52B51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44A82-B487-4233-B78E-EE3C091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492F-ADD1-4AFC-9088-04FD7E16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2DC5B0-C951-47E0-B2BA-BABA446E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0" y="0"/>
            <a:ext cx="11614849" cy="11735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Netherlands/France - AUTOPILOT Sensinov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E9147-91E7-406B-89AE-11EBDE7BE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0" y="1496291"/>
            <a:ext cx="5710636" cy="4288901"/>
          </a:xfrm>
          <a:prstGeom prst="rect">
            <a:avLst/>
          </a:prstGeom>
        </p:spPr>
      </p:pic>
      <p:pic>
        <p:nvPicPr>
          <p:cNvPr id="4098" name="Picture 2" descr="Image result for Sensinov Logo">
            <a:extLst>
              <a:ext uri="{FF2B5EF4-FFF2-40B4-BE49-F238E27FC236}">
                <a16:creationId xmlns:a16="http://schemas.microsoft.com/office/drawing/2014/main" id="{943081E5-C4A0-4AE7-9301-41AB50D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355" y="110782"/>
            <a:ext cx="1620549" cy="12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EA63DB-0B30-452A-AFEF-6FD2B083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43" y="0"/>
            <a:ext cx="1592381" cy="8444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29E81-DBE5-4C71-9B48-A817ABE0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4200E-7C2B-4030-9962-4737D4B344D9}"/>
              </a:ext>
            </a:extLst>
          </p:cNvPr>
          <p:cNvSpPr txBox="1"/>
          <p:nvPr/>
        </p:nvSpPr>
        <p:spPr>
          <a:xfrm>
            <a:off x="126876" y="206853"/>
            <a:ext cx="113629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T-Mobile Austria and Deutsche Telekom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demonstrate their first </a:t>
            </a:r>
            <a:r>
              <a:rPr lang="en-US" sz="3200" b="1" dirty="0">
                <a:solidFill>
                  <a:srgbClr val="C00000"/>
                </a:solidFill>
              </a:rPr>
              <a:t>oneM2M</a:t>
            </a:r>
            <a:r>
              <a:rPr lang="en-US" sz="3200" dirty="0">
                <a:solidFill>
                  <a:srgbClr val="C00000"/>
                </a:solidFill>
              </a:rPr>
              <a:t> prototype over NB-IoT</a:t>
            </a:r>
          </a:p>
          <a:p>
            <a:r>
              <a:rPr lang="en-US" dirty="0"/>
              <a:t>    Announced Feb, 2019	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A0127C0-6800-4BC8-A2ED-BE80060A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2A9F81B-8956-48D2-8D1B-5C32CF42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1026" name="Picture 2" descr="An IoT standard for more innovation: T-Mobile Austria and Deutsche Telekom demonstrate their first oneM2M prototype">
            <a:extLst>
              <a:ext uri="{FF2B5EF4-FFF2-40B4-BE49-F238E27FC236}">
                <a16:creationId xmlns:a16="http://schemas.microsoft.com/office/drawing/2014/main" id="{B3407323-1328-4E79-BA7E-BADB3E83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16" y="1837722"/>
            <a:ext cx="8418368" cy="40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B957C5-44FA-4367-B41E-962A2224A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03" y="706916"/>
            <a:ext cx="1872521" cy="5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21208"/>
            <a:ext cx="11182804" cy="411480"/>
          </a:xfrm>
        </p:spPr>
        <p:txBody>
          <a:bodyPr/>
          <a:lstStyle/>
          <a:p>
            <a:pPr defTabSz="576263" fontAlgn="base"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j-cs"/>
              </a:rPr>
              <a:t>Bhopal, IN - Smart City Development Corporation uses HPE to create Cloud-Based Integrated Command and Control Centre 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20" y="1444420"/>
            <a:ext cx="10965284" cy="3530989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8028972" y="2500026"/>
            <a:ext cx="784564" cy="420005"/>
            <a:chOff x="6173125" y="2758128"/>
            <a:chExt cx="888030" cy="475394"/>
          </a:xfrm>
        </p:grpSpPr>
        <p:sp>
          <p:nvSpPr>
            <p:cNvPr id="5" name="Arc 4"/>
            <p:cNvSpPr/>
            <p:nvPr/>
          </p:nvSpPr>
          <p:spPr>
            <a:xfrm rot="8685361" flipH="1">
              <a:off x="6173125" y="2758128"/>
              <a:ext cx="386734" cy="386734"/>
            </a:xfrm>
            <a:prstGeom prst="arc">
              <a:avLst>
                <a:gd name="adj1" fmla="val 17804922"/>
                <a:gd name="adj2" fmla="val 14219695"/>
              </a:avLst>
            </a:prstGeom>
            <a:noFill/>
            <a:ln w="50800" cap="flat" cmpd="sng" algn="ctr">
              <a:solidFill>
                <a:srgbClr val="2AD2C9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345963" y="3143544"/>
              <a:ext cx="715192" cy="0"/>
            </a:xfrm>
            <a:prstGeom prst="line">
              <a:avLst/>
            </a:prstGeom>
            <a:noFill/>
            <a:ln w="50800" cap="flat" cmpd="sng" algn="ctr">
              <a:solidFill>
                <a:srgbClr val="2AD2C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" name="Freeform 114"/>
            <p:cNvSpPr/>
            <p:nvPr/>
          </p:nvSpPr>
          <p:spPr>
            <a:xfrm rot="7864027" flipH="1">
              <a:off x="6897544" y="3076306"/>
              <a:ext cx="161772" cy="152660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rgbClr val="2AD2C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97472" y="2628525"/>
            <a:ext cx="2948441" cy="630491"/>
            <a:chOff x="6173125" y="2755910"/>
            <a:chExt cx="2080127" cy="444812"/>
          </a:xfrm>
        </p:grpSpPr>
        <p:sp>
          <p:nvSpPr>
            <p:cNvPr id="9" name="Arc 8"/>
            <p:cNvSpPr/>
            <p:nvPr/>
          </p:nvSpPr>
          <p:spPr>
            <a:xfrm rot="8685361" flipH="1">
              <a:off x="6173125" y="2755910"/>
              <a:ext cx="386734" cy="386734"/>
            </a:xfrm>
            <a:prstGeom prst="arc">
              <a:avLst>
                <a:gd name="adj1" fmla="val 17804922"/>
                <a:gd name="adj2" fmla="val 13946822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349941" y="3142012"/>
              <a:ext cx="1903311" cy="0"/>
            </a:xfrm>
            <a:prstGeom prst="line">
              <a:avLst/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</p:cxnSp>
        <p:sp>
          <p:nvSpPr>
            <p:cNvPr id="11" name="Freeform 111"/>
            <p:cNvSpPr/>
            <p:nvPr/>
          </p:nvSpPr>
          <p:spPr>
            <a:xfrm rot="7864027" flipH="1">
              <a:off x="8127656" y="3100914"/>
              <a:ext cx="102700" cy="96915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7040" y="2793026"/>
            <a:ext cx="3651974" cy="621782"/>
            <a:chOff x="6173125" y="2755910"/>
            <a:chExt cx="2576470" cy="438668"/>
          </a:xfrm>
        </p:grpSpPr>
        <p:sp>
          <p:nvSpPr>
            <p:cNvPr id="13" name="Arc 12"/>
            <p:cNvSpPr/>
            <p:nvPr/>
          </p:nvSpPr>
          <p:spPr>
            <a:xfrm rot="8685361" flipH="1">
              <a:off x="6173125" y="2755910"/>
              <a:ext cx="386734" cy="386734"/>
            </a:xfrm>
            <a:prstGeom prst="arc">
              <a:avLst>
                <a:gd name="adj1" fmla="val 17804922"/>
                <a:gd name="adj2" fmla="val 13946822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352324" y="3141993"/>
              <a:ext cx="2397271" cy="1"/>
            </a:xfrm>
            <a:prstGeom prst="line">
              <a:avLst/>
            </a:prstGeom>
            <a:noFill/>
            <a:ln w="50800" cap="flat" cmpd="sng" algn="ctr">
              <a:gradFill>
                <a:gsLst>
                  <a:gs pos="0">
                    <a:srgbClr val="2AD2C9"/>
                  </a:gs>
                  <a:gs pos="100000">
                    <a:sysClr val="window" lastClr="FFFFFF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sp>
          <p:nvSpPr>
            <p:cNvPr id="15" name="Freeform 108"/>
            <p:cNvSpPr/>
            <p:nvPr/>
          </p:nvSpPr>
          <p:spPr>
            <a:xfrm rot="7864027" flipH="1">
              <a:off x="8644443" y="3094770"/>
              <a:ext cx="102700" cy="96915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46213" y="3132707"/>
            <a:ext cx="2680821" cy="420006"/>
            <a:chOff x="6173125" y="2758128"/>
            <a:chExt cx="3034362" cy="475395"/>
          </a:xfrm>
        </p:grpSpPr>
        <p:sp>
          <p:nvSpPr>
            <p:cNvPr id="17" name="Arc 16"/>
            <p:cNvSpPr/>
            <p:nvPr/>
          </p:nvSpPr>
          <p:spPr>
            <a:xfrm rot="8685361" flipH="1">
              <a:off x="6173125" y="2758128"/>
              <a:ext cx="386734" cy="386734"/>
            </a:xfrm>
            <a:prstGeom prst="arc">
              <a:avLst>
                <a:gd name="adj1" fmla="val 17804922"/>
                <a:gd name="adj2" fmla="val 14219695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345963" y="3143544"/>
              <a:ext cx="2861524" cy="0"/>
            </a:xfrm>
            <a:prstGeom prst="line">
              <a:avLst/>
            </a:prstGeom>
            <a:noFill/>
            <a:ln w="50800" cap="flat" cmpd="sng" algn="ctr">
              <a:gradFill>
                <a:gsLst>
                  <a:gs pos="0">
                    <a:srgbClr val="2AD2C9"/>
                  </a:gs>
                  <a:gs pos="100000">
                    <a:sysClr val="window" lastClr="FFFFFF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sp>
          <p:nvSpPr>
            <p:cNvPr id="19" name="Freeform 105"/>
            <p:cNvSpPr/>
            <p:nvPr/>
          </p:nvSpPr>
          <p:spPr>
            <a:xfrm rot="7864027" flipH="1">
              <a:off x="9048279" y="3076307"/>
              <a:ext cx="161772" cy="152660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43975" y="3136487"/>
            <a:ext cx="1824301" cy="420006"/>
            <a:chOff x="6173125" y="2758128"/>
            <a:chExt cx="2064886" cy="475395"/>
          </a:xfrm>
        </p:grpSpPr>
        <p:sp>
          <p:nvSpPr>
            <p:cNvPr id="21" name="Arc 20"/>
            <p:cNvSpPr/>
            <p:nvPr/>
          </p:nvSpPr>
          <p:spPr>
            <a:xfrm rot="8685361" flipH="1">
              <a:off x="6173125" y="2758128"/>
              <a:ext cx="386734" cy="386734"/>
            </a:xfrm>
            <a:prstGeom prst="arc">
              <a:avLst>
                <a:gd name="adj1" fmla="val 17804922"/>
                <a:gd name="adj2" fmla="val 14219695"/>
              </a:avLst>
            </a:pr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345963" y="3146120"/>
              <a:ext cx="1892048" cy="1"/>
            </a:xfrm>
            <a:prstGeom prst="line">
              <a:avLst/>
            </a:pr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3" name="Freeform 102"/>
            <p:cNvSpPr/>
            <p:nvPr/>
          </p:nvSpPr>
          <p:spPr>
            <a:xfrm rot="7864027" flipH="1">
              <a:off x="8077874" y="3076307"/>
              <a:ext cx="161772" cy="152660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568677" y="3261592"/>
            <a:ext cx="1486198" cy="411297"/>
            <a:chOff x="6173125" y="2758128"/>
            <a:chExt cx="1682198" cy="465539"/>
          </a:xfrm>
        </p:grpSpPr>
        <p:sp>
          <p:nvSpPr>
            <p:cNvPr id="25" name="Arc 24"/>
            <p:cNvSpPr/>
            <p:nvPr/>
          </p:nvSpPr>
          <p:spPr>
            <a:xfrm rot="8685361" flipH="1">
              <a:off x="6173125" y="2758128"/>
              <a:ext cx="386734" cy="386734"/>
            </a:xfrm>
            <a:prstGeom prst="arc">
              <a:avLst>
                <a:gd name="adj1" fmla="val 17804922"/>
                <a:gd name="adj2" fmla="val 14219695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345963" y="3143545"/>
              <a:ext cx="1509360" cy="1"/>
            </a:xfrm>
            <a:prstGeom prst="line">
              <a:avLst/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</p:cxnSp>
        <p:sp>
          <p:nvSpPr>
            <p:cNvPr id="27" name="Freeform 99"/>
            <p:cNvSpPr/>
            <p:nvPr/>
          </p:nvSpPr>
          <p:spPr>
            <a:xfrm rot="7864027" flipH="1">
              <a:off x="7683649" y="3066451"/>
              <a:ext cx="161772" cy="152660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69949" y="3067071"/>
            <a:ext cx="986656" cy="630491"/>
            <a:chOff x="6173125" y="2755910"/>
            <a:chExt cx="696086" cy="444812"/>
          </a:xfrm>
        </p:grpSpPr>
        <p:sp>
          <p:nvSpPr>
            <p:cNvPr id="29" name="Arc 28"/>
            <p:cNvSpPr/>
            <p:nvPr/>
          </p:nvSpPr>
          <p:spPr>
            <a:xfrm rot="8685361" flipH="1">
              <a:off x="6173125" y="2755910"/>
              <a:ext cx="386734" cy="386734"/>
            </a:xfrm>
            <a:prstGeom prst="arc">
              <a:avLst>
                <a:gd name="adj1" fmla="val 17804922"/>
                <a:gd name="adj2" fmla="val 13946822"/>
              </a:avLst>
            </a:prstGeom>
            <a:noFill/>
            <a:ln w="50800" cap="flat" cmpd="sng" algn="ctr">
              <a:solidFill>
                <a:srgbClr val="2AD2C9">
                  <a:lumMod val="20000"/>
                  <a:lumOff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49940" y="3143544"/>
              <a:ext cx="519271" cy="0"/>
            </a:xfrm>
            <a:prstGeom prst="line">
              <a:avLst/>
            </a:prstGeom>
            <a:noFill/>
            <a:ln w="50800" cap="flat" cmpd="sng" algn="ctr">
              <a:solidFill>
                <a:srgbClr val="2AD2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1" name="Freeform 93"/>
            <p:cNvSpPr/>
            <p:nvPr/>
          </p:nvSpPr>
          <p:spPr>
            <a:xfrm rot="7864027" flipH="1">
              <a:off x="6758603" y="3100914"/>
              <a:ext cx="102700" cy="96915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rgbClr val="2AD2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5443167" flipH="1">
            <a:off x="6925729" y="2555054"/>
            <a:ext cx="528158" cy="486414"/>
            <a:chOff x="3463419" y="1158372"/>
            <a:chExt cx="5614852" cy="5171077"/>
          </a:xfrm>
        </p:grpSpPr>
        <p:sp>
          <p:nvSpPr>
            <p:cNvPr id="33" name="Arc 32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0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15443167" flipH="1">
            <a:off x="8834173" y="3559751"/>
            <a:ext cx="450932" cy="415292"/>
            <a:chOff x="3463419" y="1158372"/>
            <a:chExt cx="5614852" cy="5171077"/>
          </a:xfrm>
        </p:grpSpPr>
        <p:sp>
          <p:nvSpPr>
            <p:cNvPr id="36" name="Arc 35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88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5443167" flipH="1">
            <a:off x="6033654" y="3621908"/>
            <a:ext cx="444735" cy="409584"/>
            <a:chOff x="3463419" y="1158372"/>
            <a:chExt cx="5614852" cy="5171077"/>
          </a:xfrm>
        </p:grpSpPr>
        <p:sp>
          <p:nvSpPr>
            <p:cNvPr id="39" name="Arc 38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82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5443167" flipH="1">
            <a:off x="6260676" y="2713624"/>
            <a:ext cx="409928" cy="377528"/>
            <a:chOff x="3463419" y="1158372"/>
            <a:chExt cx="5614852" cy="5171077"/>
          </a:xfrm>
        </p:grpSpPr>
        <p:sp>
          <p:nvSpPr>
            <p:cNvPr id="42" name="Arc 41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78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5443167" flipH="1">
            <a:off x="7703426" y="3436426"/>
            <a:ext cx="316386" cy="291380"/>
            <a:chOff x="3463419" y="1158372"/>
            <a:chExt cx="5614852" cy="5171077"/>
          </a:xfrm>
        </p:grpSpPr>
        <p:sp>
          <p:nvSpPr>
            <p:cNvPr id="45" name="Arc 44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76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5443167" flipH="1">
            <a:off x="8110769" y="3259883"/>
            <a:ext cx="379105" cy="349142"/>
            <a:chOff x="3463419" y="1158372"/>
            <a:chExt cx="5614852" cy="5171077"/>
          </a:xfrm>
        </p:grpSpPr>
        <p:sp>
          <p:nvSpPr>
            <p:cNvPr id="48" name="Arc 47"/>
            <p:cNvSpPr/>
            <p:nvPr/>
          </p:nvSpPr>
          <p:spPr>
            <a:xfrm rot="6412354">
              <a:off x="3463417" y="1158374"/>
              <a:ext cx="5171077" cy="5171074"/>
            </a:xfrm>
            <a:prstGeom prst="arc">
              <a:avLst>
                <a:gd name="adj1" fmla="val 17277182"/>
                <a:gd name="adj2" fmla="val 15001012"/>
              </a:avLst>
            </a:pr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74"/>
            <p:cNvSpPr/>
            <p:nvPr/>
          </p:nvSpPr>
          <p:spPr>
            <a:xfrm rot="6762348">
              <a:off x="7743727" y="2369793"/>
              <a:ext cx="1373222" cy="1295866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alpha val="75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V="1">
            <a:off x="6509497" y="3729967"/>
            <a:ext cx="4136871" cy="628027"/>
            <a:chOff x="6173125" y="2757647"/>
            <a:chExt cx="2918563" cy="443074"/>
          </a:xfrm>
        </p:grpSpPr>
        <p:sp>
          <p:nvSpPr>
            <p:cNvPr id="51" name="Arc 50"/>
            <p:cNvSpPr/>
            <p:nvPr/>
          </p:nvSpPr>
          <p:spPr>
            <a:xfrm rot="8685361" flipH="1">
              <a:off x="6173125" y="2757647"/>
              <a:ext cx="386734" cy="386734"/>
            </a:xfrm>
            <a:prstGeom prst="arc">
              <a:avLst>
                <a:gd name="adj1" fmla="val 17804922"/>
                <a:gd name="adj2" fmla="val 13946822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349940" y="3143544"/>
              <a:ext cx="2741748" cy="0"/>
            </a:xfrm>
            <a:prstGeom prst="line">
              <a:avLst/>
            </a:prstGeom>
            <a:noFill/>
            <a:ln w="50800" cap="flat" cmpd="sng" algn="ctr">
              <a:gradFill>
                <a:gsLst>
                  <a:gs pos="0">
                    <a:srgbClr val="2AD2C9"/>
                  </a:gs>
                  <a:gs pos="100000">
                    <a:sysClr val="window" lastClr="FFFFFF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sp>
          <p:nvSpPr>
            <p:cNvPr id="53" name="Freeform 72"/>
            <p:cNvSpPr/>
            <p:nvPr/>
          </p:nvSpPr>
          <p:spPr>
            <a:xfrm rot="7864027" flipH="1">
              <a:off x="8981851" y="3100913"/>
              <a:ext cx="102700" cy="96915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52653" y="2289473"/>
            <a:ext cx="784564" cy="420005"/>
            <a:chOff x="6173125" y="2758128"/>
            <a:chExt cx="888030" cy="475394"/>
          </a:xfrm>
        </p:grpSpPr>
        <p:sp>
          <p:nvSpPr>
            <p:cNvPr id="55" name="Arc 54"/>
            <p:cNvSpPr/>
            <p:nvPr/>
          </p:nvSpPr>
          <p:spPr>
            <a:xfrm rot="8685361" flipH="1">
              <a:off x="6173125" y="2758128"/>
              <a:ext cx="386734" cy="386734"/>
            </a:xfrm>
            <a:prstGeom prst="arc">
              <a:avLst>
                <a:gd name="adj1" fmla="val 17804922"/>
                <a:gd name="adj2" fmla="val 14219695"/>
              </a:avLst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345963" y="3143544"/>
              <a:ext cx="715192" cy="0"/>
            </a:xfrm>
            <a:prstGeom prst="line">
              <a:avLst/>
            </a:pr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</p:cxnSp>
        <p:sp>
          <p:nvSpPr>
            <p:cNvPr id="57" name="Freeform 67"/>
            <p:cNvSpPr/>
            <p:nvPr/>
          </p:nvSpPr>
          <p:spPr>
            <a:xfrm rot="7864027" flipH="1">
              <a:off x="6897544" y="3076306"/>
              <a:ext cx="161772" cy="152660"/>
            </a:xfrm>
            <a:custGeom>
              <a:avLst/>
              <a:gdLst>
                <a:gd name="connsiteX0" fmla="*/ 0 w 384156"/>
                <a:gd name="connsiteY0" fmla="*/ 0 h 362514"/>
                <a:gd name="connsiteX1" fmla="*/ 384156 w 384156"/>
                <a:gd name="connsiteY1" fmla="*/ 0 h 362514"/>
                <a:gd name="connsiteX2" fmla="*/ 384156 w 384156"/>
                <a:gd name="connsiteY2" fmla="*/ 362514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56" h="362514">
                  <a:moveTo>
                    <a:pt x="0" y="0"/>
                  </a:moveTo>
                  <a:lnTo>
                    <a:pt x="384156" y="0"/>
                  </a:lnTo>
                  <a:lnTo>
                    <a:pt x="384156" y="362514"/>
                  </a:lnTo>
                </a:path>
              </a:pathLst>
            </a:custGeom>
            <a:noFill/>
            <a:ln w="50800" cap="flat" cmpd="sng" algn="ctr">
              <a:solidFill>
                <a:srgbClr val="2AD2C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09"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16349" y="1773167"/>
            <a:ext cx="11062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Smaller, faster, more iterative approaches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05242" y="2216488"/>
            <a:ext cx="907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Fast fail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90837" y="2397153"/>
            <a:ext cx="1172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Satna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272016" y="3939332"/>
            <a:ext cx="15202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Continuous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delivery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0564" y="4421412"/>
            <a:ext cx="11920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Test and experiment</a:t>
            </a:r>
          </a:p>
        </p:txBody>
      </p:sp>
      <p:sp>
        <p:nvSpPr>
          <p:cNvPr id="63" name="Oval 62"/>
          <p:cNvSpPr/>
          <p:nvPr/>
        </p:nvSpPr>
        <p:spPr bwMode="ltGray">
          <a:xfrm>
            <a:off x="2452774" y="2397320"/>
            <a:ext cx="1426430" cy="1350772"/>
          </a:xfrm>
          <a:prstGeom prst="ellipse">
            <a:avLst/>
          </a:prstGeom>
          <a:solidFill>
            <a:srgbClr val="2AD2C9">
              <a:alpha val="85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HPE Universal IoT Platform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05812" y="1619455"/>
            <a:ext cx="1388911" cy="4763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85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Bhopal </a:t>
            </a:r>
          </a:p>
        </p:txBody>
      </p:sp>
      <p:sp>
        <p:nvSpPr>
          <p:cNvPr id="65" name="Oval 64"/>
          <p:cNvSpPr/>
          <p:nvPr/>
        </p:nvSpPr>
        <p:spPr bwMode="ltGray">
          <a:xfrm>
            <a:off x="1994985" y="1907506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 bwMode="ltGray">
          <a:xfrm>
            <a:off x="1718487" y="3931723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41612" y="3785704"/>
            <a:ext cx="1271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Jabalpur</a:t>
            </a:r>
          </a:p>
        </p:txBody>
      </p:sp>
      <p:sp>
        <p:nvSpPr>
          <p:cNvPr id="68" name="Oval 67"/>
          <p:cNvSpPr/>
          <p:nvPr/>
        </p:nvSpPr>
        <p:spPr bwMode="ltGray">
          <a:xfrm>
            <a:off x="4943859" y="2629051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18878" y="4082066"/>
            <a:ext cx="1370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Ujjain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46298" y="4518438"/>
            <a:ext cx="21073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Indore</a:t>
            </a:r>
          </a:p>
        </p:txBody>
      </p:sp>
      <p:sp>
        <p:nvSpPr>
          <p:cNvPr id="71" name="Oval 70"/>
          <p:cNvSpPr/>
          <p:nvPr/>
        </p:nvSpPr>
        <p:spPr bwMode="ltGray">
          <a:xfrm>
            <a:off x="3098450" y="4266732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92670" y="2539344"/>
            <a:ext cx="132072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85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Gwalior</a:t>
            </a:r>
          </a:p>
        </p:txBody>
      </p:sp>
      <p:sp>
        <p:nvSpPr>
          <p:cNvPr id="73" name="Oval 72"/>
          <p:cNvSpPr/>
          <p:nvPr/>
        </p:nvSpPr>
        <p:spPr bwMode="ltGray">
          <a:xfrm>
            <a:off x="1284215" y="2843151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4" name="Freeform 226"/>
          <p:cNvSpPr/>
          <p:nvPr/>
        </p:nvSpPr>
        <p:spPr bwMode="ltGray">
          <a:xfrm rot="21431908" flipH="1">
            <a:off x="1574055" y="2991747"/>
            <a:ext cx="841987" cy="139025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5" name="Freeform 227"/>
          <p:cNvSpPr/>
          <p:nvPr/>
        </p:nvSpPr>
        <p:spPr bwMode="ltGray">
          <a:xfrm rot="21431908" flipH="1">
            <a:off x="2260393" y="2140903"/>
            <a:ext cx="398550" cy="434860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6" name="Freeform 228"/>
          <p:cNvSpPr/>
          <p:nvPr/>
        </p:nvSpPr>
        <p:spPr bwMode="ltGray">
          <a:xfrm rot="21431908">
            <a:off x="3876829" y="2819265"/>
            <a:ext cx="1019770" cy="120374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7" name="Freeform 229"/>
          <p:cNvSpPr/>
          <p:nvPr/>
        </p:nvSpPr>
        <p:spPr bwMode="ltGray">
          <a:xfrm rot="21431908">
            <a:off x="3230687" y="3809779"/>
            <a:ext cx="45719" cy="447072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3445" y="1597834"/>
            <a:ext cx="11057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Sagar</a:t>
            </a:r>
          </a:p>
        </p:txBody>
      </p:sp>
      <p:sp>
        <p:nvSpPr>
          <p:cNvPr id="79" name="Oval 78"/>
          <p:cNvSpPr/>
          <p:nvPr/>
        </p:nvSpPr>
        <p:spPr bwMode="ltGray">
          <a:xfrm>
            <a:off x="4841910" y="3781413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80" name="Freeform 232"/>
          <p:cNvSpPr/>
          <p:nvPr/>
        </p:nvSpPr>
        <p:spPr bwMode="ltGray">
          <a:xfrm rot="21431908">
            <a:off x="1981573" y="3688341"/>
            <a:ext cx="734994" cy="264224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81" name="Freeform 233"/>
          <p:cNvSpPr/>
          <p:nvPr/>
        </p:nvSpPr>
        <p:spPr bwMode="ltGray">
          <a:xfrm rot="1008072" flipH="1">
            <a:off x="3777776" y="3674183"/>
            <a:ext cx="1069780" cy="55385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>
          <a:xfrm>
            <a:off x="609440" y="1309515"/>
            <a:ext cx="10969943" cy="381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ltGray">
          <a:xfrm>
            <a:off x="3444725" y="5208008"/>
            <a:ext cx="2644478" cy="879167"/>
          </a:xfrm>
          <a:prstGeom prst="rect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Metric Bold"/>
              </a:rPr>
              <a:t>Monitoring and administration of multiple city civic utilities and citizen services </a:t>
            </a:r>
          </a:p>
        </p:txBody>
      </p:sp>
      <p:sp>
        <p:nvSpPr>
          <p:cNvPr id="84" name="Rectangle 83"/>
          <p:cNvSpPr/>
          <p:nvPr/>
        </p:nvSpPr>
        <p:spPr bwMode="ltGray">
          <a:xfrm>
            <a:off x="6260505" y="5207951"/>
            <a:ext cx="2507696" cy="879167"/>
          </a:xfrm>
          <a:prstGeom prst="rect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Metric Bold"/>
              </a:rPr>
              <a:t>State-wide monitoring of cities from a central command view</a:t>
            </a:r>
          </a:p>
        </p:txBody>
      </p:sp>
      <p:sp>
        <p:nvSpPr>
          <p:cNvPr id="85" name="Rectangle 84"/>
          <p:cNvSpPr/>
          <p:nvPr/>
        </p:nvSpPr>
        <p:spPr bwMode="ltGray">
          <a:xfrm>
            <a:off x="648904" y="5207951"/>
            <a:ext cx="2624519" cy="879167"/>
          </a:xfrm>
          <a:prstGeom prst="rect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ln w="76200">
                  <a:noFill/>
                  <a:miter lim="800000"/>
                </a:ln>
                <a:solidFill>
                  <a:prstClr val="black"/>
                </a:solidFill>
                <a:latin typeface="Metric Bold"/>
              </a:rPr>
              <a:t>Operating multiple city command centre operations in parallel</a:t>
            </a:r>
          </a:p>
        </p:txBody>
      </p:sp>
      <p:sp>
        <p:nvSpPr>
          <p:cNvPr id="86" name="Rectangle 85"/>
          <p:cNvSpPr/>
          <p:nvPr/>
        </p:nvSpPr>
        <p:spPr bwMode="ltGray">
          <a:xfrm>
            <a:off x="8927806" y="5207951"/>
            <a:ext cx="2620315" cy="879167"/>
          </a:xfrm>
          <a:prstGeom prst="rect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Metric Bold"/>
              </a:rPr>
              <a:t>Adapt and integrate thousands of discrete sensors and applications on the platform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35" y="1445955"/>
            <a:ext cx="5881211" cy="3529454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ltGray">
          <a:xfrm>
            <a:off x="3720188" y="1589487"/>
            <a:ext cx="242676" cy="242676"/>
          </a:xfrm>
          <a:prstGeom prst="ellipse">
            <a:avLst/>
          </a:prstGeom>
          <a:noFill/>
          <a:ln w="76200" cap="flat" cmpd="sng" algn="ctr">
            <a:solidFill>
              <a:srgbClr val="2AD2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105" name="Freeform 228"/>
          <p:cNvSpPr/>
          <p:nvPr/>
        </p:nvSpPr>
        <p:spPr bwMode="ltGray">
          <a:xfrm rot="21431908">
            <a:off x="3377839" y="1872610"/>
            <a:ext cx="396320" cy="564519"/>
          </a:xfrm>
          <a:custGeom>
            <a:avLst/>
            <a:gdLst>
              <a:gd name="connsiteX0" fmla="*/ 228600 w 228600"/>
              <a:gd name="connsiteY0" fmla="*/ 0 h 1116106"/>
              <a:gd name="connsiteX1" fmla="*/ 0 w 228600"/>
              <a:gd name="connsiteY1" fmla="*/ 1116106 h 1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16106">
                <a:moveTo>
                  <a:pt x="228600" y="0"/>
                </a:moveTo>
                <a:lnTo>
                  <a:pt x="0" y="1116106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</a:endParaRPr>
          </a:p>
        </p:txBody>
      </p:sp>
      <p:sp>
        <p:nvSpPr>
          <p:cNvPr id="93" name="Footer Placeholder 15"/>
          <p:cNvSpPr txBox="1">
            <a:spLocks/>
          </p:cNvSpPr>
          <p:nvPr/>
        </p:nvSpPr>
        <p:spPr>
          <a:xfrm>
            <a:off x="10179401" y="6642021"/>
            <a:ext cx="4025198" cy="2103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/>
                </a:solidFill>
              </a:rPr>
              <a:t>© Copyright Hewlett Packard Enterprise 2018</a:t>
            </a:r>
          </a:p>
        </p:txBody>
      </p:sp>
      <p:sp>
        <p:nvSpPr>
          <p:cNvPr id="92" name="Date Placeholder 4">
            <a:extLst>
              <a:ext uri="{FF2B5EF4-FFF2-40B4-BE49-F238E27FC236}">
                <a16:creationId xmlns:a16="http://schemas.microsoft.com/office/drawing/2014/main" id="{DA009CA3-1947-4363-9A8D-F7AE6F6E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94" name="Footer Placeholder 5">
            <a:extLst>
              <a:ext uri="{FF2B5EF4-FFF2-40B4-BE49-F238E27FC236}">
                <a16:creationId xmlns:a16="http://schemas.microsoft.com/office/drawing/2014/main" id="{C4AAC7E3-1F23-4249-873F-DF202933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</p:spTree>
    <p:extLst>
      <p:ext uri="{BB962C8B-B14F-4D97-AF65-F5344CB8AC3E}">
        <p14:creationId xmlns:p14="http://schemas.microsoft.com/office/powerpoint/2010/main" val="28520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95611" y="6356350"/>
            <a:ext cx="498184" cy="365125"/>
          </a:xfrm>
        </p:spPr>
        <p:txBody>
          <a:bodyPr/>
          <a:lstStyle/>
          <a:p>
            <a:fld id="{C8DB6849-9C56-6D4E-AA70-3E3466A866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2048654-7D52-4748-80D3-3AFB54D8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6EBCFAC-79AD-47D5-994A-66B9FB3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6" name="Picture 5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967B16BF-A396-4528-96F3-059CC5EB32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29875-123E-4D78-B0A6-C475361410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EAB4315-0A8D-459A-BDE1-F64111D307F7}"/>
              </a:ext>
            </a:extLst>
          </p:cNvPr>
          <p:cNvSpPr txBox="1">
            <a:spLocks/>
          </p:cNvSpPr>
          <p:nvPr/>
        </p:nvSpPr>
        <p:spPr>
          <a:xfrm>
            <a:off x="1278383" y="1961963"/>
            <a:ext cx="6374168" cy="3932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Dale Seed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z="3600" dirty="0">
                <a:solidFill>
                  <a:srgbClr val="C00000"/>
                </a:solidFill>
              </a:rPr>
              <a:t>oneM2M SDS Chair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z="3600" dirty="0">
                <a:solidFill>
                  <a:srgbClr val="C00000"/>
                </a:solidFill>
              </a:rPr>
              <a:t>Principal Engineer, IoT R&amp;D,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z="3600" dirty="0">
                <a:solidFill>
                  <a:srgbClr val="C00000"/>
                </a:solidFill>
              </a:rPr>
              <a:t>Convida Wireless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B01BC-40B0-4FE7-B95F-D1C98A047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19" y="1899322"/>
            <a:ext cx="3202137" cy="3038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8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3288A1C2-F5EB-4BB7-833B-08CF4786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7" y="3549464"/>
            <a:ext cx="1162315" cy="852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00C32-D292-469A-8601-A4F17AD4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71" y="0"/>
            <a:ext cx="9241333" cy="117357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oneM2M Implementation and Deployment 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3338-0BDB-40B7-B28E-8BDD8745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1002E0-40E4-44CB-850A-66690DF85F95}"/>
              </a:ext>
            </a:extLst>
          </p:cNvPr>
          <p:cNvGrpSpPr/>
          <p:nvPr/>
        </p:nvGrpSpPr>
        <p:grpSpPr>
          <a:xfrm>
            <a:off x="2583887" y="1678733"/>
            <a:ext cx="7416932" cy="744881"/>
            <a:chOff x="1562100" y="1524000"/>
            <a:chExt cx="8765866" cy="1077121"/>
          </a:xfrm>
        </p:grpSpPr>
        <p:grpSp>
          <p:nvGrpSpPr>
            <p:cNvPr id="5" name="Groupe 16">
              <a:extLst>
                <a:ext uri="{FF2B5EF4-FFF2-40B4-BE49-F238E27FC236}">
                  <a16:creationId xmlns:a16="http://schemas.microsoft.com/office/drawing/2014/main" id="{9725F55B-A2D2-436F-9023-566138C8E43C}"/>
                </a:ext>
              </a:extLst>
            </p:cNvPr>
            <p:cNvGrpSpPr/>
            <p:nvPr/>
          </p:nvGrpSpPr>
          <p:grpSpPr>
            <a:xfrm>
              <a:off x="1562100" y="1662586"/>
              <a:ext cx="1317948" cy="870249"/>
              <a:chOff x="665301" y="2343690"/>
              <a:chExt cx="1910627" cy="1048096"/>
            </a:xfrm>
          </p:grpSpPr>
          <p:pic>
            <p:nvPicPr>
              <p:cNvPr id="20" name="Image 3">
                <a:extLst>
                  <a:ext uri="{FF2B5EF4-FFF2-40B4-BE49-F238E27FC236}">
                    <a16:creationId xmlns:a16="http://schemas.microsoft.com/office/drawing/2014/main" id="{62E67DD7-9336-4AC5-9DF6-07D2C05B6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01" y="2802776"/>
                <a:ext cx="1910627" cy="589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6">
                <a:extLst>
                  <a:ext uri="{FF2B5EF4-FFF2-40B4-BE49-F238E27FC236}">
                    <a16:creationId xmlns:a16="http://schemas.microsoft.com/office/drawing/2014/main" id="{CDBEA5F4-127D-4DCB-918D-F03F8CE2ED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360" y="2343690"/>
                <a:ext cx="1592507" cy="322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e 15">
              <a:extLst>
                <a:ext uri="{FF2B5EF4-FFF2-40B4-BE49-F238E27FC236}">
                  <a16:creationId xmlns:a16="http://schemas.microsoft.com/office/drawing/2014/main" id="{31B59651-12D1-4F5B-91CC-DEFDD3DBA51D}"/>
                </a:ext>
              </a:extLst>
            </p:cNvPr>
            <p:cNvGrpSpPr/>
            <p:nvPr/>
          </p:nvGrpSpPr>
          <p:grpSpPr>
            <a:xfrm>
              <a:off x="3560847" y="1524000"/>
              <a:ext cx="1617913" cy="1016208"/>
              <a:chOff x="3287603" y="2017282"/>
              <a:chExt cx="2047181" cy="1374504"/>
            </a:xfrm>
          </p:grpSpPr>
          <p:pic>
            <p:nvPicPr>
              <p:cNvPr id="18" name="Imagen 8" descr="OpenMTC logo.png">
                <a:extLst>
                  <a:ext uri="{FF2B5EF4-FFF2-40B4-BE49-F238E27FC236}">
                    <a16:creationId xmlns:a16="http://schemas.microsoft.com/office/drawing/2014/main" id="{91B0FF6C-665B-45EE-948B-C56739645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899" y="2764533"/>
                <a:ext cx="1854588" cy="6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9">
                <a:extLst>
                  <a:ext uri="{FF2B5EF4-FFF2-40B4-BE49-F238E27FC236}">
                    <a16:creationId xmlns:a16="http://schemas.microsoft.com/office/drawing/2014/main" id="{321D3ADF-8F31-4B46-9802-B0DA07CBB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603" y="2017282"/>
                <a:ext cx="2047181" cy="922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e 18">
              <a:extLst>
                <a:ext uri="{FF2B5EF4-FFF2-40B4-BE49-F238E27FC236}">
                  <a16:creationId xmlns:a16="http://schemas.microsoft.com/office/drawing/2014/main" id="{23015F3F-540E-4252-8FD0-5440C4F5E048}"/>
                </a:ext>
              </a:extLst>
            </p:cNvPr>
            <p:cNvGrpSpPr/>
            <p:nvPr/>
          </p:nvGrpSpPr>
          <p:grpSpPr>
            <a:xfrm>
              <a:off x="5723089" y="1676015"/>
              <a:ext cx="1217262" cy="726713"/>
              <a:chOff x="5599375" y="2290896"/>
              <a:chExt cx="1713741" cy="990611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182C385F-68D2-409D-8B7D-20D5BA3F2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992" y="2290896"/>
                <a:ext cx="1208236" cy="548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CF41F4E7-EEC8-4629-BC62-0312DB000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375" y="2793567"/>
                <a:ext cx="1713741" cy="48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e 17">
              <a:extLst>
                <a:ext uri="{FF2B5EF4-FFF2-40B4-BE49-F238E27FC236}">
                  <a16:creationId xmlns:a16="http://schemas.microsoft.com/office/drawing/2014/main" id="{3D780AF8-D63B-463E-A77E-8B1AF0CEFEF8}"/>
                </a:ext>
              </a:extLst>
            </p:cNvPr>
            <p:cNvGrpSpPr/>
            <p:nvPr/>
          </p:nvGrpSpPr>
          <p:grpSpPr>
            <a:xfrm>
              <a:off x="7518832" y="1600214"/>
              <a:ext cx="981950" cy="1000907"/>
              <a:chOff x="6690698" y="1558041"/>
              <a:chExt cx="1458060" cy="1362010"/>
            </a:xfrm>
          </p:grpSpPr>
          <p:grpSp>
            <p:nvGrpSpPr>
              <p:cNvPr id="12" name="Groupe 13">
                <a:extLst>
                  <a:ext uri="{FF2B5EF4-FFF2-40B4-BE49-F238E27FC236}">
                    <a16:creationId xmlns:a16="http://schemas.microsoft.com/office/drawing/2014/main" id="{BCA7F6ED-E526-4B4A-9FF8-DF07362A877F}"/>
                  </a:ext>
                </a:extLst>
              </p:cNvPr>
              <p:cNvGrpSpPr/>
              <p:nvPr/>
            </p:nvGrpSpPr>
            <p:grpSpPr>
              <a:xfrm>
                <a:off x="6690698" y="2139077"/>
                <a:ext cx="1458060" cy="780974"/>
                <a:chOff x="6886233" y="3782823"/>
                <a:chExt cx="1879309" cy="1150988"/>
              </a:xfrm>
            </p:grpSpPr>
            <p:pic>
              <p:nvPicPr>
                <p:cNvPr id="14" name="Picture 5">
                  <a:extLst>
                    <a:ext uri="{FF2B5EF4-FFF2-40B4-BE49-F238E27FC236}">
                      <a16:creationId xmlns:a16="http://schemas.microsoft.com/office/drawing/2014/main" id="{EA86804F-B1D2-437B-8AD7-1345A4EFC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7893" y="3782823"/>
                  <a:ext cx="1775991" cy="570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ZoneTexte 2">
                  <a:extLst>
                    <a:ext uri="{FF2B5EF4-FFF2-40B4-BE49-F238E27FC236}">
                      <a16:creationId xmlns:a16="http://schemas.microsoft.com/office/drawing/2014/main" id="{E98993FC-2F6E-40AC-8A02-47751114612F}"/>
                    </a:ext>
                  </a:extLst>
                </p:cNvPr>
                <p:cNvSpPr txBox="1"/>
                <p:nvPr/>
              </p:nvSpPr>
              <p:spPr>
                <a:xfrm>
                  <a:off x="6886233" y="4193120"/>
                  <a:ext cx="1879309" cy="740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IotDM</a:t>
                  </a:r>
                </a:p>
              </p:txBody>
            </p:sp>
          </p:grpSp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9F52B07A-804C-473B-974F-7FCA4E25B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613" y="1558041"/>
                <a:ext cx="996232" cy="52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18753B-368C-4192-83DB-727565041DBA}"/>
                </a:ext>
              </a:extLst>
            </p:cNvPr>
            <p:cNvGrpSpPr/>
            <p:nvPr/>
          </p:nvGrpSpPr>
          <p:grpSpPr>
            <a:xfrm>
              <a:off x="9130065" y="1569688"/>
              <a:ext cx="1197901" cy="826847"/>
              <a:chOff x="7528493" y="1611251"/>
              <a:chExt cx="1197901" cy="826847"/>
            </a:xfrm>
          </p:grpSpPr>
          <p:pic>
            <p:nvPicPr>
              <p:cNvPr id="10" name="Picture 20" descr="Image result for ATIS logo">
                <a:extLst>
                  <a:ext uri="{FF2B5EF4-FFF2-40B4-BE49-F238E27FC236}">
                    <a16:creationId xmlns:a16="http://schemas.microsoft.com/office/drawing/2014/main" id="{6FB89753-761F-4E77-A03E-F087E1D3A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8493" y="1611251"/>
                <a:ext cx="1197901" cy="45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B285E2-2539-4AC7-8FB4-6FCB023CB5EA}"/>
                  </a:ext>
                </a:extLst>
              </p:cNvPr>
              <p:cNvSpPr txBox="1"/>
              <p:nvPr/>
            </p:nvSpPr>
            <p:spPr>
              <a:xfrm>
                <a:off x="7635782" y="2068766"/>
                <a:ext cx="109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4D86"/>
                    </a:solidFill>
                  </a:rPr>
                  <a:t>OS-IoT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556A06-9A3C-4749-B0C4-FDB2D7549E51}"/>
              </a:ext>
            </a:extLst>
          </p:cNvPr>
          <p:cNvGrpSpPr/>
          <p:nvPr/>
        </p:nvGrpSpPr>
        <p:grpSpPr>
          <a:xfrm>
            <a:off x="2039615" y="2542618"/>
            <a:ext cx="8575394" cy="2195477"/>
            <a:chOff x="1027019" y="2744720"/>
            <a:chExt cx="9917684" cy="299554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4B6385-20CD-4F46-A368-305CE7C4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86328" y="4939374"/>
              <a:ext cx="1058375" cy="79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415CD6-05EE-4194-8F39-D5EF049B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235" y="2744720"/>
              <a:ext cx="1912488" cy="21122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CDDAAD6-EDB8-4CE0-887D-CA77E9D9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80" y="4659549"/>
              <a:ext cx="984401" cy="5315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177391-A2E8-4116-B6D8-090ABD95F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289" y="3789303"/>
              <a:ext cx="1486867" cy="9144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F63D56B-D6D9-44AB-B535-11A47E9F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78835" y="4572001"/>
              <a:ext cx="1428750" cy="466725"/>
            </a:xfrm>
            <a:prstGeom prst="rect">
              <a:avLst/>
            </a:prstGeom>
          </p:spPr>
        </p:pic>
        <p:pic>
          <p:nvPicPr>
            <p:cNvPr id="28" name="Picture 2" descr="http://www.irexnet.co.kr/image/logo.png">
              <a:extLst>
                <a:ext uri="{FF2B5EF4-FFF2-40B4-BE49-F238E27FC236}">
                  <a16:creationId xmlns:a16="http://schemas.microsoft.com/office/drawing/2014/main" id="{A49F466B-2A28-4FA3-9149-D2F73871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387" y="4614140"/>
              <a:ext cx="1072134" cy="46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Image result">
              <a:extLst>
                <a:ext uri="{FF2B5EF4-FFF2-40B4-BE49-F238E27FC236}">
                  <a16:creationId xmlns:a16="http://schemas.microsoft.com/office/drawing/2014/main" id="{7D17E35D-61C4-4C49-9FEF-B779E9A5E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04" y="4721138"/>
              <a:ext cx="1427710" cy="22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andy Soft">
              <a:extLst>
                <a:ext uri="{FF2B5EF4-FFF2-40B4-BE49-F238E27FC236}">
                  <a16:creationId xmlns:a16="http://schemas.microsoft.com/office/drawing/2014/main" id="{00DDD8B5-2F45-4540-A3E5-066AF7AC2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45" y="4624845"/>
              <a:ext cx="18478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://www.hconnect.co.kr/wp-content/uploads/2017/03/logo2.jpg">
              <a:extLst>
                <a:ext uri="{FF2B5EF4-FFF2-40B4-BE49-F238E27FC236}">
                  <a16:creationId xmlns:a16="http://schemas.microsoft.com/office/drawing/2014/main" id="{FDF4CA4F-E3FF-4F9E-94C6-39F2D5324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51" y="5218536"/>
              <a:ext cx="1863740" cy="2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59A3085-BB5F-449A-8137-6F6F6610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43993" y="5112007"/>
              <a:ext cx="791115" cy="348381"/>
            </a:xfrm>
            <a:prstGeom prst="rect">
              <a:avLst/>
            </a:prstGeom>
          </p:spPr>
        </p:pic>
        <p:pic>
          <p:nvPicPr>
            <p:cNvPr id="33" name="Picture 16" descr="Image result for Kepco logo">
              <a:extLst>
                <a:ext uri="{FF2B5EF4-FFF2-40B4-BE49-F238E27FC236}">
                  <a16:creationId xmlns:a16="http://schemas.microsoft.com/office/drawing/2014/main" id="{40ECCEB9-40C5-40D2-9AD3-2F055C07B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413" y="5157659"/>
              <a:ext cx="1303417" cy="30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0B407BF-9A80-4E79-B3A1-E055EBEC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369309" y="5286197"/>
              <a:ext cx="723807" cy="298252"/>
            </a:xfrm>
            <a:prstGeom prst="rect">
              <a:avLst/>
            </a:prstGeom>
          </p:spPr>
        </p:pic>
        <p:pic>
          <p:nvPicPr>
            <p:cNvPr id="35" name="图片 30">
              <a:extLst>
                <a:ext uri="{FF2B5EF4-FFF2-40B4-BE49-F238E27FC236}">
                  <a16:creationId xmlns:a16="http://schemas.microsoft.com/office/drawing/2014/main" id="{19D056F7-A6BC-4866-A78C-7DB951EE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0"/>
            <a:stretch/>
          </p:blipFill>
          <p:spPr>
            <a:xfrm>
              <a:off x="9261960" y="5048911"/>
              <a:ext cx="525001" cy="466725"/>
            </a:xfrm>
            <a:prstGeom prst="rect">
              <a:avLst/>
            </a:prstGeom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168539A3-3FDE-4B89-A5CA-7D3C245F7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586" y="3447865"/>
              <a:ext cx="1385560" cy="384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821BE1-0A38-47C4-8A05-39078029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48" y="4070120"/>
              <a:ext cx="519568" cy="46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A4F9BE45-D4F4-4F53-B3B9-B6F4DC48E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394" y="3416606"/>
              <a:ext cx="1449686" cy="439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1">
              <a:extLst>
                <a:ext uri="{FF2B5EF4-FFF2-40B4-BE49-F238E27FC236}">
                  <a16:creationId xmlns:a16="http://schemas.microsoft.com/office/drawing/2014/main" id="{2492DC30-B169-49DD-BEAF-1975D3787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666" y="3352800"/>
              <a:ext cx="1184566" cy="51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7EE203C8-2D82-4936-85AA-BF76717C2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336668" y="4118475"/>
              <a:ext cx="1545088" cy="31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FEACD2DE-4428-4DA0-9F17-96F0ECA17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502559" y="4118475"/>
              <a:ext cx="894449" cy="30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75D4F3FC-A061-44E5-9707-2A3B691E2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763487" y="4214185"/>
              <a:ext cx="1354619" cy="28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CD9B5129-1427-43F1-8A95-291F15910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36905" y="3480413"/>
              <a:ext cx="2031675" cy="5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682005B2-A430-4054-88AB-7B1D9C3C3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173536" y="4110064"/>
              <a:ext cx="951954" cy="39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1F9F4D54-2F55-443F-B2CE-73CEBE92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831650" y="4054669"/>
              <a:ext cx="592679" cy="45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B3AE8A9-2A3F-4E23-A6F5-33EBC94E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027019" y="5112007"/>
              <a:ext cx="1118142" cy="628254"/>
            </a:xfrm>
            <a:prstGeom prst="rect">
              <a:avLst/>
            </a:prstGeom>
          </p:spPr>
        </p:pic>
      </p:grp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97890478-FC2F-4A8B-AE00-5B1CAAF63FF8}"/>
              </a:ext>
            </a:extLst>
          </p:cNvPr>
          <p:cNvSpPr txBox="1">
            <a:spLocks/>
          </p:cNvSpPr>
          <p:nvPr/>
        </p:nvSpPr>
        <p:spPr>
          <a:xfrm>
            <a:off x="1731794" y="1119808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Industry-driven open source implementations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8" name="Espace réservé du contenu 1">
            <a:extLst>
              <a:ext uri="{FF2B5EF4-FFF2-40B4-BE49-F238E27FC236}">
                <a16:creationId xmlns:a16="http://schemas.microsoft.com/office/drawing/2014/main" id="{29323017-7368-4076-B2CA-9904C417D149}"/>
              </a:ext>
            </a:extLst>
          </p:cNvPr>
          <p:cNvSpPr txBox="1">
            <a:spLocks/>
          </p:cNvSpPr>
          <p:nvPr/>
        </p:nvSpPr>
        <p:spPr>
          <a:xfrm>
            <a:off x="1669003" y="5635959"/>
            <a:ext cx="9031078" cy="73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Regular interop and hack-a-thon events (20+ events held from 2015-2019)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9" name="Espace réservé du contenu 1">
            <a:extLst>
              <a:ext uri="{FF2B5EF4-FFF2-40B4-BE49-F238E27FC236}">
                <a16:creationId xmlns:a16="http://schemas.microsoft.com/office/drawing/2014/main" id="{E079CFFD-6969-4073-B93D-C49CE0728824}"/>
              </a:ext>
            </a:extLst>
          </p:cNvPr>
          <p:cNvSpPr txBox="1">
            <a:spLocks/>
          </p:cNvSpPr>
          <p:nvPr/>
        </p:nvSpPr>
        <p:spPr>
          <a:xfrm>
            <a:off x="2074345" y="2226711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i="1" u="sng" dirty="0">
                <a:solidFill>
                  <a:srgbClr val="C00000"/>
                </a:solidFill>
              </a:rPr>
              <a:t>Examples</a:t>
            </a:r>
            <a:r>
              <a:rPr lang="en-GB" sz="2400" b="1" u="sng" dirty="0">
                <a:solidFill>
                  <a:srgbClr val="C00000"/>
                </a:solidFill>
              </a:rPr>
              <a:t> of commercial implementations, prototypes, trials</a:t>
            </a:r>
            <a:endParaRPr lang="en-GB" sz="1200" b="1" dirty="0">
              <a:solidFill>
                <a:srgbClr val="C00000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0" name="Espace réservé du contenu 1">
            <a:extLst>
              <a:ext uri="{FF2B5EF4-FFF2-40B4-BE49-F238E27FC236}">
                <a16:creationId xmlns:a16="http://schemas.microsoft.com/office/drawing/2014/main" id="{6ADF6C82-1CA9-4D4B-8367-C4A5D6FE46B6}"/>
              </a:ext>
            </a:extLst>
          </p:cNvPr>
          <p:cNvSpPr txBox="1">
            <a:spLocks/>
          </p:cNvSpPr>
          <p:nvPr/>
        </p:nvSpPr>
        <p:spPr>
          <a:xfrm>
            <a:off x="1913517" y="4572663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Certification test houses and test tool vendors</a:t>
            </a:r>
            <a:endParaRPr lang="en-GB" sz="2400" b="1" i="1" u="sng" dirty="0">
              <a:solidFill>
                <a:srgbClr val="C00000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AC7DEBD-E267-4B73-9259-48047B0BB3E3}"/>
              </a:ext>
            </a:extLst>
          </p:cNvPr>
          <p:cNvGrpSpPr/>
          <p:nvPr/>
        </p:nvGrpSpPr>
        <p:grpSpPr>
          <a:xfrm>
            <a:off x="2948465" y="5192341"/>
            <a:ext cx="7468015" cy="661887"/>
            <a:chOff x="2095756" y="5042262"/>
            <a:chExt cx="8306993" cy="97155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514810C-B38A-4C07-96B3-890BAC93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095756" y="5042262"/>
              <a:ext cx="971550" cy="97155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C1F8DD3-CBB0-4695-A5B9-576E6033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521932" y="5198459"/>
              <a:ext cx="759753" cy="53883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A2FA6B8-52D4-44E4-AB0E-D3EE6752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893478" y="5258027"/>
              <a:ext cx="837301" cy="550856"/>
            </a:xfrm>
            <a:prstGeom prst="rect">
              <a:avLst/>
            </a:prstGeom>
          </p:spPr>
        </p:pic>
        <p:pic>
          <p:nvPicPr>
            <p:cNvPr id="55" name="Picture 5" descr="EGM logo">
              <a:extLst>
                <a:ext uri="{FF2B5EF4-FFF2-40B4-BE49-F238E27FC236}">
                  <a16:creationId xmlns:a16="http://schemas.microsoft.com/office/drawing/2014/main" id="{87147D4C-92A6-4125-B7CE-50D7F3C4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249" y="5175172"/>
              <a:ext cx="57150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DTNC logo">
              <a:extLst>
                <a:ext uri="{FF2B5EF4-FFF2-40B4-BE49-F238E27FC236}">
                  <a16:creationId xmlns:a16="http://schemas.microsoft.com/office/drawing/2014/main" id="{6293CD65-77C6-41C9-BF67-EDD00614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273" y="5279740"/>
              <a:ext cx="57150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InnoWireless logo">
              <a:extLst>
                <a:ext uri="{FF2B5EF4-FFF2-40B4-BE49-F238E27FC236}">
                  <a16:creationId xmlns:a16="http://schemas.microsoft.com/office/drawing/2014/main" id="{B132BD07-5EF4-4BFA-91BA-97D6EEADC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68" y="5380399"/>
              <a:ext cx="13335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KETI logo">
              <a:extLst>
                <a:ext uri="{FF2B5EF4-FFF2-40B4-BE49-F238E27FC236}">
                  <a16:creationId xmlns:a16="http://schemas.microsoft.com/office/drawing/2014/main" id="{ACA319B0-4A44-4FA3-9559-C36535DD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480" y="5309684"/>
              <a:ext cx="7620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79C5E23D-8ED5-414B-97A4-2F51556BEE1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78" y="3006063"/>
            <a:ext cx="1056581" cy="2995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3D9E32D-BD07-4F7F-B048-D44A659D4C0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43" y="3717867"/>
            <a:ext cx="471779" cy="504402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2831F0C5-687B-44E4-B0FC-3CE10A4FED01}"/>
              </a:ext>
            </a:extLst>
          </p:cNvPr>
          <p:cNvSpPr/>
          <p:nvPr/>
        </p:nvSpPr>
        <p:spPr>
          <a:xfrm>
            <a:off x="138340" y="1210647"/>
            <a:ext cx="2116314" cy="2168299"/>
          </a:xfrm>
          <a:prstGeom prst="wedgeRoundRectCallout">
            <a:avLst>
              <a:gd name="adj1" fmla="val 30474"/>
              <a:gd name="adj2" fmla="val 4921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dirty="0"/>
              <a:t>A vibrant and healthy oneM2M ecosystem continues to build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BBD1ABD-63A8-4225-AC24-DDD0046490C9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4" y="5354127"/>
            <a:ext cx="651913" cy="354301"/>
          </a:xfrm>
          <a:prstGeom prst="rect">
            <a:avLst/>
          </a:prstGeom>
        </p:spPr>
      </p:pic>
      <p:sp>
        <p:nvSpPr>
          <p:cNvPr id="69" name="Date Placeholder 4">
            <a:extLst>
              <a:ext uri="{FF2B5EF4-FFF2-40B4-BE49-F238E27FC236}">
                <a16:creationId xmlns:a16="http://schemas.microsoft.com/office/drawing/2014/main" id="{B1D2C18E-8AEB-4E86-8D1A-21E6AEDD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70" name="Footer Placeholder 5">
            <a:extLst>
              <a:ext uri="{FF2B5EF4-FFF2-40B4-BE49-F238E27FC236}">
                <a16:creationId xmlns:a16="http://schemas.microsoft.com/office/drawing/2014/main" id="{DC29EEC8-DD03-477B-86CF-B6BFCA36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71" name="Picture 7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7504740-8837-4DAC-A2FF-47777EA41A0A}"/>
              </a:ext>
            </a:extLst>
          </p:cNvPr>
          <p:cNvPicPr/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FA217E8-F330-4FAF-B570-3C2E62F5B060}"/>
              </a:ext>
            </a:extLst>
          </p:cNvPr>
          <p:cNvPicPr/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84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7234-D1D0-4ADC-BDAA-660C2A1D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72865" cy="11735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Published list of oneM2M Deployments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E583-16B5-4340-BC38-C563FFC7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1D93B-8CFA-45F0-9F5A-AB932D0AC7AA}"/>
              </a:ext>
            </a:extLst>
          </p:cNvPr>
          <p:cNvSpPr/>
          <p:nvPr/>
        </p:nvSpPr>
        <p:spPr>
          <a:xfrm>
            <a:off x="1237222" y="4923842"/>
            <a:ext cx="923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http://onem2m.org/membership/list-of-deployments</a:t>
            </a:r>
            <a:r>
              <a:rPr lang="en-US" sz="3200" dirty="0"/>
              <a:t>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6647801-89C2-492E-8432-FD990655661E}"/>
              </a:ext>
            </a:extLst>
          </p:cNvPr>
          <p:cNvSpPr/>
          <p:nvPr/>
        </p:nvSpPr>
        <p:spPr>
          <a:xfrm>
            <a:off x="1010755" y="2073689"/>
            <a:ext cx="2843490" cy="2144349"/>
          </a:xfrm>
          <a:prstGeom prst="wedgeRoundRectCallout">
            <a:avLst>
              <a:gd name="adj1" fmla="val 27596"/>
              <a:gd name="adj2" fmla="val 4470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65 solutions currently listed and growing!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EDC2B8C-F0AB-45D6-A898-35E16A0A5961}"/>
              </a:ext>
            </a:extLst>
          </p:cNvPr>
          <p:cNvSpPr/>
          <p:nvPr/>
        </p:nvSpPr>
        <p:spPr>
          <a:xfrm>
            <a:off x="4638252" y="2073690"/>
            <a:ext cx="2627783" cy="2144348"/>
          </a:xfrm>
          <a:prstGeom prst="wedgeRoundRectCallout">
            <a:avLst>
              <a:gd name="adj1" fmla="val 26338"/>
              <a:gd name="adj2" fmla="val 3719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39 deployed product solutions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E4C6A41-87A3-412F-AAE7-784867DE9E9E}"/>
              </a:ext>
            </a:extLst>
          </p:cNvPr>
          <p:cNvSpPr/>
          <p:nvPr/>
        </p:nvSpPr>
        <p:spPr>
          <a:xfrm>
            <a:off x="8049446" y="2073689"/>
            <a:ext cx="2627783" cy="2144347"/>
          </a:xfrm>
          <a:prstGeom prst="wedgeRoundRectCallout">
            <a:avLst>
              <a:gd name="adj1" fmla="val 26757"/>
              <a:gd name="adj2" fmla="val 4738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 open source projects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7E9F5A5-F907-4003-BC8B-B8715193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EE71DF-0930-4901-A34B-665FB9AF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</p:spTree>
    <p:extLst>
      <p:ext uri="{BB962C8B-B14F-4D97-AF65-F5344CB8AC3E}">
        <p14:creationId xmlns:p14="http://schemas.microsoft.com/office/powerpoint/2010/main" val="264597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91954" cy="11735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oneM2M Adoption is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886ED-F397-4BCE-B29F-6203A3AE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26D73-3AA8-4B56-AF8C-97867770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B923C-648C-4A9C-B244-D339E71A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19" y="932471"/>
            <a:ext cx="10254361" cy="499305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D5F3EC7-3A6F-4E61-A2EE-3E2C0FCA1648}"/>
              </a:ext>
            </a:extLst>
          </p:cNvPr>
          <p:cNvSpPr/>
          <p:nvPr/>
        </p:nvSpPr>
        <p:spPr>
          <a:xfrm>
            <a:off x="138340" y="1677880"/>
            <a:ext cx="2116314" cy="1701066"/>
          </a:xfrm>
          <a:prstGeom prst="wedgeRoundRectCallout">
            <a:avLst>
              <a:gd name="adj1" fmla="val 30474"/>
              <a:gd name="adj2" fmla="val 4921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/>
              <a:t>oneM2M adoption expanding globally</a:t>
            </a:r>
          </a:p>
        </p:txBody>
      </p:sp>
    </p:spTree>
    <p:extLst>
      <p:ext uri="{BB962C8B-B14F-4D97-AF65-F5344CB8AC3E}">
        <p14:creationId xmlns:p14="http://schemas.microsoft.com/office/powerpoint/2010/main" val="276199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6152-F23A-4E71-A5EE-CFA47376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0" y="1142"/>
            <a:ext cx="11318053" cy="12175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Some oneM2M updates from around the globe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3264-6BEC-40A7-B47A-E729356D4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10" y="1197927"/>
            <a:ext cx="11318053" cy="527560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Korea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Ministry of the Interior (MOIS) issued IoT deployment guidelines stating that it is necessary to adopt a standards-based open architecture for smart cities.  Use of oneM2M is recommended.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India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TSDSI has submitted transposed specifications to India’s Department of Telecommunications (DoT)/ Telecommunication Engineering Centre (TEC) for adoption consideration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TEC has formed a Consultative Committee of experts to lead the oneM2M adoption process and formulate recommendations for use of oneM2M in the M2M/IoT ecosystem and smart cities in India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China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oneM2M liaison with ICA and the Chinese market including Alibaba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China Communications Standards Association (CCSA) has transposed the oneM2M specifications, now submitted to Govt.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Japan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Gov’t is being lobbied to mandate use of oneM2M by association of Radio Industries and Business (ARIB), Telecoms Technical Committee (TTC), NTT, KDDI…..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USA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Liaison work with OCF which stands to bring in the local-area and consumer devices market</a:t>
            </a: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E5C4-9A42-4A8F-B0F5-D51F0FF8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A4E9F-83A4-4DB5-A0B6-1C9E608A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67330-B354-46C6-8E4E-55E437FE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</p:spTree>
    <p:extLst>
      <p:ext uri="{BB962C8B-B14F-4D97-AF65-F5344CB8AC3E}">
        <p14:creationId xmlns:p14="http://schemas.microsoft.com/office/powerpoint/2010/main" val="334667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5D20-B52A-4A64-BD87-BB916ABB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5" y="-761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oneM2M Certified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29E81-DBE5-4C71-9B48-A817ABE0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91A527-13A5-4CFF-9576-437934B54026}"/>
              </a:ext>
            </a:extLst>
          </p:cNvPr>
          <p:cNvSpPr txBox="1">
            <a:spLocks/>
          </p:cNvSpPr>
          <p:nvPr/>
        </p:nvSpPr>
        <p:spPr>
          <a:xfrm>
            <a:off x="5957450" y="4832485"/>
            <a:ext cx="5884030" cy="395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 oneM2M Certification from TTA </a:t>
            </a:r>
            <a:r>
              <a:rPr lang="en-US" sz="1800" dirty="0">
                <a:hlinkClick r:id="rId2"/>
              </a:rPr>
              <a:t>http://onem2mcert.com</a:t>
            </a:r>
            <a:r>
              <a:rPr lang="en-US" sz="1800" dirty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50C61-AEB2-4449-A8C0-C16A04AB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4" y="4280816"/>
            <a:ext cx="4114800" cy="20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ar: 16 Points 8">
            <a:extLst>
              <a:ext uri="{FF2B5EF4-FFF2-40B4-BE49-F238E27FC236}">
                <a16:creationId xmlns:a16="http://schemas.microsoft.com/office/drawing/2014/main" id="{60F24278-4030-42CE-A169-7BF7549A7CD3}"/>
              </a:ext>
            </a:extLst>
          </p:cNvPr>
          <p:cNvSpPr/>
          <p:nvPr/>
        </p:nvSpPr>
        <p:spPr>
          <a:xfrm>
            <a:off x="838200" y="1545503"/>
            <a:ext cx="1828800" cy="1676400"/>
          </a:xfrm>
          <a:prstGeom prst="star16">
            <a:avLst>
              <a:gd name="adj" fmla="val 437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/>
              <a:t>Telecom Indonesia recently certified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7807E11-6B02-4396-B4E6-FB16DFC1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192A49-F73B-4A3D-AF04-9DE457FA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7B71C-B9FC-4F68-B6C7-E908201DC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635" y="1545503"/>
            <a:ext cx="8774606" cy="30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082B-F4FB-49BA-8344-DA7EC24C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5" y="61944"/>
            <a:ext cx="11524488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Some example oneM2M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9136-E6F6-435C-A6E4-4A6FD59F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01" y="2801027"/>
            <a:ext cx="6032971" cy="3319294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France – Smart City – PilotThings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London – Smart City – Chordant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Korea – Smart City – LG CNS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India – Smart City – HPE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Netherlands – Connected Vehicles – Sensinov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Austria – NB-IoT – </a:t>
            </a:r>
            <a:r>
              <a:rPr lang="de-DE" sz="2000" b="1" dirty="0">
                <a:solidFill>
                  <a:srgbClr val="C00000"/>
                </a:solidFill>
              </a:rPr>
              <a:t>T-Mobile and Deutsche Telekom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8FDCAE-266A-49FB-8925-217BA72F3680}"/>
              </a:ext>
            </a:extLst>
          </p:cNvPr>
          <p:cNvGrpSpPr/>
          <p:nvPr/>
        </p:nvGrpSpPr>
        <p:grpSpPr>
          <a:xfrm>
            <a:off x="5410383" y="1571108"/>
            <a:ext cx="6646038" cy="4818891"/>
            <a:chOff x="4791077" y="1691164"/>
            <a:chExt cx="7400927" cy="51668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C0C872-2CD1-44C5-93D9-570643883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7"/>
            <a:stretch/>
          </p:blipFill>
          <p:spPr>
            <a:xfrm>
              <a:off x="6587331" y="1691643"/>
              <a:ext cx="4004407" cy="2500885"/>
            </a:xfrm>
            <a:custGeom>
              <a:avLst/>
              <a:gdLst>
                <a:gd name="connsiteX0" fmla="*/ 1158807 w 4004406"/>
                <a:gd name="connsiteY0" fmla="*/ 0 h 2500885"/>
                <a:gd name="connsiteX1" fmla="*/ 4004406 w 4004406"/>
                <a:gd name="connsiteY1" fmla="*/ 0 h 2500885"/>
                <a:gd name="connsiteX2" fmla="*/ 2845598 w 4004406"/>
                <a:gd name="connsiteY2" fmla="*/ 2500885 h 2500885"/>
                <a:gd name="connsiteX3" fmla="*/ 0 w 4004406"/>
                <a:gd name="connsiteY3" fmla="*/ 2500885 h 250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4406" h="2500885">
                  <a:moveTo>
                    <a:pt x="1158807" y="0"/>
                  </a:moveTo>
                  <a:lnTo>
                    <a:pt x="4004406" y="0"/>
                  </a:lnTo>
                  <a:lnTo>
                    <a:pt x="2845598" y="2500885"/>
                  </a:lnTo>
                  <a:lnTo>
                    <a:pt x="0" y="2500885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1CA482-EBB8-4CB6-9D7C-376A606AE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r="23519" b="4"/>
            <a:stretch/>
          </p:blipFill>
          <p:spPr>
            <a:xfrm>
              <a:off x="9597234" y="1691164"/>
              <a:ext cx="2594769" cy="2501837"/>
            </a:xfrm>
            <a:custGeom>
              <a:avLst/>
              <a:gdLst>
                <a:gd name="connsiteX0" fmla="*/ 1159248 w 2594769"/>
                <a:gd name="connsiteY0" fmla="*/ 0 h 2501837"/>
                <a:gd name="connsiteX1" fmla="*/ 2594769 w 2594769"/>
                <a:gd name="connsiteY1" fmla="*/ 0 h 2501837"/>
                <a:gd name="connsiteX2" fmla="*/ 2594769 w 2594769"/>
                <a:gd name="connsiteY2" fmla="*/ 2501837 h 2501837"/>
                <a:gd name="connsiteX3" fmla="*/ 0 w 2594769"/>
                <a:gd name="connsiteY3" fmla="*/ 2501837 h 2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769" h="2501837">
                  <a:moveTo>
                    <a:pt x="1159248" y="0"/>
                  </a:moveTo>
                  <a:lnTo>
                    <a:pt x="2594769" y="0"/>
                  </a:lnTo>
                  <a:lnTo>
                    <a:pt x="2594769" y="2501837"/>
                  </a:lnTo>
                  <a:lnTo>
                    <a:pt x="0" y="2501837"/>
                  </a:ln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22957C-4C56-49B3-8571-F772C13C6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3" r="34861" b="-1"/>
            <a:stretch/>
          </p:blipFill>
          <p:spPr>
            <a:xfrm>
              <a:off x="7823677" y="4357119"/>
              <a:ext cx="4368327" cy="2500884"/>
            </a:xfrm>
            <a:custGeom>
              <a:avLst/>
              <a:gdLst>
                <a:gd name="connsiteX0" fmla="*/ 1717230 w 4368327"/>
                <a:gd name="connsiteY0" fmla="*/ 0 h 2500884"/>
                <a:gd name="connsiteX1" fmla="*/ 4368327 w 4368327"/>
                <a:gd name="connsiteY1" fmla="*/ 0 h 2500884"/>
                <a:gd name="connsiteX2" fmla="*/ 4368327 w 4368327"/>
                <a:gd name="connsiteY2" fmla="*/ 2500884 h 2500884"/>
                <a:gd name="connsiteX3" fmla="*/ 0 w 4368327"/>
                <a:gd name="connsiteY3" fmla="*/ 2500884 h 2500884"/>
                <a:gd name="connsiteX4" fmla="*/ 0 w 4368327"/>
                <a:gd name="connsiteY4" fmla="*/ 2500883 h 2500884"/>
                <a:gd name="connsiteX5" fmla="*/ 552186 w 4368327"/>
                <a:gd name="connsiteY5" fmla="*/ 2500883 h 2500884"/>
                <a:gd name="connsiteX6" fmla="*/ 558423 w 4368327"/>
                <a:gd name="connsiteY6" fmla="*/ 2500883 h 25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327" h="2500884">
                  <a:moveTo>
                    <a:pt x="1717230" y="0"/>
                  </a:moveTo>
                  <a:lnTo>
                    <a:pt x="4368327" y="0"/>
                  </a:lnTo>
                  <a:lnTo>
                    <a:pt x="4368327" y="2500884"/>
                  </a:lnTo>
                  <a:lnTo>
                    <a:pt x="0" y="2500884"/>
                  </a:lnTo>
                  <a:lnTo>
                    <a:pt x="0" y="2500883"/>
                  </a:lnTo>
                  <a:lnTo>
                    <a:pt x="552186" y="2500883"/>
                  </a:lnTo>
                  <a:lnTo>
                    <a:pt x="558423" y="2500883"/>
                  </a:ln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3A79C6-FBAD-4038-9228-9E31FC4B3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" b="16784"/>
            <a:stretch/>
          </p:blipFill>
          <p:spPr>
            <a:xfrm>
              <a:off x="4791077" y="4357119"/>
              <a:ext cx="4570759" cy="2500884"/>
            </a:xfrm>
            <a:custGeom>
              <a:avLst/>
              <a:gdLst>
                <a:gd name="connsiteX0" fmla="*/ 1717230 w 4570758"/>
                <a:gd name="connsiteY0" fmla="*/ 0 h 2500884"/>
                <a:gd name="connsiteX1" fmla="*/ 4570758 w 4570758"/>
                <a:gd name="connsiteY1" fmla="*/ 0 h 2500884"/>
                <a:gd name="connsiteX2" fmla="*/ 3411951 w 4570758"/>
                <a:gd name="connsiteY2" fmla="*/ 2500884 h 2500884"/>
                <a:gd name="connsiteX3" fmla="*/ 3405728 w 4570758"/>
                <a:gd name="connsiteY3" fmla="*/ 2500884 h 2500884"/>
                <a:gd name="connsiteX4" fmla="*/ 2215937 w 4570758"/>
                <a:gd name="connsiteY4" fmla="*/ 2500884 h 2500884"/>
                <a:gd name="connsiteX5" fmla="*/ 565892 w 4570758"/>
                <a:gd name="connsiteY5" fmla="*/ 2500884 h 2500884"/>
                <a:gd name="connsiteX6" fmla="*/ 0 w 4570758"/>
                <a:gd name="connsiteY6" fmla="*/ 2500884 h 2500884"/>
                <a:gd name="connsiteX7" fmla="*/ 0 w 4570758"/>
                <a:gd name="connsiteY7" fmla="*/ 2500883 h 2500884"/>
                <a:gd name="connsiteX8" fmla="*/ 552186 w 4570758"/>
                <a:gd name="connsiteY8" fmla="*/ 2500883 h 2500884"/>
                <a:gd name="connsiteX9" fmla="*/ 558423 w 4570758"/>
                <a:gd name="connsiteY9" fmla="*/ 2500883 h 25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0758" h="2500884">
                  <a:moveTo>
                    <a:pt x="1717230" y="0"/>
                  </a:moveTo>
                  <a:lnTo>
                    <a:pt x="4570758" y="0"/>
                  </a:lnTo>
                  <a:lnTo>
                    <a:pt x="3411951" y="2500884"/>
                  </a:lnTo>
                  <a:lnTo>
                    <a:pt x="3405728" y="2500884"/>
                  </a:lnTo>
                  <a:lnTo>
                    <a:pt x="2215937" y="2500884"/>
                  </a:lnTo>
                  <a:lnTo>
                    <a:pt x="565892" y="2500884"/>
                  </a:lnTo>
                  <a:lnTo>
                    <a:pt x="0" y="2500884"/>
                  </a:lnTo>
                  <a:lnTo>
                    <a:pt x="0" y="2500883"/>
                  </a:lnTo>
                  <a:lnTo>
                    <a:pt x="552186" y="2500883"/>
                  </a:lnTo>
                  <a:lnTo>
                    <a:pt x="558423" y="2500883"/>
                  </a:lnTo>
                  <a:close/>
                </a:path>
              </a:pathLst>
            </a:cu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754E7E-E134-4C3A-9F27-CD48084FCB4D}"/>
              </a:ext>
            </a:extLst>
          </p:cNvPr>
          <p:cNvGrpSpPr/>
          <p:nvPr/>
        </p:nvGrpSpPr>
        <p:grpSpPr>
          <a:xfrm>
            <a:off x="12831" y="1600404"/>
            <a:ext cx="7097099" cy="1037512"/>
            <a:chOff x="12831" y="2277060"/>
            <a:chExt cx="7097099" cy="10375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F58EDB-98C9-4F53-9449-2EF1742906EB}"/>
                </a:ext>
              </a:extLst>
            </p:cNvPr>
            <p:cNvSpPr txBox="1"/>
            <p:nvPr/>
          </p:nvSpPr>
          <p:spPr>
            <a:xfrm>
              <a:off x="2524105" y="2852907"/>
              <a:ext cx="91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Autonomous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Vehicles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6F8F90-BD88-4043-A105-EF811D14D843}"/>
                </a:ext>
              </a:extLst>
            </p:cNvPr>
            <p:cNvSpPr txBox="1"/>
            <p:nvPr/>
          </p:nvSpPr>
          <p:spPr>
            <a:xfrm>
              <a:off x="5906155" y="2842590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Road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Maintenance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5EF5F3-03B9-451D-BBDC-C3CF3073B53F}"/>
                </a:ext>
              </a:extLst>
            </p:cNvPr>
            <p:cNvSpPr txBox="1"/>
            <p:nvPr/>
          </p:nvSpPr>
          <p:spPr>
            <a:xfrm>
              <a:off x="1363069" y="2852907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Reduce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Accidents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Incidents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357697-951F-4137-8438-1056779EBC51}"/>
                </a:ext>
              </a:extLst>
            </p:cNvPr>
            <p:cNvSpPr txBox="1"/>
            <p:nvPr/>
          </p:nvSpPr>
          <p:spPr>
            <a:xfrm>
              <a:off x="4812112" y="2836210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Enhance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Transit and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Sharing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0186F8-479A-4502-9901-BD033127174A}"/>
                </a:ext>
              </a:extLst>
            </p:cNvPr>
            <p:cNvSpPr txBox="1"/>
            <p:nvPr/>
          </p:nvSpPr>
          <p:spPr>
            <a:xfrm>
              <a:off x="12831" y="2850038"/>
              <a:ext cx="1350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Enhance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Wayfinding, Routes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Parking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B135DE-0701-458A-A509-BEC5D4D87071}"/>
                </a:ext>
              </a:extLst>
            </p:cNvPr>
            <p:cNvSpPr txBox="1"/>
            <p:nvPr/>
          </p:nvSpPr>
          <p:spPr>
            <a:xfrm>
              <a:off x="3615019" y="2842590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Reduce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Congestion </a:t>
              </a:r>
            </a:p>
            <a:p>
              <a:pPr algn="ctr" defTabSz="914354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Pollution</a:t>
              </a:r>
            </a:p>
          </p:txBody>
        </p:sp>
        <p:sp>
          <p:nvSpPr>
            <p:cNvPr id="22" name="Pentagon 57">
              <a:extLst>
                <a:ext uri="{FF2B5EF4-FFF2-40B4-BE49-F238E27FC236}">
                  <a16:creationId xmlns:a16="http://schemas.microsoft.com/office/drawing/2014/main" id="{338C8344-0594-4C1B-98BE-BDDC463D93B5}"/>
                </a:ext>
              </a:extLst>
            </p:cNvPr>
            <p:cNvSpPr/>
            <p:nvPr/>
          </p:nvSpPr>
          <p:spPr>
            <a:xfrm>
              <a:off x="135579" y="2471823"/>
              <a:ext cx="6974351" cy="15088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BC90008-71B0-4980-9C68-85AEECC57604}"/>
                </a:ext>
              </a:extLst>
            </p:cNvPr>
            <p:cNvGrpSpPr/>
            <p:nvPr/>
          </p:nvGrpSpPr>
          <p:grpSpPr>
            <a:xfrm>
              <a:off x="438927" y="2277060"/>
              <a:ext cx="6233705" cy="600387"/>
              <a:chOff x="926785" y="912678"/>
              <a:chExt cx="6233703" cy="60038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98EB29B-71AC-4FA5-8546-21CA201BA2EB}"/>
                  </a:ext>
                </a:extLst>
              </p:cNvPr>
              <p:cNvSpPr/>
              <p:nvPr/>
            </p:nvSpPr>
            <p:spPr>
              <a:xfrm>
                <a:off x="926785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0A3DBEC-A28B-4B0C-A530-08943A1DB5C0}"/>
                  </a:ext>
                </a:extLst>
              </p:cNvPr>
              <p:cNvSpPr/>
              <p:nvPr/>
            </p:nvSpPr>
            <p:spPr>
              <a:xfrm>
                <a:off x="2053448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A46800A-93A1-43B7-8B61-CC4C882E601F}"/>
                  </a:ext>
                </a:extLst>
              </p:cNvPr>
              <p:cNvSpPr/>
              <p:nvPr/>
            </p:nvSpPr>
            <p:spPr>
              <a:xfrm>
                <a:off x="3180111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FAE9CF1-D379-451D-B39E-64E7F4D97CE9}"/>
                  </a:ext>
                </a:extLst>
              </p:cNvPr>
              <p:cNvSpPr/>
              <p:nvPr/>
            </p:nvSpPr>
            <p:spPr>
              <a:xfrm>
                <a:off x="4306774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3742140-A4F1-4D72-9C31-B304E80BAE5A}"/>
                  </a:ext>
                </a:extLst>
              </p:cNvPr>
              <p:cNvSpPr/>
              <p:nvPr/>
            </p:nvSpPr>
            <p:spPr>
              <a:xfrm>
                <a:off x="5433437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B5DCFAE-14E2-406C-BA41-519913997398}"/>
                  </a:ext>
                </a:extLst>
              </p:cNvPr>
              <p:cNvSpPr/>
              <p:nvPr/>
            </p:nvSpPr>
            <p:spPr>
              <a:xfrm>
                <a:off x="6560102" y="912678"/>
                <a:ext cx="600386" cy="600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800" dirty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4372185-DC78-4939-A60F-E52283D37E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2" y="1495984"/>
            <a:ext cx="816469" cy="816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8135AF-B472-47EF-9AB6-821893010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79" y="1468880"/>
            <a:ext cx="830661" cy="8306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A707FB-59DB-4969-9212-FA59F8BA8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66" y="1476578"/>
            <a:ext cx="835977" cy="8359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4A674B-9E8C-49B0-A7F1-4F760E4BE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5" y="1492509"/>
            <a:ext cx="820047" cy="8200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8572D3-EF2E-4A79-98B3-CCA2EFA662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68" y="1491218"/>
            <a:ext cx="818169" cy="8181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488355-D9EA-4622-891C-7E30C4CEC6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9" y="1478757"/>
            <a:ext cx="820784" cy="820784"/>
          </a:xfrm>
          <a:prstGeom prst="rect">
            <a:avLst/>
          </a:prstGeom>
        </p:spPr>
      </p:pic>
      <p:sp>
        <p:nvSpPr>
          <p:cNvPr id="36" name="Date Placeholder 4">
            <a:extLst>
              <a:ext uri="{FF2B5EF4-FFF2-40B4-BE49-F238E27FC236}">
                <a16:creationId xmlns:a16="http://schemas.microsoft.com/office/drawing/2014/main" id="{D6CE2C19-6142-4CE4-A8E6-20B484BE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A655F587-721D-4E1B-AA8D-ADAD6539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</p:spTree>
    <p:extLst>
      <p:ext uri="{BB962C8B-B14F-4D97-AF65-F5344CB8AC3E}">
        <p14:creationId xmlns:p14="http://schemas.microsoft.com/office/powerpoint/2010/main" val="174074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FE46-A453-4F45-84CE-E1E0CF3C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Bordeaux - Smart City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519B-B16E-4D41-8388-C5928132D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21" y="1324983"/>
            <a:ext cx="10993211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PilotThings and Kerlink partner on Bordeaux smart city solution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PilotThings deploys a </a:t>
            </a:r>
            <a:r>
              <a:rPr lang="en-US" sz="2000" b="1" dirty="0">
                <a:solidFill>
                  <a:srgbClr val="C00000"/>
                </a:solidFill>
              </a:rPr>
              <a:t>oneM2M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based solution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deployment includes sensors connected to public street lights, e-vehicle charging stations, trash-sorting containers, waste bins and public buildings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Features key use cases like smart parking, smart lighting and smart buildings. 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Built over a LoRa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0F61-10D2-48AD-B5FC-6040AB58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EF77E-8198-4236-930D-E4F76AC7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1" y="4561654"/>
            <a:ext cx="6859801" cy="1114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EB02E-6FA4-4192-8B4E-C945EB23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94" y="3303638"/>
            <a:ext cx="3956155" cy="2794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07A0CF-DE28-4921-B521-A2196847095E}"/>
              </a:ext>
            </a:extLst>
          </p:cNvPr>
          <p:cNvSpPr/>
          <p:nvPr/>
        </p:nvSpPr>
        <p:spPr>
          <a:xfrm>
            <a:off x="4608638" y="6050749"/>
            <a:ext cx="7025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Source: http://www.kerlink.fr/wp-content/uploads//2019/05/Kerlink_NR_Pilot-Things_en.pdf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1837559-687A-4EBD-866F-85A60375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BE0E94E-FC06-4DB1-91DA-CA010C46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</p:spTree>
    <p:extLst>
      <p:ext uri="{BB962C8B-B14F-4D97-AF65-F5344CB8AC3E}">
        <p14:creationId xmlns:p14="http://schemas.microsoft.com/office/powerpoint/2010/main" val="29510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A7F7-7507-48B5-BA36-39B487CA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08" y="212637"/>
            <a:ext cx="10969943" cy="41148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London - Smart City Deployment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3CF0-36CC-43D6-96B7-349B2C8A2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08" y="643957"/>
            <a:ext cx="10969943" cy="381000"/>
          </a:xfrm>
        </p:spPr>
        <p:txBody>
          <a:bodyPr/>
          <a:lstStyle/>
          <a:p>
            <a:r>
              <a:rPr lang="en-US" dirty="0"/>
              <a:t>City mobility and MaaS options – London (Greenwich)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87DBD-D903-4F06-BD76-FB4F2CB6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6" y="1256016"/>
            <a:ext cx="7644268" cy="5150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406C9-4BDA-4ADC-B167-6A9B5C5B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66" y="1118804"/>
            <a:ext cx="3430534" cy="53858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64DF5-CD0D-4D74-A174-9A7943662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79" y="3357661"/>
            <a:ext cx="536725" cy="365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7AE39-7068-47AE-83B6-6A24188FA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23" y="4277130"/>
            <a:ext cx="1015999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2553FE-97FC-4212-AB03-A3CC2B969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437" y="5601984"/>
            <a:ext cx="733092" cy="733092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66C9728-1F79-4438-AA4D-1F1E0A82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25-Sep-2019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AD543EF-F1FC-406D-8C33-91E2F96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oneM2M Industry Day hosted by TSDSI</a:t>
            </a:r>
          </a:p>
        </p:txBody>
      </p:sp>
      <p:pic>
        <p:nvPicPr>
          <p:cNvPr id="3074" name="Picture 2" descr="Image result for CHORDANT Logo">
            <a:extLst>
              <a:ext uri="{FF2B5EF4-FFF2-40B4-BE49-F238E27FC236}">
                <a16:creationId xmlns:a16="http://schemas.microsoft.com/office/drawing/2014/main" id="{B00960BC-38DE-4FD8-B88D-86E468E7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97" y="197109"/>
            <a:ext cx="1947944" cy="7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902</Words>
  <Application>Microsoft Office PowerPoint</Application>
  <PresentationFormat>Widescreen</PresentationFormat>
  <Paragraphs>175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Metric Bold</vt:lpstr>
      <vt:lpstr>Metric Regular</vt:lpstr>
      <vt:lpstr>Verdana</vt:lpstr>
      <vt:lpstr>Office Theme</vt:lpstr>
      <vt:lpstr>Global oneM2M Implementations </vt:lpstr>
      <vt:lpstr>oneM2M Implementation and Deployment Base</vt:lpstr>
      <vt:lpstr>Published list of oneM2M Deployments</vt:lpstr>
      <vt:lpstr>oneM2M Adoption is Global</vt:lpstr>
      <vt:lpstr>Some oneM2M updates from around the globe</vt:lpstr>
      <vt:lpstr>oneM2M Certified Products</vt:lpstr>
      <vt:lpstr>Some example oneM2M deployments</vt:lpstr>
      <vt:lpstr>Bordeaux - Smart City Deployment</vt:lpstr>
      <vt:lpstr>London - Smart City Deployment (1)</vt:lpstr>
      <vt:lpstr>London - Smart City Deployment (2)</vt:lpstr>
      <vt:lpstr>LG CNS CityHub/INFioT  Smart City Platform </vt:lpstr>
      <vt:lpstr>Examples:  S. Korea – oneM2M-based Smart City Deployment</vt:lpstr>
      <vt:lpstr>Netherlands/France - AUTOPILOT Sensinov</vt:lpstr>
      <vt:lpstr>PowerPoint Presentation</vt:lpstr>
      <vt:lpstr>Bhopal, IN - Smart City Development Corporation uses HPE to create Cloud-Based Integrated Command and Control Centre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Jayeeta Saha</dc:creator>
  <cp:lastModifiedBy>Dale Seed</cp:lastModifiedBy>
  <cp:revision>31</cp:revision>
  <dcterms:created xsi:type="dcterms:W3CDTF">2017-09-14T06:20:48Z</dcterms:created>
  <dcterms:modified xsi:type="dcterms:W3CDTF">2019-09-25T05:05:51Z</dcterms:modified>
</cp:coreProperties>
</file>