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313" r:id="rId2"/>
    <p:sldId id="328" r:id="rId3"/>
    <p:sldId id="359" r:id="rId4"/>
    <p:sldId id="357" r:id="rId5"/>
    <p:sldId id="362" r:id="rId6"/>
    <p:sldId id="366" r:id="rId7"/>
    <p:sldId id="363" r:id="rId8"/>
    <p:sldId id="364" r:id="rId9"/>
    <p:sldId id="365" r:id="rId10"/>
    <p:sldId id="367" r:id="rId11"/>
    <p:sldId id="369" r:id="rId12"/>
    <p:sldId id="370" r:id="rId13"/>
    <p:sldId id="358" r:id="rId14"/>
    <p:sldId id="372" r:id="rId15"/>
    <p:sldId id="37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yne Garfitt" initials="JG" lastIdx="5" clrIdx="0">
    <p:extLst>
      <p:ext uri="{19B8F6BF-5375-455C-9EA6-DF929625EA0E}">
        <p15:presenceInfo xmlns:p15="http://schemas.microsoft.com/office/powerpoint/2012/main" userId="1cbd19617fdeafa9" providerId="Windows Live"/>
      </p:ext>
    </p:extLst>
  </p:cmAuthor>
  <p:cmAuthor id="2" name="Callie Sowerby" initials="CS" lastIdx="2" clrIdx="1">
    <p:extLst>
      <p:ext uri="{19B8F6BF-5375-455C-9EA6-DF929625EA0E}">
        <p15:presenceInfo xmlns:p15="http://schemas.microsoft.com/office/powerpoint/2012/main" userId="713725295af3f341" providerId="Windows Live"/>
      </p:ext>
    </p:extLst>
  </p:cmAuthor>
  <p:cmAuthor id="3" name="Jayne Garfitt" initials="JG [2]" lastIdx="1" clrIdx="2">
    <p:extLst>
      <p:ext uri="{19B8F6BF-5375-455C-9EA6-DF929625EA0E}">
        <p15:presenceInfo xmlns:p15="http://schemas.microsoft.com/office/powerpoint/2012/main" userId="Jayne Garfit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3133"/>
    <a:srgbClr val="668C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249" autoAdjust="0"/>
  </p:normalViewPr>
  <p:slideViewPr>
    <p:cSldViewPr snapToGrid="0">
      <p:cViewPr varScale="1">
        <p:scale>
          <a:sx n="107" d="100"/>
          <a:sy n="107" d="100"/>
        </p:scale>
        <p:origin x="750" y="7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dirty="0"/>
              <a:t>oneM2M coverage </a:t>
            </a:r>
          </a:p>
        </c:rich>
      </c:tx>
      <c:layout>
        <c:manualLayout>
          <c:xMode val="edge"/>
          <c:yMode val="edge"/>
          <c:x val="0.36316072914179837"/>
          <c:y val="6.6228853961309411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1108813987133757E-2"/>
          <c:y val="2.0932029678564942E-2"/>
          <c:w val="0.89194974800921645"/>
          <c:h val="0.75231371646524092"/>
        </c:manualLayout>
      </c:layout>
      <c:barChart>
        <c:barDir val="col"/>
        <c:grouping val="stacked"/>
        <c:varyColors val="0"/>
        <c:ser>
          <c:idx val="0"/>
          <c:order val="0"/>
          <c:tx>
            <c:strRef>
              <c:f>Sheet1!$B$1</c:f>
              <c:strCache>
                <c:ptCount val="1"/>
                <c:pt idx="0">
                  <c:v>Features</c:v>
                </c:pt>
              </c:strCache>
            </c:strRef>
          </c:tx>
          <c:spPr>
            <a:solidFill>
              <a:schemeClr val="accent1"/>
            </a:solidFill>
            <a:ln>
              <a:noFill/>
            </a:ln>
            <a:effectLst/>
          </c:spPr>
          <c:invertIfNegative val="0"/>
          <c:cat>
            <c:numRef>
              <c:f>Sheet1!$A$4:$A$10</c:f>
              <c:numCache>
                <c:formatCode>mmm\-yy</c:formatCode>
                <c:ptCount val="7"/>
                <c:pt idx="0">
                  <c:v>43586</c:v>
                </c:pt>
                <c:pt idx="1">
                  <c:v>43617</c:v>
                </c:pt>
                <c:pt idx="2">
                  <c:v>43647</c:v>
                </c:pt>
                <c:pt idx="3">
                  <c:v>43678</c:v>
                </c:pt>
                <c:pt idx="4">
                  <c:v>43709</c:v>
                </c:pt>
                <c:pt idx="5">
                  <c:v>43739</c:v>
                </c:pt>
                <c:pt idx="6">
                  <c:v>43770</c:v>
                </c:pt>
              </c:numCache>
            </c:numRef>
          </c:cat>
          <c:val>
            <c:numRef>
              <c:f>Sheet1!$B$4:$B$10</c:f>
              <c:numCache>
                <c:formatCode>General</c:formatCode>
                <c:ptCount val="7"/>
                <c:pt idx="1">
                  <c:v>2</c:v>
                </c:pt>
                <c:pt idx="2">
                  <c:v>1</c:v>
                </c:pt>
                <c:pt idx="3">
                  <c:v>1</c:v>
                </c:pt>
              </c:numCache>
            </c:numRef>
          </c:val>
          <c:extLst>
            <c:ext xmlns:c16="http://schemas.microsoft.com/office/drawing/2014/chart" uri="{C3380CC4-5D6E-409C-BE32-E72D297353CC}">
              <c16:uniqueId val="{00000000-853E-418E-9134-9F0E07DDE0F7}"/>
            </c:ext>
          </c:extLst>
        </c:ser>
        <c:ser>
          <c:idx val="1"/>
          <c:order val="1"/>
          <c:tx>
            <c:strRef>
              <c:f>Sheet1!$C$1</c:f>
              <c:strCache>
                <c:ptCount val="1"/>
                <c:pt idx="0">
                  <c:v>Press Releases issued</c:v>
                </c:pt>
              </c:strCache>
            </c:strRef>
          </c:tx>
          <c:spPr>
            <a:solidFill>
              <a:schemeClr val="accent2"/>
            </a:solidFill>
            <a:ln>
              <a:noFill/>
            </a:ln>
            <a:effectLst/>
          </c:spPr>
          <c:invertIfNegative val="0"/>
          <c:cat>
            <c:numRef>
              <c:f>Sheet1!$A$4:$A$10</c:f>
              <c:numCache>
                <c:formatCode>mmm\-yy</c:formatCode>
                <c:ptCount val="7"/>
                <c:pt idx="0">
                  <c:v>43586</c:v>
                </c:pt>
                <c:pt idx="1">
                  <c:v>43617</c:v>
                </c:pt>
                <c:pt idx="2">
                  <c:v>43647</c:v>
                </c:pt>
                <c:pt idx="3">
                  <c:v>43678</c:v>
                </c:pt>
                <c:pt idx="4">
                  <c:v>43709</c:v>
                </c:pt>
                <c:pt idx="5">
                  <c:v>43739</c:v>
                </c:pt>
                <c:pt idx="6">
                  <c:v>43770</c:v>
                </c:pt>
              </c:numCache>
            </c:numRef>
          </c:cat>
          <c:val>
            <c:numRef>
              <c:f>Sheet1!$C$4:$C$10</c:f>
              <c:numCache>
                <c:formatCode>General</c:formatCode>
                <c:ptCount val="7"/>
                <c:pt idx="2">
                  <c:v>1</c:v>
                </c:pt>
                <c:pt idx="3">
                  <c:v>1</c:v>
                </c:pt>
                <c:pt idx="4">
                  <c:v>2</c:v>
                </c:pt>
                <c:pt idx="5">
                  <c:v>1</c:v>
                </c:pt>
                <c:pt idx="6">
                  <c:v>1</c:v>
                </c:pt>
              </c:numCache>
            </c:numRef>
          </c:val>
          <c:extLst>
            <c:ext xmlns:c16="http://schemas.microsoft.com/office/drawing/2014/chart" uri="{C3380CC4-5D6E-409C-BE32-E72D297353CC}">
              <c16:uniqueId val="{00000001-853E-418E-9134-9F0E07DDE0F7}"/>
            </c:ext>
          </c:extLst>
        </c:ser>
        <c:ser>
          <c:idx val="3"/>
          <c:order val="3"/>
          <c:tx>
            <c:strRef>
              <c:f>Sheet1!$E$1</c:f>
              <c:strCache>
                <c:ptCount val="1"/>
                <c:pt idx="0">
                  <c:v>Executive Interviews</c:v>
                </c:pt>
              </c:strCache>
            </c:strRef>
          </c:tx>
          <c:spPr>
            <a:solidFill>
              <a:schemeClr val="accent4"/>
            </a:solidFill>
            <a:ln>
              <a:noFill/>
            </a:ln>
            <a:effectLst/>
          </c:spPr>
          <c:invertIfNegative val="0"/>
          <c:cat>
            <c:numRef>
              <c:f>Sheet1!$A$4:$A$10</c:f>
              <c:numCache>
                <c:formatCode>mmm\-yy</c:formatCode>
                <c:ptCount val="7"/>
                <c:pt idx="0">
                  <c:v>43586</c:v>
                </c:pt>
                <c:pt idx="1">
                  <c:v>43617</c:v>
                </c:pt>
                <c:pt idx="2">
                  <c:v>43647</c:v>
                </c:pt>
                <c:pt idx="3">
                  <c:v>43678</c:v>
                </c:pt>
                <c:pt idx="4">
                  <c:v>43709</c:v>
                </c:pt>
                <c:pt idx="5">
                  <c:v>43739</c:v>
                </c:pt>
                <c:pt idx="6">
                  <c:v>43770</c:v>
                </c:pt>
              </c:numCache>
            </c:numRef>
          </c:cat>
          <c:val>
            <c:numRef>
              <c:f>Sheet1!$E$4:$E$10</c:f>
              <c:numCache>
                <c:formatCode>General</c:formatCode>
                <c:ptCount val="7"/>
                <c:pt idx="0">
                  <c:v>0</c:v>
                </c:pt>
                <c:pt idx="1">
                  <c:v>2</c:v>
                </c:pt>
                <c:pt idx="2">
                  <c:v>3</c:v>
                </c:pt>
                <c:pt idx="3">
                  <c:v>1</c:v>
                </c:pt>
                <c:pt idx="4">
                  <c:v>0</c:v>
                </c:pt>
                <c:pt idx="5">
                  <c:v>0</c:v>
                </c:pt>
                <c:pt idx="6">
                  <c:v>0</c:v>
                </c:pt>
              </c:numCache>
            </c:numRef>
          </c:val>
          <c:extLst>
            <c:ext xmlns:c16="http://schemas.microsoft.com/office/drawing/2014/chart" uri="{C3380CC4-5D6E-409C-BE32-E72D297353CC}">
              <c16:uniqueId val="{00000003-853E-418E-9134-9F0E07DDE0F7}"/>
            </c:ext>
          </c:extLst>
        </c:ser>
        <c:ser>
          <c:idx val="4"/>
          <c:order val="4"/>
          <c:tx>
            <c:strRef>
              <c:f>Sheet1!$F$1</c:f>
              <c:strCache>
                <c:ptCount val="1"/>
                <c:pt idx="0">
                  <c:v>Industry Mention</c:v>
                </c:pt>
              </c:strCache>
            </c:strRef>
          </c:tx>
          <c:spPr>
            <a:solidFill>
              <a:schemeClr val="accent5"/>
            </a:solidFill>
            <a:ln>
              <a:noFill/>
            </a:ln>
            <a:effectLst/>
          </c:spPr>
          <c:invertIfNegative val="0"/>
          <c:cat>
            <c:numRef>
              <c:f>Sheet1!$A$4:$A$10</c:f>
              <c:numCache>
                <c:formatCode>mmm\-yy</c:formatCode>
                <c:ptCount val="7"/>
                <c:pt idx="0">
                  <c:v>43586</c:v>
                </c:pt>
                <c:pt idx="1">
                  <c:v>43617</c:v>
                </c:pt>
                <c:pt idx="2">
                  <c:v>43647</c:v>
                </c:pt>
                <c:pt idx="3">
                  <c:v>43678</c:v>
                </c:pt>
                <c:pt idx="4">
                  <c:v>43709</c:v>
                </c:pt>
                <c:pt idx="5">
                  <c:v>43739</c:v>
                </c:pt>
                <c:pt idx="6">
                  <c:v>43770</c:v>
                </c:pt>
              </c:numCache>
            </c:numRef>
          </c:cat>
          <c:val>
            <c:numRef>
              <c:f>Sheet1!$F$4:$F$10</c:f>
              <c:numCache>
                <c:formatCode>General</c:formatCode>
                <c:ptCount val="7"/>
                <c:pt idx="0">
                  <c:v>81</c:v>
                </c:pt>
                <c:pt idx="1">
                  <c:v>370</c:v>
                </c:pt>
                <c:pt idx="2">
                  <c:v>112</c:v>
                </c:pt>
                <c:pt idx="3">
                  <c:v>81</c:v>
                </c:pt>
                <c:pt idx="4">
                  <c:v>108</c:v>
                </c:pt>
                <c:pt idx="5">
                  <c:v>180</c:v>
                </c:pt>
                <c:pt idx="6">
                  <c:v>200</c:v>
                </c:pt>
              </c:numCache>
            </c:numRef>
          </c:val>
          <c:extLst>
            <c:ext xmlns:c16="http://schemas.microsoft.com/office/drawing/2014/chart" uri="{C3380CC4-5D6E-409C-BE32-E72D297353CC}">
              <c16:uniqueId val="{00000004-853E-418E-9134-9F0E07DDE0F7}"/>
            </c:ext>
          </c:extLst>
        </c:ser>
        <c:dLbls>
          <c:showLegendKey val="0"/>
          <c:showVal val="0"/>
          <c:showCatName val="0"/>
          <c:showSerName val="0"/>
          <c:showPercent val="0"/>
          <c:showBubbleSize val="0"/>
        </c:dLbls>
        <c:gapWidth val="150"/>
        <c:overlap val="100"/>
        <c:axId val="300982112"/>
        <c:axId val="300980472"/>
      </c:barChart>
      <c:barChart>
        <c:barDir val="col"/>
        <c:grouping val="stacked"/>
        <c:varyColors val="0"/>
        <c:ser>
          <c:idx val="2"/>
          <c:order val="2"/>
          <c:tx>
            <c:strRef>
              <c:f>Sheet1!$D$1</c:f>
              <c:strCache>
                <c:ptCount val="1"/>
                <c:pt idx="0">
                  <c:v>Press Release coverage</c:v>
                </c:pt>
              </c:strCache>
            </c:strRef>
          </c:tx>
          <c:spPr>
            <a:solidFill>
              <a:schemeClr val="accent3"/>
            </a:solidFill>
            <a:ln>
              <a:noFill/>
            </a:ln>
            <a:effectLst/>
          </c:spPr>
          <c:invertIfNegative val="0"/>
          <c:cat>
            <c:numRef>
              <c:f>Sheet1!$A$4:$A$10</c:f>
              <c:numCache>
                <c:formatCode>mmm\-yy</c:formatCode>
                <c:ptCount val="7"/>
                <c:pt idx="0">
                  <c:v>43586</c:v>
                </c:pt>
                <c:pt idx="1">
                  <c:v>43617</c:v>
                </c:pt>
                <c:pt idx="2">
                  <c:v>43647</c:v>
                </c:pt>
                <c:pt idx="3">
                  <c:v>43678</c:v>
                </c:pt>
                <c:pt idx="4">
                  <c:v>43709</c:v>
                </c:pt>
                <c:pt idx="5">
                  <c:v>43739</c:v>
                </c:pt>
                <c:pt idx="6">
                  <c:v>43770</c:v>
                </c:pt>
              </c:numCache>
            </c:numRef>
          </c:cat>
          <c:val>
            <c:numRef>
              <c:f>Sheet1!$D$4:$D$10</c:f>
              <c:numCache>
                <c:formatCode>General</c:formatCode>
                <c:ptCount val="7"/>
                <c:pt idx="0">
                  <c:v>0</c:v>
                </c:pt>
                <c:pt idx="1">
                  <c:v>0</c:v>
                </c:pt>
                <c:pt idx="2">
                  <c:v>83</c:v>
                </c:pt>
                <c:pt idx="3">
                  <c:v>59</c:v>
                </c:pt>
                <c:pt idx="4">
                  <c:v>87</c:v>
                </c:pt>
                <c:pt idx="5">
                  <c:v>161</c:v>
                </c:pt>
                <c:pt idx="6">
                  <c:v>33</c:v>
                </c:pt>
              </c:numCache>
            </c:numRef>
          </c:val>
          <c:extLst>
            <c:ext xmlns:c16="http://schemas.microsoft.com/office/drawing/2014/chart" uri="{C3380CC4-5D6E-409C-BE32-E72D297353CC}">
              <c16:uniqueId val="{00000002-853E-418E-9134-9F0E07DDE0F7}"/>
            </c:ext>
          </c:extLst>
        </c:ser>
        <c:dLbls>
          <c:showLegendKey val="0"/>
          <c:showVal val="0"/>
          <c:showCatName val="0"/>
          <c:showSerName val="0"/>
          <c:showPercent val="0"/>
          <c:showBubbleSize val="0"/>
        </c:dLbls>
        <c:gapWidth val="150"/>
        <c:overlap val="100"/>
        <c:axId val="368080512"/>
        <c:axId val="288338576"/>
      </c:barChart>
      <c:dateAx>
        <c:axId val="300982112"/>
        <c:scaling>
          <c:orientation val="minMax"/>
        </c:scaling>
        <c:delete val="0"/>
        <c:axPos val="t"/>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00980472"/>
        <c:crosses val="max"/>
        <c:auto val="1"/>
        <c:lblOffset val="100"/>
        <c:baseTimeUnit val="months"/>
      </c:dateAx>
      <c:valAx>
        <c:axId val="300980472"/>
        <c:scaling>
          <c:orientation val="minMax"/>
          <c:max val="1000"/>
          <c:min val="0"/>
        </c:scaling>
        <c:delete val="1"/>
        <c:axPos val="l"/>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crossAx val="300982112"/>
        <c:crosses val="autoZero"/>
        <c:crossBetween val="between"/>
        <c:dispUnits>
          <c:builtInUnit val="hundreds"/>
          <c:dispUnitsLbl>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dispUnitsLbl>
        </c:dispUnits>
      </c:valAx>
      <c:valAx>
        <c:axId val="288338576"/>
        <c:scaling>
          <c:orientation val="minMax"/>
          <c:max val="500"/>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68080512"/>
        <c:crosses val="max"/>
        <c:crossBetween val="between"/>
      </c:valAx>
      <c:dateAx>
        <c:axId val="368080512"/>
        <c:scaling>
          <c:orientation val="minMax"/>
        </c:scaling>
        <c:delete val="1"/>
        <c:axPos val="b"/>
        <c:numFmt formatCode="mmm\-yy" sourceLinked="1"/>
        <c:majorTickMark val="out"/>
        <c:minorTickMark val="none"/>
        <c:tickLblPos val="nextTo"/>
        <c:crossAx val="288338576"/>
        <c:crosses val="autoZero"/>
        <c:auto val="1"/>
        <c:lblOffset val="100"/>
        <c:baseTimeUnit val="months"/>
      </c:dateAx>
      <c:spPr>
        <a:no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c:spPr>
    </c:plotArea>
    <c:legend>
      <c:legendPos val="b"/>
      <c:layout>
        <c:manualLayout>
          <c:xMode val="edge"/>
          <c:yMode val="edge"/>
          <c:x val="3.3728030188076949E-2"/>
          <c:y val="0.86710789469423966"/>
          <c:w val="0.93426955983910187"/>
          <c:h val="0.1150471330415648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F551F4-7F07-400E-A03E-ADA4CCC86208}" type="datetimeFigureOut">
              <a:rPr lang="en-US" smtClean="0"/>
              <a:t>12/2/2019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F79383-E4C0-4FC2-A15A-FDB41178610A}" type="slidenum">
              <a:rPr lang="en-US" smtClean="0"/>
              <a:t>‹#›</a:t>
            </a:fld>
            <a:endParaRPr lang="en-US" dirty="0"/>
          </a:p>
        </p:txBody>
      </p:sp>
    </p:spTree>
    <p:extLst>
      <p:ext uri="{BB962C8B-B14F-4D97-AF65-F5344CB8AC3E}">
        <p14:creationId xmlns:p14="http://schemas.microsoft.com/office/powerpoint/2010/main" val="1385205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3C3676-268C-43E7-9C5A-45E44A388936}" type="slidenum">
              <a:rPr lang="en-US" smtClean="0"/>
              <a:t>1</a:t>
            </a:fld>
            <a:endParaRPr lang="en-US" dirty="0"/>
          </a:p>
        </p:txBody>
      </p:sp>
    </p:spTree>
    <p:extLst>
      <p:ext uri="{BB962C8B-B14F-4D97-AF65-F5344CB8AC3E}">
        <p14:creationId xmlns:p14="http://schemas.microsoft.com/office/powerpoint/2010/main" val="33151816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325DA6-4CDD-4C50-9592-EBBE853CC41E}" type="slidenum">
              <a:rPr lang="en-US" smtClean="0"/>
              <a:t>10</a:t>
            </a:fld>
            <a:endParaRPr lang="en-US" dirty="0"/>
          </a:p>
        </p:txBody>
      </p:sp>
    </p:spTree>
    <p:extLst>
      <p:ext uri="{BB962C8B-B14F-4D97-AF65-F5344CB8AC3E}">
        <p14:creationId xmlns:p14="http://schemas.microsoft.com/office/powerpoint/2010/main" val="31883557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4F79383-E4C0-4FC2-A15A-FDB41178610A}" type="slidenum">
              <a:rPr lang="en-US" smtClean="0"/>
              <a:t>12</a:t>
            </a:fld>
            <a:endParaRPr lang="en-US" dirty="0"/>
          </a:p>
        </p:txBody>
      </p:sp>
    </p:spTree>
    <p:extLst>
      <p:ext uri="{BB962C8B-B14F-4D97-AF65-F5344CB8AC3E}">
        <p14:creationId xmlns:p14="http://schemas.microsoft.com/office/powerpoint/2010/main" val="17546753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325DA6-4CDD-4C50-9592-EBBE853CC41E}" type="slidenum">
              <a:rPr lang="en-US" smtClean="0"/>
              <a:t>13</a:t>
            </a:fld>
            <a:endParaRPr lang="en-US" dirty="0"/>
          </a:p>
        </p:txBody>
      </p:sp>
    </p:spTree>
    <p:extLst>
      <p:ext uri="{BB962C8B-B14F-4D97-AF65-F5344CB8AC3E}">
        <p14:creationId xmlns:p14="http://schemas.microsoft.com/office/powerpoint/2010/main" val="38264448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325DA6-4CDD-4C50-9592-EBBE853CC41E}" type="slidenum">
              <a:rPr lang="en-US" smtClean="0"/>
              <a:t>15</a:t>
            </a:fld>
            <a:endParaRPr lang="en-US" dirty="0"/>
          </a:p>
        </p:txBody>
      </p:sp>
    </p:spTree>
    <p:extLst>
      <p:ext uri="{BB962C8B-B14F-4D97-AF65-F5344CB8AC3E}">
        <p14:creationId xmlns:p14="http://schemas.microsoft.com/office/powerpoint/2010/main" val="3022640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325DA6-4CDD-4C50-9592-EBBE853CC41E}" type="slidenum">
              <a:rPr lang="en-US" smtClean="0"/>
              <a:t>2</a:t>
            </a:fld>
            <a:endParaRPr lang="en-US" dirty="0"/>
          </a:p>
        </p:txBody>
      </p:sp>
    </p:spTree>
    <p:extLst>
      <p:ext uri="{BB962C8B-B14F-4D97-AF65-F5344CB8AC3E}">
        <p14:creationId xmlns:p14="http://schemas.microsoft.com/office/powerpoint/2010/main" val="30651928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325DA6-4CDD-4C50-9592-EBBE853CC41E}" type="slidenum">
              <a:rPr lang="en-US" smtClean="0"/>
              <a:t>3</a:t>
            </a:fld>
            <a:endParaRPr lang="en-US" dirty="0"/>
          </a:p>
        </p:txBody>
      </p:sp>
    </p:spTree>
    <p:extLst>
      <p:ext uri="{BB962C8B-B14F-4D97-AF65-F5344CB8AC3E}">
        <p14:creationId xmlns:p14="http://schemas.microsoft.com/office/powerpoint/2010/main" val="3376835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325DA6-4CDD-4C50-9592-EBBE853CC41E}" type="slidenum">
              <a:rPr lang="en-US" smtClean="0"/>
              <a:t>4</a:t>
            </a:fld>
            <a:endParaRPr lang="en-US" dirty="0"/>
          </a:p>
        </p:txBody>
      </p:sp>
    </p:spTree>
    <p:extLst>
      <p:ext uri="{BB962C8B-B14F-4D97-AF65-F5344CB8AC3E}">
        <p14:creationId xmlns:p14="http://schemas.microsoft.com/office/powerpoint/2010/main" val="23029024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325DA6-4CDD-4C50-9592-EBBE853CC41E}" type="slidenum">
              <a:rPr lang="en-US" smtClean="0"/>
              <a:t>5</a:t>
            </a:fld>
            <a:endParaRPr lang="en-US" dirty="0"/>
          </a:p>
        </p:txBody>
      </p:sp>
    </p:spTree>
    <p:extLst>
      <p:ext uri="{BB962C8B-B14F-4D97-AF65-F5344CB8AC3E}">
        <p14:creationId xmlns:p14="http://schemas.microsoft.com/office/powerpoint/2010/main" val="23034533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4F79383-E4C0-4FC2-A15A-FDB41178610A}" type="slidenum">
              <a:rPr lang="en-US" smtClean="0"/>
              <a:t>6</a:t>
            </a:fld>
            <a:endParaRPr lang="en-US" dirty="0"/>
          </a:p>
        </p:txBody>
      </p:sp>
    </p:spTree>
    <p:extLst>
      <p:ext uri="{BB962C8B-B14F-4D97-AF65-F5344CB8AC3E}">
        <p14:creationId xmlns:p14="http://schemas.microsoft.com/office/powerpoint/2010/main" val="7714497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325DA6-4CDD-4C50-9592-EBBE853CC41E}" type="slidenum">
              <a:rPr lang="en-US" smtClean="0"/>
              <a:t>7</a:t>
            </a:fld>
            <a:endParaRPr lang="en-US" dirty="0"/>
          </a:p>
        </p:txBody>
      </p:sp>
    </p:spTree>
    <p:extLst>
      <p:ext uri="{BB962C8B-B14F-4D97-AF65-F5344CB8AC3E}">
        <p14:creationId xmlns:p14="http://schemas.microsoft.com/office/powerpoint/2010/main" val="14987586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325DA6-4CDD-4C50-9592-EBBE853CC41E}" type="slidenum">
              <a:rPr lang="en-US" smtClean="0"/>
              <a:t>8</a:t>
            </a:fld>
            <a:endParaRPr lang="en-US" dirty="0"/>
          </a:p>
        </p:txBody>
      </p:sp>
    </p:spTree>
    <p:extLst>
      <p:ext uri="{BB962C8B-B14F-4D97-AF65-F5344CB8AC3E}">
        <p14:creationId xmlns:p14="http://schemas.microsoft.com/office/powerpoint/2010/main" val="30778006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325DA6-4CDD-4C50-9592-EBBE853CC41E}" type="slidenum">
              <a:rPr lang="en-US" smtClean="0"/>
              <a:t>9</a:t>
            </a:fld>
            <a:endParaRPr lang="en-US" dirty="0"/>
          </a:p>
        </p:txBody>
      </p:sp>
    </p:spTree>
    <p:extLst>
      <p:ext uri="{BB962C8B-B14F-4D97-AF65-F5344CB8AC3E}">
        <p14:creationId xmlns:p14="http://schemas.microsoft.com/office/powerpoint/2010/main" val="40897847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userDrawn="1"/>
        </p:nvSpPr>
        <p:spPr>
          <a:xfrm>
            <a:off x="0" y="0"/>
            <a:ext cx="12192000" cy="217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0" y="4285397"/>
            <a:ext cx="12192000" cy="2572603"/>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01444" y="1122363"/>
            <a:ext cx="11296184" cy="2387600"/>
          </a:xfrm>
        </p:spPr>
        <p:txBody>
          <a:bodyPr anchor="b"/>
          <a:lstStyle>
            <a:lvl1pPr algn="ctr">
              <a:defRPr sz="6000"/>
            </a:lvl1pPr>
          </a:lstStyle>
          <a:p>
            <a:r>
              <a:rPr lang="en-US"/>
              <a:t>Click to edit Master title style</a:t>
            </a:r>
          </a:p>
        </p:txBody>
      </p:sp>
      <p:sp>
        <p:nvSpPr>
          <p:cNvPr id="6" name="Slide Number Placeholder 5"/>
          <p:cNvSpPr>
            <a:spLocks noGrp="1"/>
          </p:cNvSpPr>
          <p:nvPr>
            <p:ph type="sldNum" sz="quarter" idx="12"/>
          </p:nvPr>
        </p:nvSpPr>
        <p:spPr/>
        <p:txBody>
          <a:bodyPr/>
          <a:lstStyle/>
          <a:p>
            <a:fld id="{163F5A94-8458-4F17-AD3C-1A083E20221D}" type="slidenum">
              <a:rPr lang="en-US" smtClean="0"/>
              <a:t>‹#›</a:t>
            </a:fld>
            <a:endParaRPr lang="en-US" dirty="0"/>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25860" y="194184"/>
            <a:ext cx="2722432" cy="1856358"/>
          </a:xfrm>
          <a:prstGeom prst="rect">
            <a:avLst/>
          </a:prstGeom>
        </p:spPr>
      </p:pic>
      <p:sp>
        <p:nvSpPr>
          <p:cNvPr id="3" name="Subtitle 2"/>
          <p:cNvSpPr>
            <a:spLocks noGrp="1"/>
          </p:cNvSpPr>
          <p:nvPr>
            <p:ph type="subTitle" idx="1"/>
          </p:nvPr>
        </p:nvSpPr>
        <p:spPr>
          <a:xfrm>
            <a:off x="1524000" y="5019675"/>
            <a:ext cx="9144000" cy="1655762"/>
          </a:xfrm>
        </p:spPr>
        <p:txBody>
          <a:bodyPr/>
          <a:lstStyle>
            <a:lvl1pPr marL="0" indent="0" algn="ctr">
              <a:buNone/>
              <a:defRPr sz="2400">
                <a:solidFill>
                  <a:schemeClr val="bg1"/>
                </a:solidFill>
                <a:latin typeface="Myriad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148782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9312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9" name="Rectangle 8"/>
          <p:cNvSpPr/>
          <p:nvPr userDrawn="1"/>
        </p:nvSpPr>
        <p:spPr>
          <a:xfrm>
            <a:off x="0" y="0"/>
            <a:ext cx="12192000" cy="217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0" y="5341434"/>
            <a:ext cx="12192000" cy="1516566"/>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01444" y="1122363"/>
            <a:ext cx="11296184" cy="2387600"/>
          </a:xfrm>
        </p:spPr>
        <p:txBody>
          <a:bodyPr anchor="b"/>
          <a:lstStyle>
            <a:lvl1pPr algn="ctr">
              <a:defRPr sz="6000"/>
            </a:lvl1pPr>
          </a:lstStyle>
          <a:p>
            <a:r>
              <a:rPr lang="en-US"/>
              <a:t>Click to edit Master title style</a:t>
            </a:r>
          </a:p>
        </p:txBody>
      </p:sp>
      <p:sp>
        <p:nvSpPr>
          <p:cNvPr id="6" name="Slide Number Placeholder 5"/>
          <p:cNvSpPr>
            <a:spLocks noGrp="1"/>
          </p:cNvSpPr>
          <p:nvPr>
            <p:ph type="sldNum" sz="quarter" idx="12"/>
          </p:nvPr>
        </p:nvSpPr>
        <p:spPr/>
        <p:txBody>
          <a:bodyPr/>
          <a:lstStyle/>
          <a:p>
            <a:fld id="{163F5A94-8458-4F17-AD3C-1A083E20221D}" type="slidenum">
              <a:rPr lang="en-US" smtClean="0"/>
              <a:t>‹#›</a:t>
            </a:fld>
            <a:endParaRPr lang="en-US" dirty="0"/>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25860" y="194184"/>
            <a:ext cx="2722432" cy="1856358"/>
          </a:xfrm>
          <a:prstGeom prst="rect">
            <a:avLst/>
          </a:prstGeom>
        </p:spPr>
      </p:pic>
      <p:sp>
        <p:nvSpPr>
          <p:cNvPr id="3" name="Subtitle 2"/>
          <p:cNvSpPr>
            <a:spLocks noGrp="1"/>
          </p:cNvSpPr>
          <p:nvPr>
            <p:ph type="subTitle" idx="1"/>
          </p:nvPr>
        </p:nvSpPr>
        <p:spPr>
          <a:xfrm>
            <a:off x="1524000" y="5847556"/>
            <a:ext cx="9144000" cy="1655762"/>
          </a:xfrm>
        </p:spPr>
        <p:txBody>
          <a:bodyPr/>
          <a:lstStyle>
            <a:lvl1pPr marL="0" indent="0" algn="ctr">
              <a:buNone/>
              <a:defRPr sz="2400">
                <a:solidFill>
                  <a:schemeClr val="bg1"/>
                </a:solidFill>
                <a:latin typeface="Myriad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4094554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9" name="Rectangle 8"/>
          <p:cNvSpPr/>
          <p:nvPr userDrawn="1"/>
        </p:nvSpPr>
        <p:spPr>
          <a:xfrm>
            <a:off x="0" y="0"/>
            <a:ext cx="12192000" cy="217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59780" y="1233866"/>
            <a:ext cx="11296184" cy="2387600"/>
          </a:xfrm>
        </p:spPr>
        <p:txBody>
          <a:bodyPr anchor="b">
            <a:normAutofit/>
          </a:bodyPr>
          <a:lstStyle>
            <a:lvl1pPr algn="l">
              <a:defRPr sz="4800">
                <a:solidFill>
                  <a:schemeClr val="tx1"/>
                </a:solidFill>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163F5A94-8458-4F17-AD3C-1A083E20221D}" type="slidenum">
              <a:rPr lang="en-US" smtClean="0"/>
              <a:t>‹#›</a:t>
            </a:fld>
            <a:endParaRPr lang="en-US" dirty="0"/>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1444" y="305687"/>
            <a:ext cx="2722432" cy="1856358"/>
          </a:xfrm>
          <a:prstGeom prst="rect">
            <a:avLst/>
          </a:prstGeom>
        </p:spPr>
      </p:pic>
      <p:sp>
        <p:nvSpPr>
          <p:cNvPr id="3" name="Subtitle 2"/>
          <p:cNvSpPr>
            <a:spLocks noGrp="1"/>
          </p:cNvSpPr>
          <p:nvPr>
            <p:ph type="subTitle" idx="1"/>
          </p:nvPr>
        </p:nvSpPr>
        <p:spPr>
          <a:xfrm>
            <a:off x="659780" y="3837899"/>
            <a:ext cx="9144000" cy="1655762"/>
          </a:xfrm>
        </p:spPr>
        <p:txBody>
          <a:bodyPr/>
          <a:lstStyle>
            <a:lvl1pPr marL="0" indent="0" algn="l">
              <a:buNone/>
              <a:defRPr sz="2400">
                <a:solidFill>
                  <a:schemeClr val="tx1">
                    <a:lumMod val="50000"/>
                    <a:lumOff val="50000"/>
                  </a:schemeClr>
                </a:solidFill>
                <a:latin typeface="Myriad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07940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a:latin typeface="Myriad Pro" panose="020B0503030403020204" pitchFamily="34" charset="0"/>
              </a:defRPr>
            </a:lvl1pPr>
            <a:lvl2pPr>
              <a:defRPr>
                <a:latin typeface="Myriad Pro" panose="020B0503030403020204" pitchFamily="34" charset="0"/>
              </a:defRPr>
            </a:lvl2pPr>
            <a:lvl3pPr>
              <a:defRPr>
                <a:latin typeface="Myriad Pro" panose="020B0503030403020204" pitchFamily="34" charset="0"/>
              </a:defRPr>
            </a:lvl3pPr>
            <a:lvl4pPr>
              <a:defRPr>
                <a:latin typeface="Myriad Pro" panose="020B0503030403020204" pitchFamily="34" charset="0"/>
              </a:defRPr>
            </a:lvl4pPr>
            <a:lvl5pPr>
              <a:defRPr>
                <a:latin typeface="Myriad Pro" panose="020B0503030403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163F5A94-8458-4F17-AD3C-1A083E20221D}" type="slidenum">
              <a:rPr lang="en-US" smtClean="0"/>
              <a:t>‹#›</a:t>
            </a:fld>
            <a:endParaRPr lang="en-US" dirty="0"/>
          </a:p>
        </p:txBody>
      </p:sp>
    </p:spTree>
    <p:extLst>
      <p:ext uri="{BB962C8B-B14F-4D97-AF65-F5344CB8AC3E}">
        <p14:creationId xmlns:p14="http://schemas.microsoft.com/office/powerpoint/2010/main" val="2102761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163F5A94-8458-4F17-AD3C-1A083E20221D}" type="slidenum">
              <a:rPr lang="en-US" smtClean="0"/>
              <a:t>‹#›</a:t>
            </a:fld>
            <a:endParaRPr lang="en-US" dirty="0"/>
          </a:p>
        </p:txBody>
      </p:sp>
    </p:spTree>
    <p:extLst>
      <p:ext uri="{BB962C8B-B14F-4D97-AF65-F5344CB8AC3E}">
        <p14:creationId xmlns:p14="http://schemas.microsoft.com/office/powerpoint/2010/main" val="1601451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163F5A94-8458-4F17-AD3C-1A083E20221D}" type="slidenum">
              <a:rPr lang="en-US" smtClean="0"/>
              <a:t>‹#›</a:t>
            </a:fld>
            <a:endParaRPr lang="en-US" dirty="0"/>
          </a:p>
        </p:txBody>
      </p:sp>
    </p:spTree>
    <p:extLst>
      <p:ext uri="{BB962C8B-B14F-4D97-AF65-F5344CB8AC3E}">
        <p14:creationId xmlns:p14="http://schemas.microsoft.com/office/powerpoint/2010/main" val="3893867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endParaRPr lang="en-US" dirty="0"/>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163F5A94-8458-4F17-AD3C-1A083E20221D}" type="slidenum">
              <a:rPr lang="en-US" smtClean="0"/>
              <a:t>‹#›</a:t>
            </a:fld>
            <a:endParaRPr lang="en-US" dirty="0"/>
          </a:p>
        </p:txBody>
      </p:sp>
    </p:spTree>
    <p:extLst>
      <p:ext uri="{BB962C8B-B14F-4D97-AF65-F5344CB8AC3E}">
        <p14:creationId xmlns:p14="http://schemas.microsoft.com/office/powerpoint/2010/main" val="2961219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163F5A94-8458-4F17-AD3C-1A083E20221D}" type="slidenum">
              <a:rPr lang="en-US" smtClean="0"/>
              <a:t>‹#›</a:t>
            </a:fld>
            <a:endParaRPr lang="en-US" dirty="0"/>
          </a:p>
        </p:txBody>
      </p:sp>
    </p:spTree>
    <p:extLst>
      <p:ext uri="{BB962C8B-B14F-4D97-AF65-F5344CB8AC3E}">
        <p14:creationId xmlns:p14="http://schemas.microsoft.com/office/powerpoint/2010/main" val="3001594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63F5A94-8458-4F17-AD3C-1A083E20221D}" type="slidenum">
              <a:rPr lang="en-US" smtClean="0"/>
              <a:t>‹#›</a:t>
            </a:fld>
            <a:endParaRPr lang="en-US" dirty="0"/>
          </a:p>
        </p:txBody>
      </p:sp>
    </p:spTree>
    <p:extLst>
      <p:ext uri="{BB962C8B-B14F-4D97-AF65-F5344CB8AC3E}">
        <p14:creationId xmlns:p14="http://schemas.microsoft.com/office/powerpoint/2010/main" val="4071596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4696" y="0"/>
            <a:ext cx="7850299" cy="117357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34696" y="1493919"/>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697628" y="6492875"/>
            <a:ext cx="49437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3F5A94-8458-4F17-AD3C-1A083E20221D}" type="slidenum">
              <a:rPr lang="en-US" smtClean="0"/>
              <a:t>‹#›</a:t>
            </a:fld>
            <a:endParaRPr lang="en-US" dirty="0"/>
          </a:p>
        </p:txBody>
      </p:sp>
      <p:sp>
        <p:nvSpPr>
          <p:cNvPr id="7" name="Rectangle 6"/>
          <p:cNvSpPr/>
          <p:nvPr userDrawn="1"/>
        </p:nvSpPr>
        <p:spPr>
          <a:xfrm>
            <a:off x="0" y="1155282"/>
            <a:ext cx="12192000" cy="18288"/>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10748241" y="105845"/>
            <a:ext cx="1325890" cy="904091"/>
          </a:xfrm>
          <a:prstGeom prst="rect">
            <a:avLst/>
          </a:prstGeom>
        </p:spPr>
      </p:pic>
      <p:sp>
        <p:nvSpPr>
          <p:cNvPr id="9" name="Rectangle 8"/>
          <p:cNvSpPr/>
          <p:nvPr userDrawn="1"/>
        </p:nvSpPr>
        <p:spPr>
          <a:xfrm>
            <a:off x="0" y="6497638"/>
            <a:ext cx="12192000" cy="18288"/>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userDrawn="1"/>
        </p:nvSpPr>
        <p:spPr>
          <a:xfrm>
            <a:off x="5592496" y="6592129"/>
            <a:ext cx="1007007" cy="369332"/>
          </a:xfrm>
          <a:prstGeom prst="rect">
            <a:avLst/>
          </a:prstGeom>
          <a:noFill/>
        </p:spPr>
        <p:txBody>
          <a:bodyPr wrap="none" rtlCol="0">
            <a:spAutoFit/>
          </a:bodyPr>
          <a:lstStyle/>
          <a:p>
            <a:r>
              <a:rPr lang="en-US" sz="900" dirty="0">
                <a:solidFill>
                  <a:schemeClr val="bg1">
                    <a:lumMod val="75000"/>
                  </a:schemeClr>
                </a:solidFill>
                <a:latin typeface="Myriad Pro Light" panose="020B0603030403020204" pitchFamily="34" charset="0"/>
              </a:rPr>
              <a:t>© 2017 oneM2M</a:t>
            </a:r>
          </a:p>
          <a:p>
            <a:endParaRPr lang="en-US" sz="900" dirty="0">
              <a:solidFill>
                <a:schemeClr val="bg1">
                  <a:lumMod val="50000"/>
                </a:schemeClr>
              </a:solidFill>
              <a:latin typeface="Myriad Pro Light" panose="020B0603030403020204" pitchFamily="34" charset="0"/>
            </a:endParaRPr>
          </a:p>
        </p:txBody>
      </p:sp>
    </p:spTree>
    <p:extLst>
      <p:ext uri="{BB962C8B-B14F-4D97-AF65-F5344CB8AC3E}">
        <p14:creationId xmlns:p14="http://schemas.microsoft.com/office/powerpoint/2010/main" val="431894514"/>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50" r:id="rId4"/>
    <p:sldLayoutId id="2147483651" r:id="rId5"/>
    <p:sldLayoutId id="2147483652" r:id="rId6"/>
    <p:sldLayoutId id="2147483653" r:id="rId7"/>
    <p:sldLayoutId id="2147483654" r:id="rId8"/>
    <p:sldLayoutId id="2147483655" r:id="rId9"/>
    <p:sldLayoutId id="2147483662" r:id="rId10"/>
  </p:sldLayoutIdLst>
  <p:hf hdr="0" ftr="0" dt="0"/>
  <p:txStyles>
    <p:titleStyle>
      <a:lvl1pPr algn="l" defTabSz="914400" rtl="0" eaLnBrk="1" latinLnBrk="0" hangingPunct="1">
        <a:lnSpc>
          <a:spcPct val="90000"/>
        </a:lnSpc>
        <a:spcBef>
          <a:spcPct val="0"/>
        </a:spcBef>
        <a:buNone/>
        <a:defRPr sz="4400" b="1" kern="1200">
          <a:solidFill>
            <a:srgbClr val="C63133"/>
          </a:solidFill>
          <a:latin typeface="Myriad Pro" panose="020B0503030403020204" pitchFamily="34" charset="0"/>
          <a:ea typeface="+mj-ea"/>
          <a:cs typeface="+mj-cs"/>
        </a:defRPr>
      </a:lvl1pPr>
    </p:titleStyle>
    <p:bodyStyle>
      <a:lvl1pPr marL="228600" indent="-228600" algn="l" defTabSz="914400" rtl="0" eaLnBrk="1" latinLnBrk="0" hangingPunct="1">
        <a:lnSpc>
          <a:spcPct val="90000"/>
        </a:lnSpc>
        <a:spcBef>
          <a:spcPts val="1000"/>
        </a:spcBef>
        <a:buClr>
          <a:srgbClr val="C00000"/>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C00000"/>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C00000"/>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C00000"/>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C00000"/>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4.xml"/><Relationship Id="rId5" Type="http://schemas.openxmlformats.org/officeDocument/2006/relationships/image" Target="../media/image35.jpeg"/><Relationship Id="rId4" Type="http://schemas.openxmlformats.org/officeDocument/2006/relationships/image" Target="../media/image34.gif"/></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37.png"/></Relationships>
</file>

<file path=ppt/slides/_rels/slide1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5.jpeg"/><Relationship Id="rId7" Type="http://schemas.openxmlformats.org/officeDocument/2006/relationships/image" Target="../media/image42.jpeg"/><Relationship Id="rId2" Type="http://schemas.openxmlformats.org/officeDocument/2006/relationships/image" Target="../media/image32.png"/><Relationship Id="rId1" Type="http://schemas.openxmlformats.org/officeDocument/2006/relationships/slideLayout" Target="../slideLayouts/slideLayout4.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45.svg"/><Relationship Id="rId4" Type="http://schemas.openxmlformats.org/officeDocument/2006/relationships/image" Target="../media/image44.png"/></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gif"/><Relationship Id="rId12" Type="http://schemas.openxmlformats.org/officeDocument/2006/relationships/image" Target="../media/image11.png"/><Relationship Id="rId2" Type="http://schemas.openxmlformats.org/officeDocument/2006/relationships/notesSlide" Target="../notesSlides/notesSlide3.xml"/><Relationship Id="rId16" Type="http://schemas.openxmlformats.org/officeDocument/2006/relationships/image" Target="../media/image15.png"/><Relationship Id="rId1" Type="http://schemas.openxmlformats.org/officeDocument/2006/relationships/slideLayout" Target="../slideLayouts/slideLayout4.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png"/><Relationship Id="rId14"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25.gif"/><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29.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82580" y="1767056"/>
            <a:ext cx="6766078" cy="4927601"/>
          </a:xfrm>
        </p:spPr>
        <p:txBody>
          <a:bodyPr anchor="ctr">
            <a:normAutofit/>
          </a:bodyPr>
          <a:lstStyle/>
          <a:p>
            <a:pPr>
              <a:lnSpc>
                <a:spcPct val="150000"/>
              </a:lnSpc>
            </a:pPr>
            <a:r>
              <a:rPr lang="de-DE" dirty="0">
                <a:solidFill>
                  <a:schemeClr val="tx1"/>
                </a:solidFill>
              </a:rPr>
              <a:t>TP 43 </a:t>
            </a:r>
            <a:br>
              <a:rPr lang="de-DE" dirty="0"/>
            </a:br>
            <a:r>
              <a:rPr lang="de-DE" sz="1800" b="0" dirty="0">
                <a:solidFill>
                  <a:srgbClr val="FFFFFF"/>
                </a:solidFill>
              </a:rPr>
              <a:t>Washington DC, USA </a:t>
            </a:r>
            <a:br>
              <a:rPr lang="de-DE" sz="1800" b="0" dirty="0">
                <a:solidFill>
                  <a:srgbClr val="FFFFFF"/>
                </a:solidFill>
              </a:rPr>
            </a:br>
            <a:r>
              <a:rPr lang="de-DE" sz="1800" b="0" dirty="0">
                <a:solidFill>
                  <a:srgbClr val="FFFFFF"/>
                </a:solidFill>
              </a:rPr>
              <a:t>Monday, December 2nd to Friday, December 6th</a:t>
            </a:r>
            <a:br>
              <a:rPr lang="de-DE" dirty="0">
                <a:solidFill>
                  <a:srgbClr val="FFFFFF"/>
                </a:solidFill>
              </a:rPr>
            </a:br>
            <a:endParaRPr lang="de-DE" dirty="0"/>
          </a:p>
        </p:txBody>
      </p:sp>
      <p:sp>
        <p:nvSpPr>
          <p:cNvPr id="15" name="Rectangle 14">
            <a:extLst>
              <a:ext uri="{FF2B5EF4-FFF2-40B4-BE49-F238E27FC236}">
                <a16:creationId xmlns:a16="http://schemas.microsoft.com/office/drawing/2014/main" id="{793EF0C2-EE57-40DD-B754-BF1477FAB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9870" y="0"/>
            <a:ext cx="4072130"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8481465" y="1287930"/>
            <a:ext cx="3093963" cy="4927602"/>
          </a:xfrm>
        </p:spPr>
        <p:txBody>
          <a:bodyPr anchor="ctr">
            <a:normAutofit/>
          </a:bodyPr>
          <a:lstStyle/>
          <a:p>
            <a:pPr algn="l"/>
            <a:r>
              <a:rPr lang="de-DE" sz="2000" dirty="0">
                <a:solidFill>
                  <a:srgbClr val="FFFFFF"/>
                </a:solidFill>
              </a:rPr>
              <a:t>December 2019</a:t>
            </a:r>
          </a:p>
        </p:txBody>
      </p:sp>
    </p:spTree>
    <p:extLst>
      <p:ext uri="{BB962C8B-B14F-4D97-AF65-F5344CB8AC3E}">
        <p14:creationId xmlns:p14="http://schemas.microsoft.com/office/powerpoint/2010/main" val="1814000664"/>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696" y="0"/>
            <a:ext cx="7850299" cy="1173570"/>
          </a:xfrm>
        </p:spPr>
        <p:txBody>
          <a:bodyPr>
            <a:normAutofit/>
          </a:bodyPr>
          <a:lstStyle/>
          <a:p>
            <a:r>
              <a:rPr lang="en-US" sz="4000" dirty="0"/>
              <a:t>Blogs </a:t>
            </a:r>
          </a:p>
        </p:txBody>
      </p:sp>
      <p:sp>
        <p:nvSpPr>
          <p:cNvPr id="30" name="Slide Number Placeholder 29"/>
          <p:cNvSpPr>
            <a:spLocks noGrp="1"/>
          </p:cNvSpPr>
          <p:nvPr>
            <p:ph type="sldNum" sz="quarter" idx="12"/>
          </p:nvPr>
        </p:nvSpPr>
        <p:spPr>
          <a:xfrm>
            <a:off x="11697628" y="6492875"/>
            <a:ext cx="494371" cy="365125"/>
          </a:xfrm>
        </p:spPr>
        <p:txBody>
          <a:bodyPr/>
          <a:lstStyle/>
          <a:p>
            <a:fld id="{163F5A94-8458-4F17-AD3C-1A083E20221D}" type="slidenum">
              <a:rPr lang="en-US" smtClean="0"/>
              <a:t>10</a:t>
            </a:fld>
            <a:endParaRPr lang="en-US" dirty="0"/>
          </a:p>
        </p:txBody>
      </p:sp>
      <p:pic>
        <p:nvPicPr>
          <p:cNvPr id="7" name="Picture 6">
            <a:extLst>
              <a:ext uri="{FF2B5EF4-FFF2-40B4-BE49-F238E27FC236}">
                <a16:creationId xmlns:a16="http://schemas.microsoft.com/office/drawing/2014/main" id="{56022591-3F71-4E76-A41F-3B0A6206ED1C}"/>
              </a:ext>
            </a:extLst>
          </p:cNvPr>
          <p:cNvPicPr>
            <a:picLocks noChangeAspect="1"/>
          </p:cNvPicPr>
          <p:nvPr/>
        </p:nvPicPr>
        <p:blipFill rotWithShape="1">
          <a:blip r:embed="rId3"/>
          <a:srcRect l="2744" t="8452" r="73637" b="35305"/>
          <a:stretch/>
        </p:blipFill>
        <p:spPr>
          <a:xfrm>
            <a:off x="6038685" y="1439783"/>
            <a:ext cx="5843119" cy="4730107"/>
          </a:xfrm>
          <a:prstGeom prst="rect">
            <a:avLst/>
          </a:prstGeom>
        </p:spPr>
      </p:pic>
      <p:pic>
        <p:nvPicPr>
          <p:cNvPr id="3" name="Picture 2">
            <a:extLst>
              <a:ext uri="{FF2B5EF4-FFF2-40B4-BE49-F238E27FC236}">
                <a16:creationId xmlns:a16="http://schemas.microsoft.com/office/drawing/2014/main" id="{774D1FB6-3362-471C-83B6-6F345B7DF2C4}"/>
              </a:ext>
            </a:extLst>
          </p:cNvPr>
          <p:cNvPicPr>
            <a:picLocks noChangeAspect="1"/>
          </p:cNvPicPr>
          <p:nvPr/>
        </p:nvPicPr>
        <p:blipFill rotWithShape="1">
          <a:blip r:embed="rId4"/>
          <a:srcRect l="2745" t="8500" r="73676" b="33109"/>
          <a:stretch/>
        </p:blipFill>
        <p:spPr>
          <a:xfrm>
            <a:off x="157790" y="1439782"/>
            <a:ext cx="5811417" cy="4730107"/>
          </a:xfrm>
          <a:prstGeom prst="rect">
            <a:avLst/>
          </a:prstGeom>
        </p:spPr>
      </p:pic>
    </p:spTree>
    <p:extLst>
      <p:ext uri="{BB962C8B-B14F-4D97-AF65-F5344CB8AC3E}">
        <p14:creationId xmlns:p14="http://schemas.microsoft.com/office/powerpoint/2010/main" val="12815013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D99EF-A6DB-4DEF-9272-0F9D112E1419}"/>
              </a:ext>
            </a:extLst>
          </p:cNvPr>
          <p:cNvSpPr>
            <a:spLocks noGrp="1"/>
          </p:cNvSpPr>
          <p:nvPr>
            <p:ph type="title"/>
          </p:nvPr>
        </p:nvSpPr>
        <p:spPr>
          <a:xfrm>
            <a:off x="4743794" y="4883369"/>
            <a:ext cx="6430887" cy="1584259"/>
          </a:xfrm>
        </p:spPr>
        <p:txBody>
          <a:bodyPr vert="horz" lIns="91440" tIns="45720" rIns="91440" bIns="45720" rtlCol="0" anchor="t">
            <a:normAutofit/>
          </a:bodyPr>
          <a:lstStyle/>
          <a:p>
            <a:r>
              <a:rPr lang="en-US" sz="3400" dirty="0">
                <a:solidFill>
                  <a:schemeClr val="tx1"/>
                </a:solidFill>
                <a:latin typeface="Myraid"/>
              </a:rPr>
              <a:t>Media Invitations were drafted for three industry events</a:t>
            </a:r>
          </a:p>
        </p:txBody>
      </p:sp>
      <p:sp>
        <p:nvSpPr>
          <p:cNvPr id="3076" name="Freeform: Shape 134">
            <a:extLst>
              <a:ext uri="{FF2B5EF4-FFF2-40B4-BE49-F238E27FC236}">
                <a16:creationId xmlns:a16="http://schemas.microsoft.com/office/drawing/2014/main" id="{F6E384F5-137A-40B1-97F0-694CC6ECD5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122218"/>
            <a:ext cx="3730752" cy="4735782"/>
          </a:xfrm>
          <a:custGeom>
            <a:avLst/>
            <a:gdLst>
              <a:gd name="connsiteX0" fmla="*/ 640080 w 3730752"/>
              <a:gd name="connsiteY0" fmla="*/ 0 h 4735782"/>
              <a:gd name="connsiteX1" fmla="*/ 3730752 w 3730752"/>
              <a:gd name="connsiteY1" fmla="*/ 3090672 h 4735782"/>
              <a:gd name="connsiteX2" fmla="*/ 3357725 w 3730752"/>
              <a:gd name="connsiteY2" fmla="*/ 4563870 h 4735782"/>
              <a:gd name="connsiteX3" fmla="*/ 3253285 w 3730752"/>
              <a:gd name="connsiteY3" fmla="*/ 4735782 h 4735782"/>
              <a:gd name="connsiteX4" fmla="*/ 0 w 3730752"/>
              <a:gd name="connsiteY4" fmla="*/ 4735782 h 4735782"/>
              <a:gd name="connsiteX5" fmla="*/ 0 w 3730752"/>
              <a:gd name="connsiteY5" fmla="*/ 67215 h 4735782"/>
              <a:gd name="connsiteX6" fmla="*/ 17202 w 3730752"/>
              <a:gd name="connsiteY6" fmla="*/ 62792 h 4735782"/>
              <a:gd name="connsiteX7" fmla="*/ 640080 w 3730752"/>
              <a:gd name="connsiteY7" fmla="*/ 0 h 473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30752" h="4735782">
                <a:moveTo>
                  <a:pt x="640080" y="0"/>
                </a:moveTo>
                <a:cubicBezTo>
                  <a:pt x="2347011" y="0"/>
                  <a:pt x="3730752" y="1383741"/>
                  <a:pt x="3730752" y="3090672"/>
                </a:cubicBezTo>
                <a:cubicBezTo>
                  <a:pt x="3730752" y="3624088"/>
                  <a:pt x="3595621" y="4125943"/>
                  <a:pt x="3357725" y="4563870"/>
                </a:cubicBezTo>
                <a:lnTo>
                  <a:pt x="3253285" y="4735782"/>
                </a:lnTo>
                <a:lnTo>
                  <a:pt x="0" y="4735782"/>
                </a:lnTo>
                <a:lnTo>
                  <a:pt x="0" y="67215"/>
                </a:lnTo>
                <a:lnTo>
                  <a:pt x="17202" y="62792"/>
                </a:lnTo>
                <a:cubicBezTo>
                  <a:pt x="218397" y="21621"/>
                  <a:pt x="426714" y="0"/>
                  <a:pt x="64008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77" name="Freeform: Shape 136">
            <a:extLst>
              <a:ext uri="{FF2B5EF4-FFF2-40B4-BE49-F238E27FC236}">
                <a16:creationId xmlns:a16="http://schemas.microsoft.com/office/drawing/2014/main" id="{EBA87361-6D30-46E4-834B-719CF5905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8332"/>
            <a:ext cx="3564638" cy="4569668"/>
          </a:xfrm>
          <a:custGeom>
            <a:avLst/>
            <a:gdLst>
              <a:gd name="connsiteX0" fmla="*/ 640080 w 3564638"/>
              <a:gd name="connsiteY0" fmla="*/ 0 h 4569668"/>
              <a:gd name="connsiteX1" fmla="*/ 3564638 w 3564638"/>
              <a:gd name="connsiteY1" fmla="*/ 2924558 h 4569668"/>
              <a:gd name="connsiteX2" fmla="*/ 3065170 w 3564638"/>
              <a:gd name="connsiteY2" fmla="*/ 4559707 h 4569668"/>
              <a:gd name="connsiteX3" fmla="*/ 3057720 w 3564638"/>
              <a:gd name="connsiteY3" fmla="*/ 4569668 h 4569668"/>
              <a:gd name="connsiteX4" fmla="*/ 0 w 3564638"/>
              <a:gd name="connsiteY4" fmla="*/ 4569668 h 4569668"/>
              <a:gd name="connsiteX5" fmla="*/ 0 w 3564638"/>
              <a:gd name="connsiteY5" fmla="*/ 72448 h 4569668"/>
              <a:gd name="connsiteX6" fmla="*/ 50679 w 3564638"/>
              <a:gd name="connsiteY6" fmla="*/ 59417 h 4569668"/>
              <a:gd name="connsiteX7" fmla="*/ 640080 w 3564638"/>
              <a:gd name="connsiteY7" fmla="*/ 0 h 456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4638" h="4569668">
                <a:moveTo>
                  <a:pt x="640080" y="0"/>
                </a:moveTo>
                <a:cubicBezTo>
                  <a:pt x="2255269" y="0"/>
                  <a:pt x="3564638" y="1309369"/>
                  <a:pt x="3564638" y="2924558"/>
                </a:cubicBezTo>
                <a:cubicBezTo>
                  <a:pt x="3564638" y="3530254"/>
                  <a:pt x="3380508" y="4092944"/>
                  <a:pt x="3065170" y="4559707"/>
                </a:cubicBezTo>
                <a:lnTo>
                  <a:pt x="3057720" y="4569668"/>
                </a:lnTo>
                <a:lnTo>
                  <a:pt x="0" y="4569668"/>
                </a:lnTo>
                <a:lnTo>
                  <a:pt x="0" y="72448"/>
                </a:lnTo>
                <a:lnTo>
                  <a:pt x="50679" y="59417"/>
                </a:lnTo>
                <a:cubicBezTo>
                  <a:pt x="241061" y="20459"/>
                  <a:pt x="438181" y="0"/>
                  <a:pt x="64008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78" name="Freeform: Shape 138">
            <a:extLst>
              <a:ext uri="{FF2B5EF4-FFF2-40B4-BE49-F238E27FC236}">
                <a16:creationId xmlns:a16="http://schemas.microsoft.com/office/drawing/2014/main" id="{9DBC4630-03DA-474F-BBCB-BA3AE6B31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1982" y="-4332"/>
            <a:ext cx="4242816" cy="2454158"/>
          </a:xfrm>
          <a:custGeom>
            <a:avLst/>
            <a:gdLst>
              <a:gd name="connsiteX0" fmla="*/ 28633 w 4242816"/>
              <a:gd name="connsiteY0" fmla="*/ 0 h 2454158"/>
              <a:gd name="connsiteX1" fmla="*/ 4214183 w 4242816"/>
              <a:gd name="connsiteY1" fmla="*/ 0 h 2454158"/>
              <a:gd name="connsiteX2" fmla="*/ 4231864 w 4242816"/>
              <a:gd name="connsiteY2" fmla="*/ 115848 h 2454158"/>
              <a:gd name="connsiteX3" fmla="*/ 4242816 w 4242816"/>
              <a:gd name="connsiteY3" fmla="*/ 332750 h 2454158"/>
              <a:gd name="connsiteX4" fmla="*/ 2121408 w 4242816"/>
              <a:gd name="connsiteY4" fmla="*/ 2454158 h 2454158"/>
              <a:gd name="connsiteX5" fmla="*/ 0 w 4242816"/>
              <a:gd name="connsiteY5" fmla="*/ 332750 h 2454158"/>
              <a:gd name="connsiteX6" fmla="*/ 10953 w 4242816"/>
              <a:gd name="connsiteY6" fmla="*/ 115848 h 2454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2816" h="2454158">
                <a:moveTo>
                  <a:pt x="28633" y="0"/>
                </a:moveTo>
                <a:lnTo>
                  <a:pt x="4214183" y="0"/>
                </a:lnTo>
                <a:lnTo>
                  <a:pt x="4231864" y="115848"/>
                </a:lnTo>
                <a:cubicBezTo>
                  <a:pt x="4239106" y="187164"/>
                  <a:pt x="4242816" y="259524"/>
                  <a:pt x="4242816" y="332750"/>
                </a:cubicBezTo>
                <a:cubicBezTo>
                  <a:pt x="4242816" y="1504371"/>
                  <a:pt x="3293029" y="2454158"/>
                  <a:pt x="2121408" y="2454158"/>
                </a:cubicBezTo>
                <a:cubicBezTo>
                  <a:pt x="949787" y="2454158"/>
                  <a:pt x="0" y="1504371"/>
                  <a:pt x="0" y="332750"/>
                </a:cubicBezTo>
                <a:cubicBezTo>
                  <a:pt x="0" y="259524"/>
                  <a:pt x="3710" y="187164"/>
                  <a:pt x="10953" y="115848"/>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79" name="Freeform: Shape 140">
            <a:extLst>
              <a:ext uri="{FF2B5EF4-FFF2-40B4-BE49-F238E27FC236}">
                <a16:creationId xmlns:a16="http://schemas.microsoft.com/office/drawing/2014/main" id="{D89DB1C0-FEEC-4CB6-88B2-F9C5562E09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6574" y="0"/>
            <a:ext cx="3913632" cy="2285234"/>
          </a:xfrm>
          <a:custGeom>
            <a:avLst/>
            <a:gdLst>
              <a:gd name="connsiteX0" fmla="*/ 29691 w 3913632"/>
              <a:gd name="connsiteY0" fmla="*/ 0 h 2285234"/>
              <a:gd name="connsiteX1" fmla="*/ 3883942 w 3913632"/>
              <a:gd name="connsiteY1" fmla="*/ 0 h 2285234"/>
              <a:gd name="connsiteX2" fmla="*/ 3903529 w 3913632"/>
              <a:gd name="connsiteY2" fmla="*/ 128345 h 2285234"/>
              <a:gd name="connsiteX3" fmla="*/ 3913632 w 3913632"/>
              <a:gd name="connsiteY3" fmla="*/ 328418 h 2285234"/>
              <a:gd name="connsiteX4" fmla="*/ 1956816 w 3913632"/>
              <a:gd name="connsiteY4" fmla="*/ 2285234 h 2285234"/>
              <a:gd name="connsiteX5" fmla="*/ 0 w 3913632"/>
              <a:gd name="connsiteY5" fmla="*/ 328418 h 2285234"/>
              <a:gd name="connsiteX6" fmla="*/ 10103 w 3913632"/>
              <a:gd name="connsiteY6" fmla="*/ 128345 h 2285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13632" h="2285234">
                <a:moveTo>
                  <a:pt x="29691" y="0"/>
                </a:moveTo>
                <a:lnTo>
                  <a:pt x="3883942" y="0"/>
                </a:lnTo>
                <a:lnTo>
                  <a:pt x="3903529" y="128345"/>
                </a:lnTo>
                <a:cubicBezTo>
                  <a:pt x="3910210" y="194127"/>
                  <a:pt x="3913632" y="260873"/>
                  <a:pt x="3913632" y="328418"/>
                </a:cubicBezTo>
                <a:cubicBezTo>
                  <a:pt x="3913632" y="1409138"/>
                  <a:pt x="3037536" y="2285234"/>
                  <a:pt x="1956816" y="2285234"/>
                </a:cubicBezTo>
                <a:cubicBezTo>
                  <a:pt x="876096" y="2285234"/>
                  <a:pt x="0" y="1409138"/>
                  <a:pt x="0" y="328418"/>
                </a:cubicBezTo>
                <a:cubicBezTo>
                  <a:pt x="0" y="260873"/>
                  <a:pt x="3422" y="194127"/>
                  <a:pt x="10103" y="12834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10" descr="Image result for Smart home summit 2019">
            <a:extLst>
              <a:ext uri="{FF2B5EF4-FFF2-40B4-BE49-F238E27FC236}">
                <a16:creationId xmlns:a16="http://schemas.microsoft.com/office/drawing/2014/main" id="{813BB2AF-CEF6-41DC-B4EC-B459BD40843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031815" y="653023"/>
            <a:ext cx="2343150" cy="659378"/>
          </a:xfrm>
          <a:prstGeom prst="rect">
            <a:avLst/>
          </a:prstGeom>
          <a:noFill/>
          <a:extLst>
            <a:ext uri="{909E8E84-426E-40DD-AFC4-6F175D3DCCD1}">
              <a14:hiddenFill xmlns:a14="http://schemas.microsoft.com/office/drawing/2010/main">
                <a:solidFill>
                  <a:srgbClr val="FFFFFF"/>
                </a:solidFill>
              </a14:hiddenFill>
            </a:ext>
          </a:extLst>
        </p:spPr>
      </p:pic>
      <p:sp>
        <p:nvSpPr>
          <p:cNvPr id="3080" name="Oval 142">
            <a:extLst>
              <a:ext uri="{FF2B5EF4-FFF2-40B4-BE49-F238E27FC236}">
                <a16:creationId xmlns:a16="http://schemas.microsoft.com/office/drawing/2014/main" id="{78418A25-6EAC-4140-BFE6-284E1925B5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3117" y="615908"/>
            <a:ext cx="3182112" cy="3182112"/>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81" name="Oval 144">
            <a:extLst>
              <a:ext uri="{FF2B5EF4-FFF2-40B4-BE49-F238E27FC236}">
                <a16:creationId xmlns:a16="http://schemas.microsoft.com/office/drawing/2014/main" id="{08163D1C-ED91-4D5F-A33B-CF1256B27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67709" y="780500"/>
            <a:ext cx="2852928" cy="28529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6" descr="Image result for IoT week korea">
            <a:extLst>
              <a:ext uri="{FF2B5EF4-FFF2-40B4-BE49-F238E27FC236}">
                <a16:creationId xmlns:a16="http://schemas.microsoft.com/office/drawing/2014/main" id="{C41E9778-30D7-4774-B12B-3C2734232A8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980302" y="1820854"/>
            <a:ext cx="1827742" cy="77222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Image result for iot solutions world congress 2019">
            <a:extLst>
              <a:ext uri="{FF2B5EF4-FFF2-40B4-BE49-F238E27FC236}">
                <a16:creationId xmlns:a16="http://schemas.microsoft.com/office/drawing/2014/main" id="{C39EFB42-1C19-43D2-ACA9-55F821B9CDEE}"/>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30924" y="3580169"/>
            <a:ext cx="2594886" cy="2677996"/>
          </a:xfrm>
          <a:prstGeom prst="rect">
            <a:avLst/>
          </a:prstGeom>
          <a:noFill/>
          <a:extLst>
            <a:ext uri="{909E8E84-426E-40DD-AFC4-6F175D3DCCD1}">
              <a14:hiddenFill xmlns:a14="http://schemas.microsoft.com/office/drawing/2010/main">
                <a:solidFill>
                  <a:srgbClr val="FFFFFF"/>
                </a:solidFill>
              </a14:hiddenFill>
            </a:ext>
          </a:extLst>
        </p:spPr>
      </p:pic>
      <p:sp>
        <p:nvSpPr>
          <p:cNvPr id="3082" name="Freeform: Shape 146">
            <a:extLst>
              <a:ext uri="{FF2B5EF4-FFF2-40B4-BE49-F238E27FC236}">
                <a16:creationId xmlns:a16="http://schemas.microsoft.com/office/drawing/2014/main" id="{31103AB2-C090-458F-B752-294F23AFA8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2568" y="-4331"/>
            <a:ext cx="3439432" cy="3785157"/>
          </a:xfrm>
          <a:custGeom>
            <a:avLst/>
            <a:gdLst>
              <a:gd name="connsiteX0" fmla="*/ 198262 w 3439432"/>
              <a:gd name="connsiteY0" fmla="*/ 0 h 3785157"/>
              <a:gd name="connsiteX1" fmla="*/ 3439432 w 3439432"/>
              <a:gd name="connsiteY1" fmla="*/ 0 h 3785157"/>
              <a:gd name="connsiteX2" fmla="*/ 3439432 w 3439432"/>
              <a:gd name="connsiteY2" fmla="*/ 3697836 h 3785157"/>
              <a:gd name="connsiteX3" fmla="*/ 3318024 w 3439432"/>
              <a:gd name="connsiteY3" fmla="*/ 3729054 h 3785157"/>
              <a:gd name="connsiteX4" fmla="*/ 2761488 w 3439432"/>
              <a:gd name="connsiteY4" fmla="*/ 3785157 h 3785157"/>
              <a:gd name="connsiteX5" fmla="*/ 0 w 3439432"/>
              <a:gd name="connsiteY5" fmla="*/ 1023669 h 3785157"/>
              <a:gd name="connsiteX6" fmla="*/ 124151 w 3439432"/>
              <a:gd name="connsiteY6" fmla="*/ 202487 h 3785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39432" h="3785157">
                <a:moveTo>
                  <a:pt x="198262" y="0"/>
                </a:moveTo>
                <a:lnTo>
                  <a:pt x="3439432" y="0"/>
                </a:lnTo>
                <a:lnTo>
                  <a:pt x="3439432" y="3697836"/>
                </a:lnTo>
                <a:lnTo>
                  <a:pt x="3318024" y="3729054"/>
                </a:lnTo>
                <a:cubicBezTo>
                  <a:pt x="3138258" y="3765839"/>
                  <a:pt x="2952129" y="3785157"/>
                  <a:pt x="2761488" y="3785157"/>
                </a:cubicBezTo>
                <a:cubicBezTo>
                  <a:pt x="1236360" y="3785157"/>
                  <a:pt x="0" y="2548797"/>
                  <a:pt x="0" y="1023669"/>
                </a:cubicBezTo>
                <a:cubicBezTo>
                  <a:pt x="0" y="737708"/>
                  <a:pt x="43466" y="461898"/>
                  <a:pt x="124151" y="202487"/>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83" name="Freeform: Shape 148">
            <a:extLst>
              <a:ext uri="{FF2B5EF4-FFF2-40B4-BE49-F238E27FC236}">
                <a16:creationId xmlns:a16="http://schemas.microsoft.com/office/drawing/2014/main" id="{83D471F3-782A-4BA1-9CAB-FF5CDF0A75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8761" y="-4332"/>
            <a:ext cx="3273238" cy="3618965"/>
          </a:xfrm>
          <a:custGeom>
            <a:avLst/>
            <a:gdLst>
              <a:gd name="connsiteX0" fmla="*/ 210437 w 3273238"/>
              <a:gd name="connsiteY0" fmla="*/ 0 h 3618965"/>
              <a:gd name="connsiteX1" fmla="*/ 3273238 w 3273238"/>
              <a:gd name="connsiteY1" fmla="*/ 0 h 3618965"/>
              <a:gd name="connsiteX2" fmla="*/ 3273238 w 3273238"/>
              <a:gd name="connsiteY2" fmla="*/ 3526409 h 3618965"/>
              <a:gd name="connsiteX3" fmla="*/ 3118338 w 3273238"/>
              <a:gd name="connsiteY3" fmla="*/ 3566238 h 3618965"/>
              <a:gd name="connsiteX4" fmla="*/ 2595295 w 3273238"/>
              <a:gd name="connsiteY4" fmla="*/ 3618965 h 3618965"/>
              <a:gd name="connsiteX5" fmla="*/ 0 w 3273238"/>
              <a:gd name="connsiteY5" fmla="*/ 1023670 h 3618965"/>
              <a:gd name="connsiteX6" fmla="*/ 203951 w 3273238"/>
              <a:gd name="connsiteY6" fmla="*/ 13464 h 3618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3238" h="3618965">
                <a:moveTo>
                  <a:pt x="210437" y="0"/>
                </a:moveTo>
                <a:lnTo>
                  <a:pt x="3273238" y="0"/>
                </a:lnTo>
                <a:lnTo>
                  <a:pt x="3273238" y="3526409"/>
                </a:lnTo>
                <a:lnTo>
                  <a:pt x="3118338" y="3566238"/>
                </a:lnTo>
                <a:cubicBezTo>
                  <a:pt x="2949390" y="3600810"/>
                  <a:pt x="2774463" y="3618965"/>
                  <a:pt x="2595295" y="3618965"/>
                </a:cubicBezTo>
                <a:cubicBezTo>
                  <a:pt x="1161953" y="3618965"/>
                  <a:pt x="0" y="2457012"/>
                  <a:pt x="0" y="1023670"/>
                </a:cubicBezTo>
                <a:cubicBezTo>
                  <a:pt x="0" y="665335"/>
                  <a:pt x="72622" y="323961"/>
                  <a:pt x="203951" y="13464"/>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4" descr="Image result for connected privacy summit">
            <a:extLst>
              <a:ext uri="{FF2B5EF4-FFF2-40B4-BE49-F238E27FC236}">
                <a16:creationId xmlns:a16="http://schemas.microsoft.com/office/drawing/2014/main" id="{B1BF94C7-5D6B-4B19-A1A4-A28C9DBD71EA}"/>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9725024" y="327889"/>
            <a:ext cx="2260711" cy="2260711"/>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96CE2581-F3E7-421C-BAB1-71C1C5AF4267}"/>
              </a:ext>
            </a:extLst>
          </p:cNvPr>
          <p:cNvSpPr>
            <a:spLocks noGrp="1"/>
          </p:cNvSpPr>
          <p:nvPr>
            <p:ph type="sldNum" sz="quarter" idx="12"/>
          </p:nvPr>
        </p:nvSpPr>
        <p:spPr>
          <a:xfrm>
            <a:off x="11003280" y="6106415"/>
            <a:ext cx="548640" cy="548640"/>
          </a:xfrm>
          <a:prstGeom prst="ellipse">
            <a:avLst/>
          </a:prstGeom>
          <a:solidFill>
            <a:srgbClr val="7F7F7F"/>
          </a:solidFill>
        </p:spPr>
        <p:txBody>
          <a:bodyPr vert="horz" lIns="91440" tIns="45720" rIns="91440" bIns="45720" rtlCol="0" anchor="ctr">
            <a:normAutofit/>
          </a:bodyPr>
          <a:lstStyle/>
          <a:p>
            <a:pPr algn="ctr">
              <a:spcAft>
                <a:spcPts val="600"/>
              </a:spcAft>
            </a:pPr>
            <a:fld id="{163F5A94-8458-4F17-AD3C-1A083E20221D}" type="slidenum">
              <a:rPr lang="en-US" sz="1500">
                <a:solidFill>
                  <a:srgbClr val="FFFFFF"/>
                </a:solidFill>
              </a:rPr>
              <a:pPr algn="ctr">
                <a:spcAft>
                  <a:spcPts val="600"/>
                </a:spcAft>
              </a:pPr>
              <a:t>11</a:t>
            </a:fld>
            <a:endParaRPr lang="en-US" sz="1500">
              <a:solidFill>
                <a:srgbClr val="FFFFFF"/>
              </a:solidFill>
            </a:endParaRPr>
          </a:p>
        </p:txBody>
      </p:sp>
    </p:spTree>
    <p:extLst>
      <p:ext uri="{BB962C8B-B14F-4D97-AF65-F5344CB8AC3E}">
        <p14:creationId xmlns:p14="http://schemas.microsoft.com/office/powerpoint/2010/main" val="364250928"/>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90AA74E-0AA9-4447-9BF9-AFD9DDCB835A}"/>
              </a:ext>
            </a:extLst>
          </p:cNvPr>
          <p:cNvSpPr>
            <a:spLocks noGrp="1"/>
          </p:cNvSpPr>
          <p:nvPr>
            <p:ph type="title"/>
          </p:nvPr>
        </p:nvSpPr>
        <p:spPr>
          <a:xfrm>
            <a:off x="6094105" y="802955"/>
            <a:ext cx="4977976" cy="1454051"/>
          </a:xfrm>
        </p:spPr>
        <p:txBody>
          <a:bodyPr vert="horz" lIns="91440" tIns="45720" rIns="91440" bIns="45720" rtlCol="0" anchor="ctr">
            <a:normAutofit/>
          </a:bodyPr>
          <a:lstStyle/>
          <a:p>
            <a:r>
              <a:rPr lang="en-US" kern="1200" dirty="0">
                <a:solidFill>
                  <a:srgbClr val="000000"/>
                </a:solidFill>
              </a:rPr>
              <a:t>Webinars </a:t>
            </a:r>
          </a:p>
        </p:txBody>
      </p:sp>
      <p:sp>
        <p:nvSpPr>
          <p:cNvPr id="15"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a:extLst>
              <a:ext uri="{FF2B5EF4-FFF2-40B4-BE49-F238E27FC236}">
                <a16:creationId xmlns:a16="http://schemas.microsoft.com/office/drawing/2014/main" id="{EC51C120-8BC9-4E4B-867E-2AFEE564EF09}"/>
              </a:ext>
            </a:extLst>
          </p:cNvPr>
          <p:cNvPicPr>
            <a:picLocks noChangeAspect="1"/>
          </p:cNvPicPr>
          <p:nvPr/>
        </p:nvPicPr>
        <p:blipFill rotWithShape="1">
          <a:blip r:embed="rId4"/>
          <a:srcRect l="2746" t="5621" r="60843" b="30070"/>
          <a:stretch/>
        </p:blipFill>
        <p:spPr>
          <a:xfrm>
            <a:off x="383168" y="2269231"/>
            <a:ext cx="4044986" cy="2339737"/>
          </a:xfrm>
          <a:prstGeom prst="rect">
            <a:avLst/>
          </a:prstGeom>
        </p:spPr>
      </p:pic>
      <p:sp>
        <p:nvSpPr>
          <p:cNvPr id="6" name="Rectangle 5">
            <a:extLst>
              <a:ext uri="{FF2B5EF4-FFF2-40B4-BE49-F238E27FC236}">
                <a16:creationId xmlns:a16="http://schemas.microsoft.com/office/drawing/2014/main" id="{C677D324-FFED-4D1D-B6C4-55541429A4D9}"/>
              </a:ext>
            </a:extLst>
          </p:cNvPr>
          <p:cNvSpPr/>
          <p:nvPr/>
        </p:nvSpPr>
        <p:spPr>
          <a:xfrm>
            <a:off x="5924319" y="2257006"/>
            <a:ext cx="4977578" cy="3639289"/>
          </a:xfrm>
          <a:prstGeom prst="rect">
            <a:avLst/>
          </a:prstGeom>
        </p:spPr>
        <p:txBody>
          <a:bodyPr vert="horz" lIns="91440" tIns="45720" rIns="91440" bIns="45720" rtlCol="0" anchor="ctr">
            <a:normAutofit fontScale="92500" lnSpcReduction="10000"/>
          </a:bodyPr>
          <a:lstStyle/>
          <a:p>
            <a:pPr marL="457200" lvl="2" indent="-228600">
              <a:lnSpc>
                <a:spcPct val="90000"/>
              </a:lnSpc>
              <a:spcBef>
                <a:spcPts val="600"/>
              </a:spcBef>
              <a:buFont typeface="Arial" panose="020B0604020202020204" pitchFamily="34" charset="0"/>
              <a:buChar char="•"/>
            </a:pPr>
            <a:r>
              <a:rPr lang="en-US" sz="2000" dirty="0">
                <a:solidFill>
                  <a:srgbClr val="000000"/>
                </a:solidFill>
                <a:latin typeface="Myriad Pro" panose="020B0503030403020204" pitchFamily="34" charset="0"/>
              </a:rPr>
              <a:t>A webinar was hosted on oneM2M as a standard in November.</a:t>
            </a:r>
          </a:p>
          <a:p>
            <a:pPr marL="457200" lvl="2" indent="-228600">
              <a:lnSpc>
                <a:spcPct val="90000"/>
              </a:lnSpc>
              <a:spcBef>
                <a:spcPts val="600"/>
              </a:spcBef>
              <a:buFont typeface="Arial" panose="020B0604020202020204" pitchFamily="34" charset="0"/>
              <a:buChar char="•"/>
            </a:pPr>
            <a:endParaRPr lang="en-US" sz="2000" dirty="0">
              <a:solidFill>
                <a:srgbClr val="000000"/>
              </a:solidFill>
              <a:latin typeface="Myriad Pro" panose="020B0503030403020204" pitchFamily="34" charset="0"/>
            </a:endParaRPr>
          </a:p>
          <a:p>
            <a:pPr marL="457200" lvl="2" indent="-228600">
              <a:lnSpc>
                <a:spcPct val="90000"/>
              </a:lnSpc>
              <a:spcBef>
                <a:spcPts val="600"/>
              </a:spcBef>
              <a:buFont typeface="Arial" panose="020B0604020202020204" pitchFamily="34" charset="0"/>
              <a:buChar char="•"/>
            </a:pPr>
            <a:r>
              <a:rPr lang="en-US" sz="2000" dirty="0">
                <a:solidFill>
                  <a:srgbClr val="000000"/>
                </a:solidFill>
                <a:latin typeface="Myriad Pro" panose="020B0503030403020204" pitchFamily="34" charset="0"/>
              </a:rPr>
              <a:t>Ahead of the webinar, a media alert was drafted and issued to increase attendance.</a:t>
            </a:r>
          </a:p>
          <a:p>
            <a:pPr marL="457200" lvl="2" indent="-228600">
              <a:lnSpc>
                <a:spcPct val="90000"/>
              </a:lnSpc>
              <a:spcBef>
                <a:spcPts val="600"/>
              </a:spcBef>
              <a:buFont typeface="Arial" panose="020B0604020202020204" pitchFamily="34" charset="0"/>
              <a:buChar char="•"/>
            </a:pPr>
            <a:endParaRPr lang="en-US" sz="2000" dirty="0">
              <a:solidFill>
                <a:srgbClr val="000000"/>
              </a:solidFill>
              <a:latin typeface="Myriad Pro" panose="020B0503030403020204" pitchFamily="34" charset="0"/>
            </a:endParaRPr>
          </a:p>
          <a:p>
            <a:pPr marL="457200" lvl="2" indent="-228600">
              <a:lnSpc>
                <a:spcPct val="90000"/>
              </a:lnSpc>
              <a:spcBef>
                <a:spcPts val="600"/>
              </a:spcBef>
              <a:buFont typeface="Arial" panose="020B0604020202020204" pitchFamily="34" charset="0"/>
              <a:buChar char="•"/>
            </a:pPr>
            <a:r>
              <a:rPr lang="en-US" sz="2000" dirty="0">
                <a:solidFill>
                  <a:srgbClr val="000000"/>
                </a:solidFill>
                <a:latin typeface="Myriad Pro" panose="020B0503030403020204" pitchFamily="34" charset="0"/>
              </a:rPr>
              <a:t>A blog is also being drafted on the content. </a:t>
            </a:r>
          </a:p>
          <a:p>
            <a:pPr marL="457200" lvl="2" indent="-228600">
              <a:lnSpc>
                <a:spcPct val="90000"/>
              </a:lnSpc>
              <a:spcBef>
                <a:spcPts val="600"/>
              </a:spcBef>
              <a:buFont typeface="Arial" panose="020B0604020202020204" pitchFamily="34" charset="0"/>
              <a:buChar char="•"/>
            </a:pPr>
            <a:endParaRPr lang="en-US" sz="2000" dirty="0">
              <a:solidFill>
                <a:srgbClr val="000000"/>
              </a:solidFill>
              <a:latin typeface="Myriad Pro" panose="020B0503030403020204" pitchFamily="34" charset="0"/>
            </a:endParaRPr>
          </a:p>
          <a:p>
            <a:pPr marL="457200" lvl="2" indent="-228600">
              <a:lnSpc>
                <a:spcPct val="90000"/>
              </a:lnSpc>
              <a:spcBef>
                <a:spcPts val="600"/>
              </a:spcBef>
              <a:buFont typeface="Arial" panose="020B0604020202020204" pitchFamily="34" charset="0"/>
              <a:buChar char="•"/>
            </a:pPr>
            <a:r>
              <a:rPr lang="en-US" sz="2000" dirty="0">
                <a:solidFill>
                  <a:srgbClr val="000000"/>
                </a:solidFill>
                <a:latin typeface="Myriad Pro" panose="020B0503030403020204" pitchFamily="34" charset="0"/>
              </a:rPr>
              <a:t>A webinar on ‘How oneM2M standards improve IoT Protection of mobile networks’ is also planned for December 13.  A media invitation is currently being prepared to promote the webinar. </a:t>
            </a:r>
          </a:p>
        </p:txBody>
      </p:sp>
      <p:sp>
        <p:nvSpPr>
          <p:cNvPr id="4" name="Slide Number Placeholder 3">
            <a:extLst>
              <a:ext uri="{FF2B5EF4-FFF2-40B4-BE49-F238E27FC236}">
                <a16:creationId xmlns:a16="http://schemas.microsoft.com/office/drawing/2014/main" id="{6A49FEE4-B852-41ED-8BAE-71E93B5D62B8}"/>
              </a:ext>
            </a:extLst>
          </p:cNvPr>
          <p:cNvSpPr>
            <a:spLocks noGrp="1"/>
          </p:cNvSpPr>
          <p:nvPr>
            <p:ph type="sldNum" sz="quarter" idx="12"/>
          </p:nvPr>
        </p:nvSpPr>
        <p:spPr>
          <a:xfrm>
            <a:off x="10825930" y="6223702"/>
            <a:ext cx="570728" cy="314067"/>
          </a:xfrm>
        </p:spPr>
        <p:txBody>
          <a:bodyPr vert="horz" lIns="91440" tIns="45720" rIns="91440" bIns="45720" rtlCol="0" anchor="ctr">
            <a:normAutofit/>
          </a:bodyPr>
          <a:lstStyle/>
          <a:p>
            <a:pPr>
              <a:spcAft>
                <a:spcPts val="600"/>
              </a:spcAft>
            </a:pPr>
            <a:fld id="{163F5A94-8458-4F17-AD3C-1A083E20221D}" type="slidenum">
              <a:rPr lang="en-US" sz="1100">
                <a:solidFill>
                  <a:srgbClr val="898989"/>
                </a:solidFill>
              </a:rPr>
              <a:pPr>
                <a:spcAft>
                  <a:spcPts val="600"/>
                </a:spcAft>
              </a:pPr>
              <a:t>12</a:t>
            </a:fld>
            <a:endParaRPr lang="en-US" sz="1100">
              <a:solidFill>
                <a:srgbClr val="898989"/>
              </a:solidFill>
            </a:endParaRPr>
          </a:p>
        </p:txBody>
      </p:sp>
    </p:spTree>
    <p:extLst>
      <p:ext uri="{BB962C8B-B14F-4D97-AF65-F5344CB8AC3E}">
        <p14:creationId xmlns:p14="http://schemas.microsoft.com/office/powerpoint/2010/main" val="34428296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3282" y="0"/>
            <a:ext cx="9894133" cy="1031216"/>
          </a:xfrm>
        </p:spPr>
        <p:txBody>
          <a:bodyPr anchor="b">
            <a:normAutofit/>
          </a:bodyPr>
          <a:lstStyle/>
          <a:p>
            <a:r>
              <a:rPr lang="en-US" dirty="0"/>
              <a:t>Executive Interviews</a:t>
            </a:r>
          </a:p>
        </p:txBody>
      </p:sp>
      <p:pic>
        <p:nvPicPr>
          <p:cNvPr id="4" name="Picture 3" descr="A screenshot of a cell phone&#10;&#10;Description automatically generated">
            <a:extLst>
              <a:ext uri="{FF2B5EF4-FFF2-40B4-BE49-F238E27FC236}">
                <a16:creationId xmlns:a16="http://schemas.microsoft.com/office/drawing/2014/main" id="{DB9B95A2-97A3-4A9A-BA17-98ACBC4CFF31}"/>
              </a:ext>
            </a:extLst>
          </p:cNvPr>
          <p:cNvPicPr>
            <a:picLocks noChangeAspect="1"/>
          </p:cNvPicPr>
          <p:nvPr/>
        </p:nvPicPr>
        <p:blipFill rotWithShape="1">
          <a:blip r:embed="rId3">
            <a:extLst>
              <a:ext uri="{28A0092B-C50C-407E-A947-70E740481C1C}">
                <a14:useLocalDpi xmlns:a14="http://schemas.microsoft.com/office/drawing/2010/main" val="0"/>
              </a:ext>
            </a:extLst>
          </a:blip>
          <a:srcRect b="23717"/>
          <a:stretch/>
        </p:blipFill>
        <p:spPr>
          <a:xfrm>
            <a:off x="1514293" y="3136713"/>
            <a:ext cx="5069382" cy="1266475"/>
          </a:xfrm>
          <a:prstGeom prst="rect">
            <a:avLst/>
          </a:prstGeom>
        </p:spPr>
      </p:pic>
      <p:sp>
        <p:nvSpPr>
          <p:cNvPr id="43" name="Freeform: Shape 42">
            <a:extLst>
              <a:ext uri="{FF2B5EF4-FFF2-40B4-BE49-F238E27FC236}">
                <a16:creationId xmlns:a16="http://schemas.microsoft.com/office/drawing/2014/main" id="{C607803A-4E99-444E-94F7-8785CDDF5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80154" y="1884045"/>
            <a:ext cx="3275668" cy="2853308"/>
          </a:xfrm>
          <a:custGeom>
            <a:avLst/>
            <a:gdLst>
              <a:gd name="connsiteX0" fmla="*/ 3275668 w 3275668"/>
              <a:gd name="connsiteY0" fmla="*/ 2853308 h 2853308"/>
              <a:gd name="connsiteX1" fmla="*/ 655 w 3275668"/>
              <a:gd name="connsiteY1" fmla="*/ 2853308 h 2853308"/>
              <a:gd name="connsiteX2" fmla="*/ 0 w 3275668"/>
              <a:gd name="connsiteY2" fmla="*/ 2467565 h 2853308"/>
              <a:gd name="connsiteX3" fmla="*/ 2869894 w 3275668"/>
              <a:gd name="connsiteY3" fmla="*/ 2468888 h 2853308"/>
              <a:gd name="connsiteX4" fmla="*/ 2869894 w 3275668"/>
              <a:gd name="connsiteY4" fmla="*/ 0 h 2853308"/>
              <a:gd name="connsiteX5" fmla="*/ 3275668 w 3275668"/>
              <a:gd name="connsiteY5" fmla="*/ 0 h 2853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5668" h="2853308">
                <a:moveTo>
                  <a:pt x="3275668" y="2853308"/>
                </a:moveTo>
                <a:lnTo>
                  <a:pt x="655" y="2853308"/>
                </a:lnTo>
                <a:cubicBezTo>
                  <a:pt x="-655" y="2720171"/>
                  <a:pt x="1310" y="2600702"/>
                  <a:pt x="0" y="2467565"/>
                </a:cubicBezTo>
                <a:lnTo>
                  <a:pt x="2869894" y="2468888"/>
                </a:lnTo>
                <a:lnTo>
                  <a:pt x="2869894" y="0"/>
                </a:lnTo>
                <a:lnTo>
                  <a:pt x="3275668" y="0"/>
                </a:lnTo>
                <a:close/>
              </a:path>
            </a:pathLst>
          </a:custGeom>
          <a:solidFill>
            <a:srgbClr val="4C4C4C"/>
          </a:solidFill>
          <a:ln w="0">
            <a:noFill/>
            <a:prstDash val="solid"/>
            <a:round/>
            <a:headEnd/>
            <a:tailEnd/>
          </a:ln>
        </p:spPr>
      </p:sp>
      <p:sp>
        <p:nvSpPr>
          <p:cNvPr id="45" name="Freeform: Shape 44">
            <a:extLst>
              <a:ext uri="{FF2B5EF4-FFF2-40B4-BE49-F238E27FC236}">
                <a16:creationId xmlns:a16="http://schemas.microsoft.com/office/drawing/2014/main" id="{2989BE6A-C309-418E-8ADD-1616A98057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55822" y="3222529"/>
            <a:ext cx="3242952" cy="2828156"/>
          </a:xfrm>
          <a:custGeom>
            <a:avLst/>
            <a:gdLst>
              <a:gd name="connsiteX0" fmla="*/ 2837178 w 3242952"/>
              <a:gd name="connsiteY0" fmla="*/ 0 h 2828156"/>
              <a:gd name="connsiteX1" fmla="*/ 3242952 w 3242952"/>
              <a:gd name="connsiteY1" fmla="*/ 0 h 2828156"/>
              <a:gd name="connsiteX2" fmla="*/ 3242952 w 3242952"/>
              <a:gd name="connsiteY2" fmla="*/ 2828156 h 2828156"/>
              <a:gd name="connsiteX3" fmla="*/ 0 w 3242952"/>
              <a:gd name="connsiteY3" fmla="*/ 2828156 h 2828156"/>
              <a:gd name="connsiteX4" fmla="*/ 0 w 3242952"/>
              <a:gd name="connsiteY4" fmla="*/ 2442859 h 2828156"/>
              <a:gd name="connsiteX5" fmla="*/ 2837178 w 3242952"/>
              <a:gd name="connsiteY5" fmla="*/ 2443295 h 28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2952" h="2828156">
                <a:moveTo>
                  <a:pt x="2837178" y="0"/>
                </a:moveTo>
                <a:lnTo>
                  <a:pt x="3242952" y="0"/>
                </a:lnTo>
                <a:lnTo>
                  <a:pt x="3242952" y="2828156"/>
                </a:lnTo>
                <a:lnTo>
                  <a:pt x="0" y="2828156"/>
                </a:lnTo>
                <a:lnTo>
                  <a:pt x="0" y="2442859"/>
                </a:lnTo>
                <a:lnTo>
                  <a:pt x="2837178" y="2443295"/>
                </a:lnTo>
                <a:close/>
              </a:path>
            </a:pathLst>
          </a:custGeom>
          <a:solidFill>
            <a:srgbClr val="4C4C4C"/>
          </a:solidFill>
          <a:ln w="0">
            <a:noFill/>
            <a:prstDash val="solid"/>
            <a:round/>
            <a:headEnd/>
            <a:tailEnd/>
          </a:ln>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Content Placeholder 2">
            <a:extLst>
              <a:ext uri="{FF2B5EF4-FFF2-40B4-BE49-F238E27FC236}">
                <a16:creationId xmlns:a16="http://schemas.microsoft.com/office/drawing/2014/main" id="{C93CB627-D2FC-4058-92C9-266D0099A523}"/>
              </a:ext>
            </a:extLst>
          </p:cNvPr>
          <p:cNvSpPr>
            <a:spLocks noGrp="1"/>
          </p:cNvSpPr>
          <p:nvPr>
            <p:ph idx="1"/>
          </p:nvPr>
        </p:nvSpPr>
        <p:spPr>
          <a:xfrm>
            <a:off x="7331490" y="1336762"/>
            <a:ext cx="4510843" cy="4713923"/>
          </a:xfrm>
        </p:spPr>
        <p:txBody>
          <a:bodyPr anchor="ctr">
            <a:normAutofit/>
          </a:bodyPr>
          <a:lstStyle/>
          <a:p>
            <a:pPr marL="457200" lvl="1" indent="0">
              <a:spcBef>
                <a:spcPts val="600"/>
              </a:spcBef>
              <a:buNone/>
            </a:pPr>
            <a:endParaRPr lang="en-GB" sz="1800" dirty="0"/>
          </a:p>
          <a:p>
            <a:pPr lvl="1">
              <a:spcBef>
                <a:spcPts val="600"/>
              </a:spcBef>
            </a:pPr>
            <a:r>
              <a:rPr lang="en-GB" sz="1800" dirty="0"/>
              <a:t>An Executive Interview with Roland, was published on the activities at TP42. </a:t>
            </a:r>
          </a:p>
          <a:p>
            <a:pPr lvl="1">
              <a:spcBef>
                <a:spcPts val="600"/>
              </a:spcBef>
            </a:pPr>
            <a:endParaRPr lang="en-GB" sz="1800" dirty="0"/>
          </a:p>
          <a:p>
            <a:pPr lvl="1">
              <a:spcBef>
                <a:spcPts val="600"/>
              </a:spcBef>
            </a:pPr>
            <a:r>
              <a:rPr lang="en-GB" sz="1800" dirty="0"/>
              <a:t>An Executive Interview three-part series on market adoption in South Korea has been published in the run up to IoT Week Korea. </a:t>
            </a:r>
          </a:p>
          <a:p>
            <a:pPr lvl="1">
              <a:spcBef>
                <a:spcPts val="600"/>
              </a:spcBef>
            </a:pPr>
            <a:endParaRPr lang="en-GB" sz="1300" dirty="0"/>
          </a:p>
        </p:txBody>
      </p:sp>
      <p:sp>
        <p:nvSpPr>
          <p:cNvPr id="30" name="Slide Number Placeholder 29"/>
          <p:cNvSpPr>
            <a:spLocks noGrp="1"/>
          </p:cNvSpPr>
          <p:nvPr>
            <p:ph type="sldNum" sz="quarter" idx="12"/>
          </p:nvPr>
        </p:nvSpPr>
        <p:spPr>
          <a:xfrm>
            <a:off x="8610600" y="6356350"/>
            <a:ext cx="2743200" cy="365125"/>
          </a:xfrm>
        </p:spPr>
        <p:txBody>
          <a:bodyPr>
            <a:normAutofit/>
          </a:bodyPr>
          <a:lstStyle/>
          <a:p>
            <a:pPr>
              <a:spcAft>
                <a:spcPts val="600"/>
              </a:spcAft>
            </a:pPr>
            <a:fld id="{163F5A94-8458-4F17-AD3C-1A083E20221D}" type="slidenum">
              <a:rPr lang="en-US">
                <a:solidFill>
                  <a:prstClr val="black">
                    <a:tint val="75000"/>
                  </a:prstClr>
                </a:solidFill>
              </a:rPr>
              <a:pPr>
                <a:spcAft>
                  <a:spcPts val="600"/>
                </a:spcAft>
              </a:pPr>
              <a:t>13</a:t>
            </a:fld>
            <a:endParaRPr lang="en-US">
              <a:solidFill>
                <a:prstClr val="black">
                  <a:tint val="75000"/>
                </a:prstClr>
              </a:solidFill>
            </a:endParaRPr>
          </a:p>
        </p:txBody>
      </p:sp>
    </p:spTree>
    <p:extLst>
      <p:ext uri="{BB962C8B-B14F-4D97-AF65-F5344CB8AC3E}">
        <p14:creationId xmlns:p14="http://schemas.microsoft.com/office/powerpoint/2010/main" val="40672865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090D4-08C2-4A0F-95EB-8260CFF0C4AD}"/>
              </a:ext>
            </a:extLst>
          </p:cNvPr>
          <p:cNvSpPr>
            <a:spLocks noGrp="1"/>
          </p:cNvSpPr>
          <p:nvPr>
            <p:ph type="title"/>
          </p:nvPr>
        </p:nvSpPr>
        <p:spPr/>
        <p:txBody>
          <a:bodyPr/>
          <a:lstStyle/>
          <a:p>
            <a:r>
              <a:rPr lang="en-GB" dirty="0"/>
              <a:t>Speaking slots </a:t>
            </a:r>
          </a:p>
        </p:txBody>
      </p:sp>
      <p:sp>
        <p:nvSpPr>
          <p:cNvPr id="4" name="Slide Number Placeholder 3">
            <a:extLst>
              <a:ext uri="{FF2B5EF4-FFF2-40B4-BE49-F238E27FC236}">
                <a16:creationId xmlns:a16="http://schemas.microsoft.com/office/drawing/2014/main" id="{20B7E5B6-341B-4458-9B5E-3E7B90DC1A44}"/>
              </a:ext>
            </a:extLst>
          </p:cNvPr>
          <p:cNvSpPr>
            <a:spLocks noGrp="1"/>
          </p:cNvSpPr>
          <p:nvPr>
            <p:ph type="sldNum" sz="quarter" idx="12"/>
          </p:nvPr>
        </p:nvSpPr>
        <p:spPr/>
        <p:txBody>
          <a:bodyPr/>
          <a:lstStyle/>
          <a:p>
            <a:fld id="{163F5A94-8458-4F17-AD3C-1A083E20221D}" type="slidenum">
              <a:rPr lang="en-US" smtClean="0"/>
              <a:t>14</a:t>
            </a:fld>
            <a:endParaRPr lang="en-US" dirty="0"/>
          </a:p>
        </p:txBody>
      </p:sp>
      <p:pic>
        <p:nvPicPr>
          <p:cNvPr id="5" name="Picture 10" descr="Image result for Smart home summit 2019">
            <a:extLst>
              <a:ext uri="{FF2B5EF4-FFF2-40B4-BE49-F238E27FC236}">
                <a16:creationId xmlns:a16="http://schemas.microsoft.com/office/drawing/2014/main" id="{8F4AF9CA-522C-4C56-ACD7-E7477645769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749587" y="2769622"/>
            <a:ext cx="2343150" cy="65937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Image result for connected privacy summit">
            <a:extLst>
              <a:ext uri="{FF2B5EF4-FFF2-40B4-BE49-F238E27FC236}">
                <a16:creationId xmlns:a16="http://schemas.microsoft.com/office/drawing/2014/main" id="{CBA1BF14-78B0-4647-A6C0-7E3CB840495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552393" y="3099311"/>
            <a:ext cx="2260711" cy="226071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IoT Atlanta">
            <a:extLst>
              <a:ext uri="{FF2B5EF4-FFF2-40B4-BE49-F238E27FC236}">
                <a16:creationId xmlns:a16="http://schemas.microsoft.com/office/drawing/2014/main" id="{694B262C-396C-4D03-A4D2-3F803916AB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7118" y="3690054"/>
            <a:ext cx="2176341" cy="78418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smart cities summit">
            <a:extLst>
              <a:ext uri="{FF2B5EF4-FFF2-40B4-BE49-F238E27FC236}">
                <a16:creationId xmlns:a16="http://schemas.microsoft.com/office/drawing/2014/main" id="{3BF6A893-6C16-4297-AEDF-2C708EADFD3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36874" y="3886791"/>
            <a:ext cx="2110244" cy="1406829"/>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 result for IoT security summit">
            <a:extLst>
              <a:ext uri="{FF2B5EF4-FFF2-40B4-BE49-F238E27FC236}">
                <a16:creationId xmlns:a16="http://schemas.microsoft.com/office/drawing/2014/main" id="{8AB140FC-775C-4016-885E-D60BD010EA8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2118" y="2836308"/>
            <a:ext cx="2360010" cy="737781"/>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Image result for connected world summit UK">
            <a:extLst>
              <a:ext uri="{FF2B5EF4-FFF2-40B4-BE49-F238E27FC236}">
                <a16:creationId xmlns:a16="http://schemas.microsoft.com/office/drawing/2014/main" id="{6700A995-EED4-433E-9526-67C26E218B4E}"/>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7149" t="25441" r="29660" b="33555"/>
          <a:stretch/>
        </p:blipFill>
        <p:spPr bwMode="auto">
          <a:xfrm>
            <a:off x="1911683" y="5149201"/>
            <a:ext cx="2455900" cy="930615"/>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Smart Home Summit">
            <a:extLst>
              <a:ext uri="{FF2B5EF4-FFF2-40B4-BE49-F238E27FC236}">
                <a16:creationId xmlns:a16="http://schemas.microsoft.com/office/drawing/2014/main" id="{308AEEAB-A741-4835-8097-2EB1EF04EB5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05275" y="2167260"/>
            <a:ext cx="1870255" cy="140682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572C3580-C233-4813-B20F-89056914BB45}"/>
              </a:ext>
            </a:extLst>
          </p:cNvPr>
          <p:cNvSpPr/>
          <p:nvPr/>
        </p:nvSpPr>
        <p:spPr>
          <a:xfrm>
            <a:off x="0" y="1679329"/>
            <a:ext cx="5512812" cy="646331"/>
          </a:xfrm>
          <a:prstGeom prst="rect">
            <a:avLst/>
          </a:prstGeom>
        </p:spPr>
        <p:txBody>
          <a:bodyPr wrap="square">
            <a:spAutoFit/>
          </a:bodyPr>
          <a:lstStyle/>
          <a:p>
            <a:pPr marL="228600" lvl="2">
              <a:lnSpc>
                <a:spcPct val="90000"/>
              </a:lnSpc>
              <a:spcBef>
                <a:spcPts val="600"/>
              </a:spcBef>
            </a:pPr>
            <a:r>
              <a:rPr lang="en-US" sz="2000" b="1" dirty="0">
                <a:solidFill>
                  <a:srgbClr val="000000"/>
                </a:solidFill>
                <a:latin typeface="Myriad Pro" panose="020B0503030403020204" pitchFamily="34" charset="0"/>
              </a:rPr>
              <a:t>Speaking slots were secured but not filled at industry leading events such as: </a:t>
            </a:r>
          </a:p>
        </p:txBody>
      </p:sp>
      <p:sp>
        <p:nvSpPr>
          <p:cNvPr id="18" name="Rectangle 17">
            <a:extLst>
              <a:ext uri="{FF2B5EF4-FFF2-40B4-BE49-F238E27FC236}">
                <a16:creationId xmlns:a16="http://schemas.microsoft.com/office/drawing/2014/main" id="{ECFFADA4-708B-4548-9C22-E09366AC0FB1}"/>
              </a:ext>
            </a:extLst>
          </p:cNvPr>
          <p:cNvSpPr/>
          <p:nvPr/>
        </p:nvSpPr>
        <p:spPr>
          <a:xfrm>
            <a:off x="6243782" y="2140994"/>
            <a:ext cx="5223422" cy="369332"/>
          </a:xfrm>
          <a:prstGeom prst="rect">
            <a:avLst/>
          </a:prstGeom>
        </p:spPr>
        <p:txBody>
          <a:bodyPr wrap="square">
            <a:spAutoFit/>
          </a:bodyPr>
          <a:lstStyle/>
          <a:p>
            <a:pPr marL="228600" lvl="2">
              <a:lnSpc>
                <a:spcPct val="90000"/>
              </a:lnSpc>
              <a:spcBef>
                <a:spcPts val="600"/>
              </a:spcBef>
            </a:pPr>
            <a:r>
              <a:rPr lang="en-US" sz="2000" b="1" dirty="0">
                <a:solidFill>
                  <a:srgbClr val="000000"/>
                </a:solidFill>
                <a:latin typeface="Myriad Pro" panose="020B0503030403020204" pitchFamily="34" charset="0"/>
              </a:rPr>
              <a:t>oneM2M spoke at two IoT  focused events: </a:t>
            </a:r>
          </a:p>
        </p:txBody>
      </p:sp>
      <p:sp>
        <p:nvSpPr>
          <p:cNvPr id="19" name="Rectangle 18">
            <a:extLst>
              <a:ext uri="{FF2B5EF4-FFF2-40B4-BE49-F238E27FC236}">
                <a16:creationId xmlns:a16="http://schemas.microsoft.com/office/drawing/2014/main" id="{55EBC1EE-F29F-4077-9102-C2D7992771C6}"/>
              </a:ext>
            </a:extLst>
          </p:cNvPr>
          <p:cNvSpPr/>
          <p:nvPr/>
        </p:nvSpPr>
        <p:spPr>
          <a:xfrm>
            <a:off x="8933846" y="4879487"/>
            <a:ext cx="2763782" cy="1200329"/>
          </a:xfrm>
          <a:prstGeom prst="rect">
            <a:avLst/>
          </a:prstGeom>
        </p:spPr>
        <p:txBody>
          <a:bodyPr wrap="square">
            <a:spAutoFit/>
          </a:bodyPr>
          <a:lstStyle/>
          <a:p>
            <a:pPr marL="228600" lvl="2" algn="ctr">
              <a:lnSpc>
                <a:spcPct val="90000"/>
              </a:lnSpc>
              <a:spcBef>
                <a:spcPts val="600"/>
              </a:spcBef>
            </a:pPr>
            <a:r>
              <a:rPr lang="en-US" sz="2000" b="1" dirty="0">
                <a:solidFill>
                  <a:srgbClr val="C63133"/>
                </a:solidFill>
                <a:latin typeface="Myriad Pro" panose="020B0503030403020204" pitchFamily="34" charset="0"/>
              </a:rPr>
              <a:t>In total  7 free speaking slots were secured – worth an estimated $21,749</a:t>
            </a:r>
          </a:p>
        </p:txBody>
      </p:sp>
    </p:spTree>
    <p:extLst>
      <p:ext uri="{BB962C8B-B14F-4D97-AF65-F5344CB8AC3E}">
        <p14:creationId xmlns:p14="http://schemas.microsoft.com/office/powerpoint/2010/main" val="8402784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 name="Rectangle 50">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77125"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7" name="Picture 52">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4" name="Title 3">
            <a:extLst>
              <a:ext uri="{FF2B5EF4-FFF2-40B4-BE49-F238E27FC236}">
                <a16:creationId xmlns:a16="http://schemas.microsoft.com/office/drawing/2014/main" id="{D8192858-20D2-4758-8E23-23C851B0F364}"/>
              </a:ext>
            </a:extLst>
          </p:cNvPr>
          <p:cNvSpPr>
            <a:spLocks noGrp="1"/>
          </p:cNvSpPr>
          <p:nvPr>
            <p:ph type="title"/>
          </p:nvPr>
        </p:nvSpPr>
        <p:spPr>
          <a:xfrm>
            <a:off x="799575" y="368845"/>
            <a:ext cx="5777550" cy="1454051"/>
          </a:xfrm>
        </p:spPr>
        <p:txBody>
          <a:bodyPr vert="horz" lIns="91440" tIns="45720" rIns="91440" bIns="45720" rtlCol="0" anchor="ctr">
            <a:normAutofit/>
          </a:bodyPr>
          <a:lstStyle/>
          <a:p>
            <a:r>
              <a:rPr lang="en-US" kern="1200">
                <a:solidFill>
                  <a:srgbClr val="000000"/>
                </a:solidFill>
              </a:rPr>
              <a:t>How the TP can help </a:t>
            </a:r>
            <a:endParaRPr lang="en-US" kern="1200" dirty="0">
              <a:solidFill>
                <a:srgbClr val="000000"/>
              </a:solidFill>
            </a:endParaRPr>
          </a:p>
        </p:txBody>
      </p:sp>
      <p:sp>
        <p:nvSpPr>
          <p:cNvPr id="10" name="Content Placeholder 2">
            <a:extLst>
              <a:ext uri="{FF2B5EF4-FFF2-40B4-BE49-F238E27FC236}">
                <a16:creationId xmlns:a16="http://schemas.microsoft.com/office/drawing/2014/main" id="{016DBE93-FA2D-4972-87AC-E827157910FC}"/>
              </a:ext>
            </a:extLst>
          </p:cNvPr>
          <p:cNvSpPr txBox="1">
            <a:spLocks/>
          </p:cNvSpPr>
          <p:nvPr/>
        </p:nvSpPr>
        <p:spPr>
          <a:xfrm>
            <a:off x="279336" y="1745673"/>
            <a:ext cx="6795719" cy="4635062"/>
          </a:xfrm>
          <a:prstGeom prst="rect">
            <a:avLst/>
          </a:prstGeom>
        </p:spPr>
        <p:txBody>
          <a:bodyPr vert="horz" lIns="91440" tIns="45720" rIns="91440" bIns="45720" rtlCol="0" anchor="ctr">
            <a:normAutofit lnSpcReduction="10000"/>
          </a:bodyPr>
          <a:lstStyle>
            <a:lvl1pPr marL="228600" indent="-228600" algn="l" defTabSz="914400" rtl="0" eaLnBrk="1" latinLnBrk="0" hangingPunct="1">
              <a:lnSpc>
                <a:spcPct val="90000"/>
              </a:lnSpc>
              <a:spcBef>
                <a:spcPts val="1000"/>
              </a:spcBef>
              <a:buClr>
                <a:srgbClr val="C00000"/>
              </a:buClr>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Clr>
                <a:srgbClr val="C00000"/>
              </a:buClr>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Clr>
                <a:srgbClr val="C00000"/>
              </a:buClr>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Clr>
                <a:srgbClr val="C00000"/>
              </a:buClr>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Clr>
                <a:srgbClr val="C00000"/>
              </a:buClr>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solidFill>
                  <a:srgbClr val="000000"/>
                </a:solidFill>
              </a:rPr>
              <a:t>Take advantage of available speaking slots in 2020. Speaking slots give oneM2M a valuable platform to reach a much wider audience and it is important that these opportunities are not missed as and when they arise.</a:t>
            </a:r>
          </a:p>
          <a:p>
            <a:r>
              <a:rPr lang="en-US" sz="1600" dirty="0">
                <a:solidFill>
                  <a:srgbClr val="000000"/>
                </a:solidFill>
              </a:rPr>
              <a:t>Please keep us updated on any member companies that are speaking about oneM2M at events.</a:t>
            </a:r>
          </a:p>
          <a:p>
            <a:pPr marL="228600" lvl="1">
              <a:spcBef>
                <a:spcPts val="1000"/>
              </a:spcBef>
            </a:pPr>
            <a:r>
              <a:rPr lang="en-US" sz="1600" dirty="0">
                <a:solidFill>
                  <a:srgbClr val="000000"/>
                </a:solidFill>
              </a:rPr>
              <a:t>Share any interesting activity or relevant updates which would make good content for press releases, features, white papers and social media. This is crucial in order for oneM2M to continue building its presence in the IoT sector and across the telecom industry. This also allows oneM2M to maintain a fresh and dynamic presence online. </a:t>
            </a:r>
          </a:p>
          <a:p>
            <a:pPr marL="228600" lvl="1">
              <a:spcBef>
                <a:spcPts val="1000"/>
              </a:spcBef>
            </a:pPr>
            <a:r>
              <a:rPr lang="en-US" sz="1600" dirty="0">
                <a:solidFill>
                  <a:srgbClr val="000000"/>
                </a:solidFill>
              </a:rPr>
              <a:t>Please share any interesting projects, work area updates and events with us by completing our PR questionnaire.</a:t>
            </a:r>
          </a:p>
          <a:p>
            <a:r>
              <a:rPr lang="en-US" sz="1600" dirty="0">
                <a:solidFill>
                  <a:srgbClr val="000000"/>
                </a:solidFill>
              </a:rPr>
              <a:t>Suggest future topics for webinars and help progress them. </a:t>
            </a:r>
          </a:p>
          <a:p>
            <a:r>
              <a:rPr lang="en-US" sz="1600" dirty="0">
                <a:solidFill>
                  <a:srgbClr val="000000"/>
                </a:solidFill>
              </a:rPr>
              <a:t>Share relevant exposure of oneM2M-related content.</a:t>
            </a:r>
          </a:p>
          <a:p>
            <a:pPr marL="228600" lvl="1">
              <a:spcBef>
                <a:spcPts val="1000"/>
              </a:spcBef>
            </a:pPr>
            <a:r>
              <a:rPr lang="en-US" sz="1600" dirty="0">
                <a:solidFill>
                  <a:srgbClr val="000000"/>
                </a:solidFill>
              </a:rPr>
              <a:t>Share progress and information regarding Release 4. </a:t>
            </a:r>
          </a:p>
          <a:p>
            <a:pPr marL="228600" lvl="1">
              <a:spcBef>
                <a:spcPts val="1000"/>
              </a:spcBef>
            </a:pPr>
            <a:r>
              <a:rPr lang="en-US" sz="1600" dirty="0">
                <a:solidFill>
                  <a:srgbClr val="000000"/>
                </a:solidFill>
              </a:rPr>
              <a:t>Please share details of industry alliances that oneM2M has and how they are progressing. </a:t>
            </a:r>
          </a:p>
          <a:p>
            <a:pPr marL="0" lvl="1">
              <a:spcBef>
                <a:spcPts val="1000"/>
              </a:spcBef>
            </a:pPr>
            <a:endParaRPr lang="en-US" sz="1000" dirty="0">
              <a:solidFill>
                <a:srgbClr val="000000"/>
              </a:solidFill>
              <a:latin typeface="+mn-lt"/>
            </a:endParaRPr>
          </a:p>
        </p:txBody>
      </p:sp>
      <p:sp>
        <p:nvSpPr>
          <p:cNvPr id="55"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191562"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6" name="Graphic 36" descr="Blog">
            <a:extLst>
              <a:ext uri="{FF2B5EF4-FFF2-40B4-BE49-F238E27FC236}">
                <a16:creationId xmlns:a16="http://schemas.microsoft.com/office/drawing/2014/main" id="{0F5D4E10-6ABE-4FD5-AD09-FACD56F1F0A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121726" y="1629089"/>
            <a:ext cx="3620021" cy="3620021"/>
          </a:xfrm>
          <a:prstGeom prst="rect">
            <a:avLst/>
          </a:prstGeom>
        </p:spPr>
      </p:pic>
      <p:sp>
        <p:nvSpPr>
          <p:cNvPr id="9" name="Slide Number Placeholder 8"/>
          <p:cNvSpPr>
            <a:spLocks noGrp="1"/>
          </p:cNvSpPr>
          <p:nvPr>
            <p:ph type="sldNum" sz="quarter" idx="12"/>
          </p:nvPr>
        </p:nvSpPr>
        <p:spPr>
          <a:xfrm>
            <a:off x="10825930" y="6223702"/>
            <a:ext cx="570728" cy="314067"/>
          </a:xfrm>
          <a:prstGeom prst="ellipse">
            <a:avLst/>
          </a:prstGeom>
        </p:spPr>
        <p:txBody>
          <a:bodyPr vert="horz" lIns="91440" tIns="45720" rIns="91440" bIns="45720" rtlCol="0" anchor="ctr">
            <a:normAutofit/>
          </a:bodyPr>
          <a:lstStyle/>
          <a:p>
            <a:pPr>
              <a:lnSpc>
                <a:spcPct val="90000"/>
              </a:lnSpc>
              <a:spcAft>
                <a:spcPts val="600"/>
              </a:spcAft>
            </a:pPr>
            <a:fld id="{163F5A94-8458-4F17-AD3C-1A083E20221D}" type="slidenum">
              <a:rPr lang="en-US" sz="900">
                <a:solidFill>
                  <a:srgbClr val="898989"/>
                </a:solidFill>
              </a:rPr>
              <a:pPr>
                <a:lnSpc>
                  <a:spcPct val="90000"/>
                </a:lnSpc>
                <a:spcAft>
                  <a:spcPts val="600"/>
                </a:spcAft>
              </a:pPr>
              <a:t>15</a:t>
            </a:fld>
            <a:endParaRPr lang="en-US" sz="900">
              <a:solidFill>
                <a:srgbClr val="898989"/>
              </a:solidFill>
            </a:endParaRPr>
          </a:p>
        </p:txBody>
      </p:sp>
    </p:spTree>
    <p:extLst>
      <p:ext uri="{BB962C8B-B14F-4D97-AF65-F5344CB8AC3E}">
        <p14:creationId xmlns:p14="http://schemas.microsoft.com/office/powerpoint/2010/main" val="13162970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Recent oneM2M coverage</a:t>
            </a:r>
          </a:p>
        </p:txBody>
      </p:sp>
      <p:sp>
        <p:nvSpPr>
          <p:cNvPr id="30" name="Slide Number Placeholder 29"/>
          <p:cNvSpPr>
            <a:spLocks noGrp="1"/>
          </p:cNvSpPr>
          <p:nvPr>
            <p:ph type="sldNum" sz="quarter" idx="12"/>
          </p:nvPr>
        </p:nvSpPr>
        <p:spPr/>
        <p:txBody>
          <a:bodyPr/>
          <a:lstStyle/>
          <a:p>
            <a:fld id="{163F5A94-8458-4F17-AD3C-1A083E20221D}" type="slidenum">
              <a:rPr lang="en-US" smtClean="0"/>
              <a:t>2</a:t>
            </a:fld>
            <a:endParaRPr lang="en-US" dirty="0"/>
          </a:p>
        </p:txBody>
      </p:sp>
      <p:graphicFrame>
        <p:nvGraphicFramePr>
          <p:cNvPr id="7" name="Chart 6">
            <a:extLst>
              <a:ext uri="{FF2B5EF4-FFF2-40B4-BE49-F238E27FC236}">
                <a16:creationId xmlns:a16="http://schemas.microsoft.com/office/drawing/2014/main" id="{E1058C72-D984-4A16-A35D-0AD8A6A56089}"/>
              </a:ext>
            </a:extLst>
          </p:cNvPr>
          <p:cNvGraphicFramePr/>
          <p:nvPr>
            <p:extLst>
              <p:ext uri="{D42A27DB-BD31-4B8C-83A1-F6EECF244321}">
                <p14:modId xmlns:p14="http://schemas.microsoft.com/office/powerpoint/2010/main" val="2061264735"/>
              </p:ext>
            </p:extLst>
          </p:nvPr>
        </p:nvGraphicFramePr>
        <p:xfrm>
          <a:off x="247187" y="1212922"/>
          <a:ext cx="7937807" cy="507533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Table 8">
            <a:extLst>
              <a:ext uri="{FF2B5EF4-FFF2-40B4-BE49-F238E27FC236}">
                <a16:creationId xmlns:a16="http://schemas.microsoft.com/office/drawing/2014/main" id="{8382174E-E7C7-462B-ADA2-573226649A4E}"/>
              </a:ext>
            </a:extLst>
          </p:cNvPr>
          <p:cNvGraphicFramePr>
            <a:graphicFrameLocks noGrp="1"/>
          </p:cNvGraphicFramePr>
          <p:nvPr>
            <p:extLst>
              <p:ext uri="{D42A27DB-BD31-4B8C-83A1-F6EECF244321}">
                <p14:modId xmlns:p14="http://schemas.microsoft.com/office/powerpoint/2010/main" val="3527558701"/>
              </p:ext>
            </p:extLst>
          </p:nvPr>
        </p:nvGraphicFramePr>
        <p:xfrm>
          <a:off x="8352586" y="1733426"/>
          <a:ext cx="3687014" cy="2246905"/>
        </p:xfrm>
        <a:graphic>
          <a:graphicData uri="http://schemas.openxmlformats.org/drawingml/2006/table">
            <a:tbl>
              <a:tblPr/>
              <a:tblGrid>
                <a:gridCol w="1652937">
                  <a:extLst>
                    <a:ext uri="{9D8B030D-6E8A-4147-A177-3AD203B41FA5}">
                      <a16:colId xmlns:a16="http://schemas.microsoft.com/office/drawing/2014/main" val="2340611123"/>
                    </a:ext>
                  </a:extLst>
                </a:gridCol>
                <a:gridCol w="680406">
                  <a:extLst>
                    <a:ext uri="{9D8B030D-6E8A-4147-A177-3AD203B41FA5}">
                      <a16:colId xmlns:a16="http://schemas.microsoft.com/office/drawing/2014/main" val="1771086294"/>
                    </a:ext>
                  </a:extLst>
                </a:gridCol>
                <a:gridCol w="715525">
                  <a:extLst>
                    <a:ext uri="{9D8B030D-6E8A-4147-A177-3AD203B41FA5}">
                      <a16:colId xmlns:a16="http://schemas.microsoft.com/office/drawing/2014/main" val="1985774578"/>
                    </a:ext>
                  </a:extLst>
                </a:gridCol>
                <a:gridCol w="638146">
                  <a:extLst>
                    <a:ext uri="{9D8B030D-6E8A-4147-A177-3AD203B41FA5}">
                      <a16:colId xmlns:a16="http://schemas.microsoft.com/office/drawing/2014/main" val="2581594877"/>
                    </a:ext>
                  </a:extLst>
                </a:gridCol>
              </a:tblGrid>
              <a:tr h="368666">
                <a:tc gridSpan="4">
                  <a:txBody>
                    <a:bodyPr/>
                    <a:lstStyle/>
                    <a:p>
                      <a:pPr algn="ctr" fontAlgn="b"/>
                      <a:r>
                        <a:rPr lang="en-GB" sz="1400" b="1" i="0" u="none" strike="noStrike" dirty="0">
                          <a:solidFill>
                            <a:srgbClr val="000000"/>
                          </a:solidFill>
                          <a:effectLst/>
                          <a:latin typeface="Calibri" panose="020F0502020204030204" pitchFamily="34" charset="0"/>
                        </a:rPr>
                        <a:t>Press releases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57512317"/>
                  </a:ext>
                </a:extLst>
              </a:tr>
              <a:tr h="368666">
                <a:tc>
                  <a:txBody>
                    <a:bodyPr/>
                    <a:lstStyle/>
                    <a:p>
                      <a:pPr algn="l" fontAlgn="b"/>
                      <a:r>
                        <a:rPr lang="en-GB" sz="1100" b="1" i="0" u="none" strike="noStrike" dirty="0">
                          <a:solidFill>
                            <a:srgbClr val="000000"/>
                          </a:solidFill>
                          <a:effectLst/>
                          <a:latin typeface="Calibri" panose="020F0502020204030204" pitchFamily="34" charset="0"/>
                        </a:rPr>
                        <a:t>Topic</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b="1" i="0" u="none" strike="noStrike" dirty="0">
                          <a:solidFill>
                            <a:srgbClr val="000000"/>
                          </a:solidFill>
                          <a:effectLst/>
                          <a:latin typeface="Calibri" panose="020F0502020204030204" pitchFamily="34" charset="0"/>
                        </a:rPr>
                        <a:t>Online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1" i="0" u="none" strike="noStrike" dirty="0">
                          <a:solidFill>
                            <a:srgbClr val="000000"/>
                          </a:solidFill>
                          <a:effectLst/>
                          <a:latin typeface="Calibri" panose="020F0502020204030204" pitchFamily="34" charset="0"/>
                        </a:rPr>
                        <a:t>Social Media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1" i="0" u="none" strike="noStrike" dirty="0">
                          <a:solidFill>
                            <a:srgbClr val="000000"/>
                          </a:solidFill>
                          <a:effectLst/>
                          <a:latin typeface="Calibri" panose="020F0502020204030204" pitchFamily="34" charset="0"/>
                        </a:rPr>
                        <a:t>Print</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88665802"/>
                  </a:ext>
                </a:extLst>
              </a:tr>
              <a:tr h="331829">
                <a:tc>
                  <a:txBody>
                    <a:bodyPr/>
                    <a:lstStyle/>
                    <a:p>
                      <a:pPr algn="l" fontAlgn="b"/>
                      <a:r>
                        <a:rPr lang="en-GB" sz="1100" b="0" i="0" u="none" strike="noStrike" dirty="0">
                          <a:solidFill>
                            <a:srgbClr val="000000"/>
                          </a:solidFill>
                          <a:effectLst/>
                          <a:latin typeface="Calibri" panose="020F0502020204030204" pitchFamily="34" charset="0"/>
                        </a:rPr>
                        <a:t>ETSI IoT Week PR</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GB" sz="1100" b="0" i="0" u="none" strike="noStrike" dirty="0">
                          <a:solidFill>
                            <a:srgbClr val="000000"/>
                          </a:solidFill>
                          <a:effectLst/>
                          <a:latin typeface="Calibri" panose="020F0502020204030204" pitchFamily="34" charset="0"/>
                        </a:rPr>
                        <a:t>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Calibri" panose="020F0502020204030204" pitchFamily="34" charset="0"/>
                        </a:rPr>
                        <a:t>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4420836"/>
                  </a:ext>
                </a:extLst>
              </a:tr>
              <a:tr h="440412">
                <a:tc>
                  <a:txBody>
                    <a:bodyPr/>
                    <a:lstStyle/>
                    <a:p>
                      <a:pPr algn="l" fontAlgn="b"/>
                      <a:r>
                        <a:rPr lang="en-GB" sz="1100" b="0" i="0" u="none" strike="noStrike" dirty="0" err="1">
                          <a:solidFill>
                            <a:srgbClr val="000000"/>
                          </a:solidFill>
                          <a:effectLst/>
                          <a:latin typeface="Calibri" panose="020F0502020204030204" pitchFamily="34" charset="0"/>
                        </a:rPr>
                        <a:t>Chordant</a:t>
                      </a:r>
                      <a:r>
                        <a:rPr lang="en-GB" sz="1100" b="0" i="0" u="none" strike="noStrike" dirty="0">
                          <a:solidFill>
                            <a:srgbClr val="000000"/>
                          </a:solidFill>
                          <a:effectLst/>
                          <a:latin typeface="Calibri" panose="020F0502020204030204" pitchFamily="34" charset="0"/>
                        </a:rPr>
                        <a:t> and Orange PR (mentioning oneM2M)</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GB" sz="1100" b="0" i="0" u="none" strike="noStrike" dirty="0">
                          <a:solidFill>
                            <a:srgbClr val="000000"/>
                          </a:solidFill>
                          <a:effectLst/>
                          <a:latin typeface="Calibri" panose="020F0502020204030204" pitchFamily="34" charset="0"/>
                        </a:rPr>
                        <a:t>97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Calibri" panose="020F0502020204030204" pitchFamily="34" charset="0"/>
                        </a:rPr>
                        <a:t>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55614"/>
                  </a:ext>
                </a:extLst>
              </a:tr>
              <a:tr h="368666">
                <a:tc>
                  <a:txBody>
                    <a:bodyPr/>
                    <a:lstStyle/>
                    <a:p>
                      <a:pPr algn="l" fontAlgn="b"/>
                      <a:r>
                        <a:rPr lang="en-GB" sz="1100" b="0" i="0" u="none" strike="noStrike" dirty="0">
                          <a:solidFill>
                            <a:srgbClr val="000000"/>
                          </a:solidFill>
                          <a:effectLst/>
                          <a:latin typeface="Calibri" panose="020F0502020204030204" pitchFamily="34" charset="0"/>
                        </a:rPr>
                        <a:t>Developers Events</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GB" sz="1100" b="0" i="0" u="none" strike="noStrike" dirty="0">
                          <a:solidFill>
                            <a:srgbClr val="000000"/>
                          </a:solidFill>
                          <a:effectLst/>
                          <a:latin typeface="Calibri" panose="020F0502020204030204" pitchFamily="34" charset="0"/>
                        </a:rPr>
                        <a:t>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Calibri" panose="020F0502020204030204" pitchFamily="34" charset="0"/>
                        </a:rPr>
                        <a:t>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40949070"/>
                  </a:ext>
                </a:extLst>
              </a:tr>
              <a:tr h="368666">
                <a:tc>
                  <a:txBody>
                    <a:bodyPr/>
                    <a:lstStyle/>
                    <a:p>
                      <a:pPr algn="l" fontAlgn="b"/>
                      <a:r>
                        <a:rPr lang="en-GB" sz="1100" b="1" i="0" u="none" strike="noStrike" dirty="0">
                          <a:solidFill>
                            <a:srgbClr val="000000"/>
                          </a:solidFill>
                          <a:effectLst/>
                          <a:latin typeface="Calibri" panose="020F0502020204030204" pitchFamily="34" charset="0"/>
                        </a:rPr>
                        <a:t>Total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b="1" i="0" u="none" strike="noStrike" dirty="0">
                          <a:solidFill>
                            <a:srgbClr val="000000"/>
                          </a:solidFill>
                          <a:effectLst/>
                          <a:latin typeface="Calibri" panose="020F0502020204030204" pitchFamily="34" charset="0"/>
                        </a:rPr>
                        <a:t>148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b="1" i="0" u="none" strike="noStrike" dirty="0">
                          <a:solidFill>
                            <a:srgbClr val="000000"/>
                          </a:solidFill>
                          <a:effectLst/>
                          <a:latin typeface="Calibri" panose="020F0502020204030204" pitchFamily="34" charset="0"/>
                        </a:rPr>
                        <a:t>56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GB" sz="11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42711845"/>
                  </a:ext>
                </a:extLst>
              </a:tr>
            </a:tbl>
          </a:graphicData>
        </a:graphic>
      </p:graphicFrame>
    </p:spTree>
    <p:extLst>
      <p:ext uri="{BB962C8B-B14F-4D97-AF65-F5344CB8AC3E}">
        <p14:creationId xmlns:p14="http://schemas.microsoft.com/office/powerpoint/2010/main" val="6177284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696" y="0"/>
            <a:ext cx="7850299" cy="1173570"/>
          </a:xfrm>
        </p:spPr>
        <p:txBody>
          <a:bodyPr>
            <a:normAutofit fontScale="90000"/>
          </a:bodyPr>
          <a:lstStyle/>
          <a:p>
            <a:r>
              <a:rPr lang="en-US" sz="4000"/>
              <a:t>Press Release Coverage Highlights</a:t>
            </a:r>
            <a:endParaRPr lang="en-US" sz="4000" dirty="0"/>
          </a:p>
        </p:txBody>
      </p:sp>
      <p:sp>
        <p:nvSpPr>
          <p:cNvPr id="30" name="Slide Number Placeholder 29"/>
          <p:cNvSpPr>
            <a:spLocks noGrp="1"/>
          </p:cNvSpPr>
          <p:nvPr>
            <p:ph type="sldNum" sz="quarter" idx="12"/>
          </p:nvPr>
        </p:nvSpPr>
        <p:spPr>
          <a:xfrm>
            <a:off x="11697628" y="6492875"/>
            <a:ext cx="494371" cy="365125"/>
          </a:xfrm>
        </p:spPr>
        <p:txBody>
          <a:bodyPr/>
          <a:lstStyle/>
          <a:p>
            <a:fld id="{163F5A94-8458-4F17-AD3C-1A083E20221D}" type="slidenum">
              <a:rPr lang="en-US" smtClean="0"/>
              <a:t>3</a:t>
            </a:fld>
            <a:endParaRPr lang="en-US" dirty="0"/>
          </a:p>
        </p:txBody>
      </p:sp>
      <p:sp>
        <p:nvSpPr>
          <p:cNvPr id="5" name="AutoShape 6" descr="Image result for IoT Now log">
            <a:extLst>
              <a:ext uri="{FF2B5EF4-FFF2-40B4-BE49-F238E27FC236}">
                <a16:creationId xmlns:a16="http://schemas.microsoft.com/office/drawing/2014/main" id="{765131A9-3802-41B4-A644-7309DE8CDD9B}"/>
              </a:ext>
            </a:extLst>
          </p:cNvPr>
          <p:cNvSpPr>
            <a:spLocks noChangeAspect="1" noChangeArrowheads="1"/>
          </p:cNvSpPr>
          <p:nvPr/>
        </p:nvSpPr>
        <p:spPr bwMode="auto">
          <a:xfrm>
            <a:off x="2778369" y="40081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142" name="Picture 22" descr="Totaltele">
            <a:extLst>
              <a:ext uri="{FF2B5EF4-FFF2-40B4-BE49-F238E27FC236}">
                <a16:creationId xmlns:a16="http://schemas.microsoft.com/office/drawing/2014/main" id="{1AE7187B-1DE9-4199-9D01-7728A4C9F9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8482" y="3805110"/>
            <a:ext cx="2000250" cy="904875"/>
          </a:xfrm>
          <a:prstGeom prst="rect">
            <a:avLst/>
          </a:prstGeom>
          <a:noFill/>
          <a:extLst>
            <a:ext uri="{909E8E84-426E-40DD-AFC4-6F175D3DCCD1}">
              <a14:hiddenFill xmlns:a14="http://schemas.microsoft.com/office/drawing/2010/main">
                <a:solidFill>
                  <a:srgbClr val="FFFFFF"/>
                </a:solidFill>
              </a14:hiddenFill>
            </a:ext>
          </a:extLst>
        </p:spPr>
      </p:pic>
      <p:pic>
        <p:nvPicPr>
          <p:cNvPr id="5148" name="Picture 28" descr="Image result for satellite evolution logo">
            <a:extLst>
              <a:ext uri="{FF2B5EF4-FFF2-40B4-BE49-F238E27FC236}">
                <a16:creationId xmlns:a16="http://schemas.microsoft.com/office/drawing/2014/main" id="{652A189B-BC1A-4071-8E24-75C8781481D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80991" y="1226442"/>
            <a:ext cx="1853416" cy="1307740"/>
          </a:xfrm>
          <a:prstGeom prst="rect">
            <a:avLst/>
          </a:prstGeom>
          <a:noFill/>
          <a:extLst>
            <a:ext uri="{909E8E84-426E-40DD-AFC4-6F175D3DCCD1}">
              <a14:hiddenFill xmlns:a14="http://schemas.microsoft.com/office/drawing/2010/main">
                <a:solidFill>
                  <a:srgbClr val="FFFFFF"/>
                </a:solidFill>
              </a14:hiddenFill>
            </a:ext>
          </a:extLst>
        </p:spPr>
      </p:pic>
      <p:pic>
        <p:nvPicPr>
          <p:cNvPr id="5160" name="Picture 40" descr="Virtual-Strategy Magazine">
            <a:extLst>
              <a:ext uri="{FF2B5EF4-FFF2-40B4-BE49-F238E27FC236}">
                <a16:creationId xmlns:a16="http://schemas.microsoft.com/office/drawing/2014/main" id="{23CE1CFC-AFA6-449F-BA0E-D20FA0938BD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075261" y="7156130"/>
            <a:ext cx="294529" cy="253432"/>
          </a:xfrm>
          <a:prstGeom prst="rect">
            <a:avLst/>
          </a:prstGeom>
          <a:noFill/>
          <a:extLst>
            <a:ext uri="{909E8E84-426E-40DD-AFC4-6F175D3DCCD1}">
              <a14:hiddenFill xmlns:a14="http://schemas.microsoft.com/office/drawing/2010/main">
                <a:solidFill>
                  <a:srgbClr val="FFFFFF"/>
                </a:solidFill>
              </a14:hiddenFill>
            </a:ext>
          </a:extLst>
        </p:spPr>
      </p:pic>
      <p:pic>
        <p:nvPicPr>
          <p:cNvPr id="5166" name="Picture 46" descr="So-Co-IT">
            <a:extLst>
              <a:ext uri="{FF2B5EF4-FFF2-40B4-BE49-F238E27FC236}">
                <a16:creationId xmlns:a16="http://schemas.microsoft.com/office/drawing/2014/main" id="{356B218A-318F-45C6-A4D2-D1B6979B328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05488" y="2205105"/>
            <a:ext cx="1350065" cy="567027"/>
          </a:xfrm>
          <a:prstGeom prst="rect">
            <a:avLst/>
          </a:prstGeom>
          <a:noFill/>
          <a:extLst>
            <a:ext uri="{909E8E84-426E-40DD-AFC4-6F175D3DCCD1}">
              <a14:hiddenFill xmlns:a14="http://schemas.microsoft.com/office/drawing/2010/main">
                <a:solidFill>
                  <a:srgbClr val="FFFFFF"/>
                </a:solidFill>
              </a14:hiddenFill>
            </a:ext>
          </a:extLst>
        </p:spPr>
      </p:pic>
      <p:pic>
        <p:nvPicPr>
          <p:cNvPr id="5168" name="Picture 48" descr="TelcoProfessionals">
            <a:extLst>
              <a:ext uri="{FF2B5EF4-FFF2-40B4-BE49-F238E27FC236}">
                <a16:creationId xmlns:a16="http://schemas.microsoft.com/office/drawing/2014/main" id="{1E4291AF-22F3-4FD4-B0C7-2FF69AB5848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8564" y="2810954"/>
            <a:ext cx="2775864" cy="800101"/>
          </a:xfrm>
          <a:prstGeom prst="rect">
            <a:avLst/>
          </a:prstGeom>
          <a:noFill/>
          <a:extLst>
            <a:ext uri="{909E8E84-426E-40DD-AFC4-6F175D3DCCD1}">
              <a14:hiddenFill xmlns:a14="http://schemas.microsoft.com/office/drawing/2010/main">
                <a:solidFill>
                  <a:srgbClr val="FFFFFF"/>
                </a:solidFill>
              </a14:hiddenFill>
            </a:ext>
          </a:extLst>
        </p:spPr>
      </p:pic>
      <p:pic>
        <p:nvPicPr>
          <p:cNvPr id="5170" name="Picture 50">
            <a:extLst>
              <a:ext uri="{FF2B5EF4-FFF2-40B4-BE49-F238E27FC236}">
                <a16:creationId xmlns:a16="http://schemas.microsoft.com/office/drawing/2014/main" id="{2FE55121-6EEC-4DD4-94F4-2CF5872AB08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03742" y="1960453"/>
            <a:ext cx="3687760" cy="45133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D344012A-08AA-4522-B0D5-68B034F0B491}"/>
              </a:ext>
            </a:extLst>
          </p:cNvPr>
          <p:cNvPicPr>
            <a:picLocks noChangeAspect="1"/>
          </p:cNvPicPr>
          <p:nvPr/>
        </p:nvPicPr>
        <p:blipFill rotWithShape="1">
          <a:blip r:embed="rId9"/>
          <a:srcRect l="1471" t="12527" r="91985" b="83670"/>
          <a:stretch/>
        </p:blipFill>
        <p:spPr>
          <a:xfrm>
            <a:off x="7808837" y="4152409"/>
            <a:ext cx="2827376" cy="599533"/>
          </a:xfrm>
          <a:prstGeom prst="rect">
            <a:avLst/>
          </a:prstGeom>
        </p:spPr>
      </p:pic>
      <p:pic>
        <p:nvPicPr>
          <p:cNvPr id="6" name="Picture 5">
            <a:extLst>
              <a:ext uri="{FF2B5EF4-FFF2-40B4-BE49-F238E27FC236}">
                <a16:creationId xmlns:a16="http://schemas.microsoft.com/office/drawing/2014/main" id="{ABE92715-682C-411F-A90C-E1A3458BC71F}"/>
              </a:ext>
            </a:extLst>
          </p:cNvPr>
          <p:cNvPicPr>
            <a:picLocks noChangeAspect="1"/>
          </p:cNvPicPr>
          <p:nvPr/>
        </p:nvPicPr>
        <p:blipFill rotWithShape="1">
          <a:blip r:embed="rId10"/>
          <a:srcRect l="6691" t="34896" r="75515" b="59471"/>
          <a:stretch/>
        </p:blipFill>
        <p:spPr>
          <a:xfrm>
            <a:off x="6861025" y="3363160"/>
            <a:ext cx="4337348" cy="451338"/>
          </a:xfrm>
          <a:prstGeom prst="rect">
            <a:avLst/>
          </a:prstGeom>
        </p:spPr>
      </p:pic>
      <p:pic>
        <p:nvPicPr>
          <p:cNvPr id="7" name="Picture 6">
            <a:extLst>
              <a:ext uri="{FF2B5EF4-FFF2-40B4-BE49-F238E27FC236}">
                <a16:creationId xmlns:a16="http://schemas.microsoft.com/office/drawing/2014/main" id="{1925C03F-E9A7-40DE-9712-1A330F3A3DF7}"/>
              </a:ext>
            </a:extLst>
          </p:cNvPr>
          <p:cNvPicPr>
            <a:picLocks noChangeAspect="1"/>
          </p:cNvPicPr>
          <p:nvPr/>
        </p:nvPicPr>
        <p:blipFill rotWithShape="1">
          <a:blip r:embed="rId11"/>
          <a:srcRect l="4338" t="9395" r="85333" b="86158"/>
          <a:stretch/>
        </p:blipFill>
        <p:spPr>
          <a:xfrm>
            <a:off x="8723598" y="5227983"/>
            <a:ext cx="3505275" cy="495967"/>
          </a:xfrm>
          <a:prstGeom prst="rect">
            <a:avLst/>
          </a:prstGeom>
        </p:spPr>
      </p:pic>
      <p:pic>
        <p:nvPicPr>
          <p:cNvPr id="1026" name="Picture 2" descr="IT Reseller Magazine">
            <a:extLst>
              <a:ext uri="{FF2B5EF4-FFF2-40B4-BE49-F238E27FC236}">
                <a16:creationId xmlns:a16="http://schemas.microsoft.com/office/drawing/2014/main" id="{7F3CF2BC-CFE5-4821-9A8B-25A9F220C4F5}"/>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59044" y="1315843"/>
            <a:ext cx="2219325" cy="8001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vigilance-securitymagazine.com">
            <a:extLst>
              <a:ext uri="{FF2B5EF4-FFF2-40B4-BE49-F238E27FC236}">
                <a16:creationId xmlns:a16="http://schemas.microsoft.com/office/drawing/2014/main" id="{4A5FC6F1-B298-42A2-B627-329DACA98C50}"/>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891907" y="5168265"/>
            <a:ext cx="2390775" cy="9525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LATEST SOFTWARE TESTING NEWS">
            <a:extLst>
              <a:ext uri="{FF2B5EF4-FFF2-40B4-BE49-F238E27FC236}">
                <a16:creationId xmlns:a16="http://schemas.microsoft.com/office/drawing/2014/main" id="{C961D8DA-080A-4A85-ABE8-55F9377F5B07}"/>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r="82997" b="9791"/>
          <a:stretch/>
        </p:blipFill>
        <p:spPr bwMode="auto">
          <a:xfrm>
            <a:off x="4838330" y="2998492"/>
            <a:ext cx="1651893" cy="130774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AF3C5C51-8B87-4054-B5E1-FF3A9B4F0D00}"/>
              </a:ext>
            </a:extLst>
          </p:cNvPr>
          <p:cNvPicPr>
            <a:picLocks noChangeAspect="1"/>
          </p:cNvPicPr>
          <p:nvPr/>
        </p:nvPicPr>
        <p:blipFill rotWithShape="1">
          <a:blip r:embed="rId15"/>
          <a:srcRect l="6464" t="34580" r="77130" b="56548"/>
          <a:stretch/>
        </p:blipFill>
        <p:spPr>
          <a:xfrm>
            <a:off x="363486" y="5046776"/>
            <a:ext cx="4829766" cy="858383"/>
          </a:xfrm>
          <a:prstGeom prst="rect">
            <a:avLst/>
          </a:prstGeom>
        </p:spPr>
      </p:pic>
      <p:pic>
        <p:nvPicPr>
          <p:cNvPr id="1030" name="Picture 6">
            <a:extLst>
              <a:ext uri="{FF2B5EF4-FFF2-40B4-BE49-F238E27FC236}">
                <a16:creationId xmlns:a16="http://schemas.microsoft.com/office/drawing/2014/main" id="{A85452D1-8406-4956-8019-9C600089AEDB}"/>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887555" y="5894626"/>
            <a:ext cx="2202354" cy="3673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08305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1253" y="152234"/>
            <a:ext cx="10515600" cy="1325563"/>
          </a:xfrm>
        </p:spPr>
        <p:txBody>
          <a:bodyPr>
            <a:normAutofit/>
          </a:bodyPr>
          <a:lstStyle/>
          <a:p>
            <a:r>
              <a:rPr lang="en-US" dirty="0"/>
              <a:t>Press Releases </a:t>
            </a:r>
          </a:p>
        </p:txBody>
      </p:sp>
      <p:sp>
        <p:nvSpPr>
          <p:cNvPr id="18" name="Content Placeholder 2">
            <a:extLst>
              <a:ext uri="{FF2B5EF4-FFF2-40B4-BE49-F238E27FC236}">
                <a16:creationId xmlns:a16="http://schemas.microsoft.com/office/drawing/2014/main" id="{C93CB627-D2FC-4058-92C9-266D0099A523}"/>
              </a:ext>
            </a:extLst>
          </p:cNvPr>
          <p:cNvSpPr>
            <a:spLocks noGrp="1"/>
          </p:cNvSpPr>
          <p:nvPr>
            <p:ph idx="1"/>
          </p:nvPr>
        </p:nvSpPr>
        <p:spPr>
          <a:xfrm>
            <a:off x="838200" y="1645603"/>
            <a:ext cx="10515600" cy="4217315"/>
          </a:xfrm>
        </p:spPr>
        <p:txBody>
          <a:bodyPr>
            <a:normAutofit fontScale="92500" lnSpcReduction="10000"/>
          </a:bodyPr>
          <a:lstStyle/>
          <a:p>
            <a:pPr marL="457200" lvl="2">
              <a:spcBef>
                <a:spcPts val="600"/>
              </a:spcBef>
            </a:pPr>
            <a:r>
              <a:rPr lang="en-GB" sz="2600" dirty="0"/>
              <a:t>A news release on the oneM2M demos at ETSI IoT Week was issued. </a:t>
            </a:r>
          </a:p>
          <a:p>
            <a:pPr marL="228600" lvl="2" indent="0">
              <a:spcBef>
                <a:spcPts val="600"/>
              </a:spcBef>
              <a:buNone/>
            </a:pPr>
            <a:r>
              <a:rPr lang="en-GB" sz="2600" dirty="0"/>
              <a:t> </a:t>
            </a:r>
          </a:p>
          <a:p>
            <a:pPr marL="457200" lvl="2">
              <a:spcBef>
                <a:spcPts val="600"/>
              </a:spcBef>
            </a:pPr>
            <a:r>
              <a:rPr lang="en-GB" sz="2600" dirty="0"/>
              <a:t>A news release regarding oneM2M’s upcoming and most recent developer events was issued earlier this week.  </a:t>
            </a:r>
          </a:p>
          <a:p>
            <a:pPr marL="228600" lvl="2" indent="0">
              <a:spcBef>
                <a:spcPts val="600"/>
              </a:spcBef>
              <a:buNone/>
            </a:pPr>
            <a:endParaRPr lang="en-GB" sz="2600" dirty="0"/>
          </a:p>
          <a:p>
            <a:pPr marL="457200" lvl="2">
              <a:spcBef>
                <a:spcPts val="600"/>
              </a:spcBef>
            </a:pPr>
            <a:r>
              <a:rPr lang="en-GB" sz="2600" dirty="0"/>
              <a:t>A news release on Release 4 highlights has been drafted. </a:t>
            </a:r>
          </a:p>
          <a:p>
            <a:pPr marL="228600" lvl="2" indent="0">
              <a:spcBef>
                <a:spcPts val="600"/>
              </a:spcBef>
              <a:buNone/>
            </a:pPr>
            <a:endParaRPr lang="en-GB" sz="2600" dirty="0"/>
          </a:p>
          <a:p>
            <a:pPr marL="457200" lvl="2">
              <a:spcBef>
                <a:spcPts val="600"/>
              </a:spcBef>
            </a:pPr>
            <a:r>
              <a:rPr lang="en-GB" sz="2600" dirty="0"/>
              <a:t>A news release announcing oneM2M and the IoT Connectivity Alliance’s partnership is being finalised. </a:t>
            </a:r>
          </a:p>
          <a:p>
            <a:pPr marL="457200" lvl="2">
              <a:spcBef>
                <a:spcPts val="600"/>
              </a:spcBef>
            </a:pPr>
            <a:endParaRPr lang="en-GB" sz="2600" dirty="0"/>
          </a:p>
          <a:p>
            <a:pPr marL="457200" lvl="2">
              <a:spcBef>
                <a:spcPts val="600"/>
              </a:spcBef>
            </a:pPr>
            <a:r>
              <a:rPr lang="en-GB" sz="2600" dirty="0"/>
              <a:t>A press release will be drafted on the Indian Government smart cities bid if successful.</a:t>
            </a:r>
          </a:p>
          <a:p>
            <a:pPr marL="457200" lvl="2">
              <a:spcBef>
                <a:spcPts val="600"/>
              </a:spcBef>
            </a:pPr>
            <a:endParaRPr lang="en-GB" sz="2200" dirty="0"/>
          </a:p>
          <a:p>
            <a:pPr marL="228600" lvl="2" indent="0">
              <a:spcBef>
                <a:spcPts val="600"/>
              </a:spcBef>
              <a:buNone/>
            </a:pPr>
            <a:endParaRPr lang="en-US" sz="2200" dirty="0"/>
          </a:p>
        </p:txBody>
      </p:sp>
      <p:sp>
        <p:nvSpPr>
          <p:cNvPr id="30" name="Slide Number Placeholder 29"/>
          <p:cNvSpPr>
            <a:spLocks noGrp="1"/>
          </p:cNvSpPr>
          <p:nvPr>
            <p:ph type="sldNum" sz="quarter" idx="12"/>
          </p:nvPr>
        </p:nvSpPr>
        <p:spPr>
          <a:xfrm>
            <a:off x="8610600" y="6077585"/>
            <a:ext cx="2743200" cy="365125"/>
          </a:xfrm>
        </p:spPr>
        <p:txBody>
          <a:bodyPr>
            <a:normAutofit/>
          </a:bodyPr>
          <a:lstStyle/>
          <a:p>
            <a:pPr>
              <a:spcAft>
                <a:spcPts val="600"/>
              </a:spcAft>
            </a:pPr>
            <a:fld id="{163F5A94-8458-4F17-AD3C-1A083E20221D}" type="slidenum">
              <a:rPr lang="en-US"/>
              <a:pPr>
                <a:spcAft>
                  <a:spcPts val="600"/>
                </a:spcAft>
              </a:pPr>
              <a:t>4</a:t>
            </a:fld>
            <a:endParaRPr lang="en-US"/>
          </a:p>
        </p:txBody>
      </p:sp>
    </p:spTree>
    <p:extLst>
      <p:ext uri="{BB962C8B-B14F-4D97-AF65-F5344CB8AC3E}">
        <p14:creationId xmlns:p14="http://schemas.microsoft.com/office/powerpoint/2010/main" val="16280763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03662" y="5118754"/>
            <a:ext cx="8584676" cy="1044301"/>
          </a:xfrm>
        </p:spPr>
        <p:txBody>
          <a:bodyPr vert="horz" lIns="91440" tIns="45720" rIns="91440" bIns="45720" rtlCol="0" anchor="t">
            <a:normAutofit/>
          </a:bodyPr>
          <a:lstStyle/>
          <a:p>
            <a:pPr algn="ctr"/>
            <a:r>
              <a:rPr lang="en-US" sz="4800" dirty="0">
                <a:solidFill>
                  <a:schemeClr val="tx1"/>
                </a:solidFill>
              </a:rPr>
              <a:t>Upcoming editorial coverage </a:t>
            </a:r>
          </a:p>
        </p:txBody>
      </p:sp>
      <p:sp>
        <p:nvSpPr>
          <p:cNvPr id="114" name="Oval 113">
            <a:extLst>
              <a:ext uri="{FF2B5EF4-FFF2-40B4-BE49-F238E27FC236}">
                <a16:creationId xmlns:a16="http://schemas.microsoft.com/office/drawing/2014/main" id="{0C45045A-6083-4B3E-956A-6758233752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0744" y="832894"/>
            <a:ext cx="3300984" cy="330098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6" name="Oval 115">
            <a:extLst>
              <a:ext uri="{FF2B5EF4-FFF2-40B4-BE49-F238E27FC236}">
                <a16:creationId xmlns:a16="http://schemas.microsoft.com/office/drawing/2014/main" id="{EBD2B2B2-1395-4E7B-87A0-BD34551C01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5336" y="997486"/>
            <a:ext cx="2971800" cy="2971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8" name="Oval 117">
            <a:extLst>
              <a:ext uri="{FF2B5EF4-FFF2-40B4-BE49-F238E27FC236}">
                <a16:creationId xmlns:a16="http://schemas.microsoft.com/office/drawing/2014/main" id="{42875DDC-0225-45F8-B745-78688F2D1A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45509" y="832894"/>
            <a:ext cx="3300984" cy="330098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0" name="Oval 119">
            <a:extLst>
              <a:ext uri="{FF2B5EF4-FFF2-40B4-BE49-F238E27FC236}">
                <a16:creationId xmlns:a16="http://schemas.microsoft.com/office/drawing/2014/main" id="{4F329563-0961-4426-90D2-2DF4888E54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10101" y="997486"/>
            <a:ext cx="2971800" cy="2971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2" name="Oval 121">
            <a:extLst>
              <a:ext uri="{FF2B5EF4-FFF2-40B4-BE49-F238E27FC236}">
                <a16:creationId xmlns:a16="http://schemas.microsoft.com/office/drawing/2014/main" id="{12617755-D451-4BAF-9B55-518297BFF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60273" y="832894"/>
            <a:ext cx="3300984" cy="330098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4" name="Oval 123">
            <a:extLst>
              <a:ext uri="{FF2B5EF4-FFF2-40B4-BE49-F238E27FC236}">
                <a16:creationId xmlns:a16="http://schemas.microsoft.com/office/drawing/2014/main" id="{86C062C2-3673-4248-BE21-B51B16E632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4865" y="997486"/>
            <a:ext cx="2971800" cy="2971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Picture 2" descr="Image result for IT pro portal logo">
            <a:extLst>
              <a:ext uri="{FF2B5EF4-FFF2-40B4-BE49-F238E27FC236}">
                <a16:creationId xmlns:a16="http://schemas.microsoft.com/office/drawing/2014/main" id="{D86A251E-92A1-4398-AEE0-AC6F4691E93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532422" y="1980817"/>
            <a:ext cx="2503677" cy="513253"/>
          </a:xfrm>
          <a:prstGeom prst="rect">
            <a:avLst/>
          </a:prstGeom>
          <a:noFill/>
          <a:extLst>
            <a:ext uri="{909E8E84-426E-40DD-AFC4-6F175D3DCCD1}">
              <a14:hiddenFill xmlns:a14="http://schemas.microsoft.com/office/drawing/2010/main">
                <a:solidFill>
                  <a:srgbClr val="FFFFFF"/>
                </a:solidFill>
              </a14:hiddenFill>
            </a:ext>
          </a:extLst>
        </p:spPr>
      </p:pic>
      <p:sp>
        <p:nvSpPr>
          <p:cNvPr id="30" name="Slide Number Placeholder 29"/>
          <p:cNvSpPr>
            <a:spLocks noGrp="1"/>
          </p:cNvSpPr>
          <p:nvPr>
            <p:ph type="sldNum" sz="quarter" idx="12"/>
          </p:nvPr>
        </p:nvSpPr>
        <p:spPr>
          <a:xfrm>
            <a:off x="11000232" y="6108192"/>
            <a:ext cx="548640" cy="548640"/>
          </a:xfrm>
          <a:prstGeom prst="ellipse">
            <a:avLst/>
          </a:prstGeom>
          <a:solidFill>
            <a:srgbClr val="7F7F7F"/>
          </a:solidFill>
        </p:spPr>
        <p:txBody>
          <a:bodyPr vert="horz" lIns="91440" tIns="45720" rIns="91440" bIns="45720" rtlCol="0" anchor="ctr">
            <a:normAutofit/>
          </a:bodyPr>
          <a:lstStyle/>
          <a:p>
            <a:pPr algn="ctr">
              <a:spcAft>
                <a:spcPts val="600"/>
              </a:spcAft>
            </a:pPr>
            <a:fld id="{163F5A94-8458-4F17-AD3C-1A083E20221D}" type="slidenum">
              <a:rPr lang="en-US" sz="1500">
                <a:solidFill>
                  <a:srgbClr val="FFFFFF"/>
                </a:solidFill>
              </a:rPr>
              <a:pPr algn="ctr">
                <a:spcAft>
                  <a:spcPts val="600"/>
                </a:spcAft>
              </a:pPr>
              <a:t>5</a:t>
            </a:fld>
            <a:endParaRPr lang="en-US" sz="1500">
              <a:solidFill>
                <a:srgbClr val="FFFFFF"/>
              </a:solidFill>
            </a:endParaRPr>
          </a:p>
        </p:txBody>
      </p:sp>
      <p:sp>
        <p:nvSpPr>
          <p:cNvPr id="33" name="Rectangle 32">
            <a:extLst>
              <a:ext uri="{FF2B5EF4-FFF2-40B4-BE49-F238E27FC236}">
                <a16:creationId xmlns:a16="http://schemas.microsoft.com/office/drawing/2014/main" id="{56ED1B0F-65BD-4A9D-992A-4F8BC6593619}"/>
              </a:ext>
            </a:extLst>
          </p:cNvPr>
          <p:cNvSpPr/>
          <p:nvPr/>
        </p:nvSpPr>
        <p:spPr>
          <a:xfrm>
            <a:off x="8296950" y="2503107"/>
            <a:ext cx="2748501" cy="850682"/>
          </a:xfrm>
          <a:prstGeom prst="rect">
            <a:avLst/>
          </a:prstGeom>
        </p:spPr>
        <p:txBody>
          <a:bodyPr wrap="square">
            <a:spAutoFit/>
          </a:bodyPr>
          <a:lstStyle/>
          <a:p>
            <a:pPr lvl="1" algn="ctr">
              <a:lnSpc>
                <a:spcPct val="120000"/>
              </a:lnSpc>
              <a:spcBef>
                <a:spcPts val="600"/>
              </a:spcBef>
            </a:pPr>
            <a:r>
              <a:rPr lang="en-GB" sz="1400" dirty="0">
                <a:solidFill>
                  <a:schemeClr val="bg1"/>
                </a:solidFill>
                <a:latin typeface="Myriad Pro" panose="020B0503030403020204" pitchFamily="34" charset="0"/>
              </a:rPr>
              <a:t>A comment piece on securing smart cities in IT Pro Portal.</a:t>
            </a:r>
          </a:p>
        </p:txBody>
      </p:sp>
      <p:sp>
        <p:nvSpPr>
          <p:cNvPr id="3" name="Rectangle 2">
            <a:extLst>
              <a:ext uri="{FF2B5EF4-FFF2-40B4-BE49-F238E27FC236}">
                <a16:creationId xmlns:a16="http://schemas.microsoft.com/office/drawing/2014/main" id="{FE4509A7-D80F-4EFE-8CA9-7D95479050D3}"/>
              </a:ext>
            </a:extLst>
          </p:cNvPr>
          <p:cNvSpPr/>
          <p:nvPr/>
        </p:nvSpPr>
        <p:spPr>
          <a:xfrm>
            <a:off x="4392608" y="2644265"/>
            <a:ext cx="2849217" cy="848117"/>
          </a:xfrm>
          <a:prstGeom prst="rect">
            <a:avLst/>
          </a:prstGeom>
        </p:spPr>
        <p:txBody>
          <a:bodyPr wrap="square">
            <a:spAutoFit/>
          </a:bodyPr>
          <a:lstStyle/>
          <a:p>
            <a:pPr lvl="1" algn="ctr">
              <a:lnSpc>
                <a:spcPct val="120000"/>
              </a:lnSpc>
              <a:spcBef>
                <a:spcPts val="600"/>
              </a:spcBef>
            </a:pPr>
            <a:r>
              <a:rPr lang="en-GB" sz="1400" dirty="0">
                <a:solidFill>
                  <a:schemeClr val="bg1"/>
                </a:solidFill>
                <a:latin typeface="Myriad Pro" panose="020B0503030403020204" pitchFamily="34" charset="0"/>
              </a:rPr>
              <a:t>A feature on semantic interoperability is due to be published in Networking +.</a:t>
            </a:r>
          </a:p>
        </p:txBody>
      </p:sp>
      <p:sp>
        <p:nvSpPr>
          <p:cNvPr id="5" name="Rectangle 4">
            <a:extLst>
              <a:ext uri="{FF2B5EF4-FFF2-40B4-BE49-F238E27FC236}">
                <a16:creationId xmlns:a16="http://schemas.microsoft.com/office/drawing/2014/main" id="{A0F08959-B855-4836-ACE0-7FC8EA76B733}"/>
              </a:ext>
            </a:extLst>
          </p:cNvPr>
          <p:cNvSpPr/>
          <p:nvPr/>
        </p:nvSpPr>
        <p:spPr>
          <a:xfrm>
            <a:off x="789319" y="2578318"/>
            <a:ext cx="2706916" cy="1106650"/>
          </a:xfrm>
          <a:prstGeom prst="rect">
            <a:avLst/>
          </a:prstGeom>
        </p:spPr>
        <p:txBody>
          <a:bodyPr wrap="square">
            <a:spAutoFit/>
          </a:bodyPr>
          <a:lstStyle/>
          <a:p>
            <a:pPr lvl="1" algn="ctr">
              <a:lnSpc>
                <a:spcPct val="120000"/>
              </a:lnSpc>
              <a:spcBef>
                <a:spcPts val="600"/>
              </a:spcBef>
            </a:pPr>
            <a:r>
              <a:rPr lang="en-GB" sz="1400" dirty="0">
                <a:solidFill>
                  <a:schemeClr val="bg1"/>
                </a:solidFill>
                <a:latin typeface="Myriad Pro" panose="020B0503030403020204" pitchFamily="34" charset="0"/>
              </a:rPr>
              <a:t>A feature on connected and intelligent transport solutions will be published in January. </a:t>
            </a:r>
          </a:p>
        </p:txBody>
      </p:sp>
      <p:pic>
        <p:nvPicPr>
          <p:cNvPr id="16" name="Picture 4" descr="Image result for networking plus logo">
            <a:extLst>
              <a:ext uri="{FF2B5EF4-FFF2-40B4-BE49-F238E27FC236}">
                <a16:creationId xmlns:a16="http://schemas.microsoft.com/office/drawing/2014/main" id="{91586C57-0F5C-4481-A68B-E68D1AA7DA26}"/>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458172" y="1268376"/>
            <a:ext cx="1275655" cy="127565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B2DB57BF-CA15-47BA-BA7D-21B67BFA450F}"/>
              </a:ext>
            </a:extLst>
          </p:cNvPr>
          <p:cNvPicPr>
            <a:picLocks noChangeAspect="1"/>
          </p:cNvPicPr>
          <p:nvPr/>
        </p:nvPicPr>
        <p:blipFill rotWithShape="1">
          <a:blip r:embed="rId5"/>
          <a:srcRect l="34039" t="14668" r="54654" b="70267"/>
          <a:stretch/>
        </p:blipFill>
        <p:spPr>
          <a:xfrm>
            <a:off x="1577673" y="1408788"/>
            <a:ext cx="1411183" cy="1169530"/>
          </a:xfrm>
          <a:prstGeom prst="rect">
            <a:avLst/>
          </a:prstGeom>
        </p:spPr>
      </p:pic>
    </p:spTree>
    <p:extLst>
      <p:ext uri="{BB962C8B-B14F-4D97-AF65-F5344CB8AC3E}">
        <p14:creationId xmlns:p14="http://schemas.microsoft.com/office/powerpoint/2010/main" val="663637890"/>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42" name="Title 1">
            <a:extLst>
              <a:ext uri="{FF2B5EF4-FFF2-40B4-BE49-F238E27FC236}">
                <a16:creationId xmlns:a16="http://schemas.microsoft.com/office/drawing/2014/main" id="{BE7E647A-8F0C-4833-9931-BD102D03A003}"/>
              </a:ext>
            </a:extLst>
          </p:cNvPr>
          <p:cNvSpPr>
            <a:spLocks noGrp="1"/>
          </p:cNvSpPr>
          <p:nvPr>
            <p:ph type="title"/>
          </p:nvPr>
        </p:nvSpPr>
        <p:spPr>
          <a:xfrm>
            <a:off x="4654295" y="4522156"/>
            <a:ext cx="5609222" cy="1363215"/>
          </a:xfrm>
        </p:spPr>
        <p:txBody>
          <a:bodyPr vert="horz" lIns="91440" tIns="45720" rIns="91440" bIns="45720" rtlCol="0" anchor="t">
            <a:normAutofit/>
          </a:bodyPr>
          <a:lstStyle/>
          <a:p>
            <a:r>
              <a:rPr lang="en-US" sz="3700" dirty="0">
                <a:solidFill>
                  <a:schemeClr val="tx1"/>
                </a:solidFill>
                <a:latin typeface="+mj-lt"/>
              </a:rPr>
              <a:t>Features are currently being drafted and approved for: </a:t>
            </a:r>
          </a:p>
        </p:txBody>
      </p:sp>
      <p:sp>
        <p:nvSpPr>
          <p:cNvPr id="50" name="Freeform: Shape 49">
            <a:extLst>
              <a:ext uri="{FF2B5EF4-FFF2-40B4-BE49-F238E27FC236}">
                <a16:creationId xmlns:a16="http://schemas.microsoft.com/office/drawing/2014/main" id="{F6E384F5-137A-40B1-97F0-694CC6ECD5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122218"/>
            <a:ext cx="3730752" cy="4735782"/>
          </a:xfrm>
          <a:custGeom>
            <a:avLst/>
            <a:gdLst>
              <a:gd name="connsiteX0" fmla="*/ 640080 w 3730752"/>
              <a:gd name="connsiteY0" fmla="*/ 0 h 4735782"/>
              <a:gd name="connsiteX1" fmla="*/ 3730752 w 3730752"/>
              <a:gd name="connsiteY1" fmla="*/ 3090672 h 4735782"/>
              <a:gd name="connsiteX2" fmla="*/ 3357725 w 3730752"/>
              <a:gd name="connsiteY2" fmla="*/ 4563870 h 4735782"/>
              <a:gd name="connsiteX3" fmla="*/ 3253285 w 3730752"/>
              <a:gd name="connsiteY3" fmla="*/ 4735782 h 4735782"/>
              <a:gd name="connsiteX4" fmla="*/ 0 w 3730752"/>
              <a:gd name="connsiteY4" fmla="*/ 4735782 h 4735782"/>
              <a:gd name="connsiteX5" fmla="*/ 0 w 3730752"/>
              <a:gd name="connsiteY5" fmla="*/ 67215 h 4735782"/>
              <a:gd name="connsiteX6" fmla="*/ 17202 w 3730752"/>
              <a:gd name="connsiteY6" fmla="*/ 62792 h 4735782"/>
              <a:gd name="connsiteX7" fmla="*/ 640080 w 3730752"/>
              <a:gd name="connsiteY7" fmla="*/ 0 h 473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30752" h="4735782">
                <a:moveTo>
                  <a:pt x="640080" y="0"/>
                </a:moveTo>
                <a:cubicBezTo>
                  <a:pt x="2347011" y="0"/>
                  <a:pt x="3730752" y="1383741"/>
                  <a:pt x="3730752" y="3090672"/>
                </a:cubicBezTo>
                <a:cubicBezTo>
                  <a:pt x="3730752" y="3624088"/>
                  <a:pt x="3595621" y="4125943"/>
                  <a:pt x="3357725" y="4563870"/>
                </a:cubicBezTo>
                <a:lnTo>
                  <a:pt x="3253285" y="4735782"/>
                </a:lnTo>
                <a:lnTo>
                  <a:pt x="0" y="4735782"/>
                </a:lnTo>
                <a:lnTo>
                  <a:pt x="0" y="67215"/>
                </a:lnTo>
                <a:lnTo>
                  <a:pt x="17202" y="62792"/>
                </a:lnTo>
                <a:cubicBezTo>
                  <a:pt x="218397" y="21621"/>
                  <a:pt x="426714" y="0"/>
                  <a:pt x="64008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Freeform: Shape 51">
            <a:extLst>
              <a:ext uri="{FF2B5EF4-FFF2-40B4-BE49-F238E27FC236}">
                <a16:creationId xmlns:a16="http://schemas.microsoft.com/office/drawing/2014/main" id="{EBA87361-6D30-46E4-834B-719CF5905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8332"/>
            <a:ext cx="3564638" cy="4569668"/>
          </a:xfrm>
          <a:custGeom>
            <a:avLst/>
            <a:gdLst>
              <a:gd name="connsiteX0" fmla="*/ 640080 w 3564638"/>
              <a:gd name="connsiteY0" fmla="*/ 0 h 4569668"/>
              <a:gd name="connsiteX1" fmla="*/ 3564638 w 3564638"/>
              <a:gd name="connsiteY1" fmla="*/ 2924558 h 4569668"/>
              <a:gd name="connsiteX2" fmla="*/ 3065170 w 3564638"/>
              <a:gd name="connsiteY2" fmla="*/ 4559707 h 4569668"/>
              <a:gd name="connsiteX3" fmla="*/ 3057720 w 3564638"/>
              <a:gd name="connsiteY3" fmla="*/ 4569668 h 4569668"/>
              <a:gd name="connsiteX4" fmla="*/ 0 w 3564638"/>
              <a:gd name="connsiteY4" fmla="*/ 4569668 h 4569668"/>
              <a:gd name="connsiteX5" fmla="*/ 0 w 3564638"/>
              <a:gd name="connsiteY5" fmla="*/ 72448 h 4569668"/>
              <a:gd name="connsiteX6" fmla="*/ 50679 w 3564638"/>
              <a:gd name="connsiteY6" fmla="*/ 59417 h 4569668"/>
              <a:gd name="connsiteX7" fmla="*/ 640080 w 3564638"/>
              <a:gd name="connsiteY7" fmla="*/ 0 h 456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4638" h="4569668">
                <a:moveTo>
                  <a:pt x="640080" y="0"/>
                </a:moveTo>
                <a:cubicBezTo>
                  <a:pt x="2255269" y="0"/>
                  <a:pt x="3564638" y="1309369"/>
                  <a:pt x="3564638" y="2924558"/>
                </a:cubicBezTo>
                <a:cubicBezTo>
                  <a:pt x="3564638" y="3530254"/>
                  <a:pt x="3380508" y="4092944"/>
                  <a:pt x="3065170" y="4559707"/>
                </a:cubicBezTo>
                <a:lnTo>
                  <a:pt x="3057720" y="4569668"/>
                </a:lnTo>
                <a:lnTo>
                  <a:pt x="0" y="4569668"/>
                </a:lnTo>
                <a:lnTo>
                  <a:pt x="0" y="72448"/>
                </a:lnTo>
                <a:lnTo>
                  <a:pt x="50679" y="59417"/>
                </a:lnTo>
                <a:cubicBezTo>
                  <a:pt x="241061" y="20459"/>
                  <a:pt x="438181" y="0"/>
                  <a:pt x="64008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Freeform: Shape 53">
            <a:extLst>
              <a:ext uri="{FF2B5EF4-FFF2-40B4-BE49-F238E27FC236}">
                <a16:creationId xmlns:a16="http://schemas.microsoft.com/office/drawing/2014/main" id="{9DBC4630-03DA-474F-BBCB-BA3AE6B31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1982" y="-4332"/>
            <a:ext cx="4242816" cy="2454158"/>
          </a:xfrm>
          <a:custGeom>
            <a:avLst/>
            <a:gdLst>
              <a:gd name="connsiteX0" fmla="*/ 28633 w 4242816"/>
              <a:gd name="connsiteY0" fmla="*/ 0 h 2454158"/>
              <a:gd name="connsiteX1" fmla="*/ 4214183 w 4242816"/>
              <a:gd name="connsiteY1" fmla="*/ 0 h 2454158"/>
              <a:gd name="connsiteX2" fmla="*/ 4231864 w 4242816"/>
              <a:gd name="connsiteY2" fmla="*/ 115848 h 2454158"/>
              <a:gd name="connsiteX3" fmla="*/ 4242816 w 4242816"/>
              <a:gd name="connsiteY3" fmla="*/ 332750 h 2454158"/>
              <a:gd name="connsiteX4" fmla="*/ 2121408 w 4242816"/>
              <a:gd name="connsiteY4" fmla="*/ 2454158 h 2454158"/>
              <a:gd name="connsiteX5" fmla="*/ 0 w 4242816"/>
              <a:gd name="connsiteY5" fmla="*/ 332750 h 2454158"/>
              <a:gd name="connsiteX6" fmla="*/ 10953 w 4242816"/>
              <a:gd name="connsiteY6" fmla="*/ 115848 h 2454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2816" h="2454158">
                <a:moveTo>
                  <a:pt x="28633" y="0"/>
                </a:moveTo>
                <a:lnTo>
                  <a:pt x="4214183" y="0"/>
                </a:lnTo>
                <a:lnTo>
                  <a:pt x="4231864" y="115848"/>
                </a:lnTo>
                <a:cubicBezTo>
                  <a:pt x="4239106" y="187164"/>
                  <a:pt x="4242816" y="259524"/>
                  <a:pt x="4242816" y="332750"/>
                </a:cubicBezTo>
                <a:cubicBezTo>
                  <a:pt x="4242816" y="1504371"/>
                  <a:pt x="3293029" y="2454158"/>
                  <a:pt x="2121408" y="2454158"/>
                </a:cubicBezTo>
                <a:cubicBezTo>
                  <a:pt x="949787" y="2454158"/>
                  <a:pt x="0" y="1504371"/>
                  <a:pt x="0" y="332750"/>
                </a:cubicBezTo>
                <a:cubicBezTo>
                  <a:pt x="0" y="259524"/>
                  <a:pt x="3710" y="187164"/>
                  <a:pt x="10953" y="115848"/>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 name="Freeform: Shape 55">
            <a:extLst>
              <a:ext uri="{FF2B5EF4-FFF2-40B4-BE49-F238E27FC236}">
                <a16:creationId xmlns:a16="http://schemas.microsoft.com/office/drawing/2014/main" id="{D89DB1C0-FEEC-4CB6-88B2-F9C5562E09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6574" y="0"/>
            <a:ext cx="3913632" cy="2285234"/>
          </a:xfrm>
          <a:custGeom>
            <a:avLst/>
            <a:gdLst>
              <a:gd name="connsiteX0" fmla="*/ 29691 w 3913632"/>
              <a:gd name="connsiteY0" fmla="*/ 0 h 2285234"/>
              <a:gd name="connsiteX1" fmla="*/ 3883942 w 3913632"/>
              <a:gd name="connsiteY1" fmla="*/ 0 h 2285234"/>
              <a:gd name="connsiteX2" fmla="*/ 3903529 w 3913632"/>
              <a:gd name="connsiteY2" fmla="*/ 128345 h 2285234"/>
              <a:gd name="connsiteX3" fmla="*/ 3913632 w 3913632"/>
              <a:gd name="connsiteY3" fmla="*/ 328418 h 2285234"/>
              <a:gd name="connsiteX4" fmla="*/ 1956816 w 3913632"/>
              <a:gd name="connsiteY4" fmla="*/ 2285234 h 2285234"/>
              <a:gd name="connsiteX5" fmla="*/ 0 w 3913632"/>
              <a:gd name="connsiteY5" fmla="*/ 328418 h 2285234"/>
              <a:gd name="connsiteX6" fmla="*/ 10103 w 3913632"/>
              <a:gd name="connsiteY6" fmla="*/ 128345 h 2285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13632" h="2285234">
                <a:moveTo>
                  <a:pt x="29691" y="0"/>
                </a:moveTo>
                <a:lnTo>
                  <a:pt x="3883942" y="0"/>
                </a:lnTo>
                <a:lnTo>
                  <a:pt x="3903529" y="128345"/>
                </a:lnTo>
                <a:cubicBezTo>
                  <a:pt x="3910210" y="194127"/>
                  <a:pt x="3913632" y="260873"/>
                  <a:pt x="3913632" y="328418"/>
                </a:cubicBezTo>
                <a:cubicBezTo>
                  <a:pt x="3913632" y="1409138"/>
                  <a:pt x="3037536" y="2285234"/>
                  <a:pt x="1956816" y="2285234"/>
                </a:cubicBezTo>
                <a:cubicBezTo>
                  <a:pt x="876096" y="2285234"/>
                  <a:pt x="0" y="1409138"/>
                  <a:pt x="0" y="328418"/>
                </a:cubicBezTo>
                <a:cubicBezTo>
                  <a:pt x="0" y="260873"/>
                  <a:pt x="3422" y="194127"/>
                  <a:pt x="10103" y="12834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12" descr="Image result for IoT Agenda">
            <a:extLst>
              <a:ext uri="{FF2B5EF4-FFF2-40B4-BE49-F238E27FC236}">
                <a16:creationId xmlns:a16="http://schemas.microsoft.com/office/drawing/2014/main" id="{8E22701E-D225-4935-9F14-898CC18A4C0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031815" y="681224"/>
            <a:ext cx="2343150" cy="602977"/>
          </a:xfrm>
          <a:prstGeom prst="rect">
            <a:avLst/>
          </a:prstGeom>
          <a:noFill/>
          <a:extLst>
            <a:ext uri="{909E8E84-426E-40DD-AFC4-6F175D3DCCD1}">
              <a14:hiddenFill xmlns:a14="http://schemas.microsoft.com/office/drawing/2010/main">
                <a:solidFill>
                  <a:srgbClr val="FFFFFF"/>
                </a:solidFill>
              </a14:hiddenFill>
            </a:ext>
          </a:extLst>
        </p:spPr>
      </p:pic>
      <p:sp>
        <p:nvSpPr>
          <p:cNvPr id="58" name="Oval 57">
            <a:extLst>
              <a:ext uri="{FF2B5EF4-FFF2-40B4-BE49-F238E27FC236}">
                <a16:creationId xmlns:a16="http://schemas.microsoft.com/office/drawing/2014/main" id="{78418A25-6EAC-4140-BFE6-284E1925B5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3117" y="615908"/>
            <a:ext cx="3182112" cy="3182112"/>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 name="Oval 59">
            <a:extLst>
              <a:ext uri="{FF2B5EF4-FFF2-40B4-BE49-F238E27FC236}">
                <a16:creationId xmlns:a16="http://schemas.microsoft.com/office/drawing/2014/main" id="{08163D1C-ED91-4D5F-A33B-CF1256B27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67709" y="780500"/>
            <a:ext cx="2852928" cy="28529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6" descr="Image result for IoT Evolution World">
            <a:extLst>
              <a:ext uri="{FF2B5EF4-FFF2-40B4-BE49-F238E27FC236}">
                <a16:creationId xmlns:a16="http://schemas.microsoft.com/office/drawing/2014/main" id="{8E63964B-11B7-467D-92FE-0A73D49A10F8}"/>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980302" y="1802386"/>
            <a:ext cx="1827742" cy="80915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Image result for EE world logo">
            <a:extLst>
              <a:ext uri="{FF2B5EF4-FFF2-40B4-BE49-F238E27FC236}">
                <a16:creationId xmlns:a16="http://schemas.microsoft.com/office/drawing/2014/main" id="{5DD8D027-FB09-4A54-8768-369F23CEAB3F}"/>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30924" y="3621724"/>
            <a:ext cx="2594886" cy="2594886"/>
          </a:xfrm>
          <a:prstGeom prst="rect">
            <a:avLst/>
          </a:prstGeom>
          <a:noFill/>
          <a:extLst>
            <a:ext uri="{909E8E84-426E-40DD-AFC4-6F175D3DCCD1}">
              <a14:hiddenFill xmlns:a14="http://schemas.microsoft.com/office/drawing/2010/main">
                <a:solidFill>
                  <a:srgbClr val="FFFFFF"/>
                </a:solidFill>
              </a14:hiddenFill>
            </a:ext>
          </a:extLst>
        </p:spPr>
      </p:pic>
      <p:sp>
        <p:nvSpPr>
          <p:cNvPr id="62" name="Freeform: Shape 61">
            <a:extLst>
              <a:ext uri="{FF2B5EF4-FFF2-40B4-BE49-F238E27FC236}">
                <a16:creationId xmlns:a16="http://schemas.microsoft.com/office/drawing/2014/main" id="{31103AB2-C090-458F-B752-294F23AFA8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2568" y="-4331"/>
            <a:ext cx="3439432" cy="3785157"/>
          </a:xfrm>
          <a:custGeom>
            <a:avLst/>
            <a:gdLst>
              <a:gd name="connsiteX0" fmla="*/ 198262 w 3439432"/>
              <a:gd name="connsiteY0" fmla="*/ 0 h 3785157"/>
              <a:gd name="connsiteX1" fmla="*/ 3439432 w 3439432"/>
              <a:gd name="connsiteY1" fmla="*/ 0 h 3785157"/>
              <a:gd name="connsiteX2" fmla="*/ 3439432 w 3439432"/>
              <a:gd name="connsiteY2" fmla="*/ 3697836 h 3785157"/>
              <a:gd name="connsiteX3" fmla="*/ 3318024 w 3439432"/>
              <a:gd name="connsiteY3" fmla="*/ 3729054 h 3785157"/>
              <a:gd name="connsiteX4" fmla="*/ 2761488 w 3439432"/>
              <a:gd name="connsiteY4" fmla="*/ 3785157 h 3785157"/>
              <a:gd name="connsiteX5" fmla="*/ 0 w 3439432"/>
              <a:gd name="connsiteY5" fmla="*/ 1023669 h 3785157"/>
              <a:gd name="connsiteX6" fmla="*/ 124151 w 3439432"/>
              <a:gd name="connsiteY6" fmla="*/ 202487 h 3785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39432" h="3785157">
                <a:moveTo>
                  <a:pt x="198262" y="0"/>
                </a:moveTo>
                <a:lnTo>
                  <a:pt x="3439432" y="0"/>
                </a:lnTo>
                <a:lnTo>
                  <a:pt x="3439432" y="3697836"/>
                </a:lnTo>
                <a:lnTo>
                  <a:pt x="3318024" y="3729054"/>
                </a:lnTo>
                <a:cubicBezTo>
                  <a:pt x="3138258" y="3765839"/>
                  <a:pt x="2952129" y="3785157"/>
                  <a:pt x="2761488" y="3785157"/>
                </a:cubicBezTo>
                <a:cubicBezTo>
                  <a:pt x="1236360" y="3785157"/>
                  <a:pt x="0" y="2548797"/>
                  <a:pt x="0" y="1023669"/>
                </a:cubicBezTo>
                <a:cubicBezTo>
                  <a:pt x="0" y="737708"/>
                  <a:pt x="43466" y="461898"/>
                  <a:pt x="124151" y="202487"/>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4" name="Freeform: Shape 63">
            <a:extLst>
              <a:ext uri="{FF2B5EF4-FFF2-40B4-BE49-F238E27FC236}">
                <a16:creationId xmlns:a16="http://schemas.microsoft.com/office/drawing/2014/main" id="{83D471F3-782A-4BA1-9CAB-FF5CDF0A75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8761" y="-4332"/>
            <a:ext cx="3273238" cy="3618965"/>
          </a:xfrm>
          <a:custGeom>
            <a:avLst/>
            <a:gdLst>
              <a:gd name="connsiteX0" fmla="*/ 210437 w 3273238"/>
              <a:gd name="connsiteY0" fmla="*/ 0 h 3618965"/>
              <a:gd name="connsiteX1" fmla="*/ 3273238 w 3273238"/>
              <a:gd name="connsiteY1" fmla="*/ 0 h 3618965"/>
              <a:gd name="connsiteX2" fmla="*/ 3273238 w 3273238"/>
              <a:gd name="connsiteY2" fmla="*/ 3526409 h 3618965"/>
              <a:gd name="connsiteX3" fmla="*/ 3118338 w 3273238"/>
              <a:gd name="connsiteY3" fmla="*/ 3566238 h 3618965"/>
              <a:gd name="connsiteX4" fmla="*/ 2595295 w 3273238"/>
              <a:gd name="connsiteY4" fmla="*/ 3618965 h 3618965"/>
              <a:gd name="connsiteX5" fmla="*/ 0 w 3273238"/>
              <a:gd name="connsiteY5" fmla="*/ 1023670 h 3618965"/>
              <a:gd name="connsiteX6" fmla="*/ 203951 w 3273238"/>
              <a:gd name="connsiteY6" fmla="*/ 13464 h 3618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3238" h="3618965">
                <a:moveTo>
                  <a:pt x="210437" y="0"/>
                </a:moveTo>
                <a:lnTo>
                  <a:pt x="3273238" y="0"/>
                </a:lnTo>
                <a:lnTo>
                  <a:pt x="3273238" y="3526409"/>
                </a:lnTo>
                <a:lnTo>
                  <a:pt x="3118338" y="3566238"/>
                </a:lnTo>
                <a:cubicBezTo>
                  <a:pt x="2949390" y="3600810"/>
                  <a:pt x="2774463" y="3618965"/>
                  <a:pt x="2595295" y="3618965"/>
                </a:cubicBezTo>
                <a:cubicBezTo>
                  <a:pt x="1161953" y="3618965"/>
                  <a:pt x="0" y="2457012"/>
                  <a:pt x="0" y="1023670"/>
                </a:cubicBezTo>
                <a:cubicBezTo>
                  <a:pt x="0" y="665335"/>
                  <a:pt x="72622" y="323961"/>
                  <a:pt x="203951" y="13464"/>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16" descr="Image result for IoT Tech News logo">
            <a:extLst>
              <a:ext uri="{FF2B5EF4-FFF2-40B4-BE49-F238E27FC236}">
                <a16:creationId xmlns:a16="http://schemas.microsoft.com/office/drawing/2014/main" id="{D2089385-EF6C-46DC-86FC-622994B43F62}"/>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9725024" y="666996"/>
            <a:ext cx="2260711" cy="1582497"/>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D30CD5F9-917F-4234-B71D-C403D3D23B72}"/>
              </a:ext>
            </a:extLst>
          </p:cNvPr>
          <p:cNvSpPr>
            <a:spLocks noGrp="1"/>
          </p:cNvSpPr>
          <p:nvPr>
            <p:ph type="sldNum" sz="quarter" idx="12"/>
          </p:nvPr>
        </p:nvSpPr>
        <p:spPr>
          <a:xfrm>
            <a:off x="11003280" y="6106415"/>
            <a:ext cx="548640" cy="548640"/>
          </a:xfrm>
          <a:prstGeom prst="ellipse">
            <a:avLst/>
          </a:prstGeom>
          <a:solidFill>
            <a:srgbClr val="7F7F7F"/>
          </a:solidFill>
        </p:spPr>
        <p:txBody>
          <a:bodyPr vert="horz" lIns="91440" tIns="45720" rIns="91440" bIns="45720" rtlCol="0" anchor="ctr">
            <a:normAutofit/>
          </a:bodyPr>
          <a:lstStyle/>
          <a:p>
            <a:pPr algn="ctr">
              <a:spcAft>
                <a:spcPts val="600"/>
              </a:spcAft>
            </a:pPr>
            <a:fld id="{163F5A94-8458-4F17-AD3C-1A083E20221D}" type="slidenum">
              <a:rPr lang="en-US" sz="1500">
                <a:solidFill>
                  <a:srgbClr val="FFFFFF"/>
                </a:solidFill>
              </a:rPr>
              <a:pPr algn="ctr">
                <a:spcAft>
                  <a:spcPts val="600"/>
                </a:spcAft>
              </a:pPr>
              <a:t>6</a:t>
            </a:fld>
            <a:endParaRPr lang="en-US" sz="1500">
              <a:solidFill>
                <a:srgbClr val="FFFFFF"/>
              </a:solidFill>
            </a:endParaRPr>
          </a:p>
        </p:txBody>
      </p:sp>
    </p:spTree>
    <p:extLst>
      <p:ext uri="{BB962C8B-B14F-4D97-AF65-F5344CB8AC3E}">
        <p14:creationId xmlns:p14="http://schemas.microsoft.com/office/powerpoint/2010/main" val="3384197180"/>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696" y="0"/>
            <a:ext cx="7850299" cy="1173570"/>
          </a:xfrm>
        </p:spPr>
        <p:txBody>
          <a:bodyPr>
            <a:normAutofit/>
          </a:bodyPr>
          <a:lstStyle/>
          <a:p>
            <a:r>
              <a:rPr lang="en-US" sz="4000" dirty="0"/>
              <a:t>Contributed Content Highlights</a:t>
            </a:r>
          </a:p>
        </p:txBody>
      </p:sp>
      <p:sp>
        <p:nvSpPr>
          <p:cNvPr id="30" name="Slide Number Placeholder 29"/>
          <p:cNvSpPr>
            <a:spLocks noGrp="1"/>
          </p:cNvSpPr>
          <p:nvPr>
            <p:ph type="sldNum" sz="quarter" idx="12"/>
          </p:nvPr>
        </p:nvSpPr>
        <p:spPr>
          <a:xfrm>
            <a:off x="11697628" y="6492875"/>
            <a:ext cx="494371" cy="365125"/>
          </a:xfrm>
        </p:spPr>
        <p:txBody>
          <a:bodyPr/>
          <a:lstStyle/>
          <a:p>
            <a:fld id="{163F5A94-8458-4F17-AD3C-1A083E20221D}" type="slidenum">
              <a:rPr lang="en-US" smtClean="0"/>
              <a:t>7</a:t>
            </a:fld>
            <a:endParaRPr lang="en-US" dirty="0"/>
          </a:p>
        </p:txBody>
      </p:sp>
      <p:sp>
        <p:nvSpPr>
          <p:cNvPr id="6" name="Rectangle 5">
            <a:extLst>
              <a:ext uri="{FF2B5EF4-FFF2-40B4-BE49-F238E27FC236}">
                <a16:creationId xmlns:a16="http://schemas.microsoft.com/office/drawing/2014/main" id="{D6935D79-DED3-435E-90C8-B838C312B14D}"/>
              </a:ext>
            </a:extLst>
          </p:cNvPr>
          <p:cNvSpPr/>
          <p:nvPr/>
        </p:nvSpPr>
        <p:spPr>
          <a:xfrm>
            <a:off x="6493249" y="5447465"/>
            <a:ext cx="5519947" cy="876715"/>
          </a:xfrm>
          <a:prstGeom prst="rect">
            <a:avLst/>
          </a:prstGeom>
        </p:spPr>
        <p:txBody>
          <a:bodyPr wrap="square">
            <a:spAutoFit/>
          </a:bodyPr>
          <a:lstStyle/>
          <a:p>
            <a:pPr marL="457200" lvl="2">
              <a:lnSpc>
                <a:spcPct val="150000"/>
              </a:lnSpc>
              <a:spcBef>
                <a:spcPts val="600"/>
              </a:spcBef>
            </a:pPr>
            <a:r>
              <a:rPr lang="en-US" dirty="0">
                <a:latin typeface="Myriad Pro" panose="020B0503030403020204" pitchFamily="34" charset="0"/>
              </a:rPr>
              <a:t>The executive interview with Enrico Scarrone has been published in </a:t>
            </a:r>
            <a:r>
              <a:rPr lang="en-US" dirty="0" err="1">
                <a:latin typeface="Myriad Pro" panose="020B0503030403020204" pitchFamily="34" charset="0"/>
              </a:rPr>
              <a:t>InterComms</a:t>
            </a:r>
            <a:r>
              <a:rPr lang="en-US" dirty="0">
                <a:latin typeface="Myriad Pro" panose="020B0503030403020204" pitchFamily="34" charset="0"/>
              </a:rPr>
              <a:t>. </a:t>
            </a:r>
            <a:endParaRPr lang="en-US" b="1" dirty="0">
              <a:latin typeface="Myriad Pro" panose="020B0503030403020204" pitchFamily="34" charset="0"/>
            </a:endParaRPr>
          </a:p>
        </p:txBody>
      </p:sp>
      <p:pic>
        <p:nvPicPr>
          <p:cNvPr id="3" name="Picture 2">
            <a:extLst>
              <a:ext uri="{FF2B5EF4-FFF2-40B4-BE49-F238E27FC236}">
                <a16:creationId xmlns:a16="http://schemas.microsoft.com/office/drawing/2014/main" id="{B3D94552-A22F-41DE-9DEB-441E35009492}"/>
              </a:ext>
            </a:extLst>
          </p:cNvPr>
          <p:cNvPicPr>
            <a:picLocks noChangeAspect="1"/>
          </p:cNvPicPr>
          <p:nvPr/>
        </p:nvPicPr>
        <p:blipFill rotWithShape="1">
          <a:blip r:embed="rId3"/>
          <a:srcRect l="21461" t="15162" r="21885" b="11572"/>
          <a:stretch/>
        </p:blipFill>
        <p:spPr>
          <a:xfrm>
            <a:off x="213017" y="1466555"/>
            <a:ext cx="6612181" cy="4807635"/>
          </a:xfrm>
          <a:prstGeom prst="rect">
            <a:avLst/>
          </a:prstGeom>
        </p:spPr>
      </p:pic>
      <p:pic>
        <p:nvPicPr>
          <p:cNvPr id="4" name="Picture 3">
            <a:extLst>
              <a:ext uri="{FF2B5EF4-FFF2-40B4-BE49-F238E27FC236}">
                <a16:creationId xmlns:a16="http://schemas.microsoft.com/office/drawing/2014/main" id="{BED4A08C-17EA-4DEC-B58E-EBB74ED98FE6}"/>
              </a:ext>
            </a:extLst>
          </p:cNvPr>
          <p:cNvPicPr>
            <a:picLocks noChangeAspect="1"/>
          </p:cNvPicPr>
          <p:nvPr/>
        </p:nvPicPr>
        <p:blipFill rotWithShape="1">
          <a:blip r:embed="rId4"/>
          <a:srcRect l="21115" t="11674" r="22693" b="28662"/>
          <a:stretch/>
        </p:blipFill>
        <p:spPr>
          <a:xfrm>
            <a:off x="6825198" y="1247870"/>
            <a:ext cx="5187998" cy="3943760"/>
          </a:xfrm>
          <a:prstGeom prst="rect">
            <a:avLst/>
          </a:prstGeom>
        </p:spPr>
      </p:pic>
      <p:pic>
        <p:nvPicPr>
          <p:cNvPr id="8194" name="Picture 2" descr="InterComms :: International Communications Project">
            <a:extLst>
              <a:ext uri="{FF2B5EF4-FFF2-40B4-BE49-F238E27FC236}">
                <a16:creationId xmlns:a16="http://schemas.microsoft.com/office/drawing/2014/main" id="{CA1F51DE-A5AA-4ED8-A1AC-E31A63DB973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37792" y="335105"/>
            <a:ext cx="2218509" cy="503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25368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696" y="0"/>
            <a:ext cx="7850299" cy="1173570"/>
          </a:xfrm>
        </p:spPr>
        <p:txBody>
          <a:bodyPr>
            <a:normAutofit/>
          </a:bodyPr>
          <a:lstStyle/>
          <a:p>
            <a:r>
              <a:rPr lang="en-US" sz="4000" dirty="0"/>
              <a:t>Contributed Content Highlights</a:t>
            </a:r>
          </a:p>
        </p:txBody>
      </p:sp>
      <p:sp>
        <p:nvSpPr>
          <p:cNvPr id="30" name="Slide Number Placeholder 29"/>
          <p:cNvSpPr>
            <a:spLocks noGrp="1"/>
          </p:cNvSpPr>
          <p:nvPr>
            <p:ph type="sldNum" sz="quarter" idx="12"/>
          </p:nvPr>
        </p:nvSpPr>
        <p:spPr>
          <a:xfrm>
            <a:off x="11697628" y="6492875"/>
            <a:ext cx="494371" cy="365125"/>
          </a:xfrm>
        </p:spPr>
        <p:txBody>
          <a:bodyPr/>
          <a:lstStyle/>
          <a:p>
            <a:fld id="{163F5A94-8458-4F17-AD3C-1A083E20221D}" type="slidenum">
              <a:rPr lang="en-US" smtClean="0"/>
              <a:t>8</a:t>
            </a:fld>
            <a:endParaRPr lang="en-US" dirty="0"/>
          </a:p>
        </p:txBody>
      </p:sp>
      <p:sp>
        <p:nvSpPr>
          <p:cNvPr id="6" name="Rectangle 5">
            <a:extLst>
              <a:ext uri="{FF2B5EF4-FFF2-40B4-BE49-F238E27FC236}">
                <a16:creationId xmlns:a16="http://schemas.microsoft.com/office/drawing/2014/main" id="{D6935D79-DED3-435E-90C8-B838C312B14D}"/>
              </a:ext>
            </a:extLst>
          </p:cNvPr>
          <p:cNvSpPr/>
          <p:nvPr/>
        </p:nvSpPr>
        <p:spPr>
          <a:xfrm>
            <a:off x="6493249" y="5447465"/>
            <a:ext cx="5519947" cy="876715"/>
          </a:xfrm>
          <a:prstGeom prst="rect">
            <a:avLst/>
          </a:prstGeom>
        </p:spPr>
        <p:txBody>
          <a:bodyPr wrap="square">
            <a:spAutoFit/>
          </a:bodyPr>
          <a:lstStyle/>
          <a:p>
            <a:pPr marL="457200" lvl="2">
              <a:lnSpc>
                <a:spcPct val="150000"/>
              </a:lnSpc>
              <a:spcBef>
                <a:spcPts val="600"/>
              </a:spcBef>
            </a:pPr>
            <a:r>
              <a:rPr lang="en-US" dirty="0">
                <a:latin typeface="Myriad Pro" panose="020B0503030403020204" pitchFamily="34" charset="0"/>
              </a:rPr>
              <a:t>A feature on IoT standards in India was included in ETSI Enjoy Magazine. </a:t>
            </a:r>
            <a:endParaRPr lang="en-US" b="1" dirty="0">
              <a:latin typeface="Myriad Pro" panose="020B0503030403020204" pitchFamily="34" charset="0"/>
            </a:endParaRPr>
          </a:p>
        </p:txBody>
      </p:sp>
      <p:pic>
        <p:nvPicPr>
          <p:cNvPr id="5" name="Picture 4">
            <a:extLst>
              <a:ext uri="{FF2B5EF4-FFF2-40B4-BE49-F238E27FC236}">
                <a16:creationId xmlns:a16="http://schemas.microsoft.com/office/drawing/2014/main" id="{04DBB7C9-88F2-45DD-A50A-99E31566C1F5}"/>
              </a:ext>
            </a:extLst>
          </p:cNvPr>
          <p:cNvPicPr>
            <a:picLocks noChangeAspect="1"/>
          </p:cNvPicPr>
          <p:nvPr/>
        </p:nvPicPr>
        <p:blipFill rotWithShape="1">
          <a:blip r:embed="rId3"/>
          <a:srcRect l="50433" t="12879" r="17858" b="46329"/>
          <a:stretch/>
        </p:blipFill>
        <p:spPr>
          <a:xfrm>
            <a:off x="334696" y="1421759"/>
            <a:ext cx="5405844" cy="3909895"/>
          </a:xfrm>
          <a:prstGeom prst="rect">
            <a:avLst/>
          </a:prstGeom>
        </p:spPr>
      </p:pic>
      <p:pic>
        <p:nvPicPr>
          <p:cNvPr id="9" name="Picture 8">
            <a:extLst>
              <a:ext uri="{FF2B5EF4-FFF2-40B4-BE49-F238E27FC236}">
                <a16:creationId xmlns:a16="http://schemas.microsoft.com/office/drawing/2014/main" id="{D88045AC-DE26-4122-9ECC-D78AC2F167C1}"/>
              </a:ext>
            </a:extLst>
          </p:cNvPr>
          <p:cNvPicPr>
            <a:picLocks noChangeAspect="1"/>
          </p:cNvPicPr>
          <p:nvPr/>
        </p:nvPicPr>
        <p:blipFill rotWithShape="1">
          <a:blip r:embed="rId3"/>
          <a:srcRect l="50433" t="52603" r="17858" b="12976"/>
          <a:stretch/>
        </p:blipFill>
        <p:spPr>
          <a:xfrm>
            <a:off x="6096000" y="1716259"/>
            <a:ext cx="5923746" cy="3615395"/>
          </a:xfrm>
          <a:prstGeom prst="rect">
            <a:avLst/>
          </a:prstGeom>
        </p:spPr>
      </p:pic>
      <p:pic>
        <p:nvPicPr>
          <p:cNvPr id="7" name="Picture 6">
            <a:extLst>
              <a:ext uri="{FF2B5EF4-FFF2-40B4-BE49-F238E27FC236}">
                <a16:creationId xmlns:a16="http://schemas.microsoft.com/office/drawing/2014/main" id="{FD57FB50-47EB-471B-871A-CEDB8449E824}"/>
              </a:ext>
            </a:extLst>
          </p:cNvPr>
          <p:cNvPicPr>
            <a:picLocks noChangeAspect="1"/>
          </p:cNvPicPr>
          <p:nvPr/>
        </p:nvPicPr>
        <p:blipFill rotWithShape="1">
          <a:blip r:embed="rId4"/>
          <a:srcRect l="34039" t="14668" r="54654" b="70267"/>
          <a:stretch/>
        </p:blipFill>
        <p:spPr>
          <a:xfrm>
            <a:off x="9664504" y="147296"/>
            <a:ext cx="1150515" cy="861784"/>
          </a:xfrm>
          <a:prstGeom prst="rect">
            <a:avLst/>
          </a:prstGeom>
        </p:spPr>
      </p:pic>
    </p:spTree>
    <p:extLst>
      <p:ext uri="{BB962C8B-B14F-4D97-AF65-F5344CB8AC3E}">
        <p14:creationId xmlns:p14="http://schemas.microsoft.com/office/powerpoint/2010/main" val="25108520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696" y="0"/>
            <a:ext cx="7850299" cy="1173570"/>
          </a:xfrm>
        </p:spPr>
        <p:txBody>
          <a:bodyPr>
            <a:normAutofit/>
          </a:bodyPr>
          <a:lstStyle/>
          <a:p>
            <a:r>
              <a:rPr lang="en-US" sz="4000" dirty="0"/>
              <a:t>Contributed Content Highlights</a:t>
            </a:r>
          </a:p>
        </p:txBody>
      </p:sp>
      <p:sp>
        <p:nvSpPr>
          <p:cNvPr id="30" name="Slide Number Placeholder 29"/>
          <p:cNvSpPr>
            <a:spLocks noGrp="1"/>
          </p:cNvSpPr>
          <p:nvPr>
            <p:ph type="sldNum" sz="quarter" idx="12"/>
          </p:nvPr>
        </p:nvSpPr>
        <p:spPr>
          <a:xfrm>
            <a:off x="11697628" y="6492875"/>
            <a:ext cx="494371" cy="365125"/>
          </a:xfrm>
        </p:spPr>
        <p:txBody>
          <a:bodyPr/>
          <a:lstStyle/>
          <a:p>
            <a:fld id="{163F5A94-8458-4F17-AD3C-1A083E20221D}" type="slidenum">
              <a:rPr lang="en-US" smtClean="0"/>
              <a:t>9</a:t>
            </a:fld>
            <a:endParaRPr lang="en-US" dirty="0"/>
          </a:p>
        </p:txBody>
      </p:sp>
      <p:sp>
        <p:nvSpPr>
          <p:cNvPr id="6" name="Rectangle 5">
            <a:extLst>
              <a:ext uri="{FF2B5EF4-FFF2-40B4-BE49-F238E27FC236}">
                <a16:creationId xmlns:a16="http://schemas.microsoft.com/office/drawing/2014/main" id="{D6935D79-DED3-435E-90C8-B838C312B14D}"/>
              </a:ext>
            </a:extLst>
          </p:cNvPr>
          <p:cNvSpPr/>
          <p:nvPr/>
        </p:nvSpPr>
        <p:spPr>
          <a:xfrm>
            <a:off x="-39014" y="5314729"/>
            <a:ext cx="5519947" cy="875368"/>
          </a:xfrm>
          <a:prstGeom prst="rect">
            <a:avLst/>
          </a:prstGeom>
        </p:spPr>
        <p:txBody>
          <a:bodyPr wrap="square">
            <a:spAutoFit/>
          </a:bodyPr>
          <a:lstStyle/>
          <a:p>
            <a:pPr marL="457200" lvl="2">
              <a:lnSpc>
                <a:spcPct val="150000"/>
              </a:lnSpc>
              <a:spcBef>
                <a:spcPts val="600"/>
              </a:spcBef>
            </a:pPr>
            <a:r>
              <a:rPr lang="en-US" b="1" dirty="0">
                <a:latin typeface="Myriad Pro" panose="020B0503030403020204" pitchFamily="34" charset="0"/>
              </a:rPr>
              <a:t>An article on </a:t>
            </a:r>
            <a:r>
              <a:rPr lang="en-US" b="1" dirty="0" err="1">
                <a:latin typeface="Myriad Pro" panose="020B0503030403020204" pitchFamily="34" charset="0"/>
              </a:rPr>
              <a:t>standardised</a:t>
            </a:r>
            <a:r>
              <a:rPr lang="en-US" b="1" dirty="0">
                <a:latin typeface="Myriad Pro" panose="020B0503030403020204" pitchFamily="34" charset="0"/>
              </a:rPr>
              <a:t> IoT frameworks was published in IEEE IoT Magazine. </a:t>
            </a:r>
          </a:p>
        </p:txBody>
      </p:sp>
      <p:pic>
        <p:nvPicPr>
          <p:cNvPr id="1026" name="Picture 2" descr="IEEE Internet of Things">
            <a:extLst>
              <a:ext uri="{FF2B5EF4-FFF2-40B4-BE49-F238E27FC236}">
                <a16:creationId xmlns:a16="http://schemas.microsoft.com/office/drawing/2014/main" id="{298BAE41-8645-4346-965F-F82A753FF1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93713" y="208128"/>
            <a:ext cx="2196208" cy="75731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6DDC504E-F813-49ED-9E55-0832417D457B}"/>
              </a:ext>
            </a:extLst>
          </p:cNvPr>
          <p:cNvPicPr>
            <a:picLocks noChangeAspect="1"/>
          </p:cNvPicPr>
          <p:nvPr/>
        </p:nvPicPr>
        <p:blipFill rotWithShape="1">
          <a:blip r:embed="rId4"/>
          <a:srcRect l="8192" t="14060" r="30423" b="23014"/>
          <a:stretch/>
        </p:blipFill>
        <p:spPr>
          <a:xfrm>
            <a:off x="216708" y="1295974"/>
            <a:ext cx="6247174" cy="3600491"/>
          </a:xfrm>
          <a:prstGeom prst="rect">
            <a:avLst/>
          </a:prstGeom>
        </p:spPr>
      </p:pic>
      <p:pic>
        <p:nvPicPr>
          <p:cNvPr id="4" name="Picture 3">
            <a:extLst>
              <a:ext uri="{FF2B5EF4-FFF2-40B4-BE49-F238E27FC236}">
                <a16:creationId xmlns:a16="http://schemas.microsoft.com/office/drawing/2014/main" id="{6354C8CE-05A0-4ECE-A16B-726446FE9761}"/>
              </a:ext>
            </a:extLst>
          </p:cNvPr>
          <p:cNvPicPr>
            <a:picLocks noChangeAspect="1"/>
          </p:cNvPicPr>
          <p:nvPr/>
        </p:nvPicPr>
        <p:blipFill rotWithShape="1">
          <a:blip r:embed="rId5"/>
          <a:srcRect l="8105" t="11809" r="31290" b="18882"/>
          <a:stretch/>
        </p:blipFill>
        <p:spPr>
          <a:xfrm>
            <a:off x="6711068" y="3096219"/>
            <a:ext cx="5233745" cy="3231290"/>
          </a:xfrm>
          <a:prstGeom prst="rect">
            <a:avLst/>
          </a:prstGeom>
        </p:spPr>
      </p:pic>
    </p:spTree>
    <p:extLst>
      <p:ext uri="{BB962C8B-B14F-4D97-AF65-F5344CB8AC3E}">
        <p14:creationId xmlns:p14="http://schemas.microsoft.com/office/powerpoint/2010/main" val="378632374"/>
      </p:ext>
    </p:extLst>
  </p:cSld>
  <p:clrMapOvr>
    <a:masterClrMapping/>
  </p:clrMapOvr>
</p:sld>
</file>

<file path=ppt/theme/theme1.xml><?xml version="1.0" encoding="utf-8"?>
<a:theme xmlns:a="http://schemas.openxmlformats.org/drawingml/2006/main" name="Office Theme">
  <a:themeElements>
    <a:clrScheme name="one2m">
      <a:dk1>
        <a:srgbClr val="545054"/>
      </a:dk1>
      <a:lt1>
        <a:sysClr val="window" lastClr="FFFFFF"/>
      </a:lt1>
      <a:dk2>
        <a:srgbClr val="000000"/>
      </a:dk2>
      <a:lt2>
        <a:srgbClr val="E7E6E6"/>
      </a:lt2>
      <a:accent1>
        <a:srgbClr val="C00000"/>
      </a:accent1>
      <a:accent2>
        <a:srgbClr val="545054"/>
      </a:accent2>
      <a:accent3>
        <a:srgbClr val="A5A5A5"/>
      </a:accent3>
      <a:accent4>
        <a:srgbClr val="F6921E"/>
      </a:accent4>
      <a:accent5>
        <a:srgbClr val="716896"/>
      </a:accent5>
      <a:accent6>
        <a:srgbClr val="005480"/>
      </a:accent6>
      <a:hlink>
        <a:srgbClr val="668C97"/>
      </a:hlink>
      <a:folHlink>
        <a:srgbClr val="44546A"/>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TotalTime>
  <Words>596</Words>
  <Application>Microsoft Office PowerPoint</Application>
  <PresentationFormat>Widescreen</PresentationFormat>
  <Paragraphs>98</Paragraphs>
  <Slides>15</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Calibri Light</vt:lpstr>
      <vt:lpstr>Myraid</vt:lpstr>
      <vt:lpstr>Myriad Pro</vt:lpstr>
      <vt:lpstr>Myriad Pro Light</vt:lpstr>
      <vt:lpstr>Office Theme</vt:lpstr>
      <vt:lpstr>TP 43  Washington DC, USA  Monday, December 2nd to Friday, December 6th </vt:lpstr>
      <vt:lpstr>Recent oneM2M coverage</vt:lpstr>
      <vt:lpstr>Press Release Coverage Highlights</vt:lpstr>
      <vt:lpstr>Press Releases </vt:lpstr>
      <vt:lpstr>Upcoming editorial coverage </vt:lpstr>
      <vt:lpstr>Features are currently being drafted and approved for: </vt:lpstr>
      <vt:lpstr>Contributed Content Highlights</vt:lpstr>
      <vt:lpstr>Contributed Content Highlights</vt:lpstr>
      <vt:lpstr>Contributed Content Highlights</vt:lpstr>
      <vt:lpstr>Blogs </vt:lpstr>
      <vt:lpstr>Media Invitations were drafted for three industry events</vt:lpstr>
      <vt:lpstr>Webinars </vt:lpstr>
      <vt:lpstr>Executive Interviews</vt:lpstr>
      <vt:lpstr>Speaking slots </vt:lpstr>
      <vt:lpstr>How the TP can help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TP 43  Washington DC, USA  Monday, December 2nd to Friday, December 6th </dc:title>
  <dc:creator>Callie Sowerby</dc:creator>
  <cp:lastModifiedBy>Callie Sowerby</cp:lastModifiedBy>
  <cp:revision>8</cp:revision>
  <dcterms:created xsi:type="dcterms:W3CDTF">2019-11-28T15:44:52Z</dcterms:created>
  <dcterms:modified xsi:type="dcterms:W3CDTF">2019-12-02T14:04:43Z</dcterms:modified>
</cp:coreProperties>
</file>