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5"/>
  </p:notesMasterIdLst>
  <p:sldIdLst>
    <p:sldId id="300" r:id="rId3"/>
    <p:sldId id="435" r:id="rId4"/>
    <p:sldId id="436" r:id="rId5"/>
    <p:sldId id="441" r:id="rId6"/>
    <p:sldId id="437" r:id="rId7"/>
    <p:sldId id="443" r:id="rId8"/>
    <p:sldId id="444" r:id="rId9"/>
    <p:sldId id="445" r:id="rId10"/>
    <p:sldId id="425" r:id="rId11"/>
    <p:sldId id="427" r:id="rId12"/>
    <p:sldId id="426" r:id="rId13"/>
    <p:sldId id="446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combes, Pierre-Yves (ES CMS DSP Sltn Mngr)" initials="DP(CDSM" lastIdx="5" clrIdx="0">
    <p:extLst>
      <p:ext uri="{19B8F6BF-5375-455C-9EA6-DF929625EA0E}">
        <p15:presenceInfo xmlns:p15="http://schemas.microsoft.com/office/powerpoint/2012/main" userId="S-1-5-21-1957994488-842925246-40105171-31398" providerId="AD"/>
      </p:ext>
    </p:extLst>
  </p:cmAuthor>
  <p:cmAuthor id="2" name="Meering, Chris" initials="MC" lastIdx="4" clrIdx="1">
    <p:extLst>
      <p:ext uri="{19B8F6BF-5375-455C-9EA6-DF929625EA0E}">
        <p15:presenceInfo xmlns:p15="http://schemas.microsoft.com/office/powerpoint/2012/main" userId="S-1-5-21-1957994488-842925246-40105171-14034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BCB"/>
    <a:srgbClr val="443AC6"/>
    <a:srgbClr val="336699"/>
    <a:srgbClr val="006666"/>
    <a:srgbClr val="003366"/>
    <a:srgbClr val="0000CC"/>
    <a:srgbClr val="F5E7E7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3478" autoAdjust="0"/>
  </p:normalViewPr>
  <p:slideViewPr>
    <p:cSldViewPr snapToGrid="0">
      <p:cViewPr>
        <p:scale>
          <a:sx n="50" d="100"/>
          <a:sy n="50" d="100"/>
        </p:scale>
        <p:origin x="15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r">
              <a:defRPr sz="1300"/>
            </a:lvl1pPr>
          </a:lstStyle>
          <a:p>
            <a:fld id="{BAEFF2A1-358F-4528-A4D8-E0726B92D422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94" tIns="49547" rIns="99094" bIns="495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9094" tIns="49547" rIns="99094" bIns="495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7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r">
              <a:defRPr sz="1300"/>
            </a:lvl1pPr>
          </a:lstStyle>
          <a:p>
            <a:fld id="{D0F76782-937A-4515-87C8-DB2EE3E7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457200"/>
            <a:ext cx="1905000" cy="7622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Rectangle 12"/>
          <p:cNvSpPr/>
          <p:nvPr userDrawn="1"/>
        </p:nvSpPr>
        <p:spPr bwMode="ltGray">
          <a:xfrm>
            <a:off x="228600" y="228600"/>
            <a:ext cx="11734800" cy="6400800"/>
          </a:xfrm>
          <a:prstGeom prst="rect">
            <a:avLst/>
          </a:prstGeom>
          <a:noFill/>
          <a:ln w="190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3951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7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4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6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</p:spTree>
    <p:extLst>
      <p:ext uri="{BB962C8B-B14F-4D97-AF65-F5344CB8AC3E}">
        <p14:creationId xmlns:p14="http://schemas.microsoft.com/office/powerpoint/2010/main" val="3101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ower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54" y="206935"/>
            <a:ext cx="11276847" cy="587188"/>
          </a:xfrm>
          <a:noFill/>
        </p:spPr>
        <p:txBody>
          <a:bodyPr vert="horz" lIns="217728" tIns="109728" rIns="217728" bIns="108864" rtlCol="0" anchor="t" anchorCtr="0">
            <a:norm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9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white">
          <a:xfrm>
            <a:off x="305554" y="674599"/>
            <a:ext cx="11276847" cy="587188"/>
          </a:xfrm>
          <a:prstGeom prst="rect">
            <a:avLst/>
          </a:prstGeom>
        </p:spPr>
        <p:txBody>
          <a:bodyPr vert="horz" lIns="217728" tIns="108864" rIns="217728" bIns="108864" rtlCol="0">
            <a:noAutofit/>
          </a:bodyPr>
          <a:lstStyle>
            <a:lvl1pPr>
              <a:defRPr lang="en-US" baseline="0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92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2018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1261859" y="6400500"/>
            <a:ext cx="370408" cy="25549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 dirty="0">
              <a:solidFill>
                <a:srgbClr val="C6C9C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61652" y="6248401"/>
            <a:ext cx="0" cy="407594"/>
          </a:xfrm>
          <a:prstGeom prst="line">
            <a:avLst/>
          </a:prstGeom>
          <a:ln w="12700">
            <a:solidFill>
              <a:srgbClr val="01A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55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-cookbook.readthedocs.io/" TargetMode="External"/><Relationship Id="rId2" Type="http://schemas.openxmlformats.org/officeDocument/2006/relationships/hyperlink" Target="http://www.onem2m.org/developer-guid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461730"/>
            <a:ext cx="11296184" cy="2387600"/>
          </a:xfrm>
        </p:spPr>
        <p:txBody>
          <a:bodyPr/>
          <a:lstStyle/>
          <a:p>
            <a:r>
              <a:rPr lang="en-US" b="0" dirty="0"/>
              <a:t>Web-site Guidance to Assist </a:t>
            </a:r>
            <a:br>
              <a:rPr lang="en-US" b="0" dirty="0"/>
            </a:br>
            <a:r>
              <a:rPr lang="en-US" b="0" dirty="0"/>
              <a:t>oneM2M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Discussion at TP#43</a:t>
            </a:r>
          </a:p>
          <a:p>
            <a:r>
              <a:rPr lang="en-US" dirty="0"/>
              <a:t>Ken Figueredo</a:t>
            </a:r>
          </a:p>
          <a:p>
            <a:endParaRPr lang="en-US" dirty="0"/>
          </a:p>
          <a:p>
            <a:r>
              <a:rPr lang="en-US" dirty="0"/>
              <a:t>4 December 2019</a:t>
            </a:r>
          </a:p>
        </p:txBody>
      </p:sp>
    </p:spTree>
    <p:extLst>
      <p:ext uri="{BB962C8B-B14F-4D97-AF65-F5344CB8AC3E}">
        <p14:creationId xmlns:p14="http://schemas.microsoft.com/office/powerpoint/2010/main" val="313377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0699-B316-4CAB-839D-FB260E44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5956D-81E0-4085-BD28-78E7EBAC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oneM2M.org web site</a:t>
            </a:r>
          </a:p>
          <a:p>
            <a:r>
              <a:rPr lang="en-US" dirty="0"/>
              <a:t>oneM2M on </a:t>
            </a:r>
            <a:r>
              <a:rPr lang="en-US" dirty="0" err="1"/>
              <a:t>WiKipedia</a:t>
            </a:r>
            <a:endParaRPr lang="en-US" dirty="0"/>
          </a:p>
          <a:p>
            <a:r>
              <a:rPr lang="en-US" dirty="0"/>
              <a:t>ATIS os-iot.org</a:t>
            </a:r>
          </a:p>
          <a:p>
            <a:r>
              <a:rPr lang="en-US" dirty="0"/>
              <a:t>YouTube channel (</a:t>
            </a:r>
            <a:r>
              <a:rPr lang="en-US" dirty="0" err="1"/>
              <a:t>SeungMyeong</a:t>
            </a:r>
            <a:r>
              <a:rPr lang="en-US" dirty="0"/>
              <a:t>)</a:t>
            </a:r>
          </a:p>
          <a:p>
            <a:r>
              <a:rPr lang="en-US" dirty="0"/>
              <a:t>Stack Overflow</a:t>
            </a:r>
          </a:p>
          <a:p>
            <a:r>
              <a:rPr lang="en-US" dirty="0"/>
              <a:t>Others?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0CA23-A8EF-4EBD-9785-C6CB716A54CA}"/>
              </a:ext>
            </a:extLst>
          </p:cNvPr>
          <p:cNvSpPr/>
          <p:nvPr/>
        </p:nvSpPr>
        <p:spPr>
          <a:xfrm>
            <a:off x="8813216" y="4708761"/>
            <a:ext cx="1930400" cy="1310640"/>
          </a:xfrm>
          <a:prstGeom prst="wedgeRoundRectCallout">
            <a:avLst>
              <a:gd name="adj1" fmla="val -82412"/>
              <a:gd name="adj2" fmla="val -41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complete this list and identify 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242275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D4D6-45B2-4FAA-A3BC-4E508559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067736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Contributors (to be confirmed)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CF76-6602-4D77-A2B7-7AE15098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ETSI – Laurent Velez and team</a:t>
            </a:r>
          </a:p>
          <a:p>
            <a:r>
              <a:rPr lang="en-US" dirty="0"/>
              <a:t>KETI – </a:t>
            </a:r>
            <a:r>
              <a:rPr lang="en-US" dirty="0" err="1"/>
              <a:t>SeungMyeong</a:t>
            </a:r>
            <a:r>
              <a:rPr lang="en-US" dirty="0"/>
              <a:t> </a:t>
            </a:r>
            <a:r>
              <a:rPr lang="en-US" dirty="0" err="1"/>
              <a:t>Jeong</a:t>
            </a:r>
            <a:endParaRPr lang="en-US" dirty="0"/>
          </a:p>
          <a:p>
            <a:r>
              <a:rPr lang="en-US" dirty="0"/>
              <a:t>DT </a:t>
            </a:r>
            <a:r>
              <a:rPr lang="en-US"/>
              <a:t>– Andreas </a:t>
            </a:r>
            <a:r>
              <a:rPr lang="en-US" dirty="0"/>
              <a:t>Kraft </a:t>
            </a:r>
          </a:p>
          <a:p>
            <a:r>
              <a:rPr lang="en-US" dirty="0"/>
              <a:t>Orange (</a:t>
            </a:r>
            <a:r>
              <a:rPr lang="en-US" dirty="0" err="1"/>
              <a:t>t.b.d.</a:t>
            </a:r>
            <a:r>
              <a:rPr lang="en-US" dirty="0"/>
              <a:t>)</a:t>
            </a:r>
          </a:p>
          <a:p>
            <a:r>
              <a:rPr lang="en-US" dirty="0"/>
              <a:t>TIM – Enrico </a:t>
            </a:r>
            <a:r>
              <a:rPr lang="en-US" dirty="0" err="1"/>
              <a:t>Scarrone</a:t>
            </a:r>
            <a:endParaRPr lang="en-US" dirty="0"/>
          </a:p>
          <a:p>
            <a:r>
              <a:rPr lang="en-US" dirty="0"/>
              <a:t>Sensinov (</a:t>
            </a:r>
            <a:r>
              <a:rPr lang="en-US" dirty="0" err="1"/>
              <a:t>t.b.d.</a:t>
            </a:r>
            <a:r>
              <a:rPr lang="en-US" dirty="0"/>
              <a:t>)</a:t>
            </a:r>
          </a:p>
          <a:p>
            <a:r>
              <a:rPr lang="en-US" dirty="0"/>
              <a:t>C-DOT </a:t>
            </a:r>
          </a:p>
          <a:p>
            <a:r>
              <a:rPr lang="en-US" dirty="0" err="1"/>
              <a:t>Chordant</a:t>
            </a:r>
            <a:r>
              <a:rPr lang="en-US" dirty="0"/>
              <a:t> – Bob Flynn </a:t>
            </a:r>
          </a:p>
          <a:p>
            <a:r>
              <a:rPr lang="en-US" dirty="0"/>
              <a:t>LAAS/CNRS – Eclipse team (</a:t>
            </a:r>
            <a:r>
              <a:rPr lang="en-US" dirty="0" err="1"/>
              <a:t>t.b.d.</a:t>
            </a:r>
            <a:r>
              <a:rPr lang="en-US" dirty="0"/>
              <a:t>)</a:t>
            </a:r>
          </a:p>
          <a:p>
            <a:r>
              <a:rPr lang="en-US" dirty="0"/>
              <a:t>Others?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FD09-7E91-45FC-BCDB-54E40083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8765-98CA-44EA-B767-B8C20BDDF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 term planning to meet web site relaunch goal of end Q1-2020</a:t>
            </a:r>
          </a:p>
          <a:p>
            <a:endParaRPr lang="en-US" dirty="0"/>
          </a:p>
          <a:p>
            <a:r>
              <a:rPr lang="en-US" dirty="0"/>
              <a:t>Agree on ‘decision tree’ details and coordinate with oneM2M MARCOMs on web site layout</a:t>
            </a:r>
          </a:p>
          <a:p>
            <a:endParaRPr lang="en-US" dirty="0"/>
          </a:p>
          <a:p>
            <a:r>
              <a:rPr lang="en-US" dirty="0"/>
              <a:t>Gather inventory of external resources</a:t>
            </a:r>
          </a:p>
          <a:p>
            <a:endParaRPr lang="en-US" dirty="0"/>
          </a:p>
          <a:p>
            <a:r>
              <a:rPr lang="en-US" dirty="0"/>
              <a:t>Contribute web site text and assist in reviews with MARCOMs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6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D9718F-A321-43FD-AA4F-8794FB84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DE41E-0F81-4937-8A63-533C3ED3E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to oneM2M.org web site scheduled for Q1-2020 represents an opportunity to refresh support provided to oneM2M users</a:t>
            </a:r>
          </a:p>
          <a:p>
            <a:endParaRPr lang="en-US" dirty="0"/>
          </a:p>
          <a:p>
            <a:r>
              <a:rPr lang="en-US" dirty="0"/>
              <a:t>Provide relevant oneM2M information for different audiences</a:t>
            </a:r>
          </a:p>
          <a:p>
            <a:endParaRPr lang="en-US" dirty="0"/>
          </a:p>
          <a:p>
            <a:r>
              <a:rPr lang="en-US" dirty="0"/>
              <a:t>Proposed Approach: Use oneM2M.org to explain oneM2M and to provide navigation links to existing resources on external sites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690F-85A0-4964-91D1-188E7F1D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Draft of new landing page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292C9-E6CA-4D87-A341-37ABFD28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7" y="1204050"/>
            <a:ext cx="9650737" cy="52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4AA9-4041-425C-939B-B9F99495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Draft of new landing page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31732-4232-40DF-9BBA-CEC1767B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83" y="1173570"/>
            <a:ext cx="7071631" cy="52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1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E646-73F9-4D3D-95C5-D494EFB5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Launch point for ‘users’ (draft)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9EF68-9C59-4968-8C0D-89E8702A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256665"/>
            <a:ext cx="8658543" cy="5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4366-F9C8-43AF-954E-BEB9D5C6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decision tree (1)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5CC603-8835-4BC2-B9FA-D0C7F5D3FC27}"/>
              </a:ext>
            </a:extLst>
          </p:cNvPr>
          <p:cNvSpPr/>
          <p:nvPr/>
        </p:nvSpPr>
        <p:spPr>
          <a:xfrm>
            <a:off x="5150014" y="1371598"/>
            <a:ext cx="1344462" cy="476721"/>
          </a:xfrm>
          <a:prstGeom prst="roundRect">
            <a:avLst>
              <a:gd name="adj" fmla="val 1041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oneM2M.org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4D773A-BE17-4FC0-A33E-5A75C6B0A9CD}"/>
              </a:ext>
            </a:extLst>
          </p:cNvPr>
          <p:cNvSpPr/>
          <p:nvPr/>
        </p:nvSpPr>
        <p:spPr>
          <a:xfrm>
            <a:off x="3244104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implement with oneM2M specifications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59828DB-D64A-428A-ABBD-5D9069985429}"/>
              </a:ext>
            </a:extLst>
          </p:cNvPr>
          <p:cNvSpPr/>
          <p:nvPr/>
        </p:nvSpPr>
        <p:spPr>
          <a:xfrm>
            <a:off x="273737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learn about oneM2M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165D984-7AA9-49DC-8CC7-D585AE252DC1}"/>
              </a:ext>
            </a:extLst>
          </p:cNvPr>
          <p:cNvSpPr/>
          <p:nvPr/>
        </p:nvSpPr>
        <p:spPr>
          <a:xfrm>
            <a:off x="6164941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consume oneM2M services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F478BA3-4797-4D37-B500-7D50B58825F2}"/>
              </a:ext>
            </a:extLst>
          </p:cNvPr>
          <p:cNvSpPr/>
          <p:nvPr/>
        </p:nvSpPr>
        <p:spPr>
          <a:xfrm>
            <a:off x="9367702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contribute to  oneM2M standardization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3778A4-E8B2-492C-A090-E62F542761D6}"/>
              </a:ext>
            </a:extLst>
          </p:cNvPr>
          <p:cNvSpPr/>
          <p:nvPr/>
        </p:nvSpPr>
        <p:spPr>
          <a:xfrm>
            <a:off x="273738" y="1829554"/>
            <a:ext cx="2661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BUSINESS &amp; PRODUCT MANAGERS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74EBC6-63A9-424C-805A-36F87DA48038}"/>
              </a:ext>
            </a:extLst>
          </p:cNvPr>
          <p:cNvSpPr/>
          <p:nvPr/>
        </p:nvSpPr>
        <p:spPr>
          <a:xfrm>
            <a:off x="3366016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IMPLEMENTERS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69EE0A-F6D5-4734-B596-459C212A5FC9}"/>
              </a:ext>
            </a:extLst>
          </p:cNvPr>
          <p:cNvSpPr/>
          <p:nvPr/>
        </p:nvSpPr>
        <p:spPr>
          <a:xfrm>
            <a:off x="6164941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USERS/APP DEVELOPERS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80E4ED-6E1A-42D7-8B99-B41692768E4F}"/>
              </a:ext>
            </a:extLst>
          </p:cNvPr>
          <p:cNvSpPr/>
          <p:nvPr/>
        </p:nvSpPr>
        <p:spPr>
          <a:xfrm>
            <a:off x="9306747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STANDARIZATION STAFF</a:t>
            </a:r>
          </a:p>
        </p:txBody>
      </p:sp>
    </p:spTree>
    <p:extLst>
      <p:ext uri="{BB962C8B-B14F-4D97-AF65-F5344CB8AC3E}">
        <p14:creationId xmlns:p14="http://schemas.microsoft.com/office/powerpoint/2010/main" val="188075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4366-F9C8-43AF-954E-BEB9D5C6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decision tree (2)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5CC603-8835-4BC2-B9FA-D0C7F5D3FC27}"/>
              </a:ext>
            </a:extLst>
          </p:cNvPr>
          <p:cNvSpPr/>
          <p:nvPr/>
        </p:nvSpPr>
        <p:spPr>
          <a:xfrm>
            <a:off x="5150014" y="1371598"/>
            <a:ext cx="1344462" cy="476721"/>
          </a:xfrm>
          <a:prstGeom prst="roundRect">
            <a:avLst>
              <a:gd name="adj" fmla="val 1041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oneM2M.org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B2815-0264-4D09-9260-DB2CA6D8119C}"/>
              </a:ext>
            </a:extLst>
          </p:cNvPr>
          <p:cNvSpPr/>
          <p:nvPr/>
        </p:nvSpPr>
        <p:spPr>
          <a:xfrm>
            <a:off x="175765" y="3574744"/>
            <a:ext cx="2661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level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Horizontal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Animation of end-to-end use of oneM2M (Josef)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4D773A-BE17-4FC0-A33E-5A75C6B0A9CD}"/>
              </a:ext>
            </a:extLst>
          </p:cNvPr>
          <p:cNvSpPr/>
          <p:nvPr/>
        </p:nvSpPr>
        <p:spPr>
          <a:xfrm>
            <a:off x="3244104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implement with oneM2M specifications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59828DB-D64A-428A-ABBD-5D9069985429}"/>
              </a:ext>
            </a:extLst>
          </p:cNvPr>
          <p:cNvSpPr/>
          <p:nvPr/>
        </p:nvSpPr>
        <p:spPr>
          <a:xfrm>
            <a:off x="273737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learn about oneM2M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165D984-7AA9-49DC-8CC7-D585AE252DC1}"/>
              </a:ext>
            </a:extLst>
          </p:cNvPr>
          <p:cNvSpPr/>
          <p:nvPr/>
        </p:nvSpPr>
        <p:spPr>
          <a:xfrm>
            <a:off x="6164941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consume oneM2M services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F478BA3-4797-4D37-B500-7D50B58825F2}"/>
              </a:ext>
            </a:extLst>
          </p:cNvPr>
          <p:cNvSpPr/>
          <p:nvPr/>
        </p:nvSpPr>
        <p:spPr>
          <a:xfrm>
            <a:off x="9367702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contribute to  oneM2M standardization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6475A-0236-4B8B-89A6-71F9C5BE62BF}"/>
              </a:ext>
            </a:extLst>
          </p:cNvPr>
          <p:cNvSpPr/>
          <p:nvPr/>
        </p:nvSpPr>
        <p:spPr>
          <a:xfrm>
            <a:off x="3161200" y="3574744"/>
            <a:ext cx="2661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Devices community (OS-IOT.org, OCEAN CUBE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Platform community (ECLIPSE OM2M, OCEAN MOBIUS et.)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D3252F-101C-410F-8FD5-08CCBB89F8A7}"/>
              </a:ext>
            </a:extLst>
          </p:cNvPr>
          <p:cNvSpPr/>
          <p:nvPr/>
        </p:nvSpPr>
        <p:spPr>
          <a:xfrm>
            <a:off x="6096000" y="3574744"/>
            <a:ext cx="2661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scripts and access to CSE for testing e.g. </a:t>
            </a:r>
            <a:r>
              <a:rPr lang="en-US" sz="1600" dirty="0" err="1"/>
              <a:t>Jupyter</a:t>
            </a:r>
            <a:r>
              <a:rPr lang="en-US" sz="1600" dirty="0"/>
              <a:t> Hub (ETSI)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 applications e.g. oneTRANSPORT.io developer guides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D13E0-6DB1-45D4-B0AD-3BACB78A9BFA}"/>
              </a:ext>
            </a:extLst>
          </p:cNvPr>
          <p:cNvSpPr/>
          <p:nvPr/>
        </p:nvSpPr>
        <p:spPr>
          <a:xfrm>
            <a:off x="9306746" y="3574744"/>
            <a:ext cx="2661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 to section on membership, specifications and events (TP calendar)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EE40AA-E244-4190-AB24-5A790DCE4B08}"/>
              </a:ext>
            </a:extLst>
          </p:cNvPr>
          <p:cNvSpPr/>
          <p:nvPr/>
        </p:nvSpPr>
        <p:spPr>
          <a:xfrm>
            <a:off x="273738" y="1829554"/>
            <a:ext cx="2661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BUSINESS &amp; PRODUCT MANAGERS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496DC8-2966-46E1-BC6E-177BB659EB67}"/>
              </a:ext>
            </a:extLst>
          </p:cNvPr>
          <p:cNvSpPr/>
          <p:nvPr/>
        </p:nvSpPr>
        <p:spPr>
          <a:xfrm>
            <a:off x="3366016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IMPLEMENTERS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755ECC-3924-47D0-BC6D-64FC76F21CC3}"/>
              </a:ext>
            </a:extLst>
          </p:cNvPr>
          <p:cNvSpPr/>
          <p:nvPr/>
        </p:nvSpPr>
        <p:spPr>
          <a:xfrm>
            <a:off x="6164941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USERS/APP DEVELOPERS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044A6E-1BC9-4F29-976F-DDFC4C7FF4A6}"/>
              </a:ext>
            </a:extLst>
          </p:cNvPr>
          <p:cNvSpPr/>
          <p:nvPr/>
        </p:nvSpPr>
        <p:spPr>
          <a:xfrm>
            <a:off x="9306747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STANDARIZATION STAFF</a:t>
            </a:r>
          </a:p>
        </p:txBody>
      </p:sp>
    </p:spTree>
    <p:extLst>
      <p:ext uri="{BB962C8B-B14F-4D97-AF65-F5344CB8AC3E}">
        <p14:creationId xmlns:p14="http://schemas.microsoft.com/office/powerpoint/2010/main" val="264906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4366-F9C8-43AF-954E-BEB9D5C6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decision tree (3)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5CC603-8835-4BC2-B9FA-D0C7F5D3FC27}"/>
              </a:ext>
            </a:extLst>
          </p:cNvPr>
          <p:cNvSpPr/>
          <p:nvPr/>
        </p:nvSpPr>
        <p:spPr>
          <a:xfrm>
            <a:off x="5150014" y="1371598"/>
            <a:ext cx="1344462" cy="476721"/>
          </a:xfrm>
          <a:prstGeom prst="roundRect">
            <a:avLst>
              <a:gd name="adj" fmla="val 1041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oneM2M.org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5EC7B-B562-42B0-8F65-FD89777C945D}"/>
              </a:ext>
            </a:extLst>
          </p:cNvPr>
          <p:cNvSpPr/>
          <p:nvPr/>
        </p:nvSpPr>
        <p:spPr>
          <a:xfrm>
            <a:off x="273738" y="1829554"/>
            <a:ext cx="2661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BUSINESS &amp; PRODUCT MANAGERS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B2815-0264-4D09-9260-DB2CA6D8119C}"/>
              </a:ext>
            </a:extLst>
          </p:cNvPr>
          <p:cNvSpPr/>
          <p:nvPr/>
        </p:nvSpPr>
        <p:spPr>
          <a:xfrm>
            <a:off x="175765" y="3574744"/>
            <a:ext cx="2661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level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Horizontal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Animation of end-to-end use of oneM2M (Josef)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7B2E7-BB2F-45FB-9199-E759D7B76786}"/>
              </a:ext>
            </a:extLst>
          </p:cNvPr>
          <p:cNvSpPr/>
          <p:nvPr/>
        </p:nvSpPr>
        <p:spPr>
          <a:xfrm>
            <a:off x="3366016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IMPLEMENTERS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24798-136B-4B71-8A40-0D72076442CC}"/>
              </a:ext>
            </a:extLst>
          </p:cNvPr>
          <p:cNvSpPr/>
          <p:nvPr/>
        </p:nvSpPr>
        <p:spPr>
          <a:xfrm>
            <a:off x="6164941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USERS/APP DEVELOPERS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A5ABD-E19B-485E-8504-22450E4F34FA}"/>
              </a:ext>
            </a:extLst>
          </p:cNvPr>
          <p:cNvSpPr/>
          <p:nvPr/>
        </p:nvSpPr>
        <p:spPr>
          <a:xfrm>
            <a:off x="9306747" y="1985471"/>
            <a:ext cx="266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STANDARIZATION STAFF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4D773A-BE17-4FC0-A33E-5A75C6B0A9CD}"/>
              </a:ext>
            </a:extLst>
          </p:cNvPr>
          <p:cNvSpPr/>
          <p:nvPr/>
        </p:nvSpPr>
        <p:spPr>
          <a:xfrm>
            <a:off x="3244104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implement with oneM2M specifications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59828DB-D64A-428A-ABBD-5D9069985429}"/>
              </a:ext>
            </a:extLst>
          </p:cNvPr>
          <p:cNvSpPr/>
          <p:nvPr/>
        </p:nvSpPr>
        <p:spPr>
          <a:xfrm>
            <a:off x="273737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learn about oneM2M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165D984-7AA9-49DC-8CC7-D585AE252DC1}"/>
              </a:ext>
            </a:extLst>
          </p:cNvPr>
          <p:cNvSpPr/>
          <p:nvPr/>
        </p:nvSpPr>
        <p:spPr>
          <a:xfrm>
            <a:off x="6164941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consume oneM2M services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F478BA3-4797-4D37-B500-7D50B58825F2}"/>
              </a:ext>
            </a:extLst>
          </p:cNvPr>
          <p:cNvSpPr/>
          <p:nvPr/>
        </p:nvSpPr>
        <p:spPr>
          <a:xfrm>
            <a:off x="9367702" y="2440000"/>
            <a:ext cx="2661045" cy="7620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 want to contribute to  oneM2M standardization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6475A-0236-4B8B-89A6-71F9C5BE62BF}"/>
              </a:ext>
            </a:extLst>
          </p:cNvPr>
          <p:cNvSpPr/>
          <p:nvPr/>
        </p:nvSpPr>
        <p:spPr>
          <a:xfrm>
            <a:off x="3161200" y="3574744"/>
            <a:ext cx="2661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Devices community (OS-IOT.org, OCEAN CUBE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Platform community (ECLIPSE OM2M, OCEAN MOBIUS etc.)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D3252F-101C-410F-8FD5-08CCBB89F8A7}"/>
              </a:ext>
            </a:extLst>
          </p:cNvPr>
          <p:cNvSpPr/>
          <p:nvPr/>
        </p:nvSpPr>
        <p:spPr>
          <a:xfrm>
            <a:off x="6096000" y="3574744"/>
            <a:ext cx="26610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scripts and access to CSE for testing e.g. </a:t>
            </a:r>
            <a:r>
              <a:rPr lang="en-US" sz="1600" dirty="0" err="1"/>
              <a:t>Jupyter</a:t>
            </a:r>
            <a:r>
              <a:rPr lang="en-US" sz="1600" dirty="0"/>
              <a:t> Hub (ETSI)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 applications e.g. oneTRANSPORT.io developer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D13E0-6DB1-45D4-B0AD-3BACB78A9BFA}"/>
              </a:ext>
            </a:extLst>
          </p:cNvPr>
          <p:cNvSpPr/>
          <p:nvPr/>
        </p:nvSpPr>
        <p:spPr>
          <a:xfrm>
            <a:off x="9306746" y="3574744"/>
            <a:ext cx="2661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 to section on membership, specifications and events (TP calendar)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F4530-C67A-4AEF-93C9-7D3F05B70101}"/>
              </a:ext>
            </a:extLst>
          </p:cNvPr>
          <p:cNvSpPr/>
          <p:nvPr/>
        </p:nvSpPr>
        <p:spPr>
          <a:xfrm>
            <a:off x="283029" y="3407229"/>
            <a:ext cx="11350292" cy="2100942"/>
          </a:xfrm>
          <a:custGeom>
            <a:avLst/>
            <a:gdLst>
              <a:gd name="connsiteX0" fmla="*/ 0 w 11350292"/>
              <a:gd name="connsiteY0" fmla="*/ 2079171 h 2100942"/>
              <a:gd name="connsiteX1" fmla="*/ 304800 w 11350292"/>
              <a:gd name="connsiteY1" fmla="*/ 2057400 h 2100942"/>
              <a:gd name="connsiteX2" fmla="*/ 402771 w 11350292"/>
              <a:gd name="connsiteY2" fmla="*/ 2046514 h 2100942"/>
              <a:gd name="connsiteX3" fmla="*/ 457200 w 11350292"/>
              <a:gd name="connsiteY3" fmla="*/ 2035628 h 2100942"/>
              <a:gd name="connsiteX4" fmla="*/ 674914 w 11350292"/>
              <a:gd name="connsiteY4" fmla="*/ 2002971 h 2100942"/>
              <a:gd name="connsiteX5" fmla="*/ 805542 w 11350292"/>
              <a:gd name="connsiteY5" fmla="*/ 1992085 h 2100942"/>
              <a:gd name="connsiteX6" fmla="*/ 1926771 w 11350292"/>
              <a:gd name="connsiteY6" fmla="*/ 2002971 h 2100942"/>
              <a:gd name="connsiteX7" fmla="*/ 2100942 w 11350292"/>
              <a:gd name="connsiteY7" fmla="*/ 2013857 h 2100942"/>
              <a:gd name="connsiteX8" fmla="*/ 2405742 w 11350292"/>
              <a:gd name="connsiteY8" fmla="*/ 2046514 h 2100942"/>
              <a:gd name="connsiteX9" fmla="*/ 2438400 w 11350292"/>
              <a:gd name="connsiteY9" fmla="*/ 2013857 h 2100942"/>
              <a:gd name="connsiteX10" fmla="*/ 2481942 w 11350292"/>
              <a:gd name="connsiteY10" fmla="*/ 1948542 h 2100942"/>
              <a:gd name="connsiteX11" fmla="*/ 2492828 w 11350292"/>
              <a:gd name="connsiteY11" fmla="*/ 1894114 h 2100942"/>
              <a:gd name="connsiteX12" fmla="*/ 2525485 w 11350292"/>
              <a:gd name="connsiteY12" fmla="*/ 1872342 h 2100942"/>
              <a:gd name="connsiteX13" fmla="*/ 2536371 w 11350292"/>
              <a:gd name="connsiteY13" fmla="*/ 1817914 h 2100942"/>
              <a:gd name="connsiteX14" fmla="*/ 2547257 w 11350292"/>
              <a:gd name="connsiteY14" fmla="*/ 1785257 h 2100942"/>
              <a:gd name="connsiteX15" fmla="*/ 2558142 w 11350292"/>
              <a:gd name="connsiteY15" fmla="*/ 1741714 h 2100942"/>
              <a:gd name="connsiteX16" fmla="*/ 2569028 w 11350292"/>
              <a:gd name="connsiteY16" fmla="*/ 1611085 h 2100942"/>
              <a:gd name="connsiteX17" fmla="*/ 2590800 w 11350292"/>
              <a:gd name="connsiteY17" fmla="*/ 1524000 h 2100942"/>
              <a:gd name="connsiteX18" fmla="*/ 2601685 w 11350292"/>
              <a:gd name="connsiteY18" fmla="*/ 1415142 h 2100942"/>
              <a:gd name="connsiteX19" fmla="*/ 2634342 w 11350292"/>
              <a:gd name="connsiteY19" fmla="*/ 838200 h 2100942"/>
              <a:gd name="connsiteX20" fmla="*/ 2656114 w 11350292"/>
              <a:gd name="connsiteY20" fmla="*/ 729342 h 2100942"/>
              <a:gd name="connsiteX21" fmla="*/ 2677885 w 11350292"/>
              <a:gd name="connsiteY21" fmla="*/ 598714 h 2100942"/>
              <a:gd name="connsiteX22" fmla="*/ 2699657 w 11350292"/>
              <a:gd name="connsiteY22" fmla="*/ 511628 h 2100942"/>
              <a:gd name="connsiteX23" fmla="*/ 2710542 w 11350292"/>
              <a:gd name="connsiteY23" fmla="*/ 468085 h 2100942"/>
              <a:gd name="connsiteX24" fmla="*/ 2721428 w 11350292"/>
              <a:gd name="connsiteY24" fmla="*/ 435428 h 2100942"/>
              <a:gd name="connsiteX25" fmla="*/ 2754085 w 11350292"/>
              <a:gd name="connsiteY25" fmla="*/ 283028 h 2100942"/>
              <a:gd name="connsiteX26" fmla="*/ 2764971 w 11350292"/>
              <a:gd name="connsiteY26" fmla="*/ 239485 h 2100942"/>
              <a:gd name="connsiteX27" fmla="*/ 2775857 w 11350292"/>
              <a:gd name="connsiteY27" fmla="*/ 141514 h 2100942"/>
              <a:gd name="connsiteX28" fmla="*/ 2808514 w 11350292"/>
              <a:gd name="connsiteY28" fmla="*/ 43542 h 2100942"/>
              <a:gd name="connsiteX29" fmla="*/ 2819400 w 11350292"/>
              <a:gd name="connsiteY29" fmla="*/ 10885 h 2100942"/>
              <a:gd name="connsiteX30" fmla="*/ 2852057 w 11350292"/>
              <a:gd name="connsiteY30" fmla="*/ 0 h 2100942"/>
              <a:gd name="connsiteX31" fmla="*/ 3570514 w 11350292"/>
              <a:gd name="connsiteY31" fmla="*/ 10885 h 2100942"/>
              <a:gd name="connsiteX32" fmla="*/ 3690257 w 11350292"/>
              <a:gd name="connsiteY32" fmla="*/ 21771 h 2100942"/>
              <a:gd name="connsiteX33" fmla="*/ 3864428 w 11350292"/>
              <a:gd name="connsiteY33" fmla="*/ 54428 h 2100942"/>
              <a:gd name="connsiteX34" fmla="*/ 4169228 w 11350292"/>
              <a:gd name="connsiteY34" fmla="*/ 76200 h 2100942"/>
              <a:gd name="connsiteX35" fmla="*/ 4288971 w 11350292"/>
              <a:gd name="connsiteY35" fmla="*/ 97971 h 2100942"/>
              <a:gd name="connsiteX36" fmla="*/ 4724400 w 11350292"/>
              <a:gd name="connsiteY36" fmla="*/ 87085 h 2100942"/>
              <a:gd name="connsiteX37" fmla="*/ 4909457 w 11350292"/>
              <a:gd name="connsiteY37" fmla="*/ 76200 h 2100942"/>
              <a:gd name="connsiteX38" fmla="*/ 5736771 w 11350292"/>
              <a:gd name="connsiteY38" fmla="*/ 54428 h 2100942"/>
              <a:gd name="connsiteX39" fmla="*/ 5910942 w 11350292"/>
              <a:gd name="connsiteY39" fmla="*/ 32657 h 2100942"/>
              <a:gd name="connsiteX40" fmla="*/ 5954485 w 11350292"/>
              <a:gd name="connsiteY40" fmla="*/ 21771 h 2100942"/>
              <a:gd name="connsiteX41" fmla="*/ 6694714 w 11350292"/>
              <a:gd name="connsiteY41" fmla="*/ 10885 h 2100942"/>
              <a:gd name="connsiteX42" fmla="*/ 6923314 w 11350292"/>
              <a:gd name="connsiteY42" fmla="*/ 21771 h 2100942"/>
              <a:gd name="connsiteX43" fmla="*/ 7075714 w 11350292"/>
              <a:gd name="connsiteY43" fmla="*/ 43542 h 2100942"/>
              <a:gd name="connsiteX44" fmla="*/ 7239000 w 11350292"/>
              <a:gd name="connsiteY44" fmla="*/ 54428 h 2100942"/>
              <a:gd name="connsiteX45" fmla="*/ 7336971 w 11350292"/>
              <a:gd name="connsiteY45" fmla="*/ 65314 h 2100942"/>
              <a:gd name="connsiteX46" fmla="*/ 7728857 w 11350292"/>
              <a:gd name="connsiteY46" fmla="*/ 76200 h 2100942"/>
              <a:gd name="connsiteX47" fmla="*/ 8055428 w 11350292"/>
              <a:gd name="connsiteY47" fmla="*/ 76200 h 2100942"/>
              <a:gd name="connsiteX48" fmla="*/ 8120742 w 11350292"/>
              <a:gd name="connsiteY48" fmla="*/ 54428 h 2100942"/>
              <a:gd name="connsiteX49" fmla="*/ 8273142 w 11350292"/>
              <a:gd name="connsiteY49" fmla="*/ 43542 h 2100942"/>
              <a:gd name="connsiteX50" fmla="*/ 8414657 w 11350292"/>
              <a:gd name="connsiteY50" fmla="*/ 21771 h 2100942"/>
              <a:gd name="connsiteX51" fmla="*/ 8665028 w 11350292"/>
              <a:gd name="connsiteY51" fmla="*/ 32657 h 2100942"/>
              <a:gd name="connsiteX52" fmla="*/ 8697685 w 11350292"/>
              <a:gd name="connsiteY52" fmla="*/ 141514 h 2100942"/>
              <a:gd name="connsiteX53" fmla="*/ 8708571 w 11350292"/>
              <a:gd name="connsiteY53" fmla="*/ 304800 h 2100942"/>
              <a:gd name="connsiteX54" fmla="*/ 8730342 w 11350292"/>
              <a:gd name="connsiteY54" fmla="*/ 348342 h 2100942"/>
              <a:gd name="connsiteX55" fmla="*/ 8752114 w 11350292"/>
              <a:gd name="connsiteY55" fmla="*/ 522514 h 2100942"/>
              <a:gd name="connsiteX56" fmla="*/ 8763000 w 11350292"/>
              <a:gd name="connsiteY56" fmla="*/ 718457 h 2100942"/>
              <a:gd name="connsiteX57" fmla="*/ 8773885 w 11350292"/>
              <a:gd name="connsiteY57" fmla="*/ 892628 h 2100942"/>
              <a:gd name="connsiteX58" fmla="*/ 8784771 w 11350292"/>
              <a:gd name="connsiteY58" fmla="*/ 1121228 h 2100942"/>
              <a:gd name="connsiteX59" fmla="*/ 8795657 w 11350292"/>
              <a:gd name="connsiteY59" fmla="*/ 1208314 h 2100942"/>
              <a:gd name="connsiteX60" fmla="*/ 8817428 w 11350292"/>
              <a:gd name="connsiteY60" fmla="*/ 1556657 h 2100942"/>
              <a:gd name="connsiteX61" fmla="*/ 8850085 w 11350292"/>
              <a:gd name="connsiteY61" fmla="*/ 1698171 h 2100942"/>
              <a:gd name="connsiteX62" fmla="*/ 8860971 w 11350292"/>
              <a:gd name="connsiteY62" fmla="*/ 1730828 h 2100942"/>
              <a:gd name="connsiteX63" fmla="*/ 8871857 w 11350292"/>
              <a:gd name="connsiteY63" fmla="*/ 1926771 h 2100942"/>
              <a:gd name="connsiteX64" fmla="*/ 9437914 w 11350292"/>
              <a:gd name="connsiteY64" fmla="*/ 1937657 h 2100942"/>
              <a:gd name="connsiteX65" fmla="*/ 9492342 w 11350292"/>
              <a:gd name="connsiteY65" fmla="*/ 1948542 h 2100942"/>
              <a:gd name="connsiteX66" fmla="*/ 9601200 w 11350292"/>
              <a:gd name="connsiteY66" fmla="*/ 1959428 h 2100942"/>
              <a:gd name="connsiteX67" fmla="*/ 9677400 w 11350292"/>
              <a:gd name="connsiteY67" fmla="*/ 1970314 h 2100942"/>
              <a:gd name="connsiteX68" fmla="*/ 9927771 w 11350292"/>
              <a:gd name="connsiteY68" fmla="*/ 1981200 h 2100942"/>
              <a:gd name="connsiteX69" fmla="*/ 10178142 w 11350292"/>
              <a:gd name="connsiteY69" fmla="*/ 2002971 h 2100942"/>
              <a:gd name="connsiteX70" fmla="*/ 10450285 w 11350292"/>
              <a:gd name="connsiteY70" fmla="*/ 2013857 h 2100942"/>
              <a:gd name="connsiteX71" fmla="*/ 10689771 w 11350292"/>
              <a:gd name="connsiteY71" fmla="*/ 2024742 h 2100942"/>
              <a:gd name="connsiteX72" fmla="*/ 10765971 w 11350292"/>
              <a:gd name="connsiteY72" fmla="*/ 2046514 h 2100942"/>
              <a:gd name="connsiteX73" fmla="*/ 11114314 w 11350292"/>
              <a:gd name="connsiteY73" fmla="*/ 2068285 h 2100942"/>
              <a:gd name="connsiteX74" fmla="*/ 11255828 w 11350292"/>
              <a:gd name="connsiteY74" fmla="*/ 2100942 h 2100942"/>
              <a:gd name="connsiteX75" fmla="*/ 11321142 w 11350292"/>
              <a:gd name="connsiteY75" fmla="*/ 2079171 h 2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350292" h="2100942">
                <a:moveTo>
                  <a:pt x="0" y="2079171"/>
                </a:moveTo>
                <a:cubicBezTo>
                  <a:pt x="126437" y="2071268"/>
                  <a:pt x="184813" y="2068827"/>
                  <a:pt x="304800" y="2057400"/>
                </a:cubicBezTo>
                <a:cubicBezTo>
                  <a:pt x="337510" y="2054285"/>
                  <a:pt x="370243" y="2051161"/>
                  <a:pt x="402771" y="2046514"/>
                </a:cubicBezTo>
                <a:cubicBezTo>
                  <a:pt x="421087" y="2043897"/>
                  <a:pt x="438930" y="2038551"/>
                  <a:pt x="457200" y="2035628"/>
                </a:cubicBezTo>
                <a:cubicBezTo>
                  <a:pt x="529662" y="2024034"/>
                  <a:pt x="602097" y="2012073"/>
                  <a:pt x="674914" y="2002971"/>
                </a:cubicBezTo>
                <a:cubicBezTo>
                  <a:pt x="718270" y="1997551"/>
                  <a:pt x="761999" y="1995714"/>
                  <a:pt x="805542" y="1992085"/>
                </a:cubicBezTo>
                <a:lnTo>
                  <a:pt x="1926771" y="2002971"/>
                </a:lnTo>
                <a:cubicBezTo>
                  <a:pt x="1984933" y="2003949"/>
                  <a:pt x="2043011" y="2008590"/>
                  <a:pt x="2100942" y="2013857"/>
                </a:cubicBezTo>
                <a:cubicBezTo>
                  <a:pt x="2202704" y="2023108"/>
                  <a:pt x="2405742" y="2046514"/>
                  <a:pt x="2405742" y="2046514"/>
                </a:cubicBezTo>
                <a:cubicBezTo>
                  <a:pt x="2416628" y="2035628"/>
                  <a:pt x="2429452" y="2026384"/>
                  <a:pt x="2438400" y="2013857"/>
                </a:cubicBezTo>
                <a:cubicBezTo>
                  <a:pt x="2504311" y="1921582"/>
                  <a:pt x="2423683" y="2006804"/>
                  <a:pt x="2481942" y="1948542"/>
                </a:cubicBezTo>
                <a:cubicBezTo>
                  <a:pt x="2485571" y="1930399"/>
                  <a:pt x="2483648" y="1910178"/>
                  <a:pt x="2492828" y="1894114"/>
                </a:cubicBezTo>
                <a:cubicBezTo>
                  <a:pt x="2499319" y="1882755"/>
                  <a:pt x="2518994" y="1883701"/>
                  <a:pt x="2525485" y="1872342"/>
                </a:cubicBezTo>
                <a:cubicBezTo>
                  <a:pt x="2534665" y="1856278"/>
                  <a:pt x="2531883" y="1835864"/>
                  <a:pt x="2536371" y="1817914"/>
                </a:cubicBezTo>
                <a:cubicBezTo>
                  <a:pt x="2539154" y="1806782"/>
                  <a:pt x="2544105" y="1796290"/>
                  <a:pt x="2547257" y="1785257"/>
                </a:cubicBezTo>
                <a:cubicBezTo>
                  <a:pt x="2551367" y="1770872"/>
                  <a:pt x="2554514" y="1756228"/>
                  <a:pt x="2558142" y="1741714"/>
                </a:cubicBezTo>
                <a:cubicBezTo>
                  <a:pt x="2561771" y="1698171"/>
                  <a:pt x="2562546" y="1654295"/>
                  <a:pt x="2569028" y="1611085"/>
                </a:cubicBezTo>
                <a:cubicBezTo>
                  <a:pt x="2573467" y="1581494"/>
                  <a:pt x="2585881" y="1553515"/>
                  <a:pt x="2590800" y="1524000"/>
                </a:cubicBezTo>
                <a:cubicBezTo>
                  <a:pt x="2596795" y="1488029"/>
                  <a:pt x="2598057" y="1451428"/>
                  <a:pt x="2601685" y="1415142"/>
                </a:cubicBezTo>
                <a:cubicBezTo>
                  <a:pt x="2608377" y="1271258"/>
                  <a:pt x="2611832" y="1018285"/>
                  <a:pt x="2634342" y="838200"/>
                </a:cubicBezTo>
                <a:cubicBezTo>
                  <a:pt x="2649657" y="715679"/>
                  <a:pt x="2638540" y="823071"/>
                  <a:pt x="2656114" y="729342"/>
                </a:cubicBezTo>
                <a:cubicBezTo>
                  <a:pt x="2664249" y="685955"/>
                  <a:pt x="2667178" y="641539"/>
                  <a:pt x="2677885" y="598714"/>
                </a:cubicBezTo>
                <a:lnTo>
                  <a:pt x="2699657" y="511628"/>
                </a:lnTo>
                <a:cubicBezTo>
                  <a:pt x="2703286" y="497114"/>
                  <a:pt x="2705811" y="482278"/>
                  <a:pt x="2710542" y="468085"/>
                </a:cubicBezTo>
                <a:cubicBezTo>
                  <a:pt x="2714171" y="457199"/>
                  <a:pt x="2718276" y="446461"/>
                  <a:pt x="2721428" y="435428"/>
                </a:cubicBezTo>
                <a:cubicBezTo>
                  <a:pt x="2741408" y="365498"/>
                  <a:pt x="2729084" y="383028"/>
                  <a:pt x="2754085" y="283028"/>
                </a:cubicBezTo>
                <a:lnTo>
                  <a:pt x="2764971" y="239485"/>
                </a:lnTo>
                <a:cubicBezTo>
                  <a:pt x="2768600" y="206828"/>
                  <a:pt x="2769413" y="173734"/>
                  <a:pt x="2775857" y="141514"/>
                </a:cubicBezTo>
                <a:cubicBezTo>
                  <a:pt x="2775857" y="141512"/>
                  <a:pt x="2803071" y="59871"/>
                  <a:pt x="2808514" y="43542"/>
                </a:cubicBezTo>
                <a:cubicBezTo>
                  <a:pt x="2812143" y="32656"/>
                  <a:pt x="2808514" y="14513"/>
                  <a:pt x="2819400" y="10885"/>
                </a:cubicBezTo>
                <a:lnTo>
                  <a:pt x="2852057" y="0"/>
                </a:lnTo>
                <a:lnTo>
                  <a:pt x="3570514" y="10885"/>
                </a:lnTo>
                <a:cubicBezTo>
                  <a:pt x="3610579" y="11926"/>
                  <a:pt x="3650530" y="16474"/>
                  <a:pt x="3690257" y="21771"/>
                </a:cubicBezTo>
                <a:cubicBezTo>
                  <a:pt x="3840546" y="41810"/>
                  <a:pt x="3530441" y="34781"/>
                  <a:pt x="3864428" y="54428"/>
                </a:cubicBezTo>
                <a:cubicBezTo>
                  <a:pt x="4089495" y="67668"/>
                  <a:pt x="3987946" y="59719"/>
                  <a:pt x="4169228" y="76200"/>
                </a:cubicBezTo>
                <a:cubicBezTo>
                  <a:pt x="4186919" y="79738"/>
                  <a:pt x="4275051" y="97971"/>
                  <a:pt x="4288971" y="97971"/>
                </a:cubicBezTo>
                <a:cubicBezTo>
                  <a:pt x="4434159" y="97971"/>
                  <a:pt x="4579257" y="90714"/>
                  <a:pt x="4724400" y="87085"/>
                </a:cubicBezTo>
                <a:lnTo>
                  <a:pt x="4909457" y="76200"/>
                </a:lnTo>
                <a:cubicBezTo>
                  <a:pt x="5099476" y="68748"/>
                  <a:pt x="5566821" y="58475"/>
                  <a:pt x="5736771" y="54428"/>
                </a:cubicBezTo>
                <a:cubicBezTo>
                  <a:pt x="5783501" y="49236"/>
                  <a:pt x="5862140" y="41530"/>
                  <a:pt x="5910942" y="32657"/>
                </a:cubicBezTo>
                <a:cubicBezTo>
                  <a:pt x="5925662" y="29981"/>
                  <a:pt x="5939530" y="22186"/>
                  <a:pt x="5954485" y="21771"/>
                </a:cubicBezTo>
                <a:cubicBezTo>
                  <a:pt x="6201160" y="14919"/>
                  <a:pt x="6447971" y="14514"/>
                  <a:pt x="6694714" y="10885"/>
                </a:cubicBezTo>
                <a:cubicBezTo>
                  <a:pt x="6770914" y="14514"/>
                  <a:pt x="6847306" y="15256"/>
                  <a:pt x="6923314" y="21771"/>
                </a:cubicBezTo>
                <a:cubicBezTo>
                  <a:pt x="6974442" y="26153"/>
                  <a:pt x="7024512" y="40128"/>
                  <a:pt x="7075714" y="43542"/>
                </a:cubicBezTo>
                <a:lnTo>
                  <a:pt x="7239000" y="54428"/>
                </a:lnTo>
                <a:cubicBezTo>
                  <a:pt x="7271744" y="57157"/>
                  <a:pt x="7304145" y="63855"/>
                  <a:pt x="7336971" y="65314"/>
                </a:cubicBezTo>
                <a:cubicBezTo>
                  <a:pt x="7467521" y="71116"/>
                  <a:pt x="7598228" y="72571"/>
                  <a:pt x="7728857" y="76200"/>
                </a:cubicBezTo>
                <a:cubicBezTo>
                  <a:pt x="7869094" y="93729"/>
                  <a:pt x="7858129" y="97339"/>
                  <a:pt x="8055428" y="76200"/>
                </a:cubicBezTo>
                <a:cubicBezTo>
                  <a:pt x="8078246" y="73755"/>
                  <a:pt x="8097851" y="56063"/>
                  <a:pt x="8120742" y="54428"/>
                </a:cubicBezTo>
                <a:cubicBezTo>
                  <a:pt x="8171542" y="50799"/>
                  <a:pt x="8222442" y="48370"/>
                  <a:pt x="8273142" y="43542"/>
                </a:cubicBezTo>
                <a:cubicBezTo>
                  <a:pt x="8305840" y="40428"/>
                  <a:pt x="8380252" y="27505"/>
                  <a:pt x="8414657" y="21771"/>
                </a:cubicBezTo>
                <a:cubicBezTo>
                  <a:pt x="8498114" y="25400"/>
                  <a:pt x="8584586" y="10133"/>
                  <a:pt x="8665028" y="32657"/>
                </a:cubicBezTo>
                <a:cubicBezTo>
                  <a:pt x="8672155" y="34652"/>
                  <a:pt x="8693866" y="126239"/>
                  <a:pt x="8697685" y="141514"/>
                </a:cubicBezTo>
                <a:cubicBezTo>
                  <a:pt x="8701314" y="195943"/>
                  <a:pt x="8700063" y="250918"/>
                  <a:pt x="8708571" y="304800"/>
                </a:cubicBezTo>
                <a:cubicBezTo>
                  <a:pt x="8711102" y="320829"/>
                  <a:pt x="8726072" y="332687"/>
                  <a:pt x="8730342" y="348342"/>
                </a:cubicBezTo>
                <a:cubicBezTo>
                  <a:pt x="8735707" y="368014"/>
                  <a:pt x="8751416" y="513089"/>
                  <a:pt x="8752114" y="522514"/>
                </a:cubicBezTo>
                <a:cubicBezTo>
                  <a:pt x="8756946" y="587750"/>
                  <a:pt x="8759159" y="653155"/>
                  <a:pt x="8763000" y="718457"/>
                </a:cubicBezTo>
                <a:cubicBezTo>
                  <a:pt x="8766416" y="776527"/>
                  <a:pt x="8770745" y="834543"/>
                  <a:pt x="8773885" y="892628"/>
                </a:cubicBezTo>
                <a:cubicBezTo>
                  <a:pt x="8778002" y="968803"/>
                  <a:pt x="8779522" y="1045122"/>
                  <a:pt x="8784771" y="1121228"/>
                </a:cubicBezTo>
                <a:cubicBezTo>
                  <a:pt x="8786784" y="1150413"/>
                  <a:pt x="8793123" y="1179169"/>
                  <a:pt x="8795657" y="1208314"/>
                </a:cubicBezTo>
                <a:cubicBezTo>
                  <a:pt x="8830062" y="1603975"/>
                  <a:pt x="8781352" y="1123758"/>
                  <a:pt x="8817428" y="1556657"/>
                </a:cubicBezTo>
                <a:cubicBezTo>
                  <a:pt x="8823708" y="1632020"/>
                  <a:pt x="8827223" y="1629584"/>
                  <a:pt x="8850085" y="1698171"/>
                </a:cubicBezTo>
                <a:lnTo>
                  <a:pt x="8860971" y="1730828"/>
                </a:lnTo>
                <a:cubicBezTo>
                  <a:pt x="8864600" y="1796142"/>
                  <a:pt x="8810279" y="1904696"/>
                  <a:pt x="8871857" y="1926771"/>
                </a:cubicBezTo>
                <a:cubicBezTo>
                  <a:pt x="9049507" y="1990457"/>
                  <a:pt x="9249310" y="1931039"/>
                  <a:pt x="9437914" y="1937657"/>
                </a:cubicBezTo>
                <a:cubicBezTo>
                  <a:pt x="9456405" y="1938306"/>
                  <a:pt x="9474002" y="1946097"/>
                  <a:pt x="9492342" y="1948542"/>
                </a:cubicBezTo>
                <a:cubicBezTo>
                  <a:pt x="9528489" y="1953362"/>
                  <a:pt x="9564983" y="1955167"/>
                  <a:pt x="9601200" y="1959428"/>
                </a:cubicBezTo>
                <a:cubicBezTo>
                  <a:pt x="9626682" y="1962426"/>
                  <a:pt x="9651799" y="1968607"/>
                  <a:pt x="9677400" y="1970314"/>
                </a:cubicBezTo>
                <a:cubicBezTo>
                  <a:pt x="9760751" y="1975871"/>
                  <a:pt x="9844314" y="1977571"/>
                  <a:pt x="9927771" y="1981200"/>
                </a:cubicBezTo>
                <a:cubicBezTo>
                  <a:pt x="10013381" y="1989760"/>
                  <a:pt x="10091504" y="1998411"/>
                  <a:pt x="10178142" y="2002971"/>
                </a:cubicBezTo>
                <a:cubicBezTo>
                  <a:pt x="10268803" y="2007743"/>
                  <a:pt x="10359580" y="2009997"/>
                  <a:pt x="10450285" y="2013857"/>
                </a:cubicBezTo>
                <a:lnTo>
                  <a:pt x="10689771" y="2024742"/>
                </a:lnTo>
                <a:cubicBezTo>
                  <a:pt x="10715171" y="2031999"/>
                  <a:pt x="10739914" y="2042171"/>
                  <a:pt x="10765971" y="2046514"/>
                </a:cubicBezTo>
                <a:cubicBezTo>
                  <a:pt x="10837145" y="2058377"/>
                  <a:pt x="11082734" y="2066781"/>
                  <a:pt x="11114314" y="2068285"/>
                </a:cubicBezTo>
                <a:cubicBezTo>
                  <a:pt x="11173682" y="2092033"/>
                  <a:pt x="11182623" y="2100942"/>
                  <a:pt x="11255828" y="2100942"/>
                </a:cubicBezTo>
                <a:cubicBezTo>
                  <a:pt x="11374748" y="2100942"/>
                  <a:pt x="11362484" y="2099842"/>
                  <a:pt x="11321142" y="207917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476779-5FF0-4BD7-AC29-89C9ED5F13B4}"/>
              </a:ext>
            </a:extLst>
          </p:cNvPr>
          <p:cNvCxnSpPr/>
          <p:nvPr/>
        </p:nvCxnSpPr>
        <p:spPr>
          <a:xfrm>
            <a:off x="2934782" y="5750979"/>
            <a:ext cx="569815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C943A2A-C48B-46B1-B19B-79E2493BD240}"/>
              </a:ext>
            </a:extLst>
          </p:cNvPr>
          <p:cNvSpPr/>
          <p:nvPr/>
        </p:nvSpPr>
        <p:spPr>
          <a:xfrm>
            <a:off x="5011259" y="5311469"/>
            <a:ext cx="1621971" cy="363767"/>
          </a:xfrm>
          <a:prstGeom prst="downArrow">
            <a:avLst>
              <a:gd name="adj1" fmla="val 808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to..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3BE3AB-3B9F-4EEF-9F81-6932322BDA12}"/>
              </a:ext>
            </a:extLst>
          </p:cNvPr>
          <p:cNvSpPr/>
          <p:nvPr/>
        </p:nvSpPr>
        <p:spPr>
          <a:xfrm>
            <a:off x="4259845" y="5754765"/>
            <a:ext cx="3564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Stack Overflow using #oneM2M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OCEAN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A266A-CCEC-4148-B052-0464DAA3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Resources to Integrate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53B7F0-512E-41A1-8951-D51DB9774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oneM2M Developer Guides - </a:t>
            </a:r>
            <a:r>
              <a:rPr lang="en-US" dirty="0">
                <a:hlinkClick r:id="rId2"/>
              </a:rPr>
              <a:t>http://www.onem2m.org/developer-guides</a:t>
            </a:r>
            <a:endParaRPr lang="en-US" dirty="0"/>
          </a:p>
          <a:p>
            <a:r>
              <a:rPr lang="en-US" dirty="0" err="1"/>
              <a:t>Jupyter</a:t>
            </a:r>
            <a:r>
              <a:rPr lang="en-US" dirty="0"/>
              <a:t> Hub (Laurent and Andreas)</a:t>
            </a:r>
          </a:p>
          <a:p>
            <a:r>
              <a:rPr lang="en-US" dirty="0"/>
              <a:t>KETI - </a:t>
            </a:r>
            <a:r>
              <a:rPr lang="en-US" u="sng" dirty="0">
                <a:hlinkClick r:id="rId3"/>
              </a:rPr>
              <a:t>https://onem2m-cookbook.readthedocs.io</a:t>
            </a:r>
            <a:endParaRPr lang="en-US" u="sng" dirty="0"/>
          </a:p>
          <a:p>
            <a:r>
              <a:rPr lang="en-US" dirty="0"/>
              <a:t>ATIS – Open Source IoT</a:t>
            </a:r>
          </a:p>
          <a:p>
            <a:r>
              <a:rPr lang="en-US" dirty="0"/>
              <a:t>CSEs - Open source and </a:t>
            </a:r>
            <a:r>
              <a:rPr lang="en-US" dirty="0" err="1"/>
              <a:t>Chordant</a:t>
            </a:r>
            <a:r>
              <a:rPr lang="en-US" dirty="0"/>
              <a:t> trial versions (others?)</a:t>
            </a:r>
          </a:p>
          <a:p>
            <a:r>
              <a:rPr lang="en-US" dirty="0" err="1"/>
              <a:t>StackOverflow</a:t>
            </a:r>
            <a:r>
              <a:rPr lang="en-US" dirty="0"/>
              <a:t> (Andreas Kraft)</a:t>
            </a:r>
          </a:p>
          <a:p>
            <a:r>
              <a:rPr lang="en-US" dirty="0"/>
              <a:t>OCEAN – code and tools</a:t>
            </a:r>
          </a:p>
          <a:p>
            <a:r>
              <a:rPr lang="en-US" dirty="0"/>
              <a:t>ECLIPSE OM2M</a:t>
            </a:r>
          </a:p>
          <a:p>
            <a:r>
              <a:rPr lang="en-US" dirty="0" err="1"/>
              <a:t>WiKipedia</a:t>
            </a:r>
            <a:r>
              <a:rPr lang="en-US" dirty="0"/>
              <a:t> - https://en.wikipedia.org/wiki/OneM2M</a:t>
            </a:r>
          </a:p>
          <a:p>
            <a:r>
              <a:rPr lang="en-US" dirty="0"/>
              <a:t>Others?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01AEF40-1DB2-4C8F-84A2-6F5747380167}"/>
              </a:ext>
            </a:extLst>
          </p:cNvPr>
          <p:cNvSpPr/>
          <p:nvPr/>
        </p:nvSpPr>
        <p:spPr>
          <a:xfrm>
            <a:off x="8813216" y="4708761"/>
            <a:ext cx="1930400" cy="1310640"/>
          </a:xfrm>
          <a:prstGeom prst="wedgeRoundRectCallout">
            <a:avLst>
              <a:gd name="adj1" fmla="val -82412"/>
              <a:gd name="adj2" fmla="val -41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complete this list and identify 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376676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PE_Standard_Metric_16x9_v6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9443</TotalTime>
  <Words>619</Words>
  <Application>Microsoft Office PowerPoint</Application>
  <PresentationFormat>Widescreen</PresentationFormat>
  <Paragraphs>112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MetricHPE</vt:lpstr>
      <vt:lpstr>Myriad Pro</vt:lpstr>
      <vt:lpstr>Myriad Pro Light</vt:lpstr>
      <vt:lpstr>Office Theme</vt:lpstr>
      <vt:lpstr>1_HPE_Standard_Metric_16x9_v6</vt:lpstr>
      <vt:lpstr>Web-site Guidance to Assist  oneM2M Users</vt:lpstr>
      <vt:lpstr>Context</vt:lpstr>
      <vt:lpstr>Draft of new landing page (1)</vt:lpstr>
      <vt:lpstr>Draft of new landing page (2)</vt:lpstr>
      <vt:lpstr>Launch point for ‘users’ (draft)</vt:lpstr>
      <vt:lpstr>Information decision tree (1)</vt:lpstr>
      <vt:lpstr>Information decision tree (2)</vt:lpstr>
      <vt:lpstr>Information decision tree (3)</vt:lpstr>
      <vt:lpstr>Other Resources to Integrate</vt:lpstr>
      <vt:lpstr>Communications Channels</vt:lpstr>
      <vt:lpstr>Potential Contributors (to be confirmed)</vt:lpstr>
      <vt:lpstr>Next steps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Ken Figueredo</cp:lastModifiedBy>
  <cp:revision>185</cp:revision>
  <cp:lastPrinted>2018-03-21T22:12:22Z</cp:lastPrinted>
  <dcterms:created xsi:type="dcterms:W3CDTF">2017-09-21T15:46:31Z</dcterms:created>
  <dcterms:modified xsi:type="dcterms:W3CDTF">2019-12-04T17:58:48Z</dcterms:modified>
</cp:coreProperties>
</file>