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4" r:id="rId3"/>
    <p:sldId id="323" r:id="rId4"/>
    <p:sldId id="322" r:id="rId5"/>
    <p:sldId id="291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570"/>
  </p:normalViewPr>
  <p:slideViewPr>
    <p:cSldViewPr>
      <p:cViewPr varScale="1">
        <p:scale>
          <a:sx n="114" d="100"/>
          <a:sy n="114" d="100"/>
        </p:scale>
        <p:origin x="156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CDF8CD-CE67-4542-9964-1A2292BFE1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B7F551-D8F2-514B-8316-61DE5F0598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408B5231-5405-A24E-87D5-4D245948112F}" type="datetimeFigureOut">
              <a:rPr lang="en-US" altLang="en-US"/>
              <a:pPr>
                <a:defRPr/>
              </a:pPr>
              <a:t>12/4/2019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2C010-4280-854A-B2F4-4243116E91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F30C51-69FB-3E42-B449-C23C0C14E6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2174D0D1-F300-E447-8CF5-65BC97653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5EA9D3-9681-204C-832F-58A01FD822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164A2A-CC36-114D-8D32-E03B142F2A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1904A6D1-88BE-3E42-A2F3-6E2FEB663BE9}" type="datetimeFigureOut">
              <a:rPr lang="en-US" altLang="en-US"/>
              <a:pPr>
                <a:defRPr/>
              </a:pPr>
              <a:t>12/4/2019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FB19E59-5FA3-8A4F-A7A4-BCC1AFBF5C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9C41C2E-2825-2647-9901-6D5794C81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88715-F9BF-0848-90FA-13342F2EF3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55B0B-233D-BA48-A12F-D044C31A99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A815D609-ACCA-0D43-BAB7-F11D0400FF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EBB710-36A1-C248-A5AB-A840EE7DBA3F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260633-51D6-9545-A035-D00F24E3DD0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E383654-42BD-E44B-B37D-63F71C3367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315E19-2CF7-EF4B-AA9C-B29DCC1A63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666BE096-07C0-004A-9BAB-7EF87D2006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8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BE60F43-186D-6840-850A-657AC4D638A4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E9F841D-1578-4F44-9099-030C7457FB9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AEFFDC3-57BA-794C-AA1E-99CB014E37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9F35D6-28C0-1D49-BC21-9BA3E343E8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BA34274E-A46A-8E4F-8989-7F6767A87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45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69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201" r:id="rId2"/>
    <p:sldLayoutId id="214748419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B7545984-A27F-BA47-8352-F0370CDFE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0FDCAE4-9D15-DC43-B22E-DC7C03DAC072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Title 1">
            <a:extLst>
              <a:ext uri="{FF2B5EF4-FFF2-40B4-BE49-F238E27FC236}">
                <a16:creationId xmlns:a16="http://schemas.microsoft.com/office/drawing/2014/main" id="{32A77AD6-B3DF-144A-ABE2-B3FB684B527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228600" y="3711575"/>
            <a:ext cx="8686800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800" b="1" dirty="0">
                <a:solidFill>
                  <a:srgbClr val="A0A0A3"/>
                </a:solidFill>
              </a:rPr>
              <a:t>SDS Status Report to TP43</a:t>
            </a:r>
          </a:p>
        </p:txBody>
      </p:sp>
      <p:sp>
        <p:nvSpPr>
          <p:cNvPr id="6149" name="TextBox 4">
            <a:extLst>
              <a:ext uri="{FF2B5EF4-FFF2-40B4-BE49-F238E27FC236}">
                <a16:creationId xmlns:a16="http://schemas.microsoft.com/office/drawing/2014/main" id="{14281ED8-C627-E742-909A-026C47B82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62254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oneM2M SDS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Dale Seed, Peter Niblett, SeungMyeong Jeong, Wei Zhou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2019-12-02 to 2019-12-06</a:t>
            </a:r>
          </a:p>
          <a:p>
            <a:pPr eaLnBrk="1" hangingPunct="1"/>
            <a:endParaRPr lang="en-US" altLang="en-US" dirty="0">
              <a:solidFill>
                <a:srgbClr val="B4202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Summary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28600" y="1524000"/>
            <a:ext cx="8915400" cy="487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400" dirty="0"/>
              <a:t>A total of </a:t>
            </a:r>
            <a:r>
              <a:rPr lang="en-GB" altLang="en-US" sz="2400" dirty="0">
                <a:solidFill>
                  <a:srgbClr val="C00000"/>
                </a:solidFill>
              </a:rPr>
              <a:t>66</a:t>
            </a:r>
            <a:r>
              <a:rPr lang="en-GB" altLang="en-US" sz="2400" dirty="0"/>
              <a:t> SDS contributions were treated and </a:t>
            </a:r>
            <a:r>
              <a:rPr lang="en-GB" altLang="en-US" sz="2400" dirty="0">
                <a:solidFill>
                  <a:srgbClr val="C00000"/>
                </a:solidFill>
              </a:rPr>
              <a:t>37</a:t>
            </a:r>
            <a:r>
              <a:rPr lang="en-GB" altLang="en-US" sz="2400" dirty="0"/>
              <a:t> Agreed</a:t>
            </a:r>
          </a:p>
          <a:p>
            <a:endParaRPr lang="en-GB" altLang="en-US" sz="2400" dirty="0"/>
          </a:p>
          <a:p>
            <a:r>
              <a:rPr lang="en-GB" altLang="en-US" sz="2400" dirty="0">
                <a:solidFill>
                  <a:srgbClr val="C00000"/>
                </a:solidFill>
              </a:rPr>
              <a:t>10</a:t>
            </a:r>
            <a:r>
              <a:rPr lang="en-GB" altLang="en-US" sz="2400" dirty="0"/>
              <a:t> Rel-4 TR / discussion contributions treated and </a:t>
            </a:r>
            <a:r>
              <a:rPr lang="en-GB" altLang="en-US" sz="2400" dirty="0">
                <a:solidFill>
                  <a:srgbClr val="C00000"/>
                </a:solidFill>
              </a:rPr>
              <a:t>9</a:t>
            </a:r>
            <a:r>
              <a:rPr lang="en-GB" altLang="en-US" sz="2400" dirty="0"/>
              <a:t> Agreed</a:t>
            </a:r>
          </a:p>
          <a:p>
            <a:pPr lvl="1"/>
            <a:r>
              <a:rPr lang="en-GB" altLang="en-US" sz="2000" dirty="0"/>
              <a:t>TR-0043, TR-0050, TR-0060</a:t>
            </a:r>
            <a:endParaRPr lang="en-GB" altLang="en-US" sz="1800" dirty="0"/>
          </a:p>
          <a:p>
            <a:endParaRPr lang="en-GB" altLang="en-US" sz="2400" dirty="0">
              <a:solidFill>
                <a:srgbClr val="C00000"/>
              </a:solidFill>
            </a:endParaRPr>
          </a:p>
          <a:p>
            <a:r>
              <a:rPr lang="en-GB" altLang="en-US" sz="2400" dirty="0">
                <a:solidFill>
                  <a:srgbClr val="C00000"/>
                </a:solidFill>
              </a:rPr>
              <a:t>46</a:t>
            </a:r>
            <a:r>
              <a:rPr lang="en-GB" altLang="en-US" sz="2400" dirty="0"/>
              <a:t> TS contributions treated and </a:t>
            </a:r>
            <a:r>
              <a:rPr lang="en-GB" altLang="en-US" sz="2400" dirty="0">
                <a:solidFill>
                  <a:srgbClr val="C00000"/>
                </a:solidFill>
              </a:rPr>
              <a:t>28 </a:t>
            </a:r>
            <a:r>
              <a:rPr lang="en-GB" altLang="en-US" sz="2400" dirty="0"/>
              <a:t>Agreed</a:t>
            </a:r>
          </a:p>
          <a:p>
            <a:pPr lvl="1"/>
            <a:r>
              <a:rPr lang="en-GB" altLang="en-US" sz="2000" dirty="0"/>
              <a:t>32</a:t>
            </a:r>
            <a:r>
              <a:rPr lang="en-GB" altLang="en-US" sz="2000" dirty="0">
                <a:solidFill>
                  <a:schemeClr val="tx1"/>
                </a:solidFill>
              </a:rPr>
              <a:t> targeting Rel-4 TSs and </a:t>
            </a:r>
            <a:r>
              <a:rPr lang="en-GB" altLang="en-US" sz="2000" dirty="0"/>
              <a:t>22</a:t>
            </a:r>
            <a:r>
              <a:rPr lang="en-GB" altLang="en-US" sz="2000" dirty="0">
                <a:solidFill>
                  <a:schemeClr val="tx1"/>
                </a:solidFill>
              </a:rPr>
              <a:t> Agreed</a:t>
            </a:r>
          </a:p>
          <a:p>
            <a:pPr lvl="1"/>
            <a:r>
              <a:rPr lang="en-GB" altLang="en-US" sz="2000" dirty="0"/>
              <a:t>14</a:t>
            </a:r>
            <a:r>
              <a:rPr lang="en-GB" altLang="en-US" sz="2000" dirty="0">
                <a:solidFill>
                  <a:schemeClr val="tx1"/>
                </a:solidFill>
              </a:rPr>
              <a:t> targeting Rel-2/Rel-3 TSs and </a:t>
            </a:r>
            <a:r>
              <a:rPr lang="en-GB" altLang="en-US" sz="2000" dirty="0"/>
              <a:t>6 </a:t>
            </a:r>
            <a:r>
              <a:rPr lang="en-GB" altLang="en-US" sz="2000" dirty="0">
                <a:solidFill>
                  <a:schemeClr val="tx1"/>
                </a:solidFill>
              </a:rPr>
              <a:t>Agreed</a:t>
            </a:r>
          </a:p>
          <a:p>
            <a:pPr marL="457200" lvl="1" indent="0">
              <a:buNone/>
            </a:pPr>
            <a:endParaRPr lang="en-GB" altLang="en-US" sz="2000" dirty="0">
              <a:solidFill>
                <a:schemeClr val="tx1"/>
              </a:solidFill>
            </a:endParaRPr>
          </a:p>
          <a:p>
            <a:r>
              <a:rPr lang="en-GB" altLang="en-US" sz="2400" dirty="0">
                <a:solidFill>
                  <a:srgbClr val="C00000"/>
                </a:solidFill>
              </a:rPr>
              <a:t>10</a:t>
            </a:r>
            <a:r>
              <a:rPr lang="en-GB" altLang="en-US" sz="2400" dirty="0"/>
              <a:t> other contributions discussion, baselines, etc</a:t>
            </a:r>
            <a:endParaRPr lang="en-GB" altLang="en-US" sz="2400" dirty="0">
              <a:solidFill>
                <a:schemeClr val="tx1"/>
              </a:solidFill>
            </a:endParaRPr>
          </a:p>
          <a:p>
            <a:endParaRPr lang="en-GB" alt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B0A10-2082-46D6-BA22-F3EBC4206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78" y="265340"/>
            <a:ext cx="8229600" cy="1143000"/>
          </a:xfrm>
        </p:spPr>
        <p:txBody>
          <a:bodyPr/>
          <a:lstStyle/>
          <a:p>
            <a:r>
              <a:rPr lang="en-US" dirty="0"/>
              <a:t>SDS WI Status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58E6E29-563E-40DD-8215-AA88546D0593}"/>
              </a:ext>
            </a:extLst>
          </p:cNvPr>
          <p:cNvSpPr/>
          <p:nvPr/>
        </p:nvSpPr>
        <p:spPr>
          <a:xfrm>
            <a:off x="226686" y="5456450"/>
            <a:ext cx="230513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01837CE-2817-4DC2-8874-8FA33EF77905}"/>
              </a:ext>
            </a:extLst>
          </p:cNvPr>
          <p:cNvSpPr/>
          <p:nvPr/>
        </p:nvSpPr>
        <p:spPr>
          <a:xfrm>
            <a:off x="221494" y="5648024"/>
            <a:ext cx="230513" cy="152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4412896-074F-45B7-A45C-EF19E1131E07}"/>
              </a:ext>
            </a:extLst>
          </p:cNvPr>
          <p:cNvSpPr/>
          <p:nvPr/>
        </p:nvSpPr>
        <p:spPr>
          <a:xfrm>
            <a:off x="221494" y="5837450"/>
            <a:ext cx="230513" cy="152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971B5C1-3790-4A67-AEA4-7412A243C5E5}"/>
              </a:ext>
            </a:extLst>
          </p:cNvPr>
          <p:cNvSpPr/>
          <p:nvPr/>
        </p:nvSpPr>
        <p:spPr>
          <a:xfrm>
            <a:off x="226687" y="6019800"/>
            <a:ext cx="230513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86540B-D323-4F0B-B67B-D10821E245B1}"/>
              </a:ext>
            </a:extLst>
          </p:cNvPr>
          <p:cNvSpPr txBox="1"/>
          <p:nvPr/>
        </p:nvSpPr>
        <p:spPr>
          <a:xfrm>
            <a:off x="436032" y="5394150"/>
            <a:ext cx="1901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Complete (no risk for Rel-4)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897DAF-9F9C-4F6B-8946-35B6CA31DCB5}"/>
              </a:ext>
            </a:extLst>
          </p:cNvPr>
          <p:cNvSpPr txBox="1"/>
          <p:nvPr/>
        </p:nvSpPr>
        <p:spPr>
          <a:xfrm>
            <a:off x="436031" y="5576500"/>
            <a:ext cx="18902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On track (low risk for Rel-4)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216C37-C77B-4931-AD1D-1007752770F7}"/>
              </a:ext>
            </a:extLst>
          </p:cNvPr>
          <p:cNvSpPr txBox="1"/>
          <p:nvPr/>
        </p:nvSpPr>
        <p:spPr>
          <a:xfrm>
            <a:off x="436031" y="5768197"/>
            <a:ext cx="2985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Running behind schedule (med risk for Rel-4)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0BC0BA-6B4B-49E5-8C39-FC655A94A3E3}"/>
              </a:ext>
            </a:extLst>
          </p:cNvPr>
          <p:cNvSpPr txBox="1"/>
          <p:nvPr/>
        </p:nvSpPr>
        <p:spPr>
          <a:xfrm>
            <a:off x="418140" y="5957815"/>
            <a:ext cx="2513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Not started or stalled (high risk Rel-4)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BB3FEC-626A-4C63-9102-D5B3BBDD18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593" y="1676400"/>
            <a:ext cx="8749686" cy="3528132"/>
          </a:xfrm>
          <a:prstGeom prst="rect">
            <a:avLst/>
          </a:prstGeom>
        </p:spPr>
      </p:pic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9384510-E515-478A-8536-7E18625C5749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3697753" y="5571666"/>
            <a:ext cx="5029200" cy="563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GB" altLang="en-US" sz="2000" b="1" dirty="0">
                <a:solidFill>
                  <a:srgbClr val="00B0F0"/>
                </a:solidFill>
              </a:rPr>
              <a:t>* WIs that have potential for freezing at TP44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472236FD-BD36-4BF5-BBFB-B6748F3D4667}"/>
              </a:ext>
            </a:extLst>
          </p:cNvPr>
          <p:cNvSpPr txBox="1">
            <a:spLocks/>
          </p:cNvSpPr>
          <p:nvPr/>
        </p:nvSpPr>
        <p:spPr bwMode="auto">
          <a:xfrm>
            <a:off x="-12300" y="1828800"/>
            <a:ext cx="349050" cy="330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rgbClr val="C00000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C00000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000" b="1" dirty="0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8AF9E098-6A99-4693-B500-E3FE9266EA05}"/>
              </a:ext>
            </a:extLst>
          </p:cNvPr>
          <p:cNvSpPr txBox="1">
            <a:spLocks/>
          </p:cNvSpPr>
          <p:nvPr/>
        </p:nvSpPr>
        <p:spPr bwMode="auto">
          <a:xfrm>
            <a:off x="0" y="2031998"/>
            <a:ext cx="349050" cy="330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rgbClr val="C00000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C00000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000" b="1" dirty="0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FA41E48-D636-4915-BD36-3D212A626687}"/>
              </a:ext>
            </a:extLst>
          </p:cNvPr>
          <p:cNvSpPr txBox="1">
            <a:spLocks/>
          </p:cNvSpPr>
          <p:nvPr/>
        </p:nvSpPr>
        <p:spPr bwMode="auto">
          <a:xfrm>
            <a:off x="-44250" y="2870198"/>
            <a:ext cx="349050" cy="330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rgbClr val="C00000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C00000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000" b="1" dirty="0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1800F2BF-7E54-4AC9-83A0-C04453D2F7C7}"/>
              </a:ext>
            </a:extLst>
          </p:cNvPr>
          <p:cNvSpPr txBox="1">
            <a:spLocks/>
          </p:cNvSpPr>
          <p:nvPr/>
        </p:nvSpPr>
        <p:spPr bwMode="auto">
          <a:xfrm>
            <a:off x="-44250" y="3276600"/>
            <a:ext cx="349050" cy="330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rgbClr val="C00000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C00000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000" b="1" dirty="0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2DC8B6D-1062-4A81-8138-68E544D0B2BC}"/>
              </a:ext>
            </a:extLst>
          </p:cNvPr>
          <p:cNvSpPr txBox="1">
            <a:spLocks/>
          </p:cNvSpPr>
          <p:nvPr/>
        </p:nvSpPr>
        <p:spPr bwMode="auto">
          <a:xfrm>
            <a:off x="-44250" y="3886200"/>
            <a:ext cx="349050" cy="330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rgbClr val="C00000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C00000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000" b="1" dirty="0">
                <a:solidFill>
                  <a:srgbClr val="00B0F0"/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453968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F75CAB61-64DC-4B4F-9539-4CEFB8894A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4287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Items for Decision</a:t>
            </a:r>
          </a:p>
        </p:txBody>
      </p:sp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345837F0-6AB3-AE43-BAC7-228BBB54AC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2018  oneM2M Partners</a:t>
            </a:r>
          </a:p>
          <a:p>
            <a:pPr algn="ctr"/>
            <a:r>
              <a:rPr lang="en-GB" altLang="en-US" dirty="0">
                <a:solidFill>
                  <a:srgbClr val="898989"/>
                </a:solidFill>
                <a:latin typeface="Myriad pro"/>
              </a:rPr>
              <a:t>   </a:t>
            </a:r>
          </a:p>
          <a:p>
            <a:fld id="{68E0EAA2-9044-7A4E-8223-567EDD9B9929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/>
              <a:t>4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9219" name="Content Placeholder 1">
            <a:extLst>
              <a:ext uri="{FF2B5EF4-FFF2-40B4-BE49-F238E27FC236}">
                <a16:creationId xmlns:a16="http://schemas.microsoft.com/office/drawing/2014/main" id="{DE8B707D-B50C-3841-955D-9E77726F86A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62000" y="1600200"/>
            <a:ext cx="807720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/>
              <a:t>CR Packs:</a:t>
            </a:r>
          </a:p>
          <a:p>
            <a:r>
              <a:rPr lang="en-US" altLang="en-US" sz="2400" dirty="0"/>
              <a:t>TS-0001 – TP-2019-0193 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13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14</a:t>
            </a:r>
          </a:p>
          <a:p>
            <a:r>
              <a:rPr lang="en-US" altLang="en-US" sz="2400" dirty="0"/>
              <a:t>TS-0003 – TP-2019-0194 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03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03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06</a:t>
            </a:r>
          </a:p>
          <a:p>
            <a:r>
              <a:rPr lang="en-US" altLang="en-US" sz="2400" dirty="0"/>
              <a:t>TS-0004 – TP-2019-0195 –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03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03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07</a:t>
            </a:r>
          </a:p>
          <a:p>
            <a:r>
              <a:rPr lang="en-US" altLang="en-US" sz="2400" dirty="0"/>
              <a:t>TS-0008 – TP-2019-0196 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</a:p>
          <a:p>
            <a:r>
              <a:rPr lang="en-US" altLang="en-US" sz="2400" dirty="0"/>
              <a:t>TS-0009 – TP-2019-0198 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2105506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>
            <a:extLst>
              <a:ext uri="{FF2B5EF4-FFF2-40B4-BE49-F238E27FC236}">
                <a16:creationId xmlns:a16="http://schemas.microsoft.com/office/drawing/2014/main" id="{40B75F41-199D-2345-AB0D-DD6071886E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Conference Calls</a:t>
            </a:r>
          </a:p>
        </p:txBody>
      </p:sp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35C0DC95-AAB1-1640-A9E1-380E0A3CA4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>
                <a:solidFill>
                  <a:srgbClr val="898989"/>
                </a:solidFill>
                <a:latin typeface="Myriad pro"/>
              </a:rPr>
              <a:t>© 2017 oneM2M Partners							</a:t>
            </a:r>
            <a:fld id="{D6C38747-0EA7-8C43-ADA5-DD007B118D1D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 algn="l"/>
              <a:t>5</a:t>
            </a:fld>
            <a:endParaRPr lang="en-US" altLang="en-US">
              <a:solidFill>
                <a:srgbClr val="898989"/>
              </a:solidFill>
              <a:latin typeface="Myriad pro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2C05569-0EBF-4FE1-A386-84A66EAA6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153160"/>
              </p:ext>
            </p:extLst>
          </p:nvPr>
        </p:nvGraphicFramePr>
        <p:xfrm>
          <a:off x="1600200" y="2286000"/>
          <a:ext cx="5943600" cy="286139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647855">
                  <a:extLst>
                    <a:ext uri="{9D8B030D-6E8A-4147-A177-3AD203B41FA5}">
                      <a16:colId xmlns:a16="http://schemas.microsoft.com/office/drawing/2014/main" val="596299078"/>
                    </a:ext>
                  </a:extLst>
                </a:gridCol>
                <a:gridCol w="2220202">
                  <a:extLst>
                    <a:ext uri="{9D8B030D-6E8A-4147-A177-3AD203B41FA5}">
                      <a16:colId xmlns:a16="http://schemas.microsoft.com/office/drawing/2014/main" val="1251884909"/>
                    </a:ext>
                  </a:extLst>
                </a:gridCol>
                <a:gridCol w="2075543">
                  <a:extLst>
                    <a:ext uri="{9D8B030D-6E8A-4147-A177-3AD203B41FA5}">
                      <a16:colId xmlns:a16="http://schemas.microsoft.com/office/drawing/2014/main" val="2256693401"/>
                    </a:ext>
                  </a:extLst>
                </a:gridCol>
              </a:tblGrid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Meeting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>
                          <a:effectLst/>
                        </a:rPr>
                        <a:t>Date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Time (UTC)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2632648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43.1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Thurs 09-Jan-2020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13:00 – 14:30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5496494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43.2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Thurs 16-Jan-2020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13:00 – 14:30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5463217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43.3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Thurs 30-Jan-2020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13:00 – 14:30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30924263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43.4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Thurs 06-Feb-2020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13:00 – 14:30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6351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22096</TotalTime>
  <Words>252</Words>
  <Application>Microsoft Office PowerPoint</Application>
  <PresentationFormat>On-screen Show (4:3)</PresentationFormat>
  <Paragraphs>53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Myriad pro</vt:lpstr>
      <vt:lpstr>Times New Roman</vt:lpstr>
      <vt:lpstr>Office Theme</vt:lpstr>
      <vt:lpstr>SDS Status Report to TP43</vt:lpstr>
      <vt:lpstr>Summary</vt:lpstr>
      <vt:lpstr>SDS WI Status </vt:lpstr>
      <vt:lpstr>Items for Decision</vt:lpstr>
      <vt:lpstr>Conference Calls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Victoria Mitchell</dc:creator>
  <cp:lastModifiedBy>SM</cp:lastModifiedBy>
  <cp:revision>579</cp:revision>
  <dcterms:created xsi:type="dcterms:W3CDTF">2012-09-11T22:52:11Z</dcterms:created>
  <dcterms:modified xsi:type="dcterms:W3CDTF">2019-12-06T19:11:01Z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</Properties>
</file>