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13" r:id="rId2"/>
    <p:sldId id="328" r:id="rId3"/>
    <p:sldId id="359" r:id="rId4"/>
    <p:sldId id="357" r:id="rId5"/>
    <p:sldId id="362" r:id="rId6"/>
    <p:sldId id="366" r:id="rId7"/>
    <p:sldId id="378" r:id="rId8"/>
    <p:sldId id="364" r:id="rId9"/>
    <p:sldId id="365" r:id="rId10"/>
    <p:sldId id="373" r:id="rId11"/>
    <p:sldId id="374" r:id="rId12"/>
    <p:sldId id="377" r:id="rId13"/>
    <p:sldId id="376" r:id="rId14"/>
    <p:sldId id="355" r:id="rId15"/>
    <p:sldId id="3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ne Garfitt" initials="JG" lastIdx="5" clrIdx="0">
    <p:extLst>
      <p:ext uri="{19B8F6BF-5375-455C-9EA6-DF929625EA0E}">
        <p15:presenceInfo xmlns:p15="http://schemas.microsoft.com/office/powerpoint/2012/main" userId="1cbd19617fdeafa9" providerId="Windows Live"/>
      </p:ext>
    </p:extLst>
  </p:cmAuthor>
  <p:cmAuthor id="2" name="Callie Sowerby" initials="CS" lastIdx="4" clrIdx="1">
    <p:extLst>
      <p:ext uri="{19B8F6BF-5375-455C-9EA6-DF929625EA0E}">
        <p15:presenceInfo xmlns:p15="http://schemas.microsoft.com/office/powerpoint/2012/main" userId="713725295af3f341" providerId="Windows Live"/>
      </p:ext>
    </p:extLst>
  </p:cmAuthor>
  <p:cmAuthor id="3" name="Jayne Garfitt" initials="JG [2]" lastIdx="1" clrIdx="2">
    <p:extLst>
      <p:ext uri="{19B8F6BF-5375-455C-9EA6-DF929625EA0E}">
        <p15:presenceInfo xmlns:p15="http://schemas.microsoft.com/office/powerpoint/2012/main" userId="Jayne Garfi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a:srgbClr val="668C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107" d="100"/>
          <a:sy n="107" d="100"/>
        </p:scale>
        <p:origin x="750"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oneM2M coverage </a:t>
            </a:r>
          </a:p>
        </c:rich>
      </c:tx>
      <c:layout>
        <c:manualLayout>
          <c:xMode val="edge"/>
          <c:yMode val="edge"/>
          <c:x val="0.36316072914179837"/>
          <c:y val="6.622885396130941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1108813987133757E-2"/>
          <c:y val="2.0932029678564942E-2"/>
          <c:w val="0.89194974800921645"/>
          <c:h val="0.75231371646524092"/>
        </c:manualLayout>
      </c:layout>
      <c:barChart>
        <c:barDir val="col"/>
        <c:grouping val="stacked"/>
        <c:varyColors val="0"/>
        <c:ser>
          <c:idx val="0"/>
          <c:order val="0"/>
          <c:tx>
            <c:strRef>
              <c:f>Sheet1!$B$1</c:f>
              <c:strCache>
                <c:ptCount val="1"/>
                <c:pt idx="0">
                  <c:v>Features</c:v>
                </c:pt>
              </c:strCache>
            </c:strRef>
          </c:tx>
          <c:spPr>
            <a:solidFill>
              <a:schemeClr val="accent1"/>
            </a:solidFill>
            <a:ln>
              <a:noFill/>
            </a:ln>
            <a:effectLst/>
          </c:spPr>
          <c:invertIfNegative val="0"/>
          <c:cat>
            <c:numRef>
              <c:f>Sheet1!$A$4:$A$12</c:f>
              <c:numCache>
                <c:formatCode>mmm\-yy</c:formatCode>
                <c:ptCount val="9"/>
                <c:pt idx="0">
                  <c:v>43586</c:v>
                </c:pt>
                <c:pt idx="1">
                  <c:v>43617</c:v>
                </c:pt>
                <c:pt idx="2">
                  <c:v>43647</c:v>
                </c:pt>
                <c:pt idx="3">
                  <c:v>43678</c:v>
                </c:pt>
                <c:pt idx="4">
                  <c:v>43709</c:v>
                </c:pt>
                <c:pt idx="5">
                  <c:v>43739</c:v>
                </c:pt>
                <c:pt idx="6">
                  <c:v>43770</c:v>
                </c:pt>
                <c:pt idx="7">
                  <c:v>43800</c:v>
                </c:pt>
                <c:pt idx="8">
                  <c:v>43831</c:v>
                </c:pt>
              </c:numCache>
            </c:numRef>
          </c:cat>
          <c:val>
            <c:numRef>
              <c:f>Sheet1!$B$4:$B$12</c:f>
              <c:numCache>
                <c:formatCode>General</c:formatCode>
                <c:ptCount val="9"/>
                <c:pt idx="1">
                  <c:v>2</c:v>
                </c:pt>
                <c:pt idx="2">
                  <c:v>1</c:v>
                </c:pt>
                <c:pt idx="3">
                  <c:v>1</c:v>
                </c:pt>
                <c:pt idx="7">
                  <c:v>1</c:v>
                </c:pt>
              </c:numCache>
            </c:numRef>
          </c:val>
          <c:extLst>
            <c:ext xmlns:c16="http://schemas.microsoft.com/office/drawing/2014/chart" uri="{C3380CC4-5D6E-409C-BE32-E72D297353CC}">
              <c16:uniqueId val="{00000000-853E-418E-9134-9F0E07DDE0F7}"/>
            </c:ext>
          </c:extLst>
        </c:ser>
        <c:ser>
          <c:idx val="1"/>
          <c:order val="1"/>
          <c:tx>
            <c:strRef>
              <c:f>Sheet1!$C$1</c:f>
              <c:strCache>
                <c:ptCount val="1"/>
                <c:pt idx="0">
                  <c:v>Press Releases issued</c:v>
                </c:pt>
              </c:strCache>
            </c:strRef>
          </c:tx>
          <c:spPr>
            <a:solidFill>
              <a:schemeClr val="accent2"/>
            </a:solidFill>
            <a:ln>
              <a:noFill/>
            </a:ln>
            <a:effectLst/>
          </c:spPr>
          <c:invertIfNegative val="0"/>
          <c:cat>
            <c:numRef>
              <c:f>Sheet1!$A$4:$A$12</c:f>
              <c:numCache>
                <c:formatCode>mmm\-yy</c:formatCode>
                <c:ptCount val="9"/>
                <c:pt idx="0">
                  <c:v>43586</c:v>
                </c:pt>
                <c:pt idx="1">
                  <c:v>43617</c:v>
                </c:pt>
                <c:pt idx="2">
                  <c:v>43647</c:v>
                </c:pt>
                <c:pt idx="3">
                  <c:v>43678</c:v>
                </c:pt>
                <c:pt idx="4">
                  <c:v>43709</c:v>
                </c:pt>
                <c:pt idx="5">
                  <c:v>43739</c:v>
                </c:pt>
                <c:pt idx="6">
                  <c:v>43770</c:v>
                </c:pt>
                <c:pt idx="7">
                  <c:v>43800</c:v>
                </c:pt>
                <c:pt idx="8">
                  <c:v>43831</c:v>
                </c:pt>
              </c:numCache>
            </c:numRef>
          </c:cat>
          <c:val>
            <c:numRef>
              <c:f>Sheet1!$C$4:$C$12</c:f>
              <c:numCache>
                <c:formatCode>General</c:formatCode>
                <c:ptCount val="9"/>
                <c:pt idx="2">
                  <c:v>1</c:v>
                </c:pt>
                <c:pt idx="3">
                  <c:v>1</c:v>
                </c:pt>
                <c:pt idx="4">
                  <c:v>2</c:v>
                </c:pt>
                <c:pt idx="5">
                  <c:v>1</c:v>
                </c:pt>
                <c:pt idx="6">
                  <c:v>1</c:v>
                </c:pt>
                <c:pt idx="7">
                  <c:v>1</c:v>
                </c:pt>
                <c:pt idx="8">
                  <c:v>1</c:v>
                </c:pt>
              </c:numCache>
            </c:numRef>
          </c:val>
          <c:extLst>
            <c:ext xmlns:c16="http://schemas.microsoft.com/office/drawing/2014/chart" uri="{C3380CC4-5D6E-409C-BE32-E72D297353CC}">
              <c16:uniqueId val="{00000001-853E-418E-9134-9F0E07DDE0F7}"/>
            </c:ext>
          </c:extLst>
        </c:ser>
        <c:ser>
          <c:idx val="3"/>
          <c:order val="3"/>
          <c:tx>
            <c:strRef>
              <c:f>Sheet1!$E$1</c:f>
              <c:strCache>
                <c:ptCount val="1"/>
                <c:pt idx="0">
                  <c:v>Executive Interviews</c:v>
                </c:pt>
              </c:strCache>
            </c:strRef>
          </c:tx>
          <c:spPr>
            <a:solidFill>
              <a:schemeClr val="accent4"/>
            </a:solidFill>
            <a:ln>
              <a:noFill/>
            </a:ln>
            <a:effectLst/>
          </c:spPr>
          <c:invertIfNegative val="0"/>
          <c:cat>
            <c:numRef>
              <c:f>Sheet1!$A$4:$A$12</c:f>
              <c:numCache>
                <c:formatCode>mmm\-yy</c:formatCode>
                <c:ptCount val="9"/>
                <c:pt idx="0">
                  <c:v>43586</c:v>
                </c:pt>
                <c:pt idx="1">
                  <c:v>43617</c:v>
                </c:pt>
                <c:pt idx="2">
                  <c:v>43647</c:v>
                </c:pt>
                <c:pt idx="3">
                  <c:v>43678</c:v>
                </c:pt>
                <c:pt idx="4">
                  <c:v>43709</c:v>
                </c:pt>
                <c:pt idx="5">
                  <c:v>43739</c:v>
                </c:pt>
                <c:pt idx="6">
                  <c:v>43770</c:v>
                </c:pt>
                <c:pt idx="7">
                  <c:v>43800</c:v>
                </c:pt>
                <c:pt idx="8">
                  <c:v>43831</c:v>
                </c:pt>
              </c:numCache>
            </c:numRef>
          </c:cat>
          <c:val>
            <c:numRef>
              <c:f>Sheet1!$E$4:$E$12</c:f>
              <c:numCache>
                <c:formatCode>General</c:formatCode>
                <c:ptCount val="9"/>
                <c:pt idx="0">
                  <c:v>0</c:v>
                </c:pt>
                <c:pt idx="1">
                  <c:v>2</c:v>
                </c:pt>
                <c:pt idx="2">
                  <c:v>3</c:v>
                </c:pt>
                <c:pt idx="3">
                  <c:v>1</c:v>
                </c:pt>
                <c:pt idx="4">
                  <c:v>0</c:v>
                </c:pt>
                <c:pt idx="5">
                  <c:v>0</c:v>
                </c:pt>
                <c:pt idx="6">
                  <c:v>0</c:v>
                </c:pt>
                <c:pt idx="8">
                  <c:v>1</c:v>
                </c:pt>
              </c:numCache>
            </c:numRef>
          </c:val>
          <c:extLst>
            <c:ext xmlns:c16="http://schemas.microsoft.com/office/drawing/2014/chart" uri="{C3380CC4-5D6E-409C-BE32-E72D297353CC}">
              <c16:uniqueId val="{00000003-853E-418E-9134-9F0E07DDE0F7}"/>
            </c:ext>
          </c:extLst>
        </c:ser>
        <c:ser>
          <c:idx val="4"/>
          <c:order val="4"/>
          <c:tx>
            <c:strRef>
              <c:f>Sheet1!$F$1</c:f>
              <c:strCache>
                <c:ptCount val="1"/>
                <c:pt idx="0">
                  <c:v>Industry Mention</c:v>
                </c:pt>
              </c:strCache>
            </c:strRef>
          </c:tx>
          <c:spPr>
            <a:solidFill>
              <a:schemeClr val="accent5"/>
            </a:solidFill>
            <a:ln>
              <a:noFill/>
            </a:ln>
            <a:effectLst/>
          </c:spPr>
          <c:invertIfNegative val="0"/>
          <c:cat>
            <c:numRef>
              <c:f>Sheet1!$A$4:$A$12</c:f>
              <c:numCache>
                <c:formatCode>mmm\-yy</c:formatCode>
                <c:ptCount val="9"/>
                <c:pt idx="0">
                  <c:v>43586</c:v>
                </c:pt>
                <c:pt idx="1">
                  <c:v>43617</c:v>
                </c:pt>
                <c:pt idx="2">
                  <c:v>43647</c:v>
                </c:pt>
                <c:pt idx="3">
                  <c:v>43678</c:v>
                </c:pt>
                <c:pt idx="4">
                  <c:v>43709</c:v>
                </c:pt>
                <c:pt idx="5">
                  <c:v>43739</c:v>
                </c:pt>
                <c:pt idx="6">
                  <c:v>43770</c:v>
                </c:pt>
                <c:pt idx="7">
                  <c:v>43800</c:v>
                </c:pt>
                <c:pt idx="8">
                  <c:v>43831</c:v>
                </c:pt>
              </c:numCache>
            </c:numRef>
          </c:cat>
          <c:val>
            <c:numRef>
              <c:f>Sheet1!$F$4:$F$12</c:f>
              <c:numCache>
                <c:formatCode>General</c:formatCode>
                <c:ptCount val="9"/>
                <c:pt idx="0">
                  <c:v>81</c:v>
                </c:pt>
                <c:pt idx="1">
                  <c:v>370</c:v>
                </c:pt>
                <c:pt idx="2">
                  <c:v>112</c:v>
                </c:pt>
                <c:pt idx="3">
                  <c:v>81</c:v>
                </c:pt>
                <c:pt idx="4">
                  <c:v>108</c:v>
                </c:pt>
                <c:pt idx="5">
                  <c:v>180</c:v>
                </c:pt>
                <c:pt idx="6">
                  <c:v>200</c:v>
                </c:pt>
                <c:pt idx="7">
                  <c:v>159</c:v>
                </c:pt>
                <c:pt idx="8">
                  <c:v>73</c:v>
                </c:pt>
              </c:numCache>
            </c:numRef>
          </c:val>
          <c:extLst>
            <c:ext xmlns:c16="http://schemas.microsoft.com/office/drawing/2014/chart" uri="{C3380CC4-5D6E-409C-BE32-E72D297353CC}">
              <c16:uniqueId val="{00000004-853E-418E-9134-9F0E07DDE0F7}"/>
            </c:ext>
          </c:extLst>
        </c:ser>
        <c:dLbls>
          <c:showLegendKey val="0"/>
          <c:showVal val="0"/>
          <c:showCatName val="0"/>
          <c:showSerName val="0"/>
          <c:showPercent val="0"/>
          <c:showBubbleSize val="0"/>
        </c:dLbls>
        <c:gapWidth val="150"/>
        <c:overlap val="100"/>
        <c:axId val="300982112"/>
        <c:axId val="300980472"/>
      </c:barChart>
      <c:barChart>
        <c:barDir val="col"/>
        <c:grouping val="stacked"/>
        <c:varyColors val="0"/>
        <c:ser>
          <c:idx val="2"/>
          <c:order val="2"/>
          <c:tx>
            <c:strRef>
              <c:f>Sheet1!$D$1</c:f>
              <c:strCache>
                <c:ptCount val="1"/>
                <c:pt idx="0">
                  <c:v>Press Release coverage</c:v>
                </c:pt>
              </c:strCache>
            </c:strRef>
          </c:tx>
          <c:spPr>
            <a:solidFill>
              <a:schemeClr val="accent3"/>
            </a:solidFill>
            <a:ln>
              <a:noFill/>
            </a:ln>
            <a:effectLst/>
          </c:spPr>
          <c:invertIfNegative val="0"/>
          <c:cat>
            <c:numRef>
              <c:f>Sheet1!$A$4:$A$12</c:f>
              <c:numCache>
                <c:formatCode>mmm\-yy</c:formatCode>
                <c:ptCount val="9"/>
                <c:pt idx="0">
                  <c:v>43586</c:v>
                </c:pt>
                <c:pt idx="1">
                  <c:v>43617</c:v>
                </c:pt>
                <c:pt idx="2">
                  <c:v>43647</c:v>
                </c:pt>
                <c:pt idx="3">
                  <c:v>43678</c:v>
                </c:pt>
                <c:pt idx="4">
                  <c:v>43709</c:v>
                </c:pt>
                <c:pt idx="5">
                  <c:v>43739</c:v>
                </c:pt>
                <c:pt idx="6">
                  <c:v>43770</c:v>
                </c:pt>
                <c:pt idx="7">
                  <c:v>43800</c:v>
                </c:pt>
                <c:pt idx="8">
                  <c:v>43831</c:v>
                </c:pt>
              </c:numCache>
            </c:numRef>
          </c:cat>
          <c:val>
            <c:numRef>
              <c:f>Sheet1!$D$4:$D$12</c:f>
              <c:numCache>
                <c:formatCode>General</c:formatCode>
                <c:ptCount val="9"/>
                <c:pt idx="0">
                  <c:v>0</c:v>
                </c:pt>
                <c:pt idx="1">
                  <c:v>0</c:v>
                </c:pt>
                <c:pt idx="2">
                  <c:v>83</c:v>
                </c:pt>
                <c:pt idx="3">
                  <c:v>59</c:v>
                </c:pt>
                <c:pt idx="4">
                  <c:v>87</c:v>
                </c:pt>
                <c:pt idx="5">
                  <c:v>161</c:v>
                </c:pt>
                <c:pt idx="6">
                  <c:v>33</c:v>
                </c:pt>
                <c:pt idx="7">
                  <c:v>123</c:v>
                </c:pt>
                <c:pt idx="8">
                  <c:v>32</c:v>
                </c:pt>
              </c:numCache>
            </c:numRef>
          </c:val>
          <c:extLst>
            <c:ext xmlns:c16="http://schemas.microsoft.com/office/drawing/2014/chart" uri="{C3380CC4-5D6E-409C-BE32-E72D297353CC}">
              <c16:uniqueId val="{00000002-853E-418E-9134-9F0E07DDE0F7}"/>
            </c:ext>
          </c:extLst>
        </c:ser>
        <c:dLbls>
          <c:showLegendKey val="0"/>
          <c:showVal val="0"/>
          <c:showCatName val="0"/>
          <c:showSerName val="0"/>
          <c:showPercent val="0"/>
          <c:showBubbleSize val="0"/>
        </c:dLbls>
        <c:gapWidth val="150"/>
        <c:overlap val="100"/>
        <c:axId val="368080512"/>
        <c:axId val="288338576"/>
      </c:barChart>
      <c:dateAx>
        <c:axId val="300982112"/>
        <c:scaling>
          <c:orientation val="minMax"/>
        </c:scaling>
        <c:delete val="0"/>
        <c:axPos val="t"/>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0980472"/>
        <c:crosses val="max"/>
        <c:auto val="1"/>
        <c:lblOffset val="100"/>
        <c:baseTimeUnit val="months"/>
      </c:dateAx>
      <c:valAx>
        <c:axId val="300980472"/>
        <c:scaling>
          <c:orientation val="minMax"/>
          <c:max val="1000"/>
          <c:min val="0"/>
        </c:scaling>
        <c:delete val="1"/>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crossAx val="300982112"/>
        <c:crosses val="autoZero"/>
        <c:crossBetween val="between"/>
        <c:dispUnits>
          <c:builtInUnit val="hundred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valAx>
        <c:axId val="288338576"/>
        <c:scaling>
          <c:orientation val="minMax"/>
          <c:max val="5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8080512"/>
        <c:crosses val="max"/>
        <c:crossBetween val="between"/>
      </c:valAx>
      <c:dateAx>
        <c:axId val="368080512"/>
        <c:scaling>
          <c:orientation val="minMax"/>
        </c:scaling>
        <c:delete val="1"/>
        <c:axPos val="b"/>
        <c:numFmt formatCode="mmm\-yy" sourceLinked="1"/>
        <c:majorTickMark val="out"/>
        <c:minorTickMark val="none"/>
        <c:tickLblPos val="nextTo"/>
        <c:crossAx val="288338576"/>
        <c:crosses val="autoZero"/>
        <c:auto val="1"/>
        <c:lblOffset val="100"/>
        <c:baseTimeUnit val="months"/>
      </c:dateAx>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plotArea>
    <c:legend>
      <c:legendPos val="b"/>
      <c:layout>
        <c:manualLayout>
          <c:xMode val="edge"/>
          <c:yMode val="edge"/>
          <c:x val="3.3728030188076949E-2"/>
          <c:y val="0.86710789469423966"/>
          <c:w val="0.93426955983910187"/>
          <c:h val="0.11504713304156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551F4-7F07-400E-A03E-ADA4CCC86208}" type="datetimeFigureOut">
              <a:rPr lang="en-US" smtClean="0"/>
              <a:t>2/12/2020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79383-E4C0-4FC2-A15A-FDB41178610A}" type="slidenum">
              <a:rPr lang="en-US" smtClean="0"/>
              <a:t>‹#›</a:t>
            </a:fld>
            <a:endParaRPr lang="en-US" dirty="0"/>
          </a:p>
        </p:txBody>
      </p:sp>
    </p:spTree>
    <p:extLst>
      <p:ext uri="{BB962C8B-B14F-4D97-AF65-F5344CB8AC3E}">
        <p14:creationId xmlns:p14="http://schemas.microsoft.com/office/powerpoint/2010/main" val="138520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3C3676-268C-43E7-9C5A-45E44A388936}" type="slidenum">
              <a:rPr lang="en-US" smtClean="0"/>
              <a:t>1</a:t>
            </a:fld>
            <a:endParaRPr lang="en-US" dirty="0"/>
          </a:p>
        </p:txBody>
      </p:sp>
    </p:spTree>
    <p:extLst>
      <p:ext uri="{BB962C8B-B14F-4D97-AF65-F5344CB8AC3E}">
        <p14:creationId xmlns:p14="http://schemas.microsoft.com/office/powerpoint/2010/main" val="3315181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325DA6-4CDD-4C50-9592-EBBE853CC4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171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79383-E4C0-4FC2-A15A-FDB411786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675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79383-E4C0-4FC2-A15A-FDB4117861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873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15</a:t>
            </a:fld>
            <a:endParaRPr lang="en-US" dirty="0"/>
          </a:p>
        </p:txBody>
      </p:sp>
    </p:spTree>
    <p:extLst>
      <p:ext uri="{BB962C8B-B14F-4D97-AF65-F5344CB8AC3E}">
        <p14:creationId xmlns:p14="http://schemas.microsoft.com/office/powerpoint/2010/main" val="3022640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2</a:t>
            </a:fld>
            <a:endParaRPr lang="en-US" dirty="0"/>
          </a:p>
        </p:txBody>
      </p:sp>
    </p:spTree>
    <p:extLst>
      <p:ext uri="{BB962C8B-B14F-4D97-AF65-F5344CB8AC3E}">
        <p14:creationId xmlns:p14="http://schemas.microsoft.com/office/powerpoint/2010/main" val="306519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3</a:t>
            </a:fld>
            <a:endParaRPr lang="en-US" dirty="0"/>
          </a:p>
        </p:txBody>
      </p:sp>
    </p:spTree>
    <p:extLst>
      <p:ext uri="{BB962C8B-B14F-4D97-AF65-F5344CB8AC3E}">
        <p14:creationId xmlns:p14="http://schemas.microsoft.com/office/powerpoint/2010/main" val="33768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4</a:t>
            </a:fld>
            <a:endParaRPr lang="en-US" dirty="0"/>
          </a:p>
        </p:txBody>
      </p:sp>
    </p:spTree>
    <p:extLst>
      <p:ext uri="{BB962C8B-B14F-4D97-AF65-F5344CB8AC3E}">
        <p14:creationId xmlns:p14="http://schemas.microsoft.com/office/powerpoint/2010/main" val="2302902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5</a:t>
            </a:fld>
            <a:endParaRPr lang="en-US" dirty="0"/>
          </a:p>
        </p:txBody>
      </p:sp>
    </p:spTree>
    <p:extLst>
      <p:ext uri="{BB962C8B-B14F-4D97-AF65-F5344CB8AC3E}">
        <p14:creationId xmlns:p14="http://schemas.microsoft.com/office/powerpoint/2010/main" val="230345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F79383-E4C0-4FC2-A15A-FDB41178610A}" type="slidenum">
              <a:rPr lang="en-US" smtClean="0"/>
              <a:t>6</a:t>
            </a:fld>
            <a:endParaRPr lang="en-US" dirty="0"/>
          </a:p>
        </p:txBody>
      </p:sp>
    </p:spTree>
    <p:extLst>
      <p:ext uri="{BB962C8B-B14F-4D97-AF65-F5344CB8AC3E}">
        <p14:creationId xmlns:p14="http://schemas.microsoft.com/office/powerpoint/2010/main" val="771449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F79383-E4C0-4FC2-A15A-FDB41178610A}" type="slidenum">
              <a:rPr lang="en-US" smtClean="0"/>
              <a:t>7</a:t>
            </a:fld>
            <a:endParaRPr lang="en-US" dirty="0"/>
          </a:p>
        </p:txBody>
      </p:sp>
    </p:spTree>
    <p:extLst>
      <p:ext uri="{BB962C8B-B14F-4D97-AF65-F5344CB8AC3E}">
        <p14:creationId xmlns:p14="http://schemas.microsoft.com/office/powerpoint/2010/main" val="753691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8</a:t>
            </a:fld>
            <a:endParaRPr lang="en-US" dirty="0"/>
          </a:p>
        </p:txBody>
      </p:sp>
    </p:spTree>
    <p:extLst>
      <p:ext uri="{BB962C8B-B14F-4D97-AF65-F5344CB8AC3E}">
        <p14:creationId xmlns:p14="http://schemas.microsoft.com/office/powerpoint/2010/main" val="3077800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9</a:t>
            </a:fld>
            <a:endParaRPr lang="en-US" dirty="0"/>
          </a:p>
        </p:txBody>
      </p:sp>
    </p:spTree>
    <p:extLst>
      <p:ext uri="{BB962C8B-B14F-4D97-AF65-F5344CB8AC3E}">
        <p14:creationId xmlns:p14="http://schemas.microsoft.com/office/powerpoint/2010/main" val="4089784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019675"/>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31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847556"/>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59780" y="1233866"/>
            <a:ext cx="11296184" cy="2387600"/>
          </a:xfrm>
        </p:spPr>
        <p:txBody>
          <a:bodyPr anchor="b">
            <a:normAutofit/>
          </a:bodyPr>
          <a:lstStyle>
            <a:lvl1pPr algn="l">
              <a:defRPr sz="4800">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444" y="305687"/>
            <a:ext cx="2722432" cy="1856358"/>
          </a:xfrm>
          <a:prstGeom prst="rect">
            <a:avLst/>
          </a:prstGeom>
        </p:spPr>
      </p:pic>
      <p:sp>
        <p:nvSpPr>
          <p:cNvPr id="3" name="Subtitle 2"/>
          <p:cNvSpPr>
            <a:spLocks noGrp="1"/>
          </p:cNvSpPr>
          <p:nvPr>
            <p:ph type="subTitle" idx="1"/>
          </p:nvPr>
        </p:nvSpPr>
        <p:spPr>
          <a:xfrm>
            <a:off x="659780" y="3837899"/>
            <a:ext cx="9144000" cy="1655762"/>
          </a:xfrm>
        </p:spPr>
        <p:txBody>
          <a:bodyPr/>
          <a:lstStyle>
            <a:lvl1pPr marL="0" indent="0" algn="l">
              <a:buNone/>
              <a:defRPr sz="240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Myriad Pro" panose="020B0503030403020204" pitchFamily="34" charset="0"/>
              </a:defRPr>
            </a:lvl1pPr>
            <a:lvl2pPr>
              <a:defRPr>
                <a:latin typeface="Myriad Pro" panose="020B0503030403020204" pitchFamily="34" charset="0"/>
              </a:defRPr>
            </a:lvl2pPr>
            <a:lvl3pPr>
              <a:defRPr>
                <a:latin typeface="Myriad Pro" panose="020B0503030403020204" pitchFamily="34" charset="0"/>
              </a:defRPr>
            </a:lvl3pPr>
            <a:lvl4pPr>
              <a:defRPr>
                <a:latin typeface="Myriad Pro" panose="020B0503030403020204" pitchFamily="34" charset="0"/>
              </a:defRPr>
            </a:lvl4pPr>
            <a:lvl5pPr>
              <a:defRPr>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a:t>
            </a:fld>
            <a:endParaRPr lang="en-US" dirty="0"/>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5592496" y="6592129"/>
            <a:ext cx="100700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2017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62" r:id="rId10"/>
  </p:sldLayoutIdLst>
  <p:hf hdr="0" ftr="0" dt="0"/>
  <p:txStyles>
    <p:titleStyle>
      <a:lvl1pPr algn="l" defTabSz="914400" rtl="0" eaLnBrk="1" latinLnBrk="0" hangingPunct="1">
        <a:lnSpc>
          <a:spcPct val="90000"/>
        </a:lnSpc>
        <a:spcBef>
          <a:spcPct val="0"/>
        </a:spcBef>
        <a:buNone/>
        <a:defRPr sz="4400" b="1"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8.sv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notesSlide" Target="../notesSlides/notesSlide3.xml"/><Relationship Id="rId16"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82580" y="1767056"/>
            <a:ext cx="6766078" cy="4927601"/>
          </a:xfrm>
        </p:spPr>
        <p:txBody>
          <a:bodyPr anchor="ctr">
            <a:normAutofit/>
          </a:bodyPr>
          <a:lstStyle/>
          <a:p>
            <a:pPr>
              <a:lnSpc>
                <a:spcPct val="150000"/>
              </a:lnSpc>
            </a:pPr>
            <a:r>
              <a:rPr lang="de-DE" dirty="0">
                <a:solidFill>
                  <a:schemeClr val="tx1"/>
                </a:solidFill>
              </a:rPr>
              <a:t>TP 44 </a:t>
            </a:r>
            <a:br>
              <a:rPr lang="de-DE" dirty="0"/>
            </a:br>
            <a:r>
              <a:rPr lang="de-DE" sz="1800" b="0" dirty="0">
                <a:solidFill>
                  <a:srgbClr val="FFFFFF"/>
                </a:solidFill>
              </a:rPr>
              <a:t>San Diego, California, USA </a:t>
            </a:r>
            <a:br>
              <a:rPr lang="de-DE" sz="1800" b="0" dirty="0">
                <a:solidFill>
                  <a:srgbClr val="FFFFFF"/>
                </a:solidFill>
              </a:rPr>
            </a:br>
            <a:r>
              <a:rPr lang="de-DE" sz="1800" b="0" dirty="0">
                <a:solidFill>
                  <a:srgbClr val="FFFFFF"/>
                </a:solidFill>
              </a:rPr>
              <a:t>Monday, February 17th to Friday, February 21st</a:t>
            </a:r>
            <a:br>
              <a:rPr lang="de-DE" dirty="0">
                <a:solidFill>
                  <a:srgbClr val="FFFFFF"/>
                </a:solidFill>
              </a:rPr>
            </a:br>
            <a:endParaRPr lang="de-DE" dirty="0"/>
          </a:p>
        </p:txBody>
      </p:sp>
      <p:sp>
        <p:nvSpPr>
          <p:cNvPr id="15" name="Rectangle 14">
            <a:extLst>
              <a:ext uri="{FF2B5EF4-FFF2-40B4-BE49-F238E27FC236}">
                <a16:creationId xmlns:a16="http://schemas.microsoft.com/office/drawing/2014/main" id="{793EF0C2-EE57-40DD-B754-BF1477FAB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8481465" y="1287930"/>
            <a:ext cx="3093963" cy="4927602"/>
          </a:xfrm>
        </p:spPr>
        <p:txBody>
          <a:bodyPr anchor="ctr">
            <a:normAutofit/>
          </a:bodyPr>
          <a:lstStyle/>
          <a:p>
            <a:pPr algn="l"/>
            <a:r>
              <a:rPr lang="de-DE" sz="2000" dirty="0">
                <a:solidFill>
                  <a:srgbClr val="FFFFFF"/>
                </a:solidFill>
              </a:rPr>
              <a:t>February 2020</a:t>
            </a:r>
          </a:p>
        </p:txBody>
      </p:sp>
    </p:spTree>
    <p:extLst>
      <p:ext uri="{BB962C8B-B14F-4D97-AF65-F5344CB8AC3E}">
        <p14:creationId xmlns:p14="http://schemas.microsoft.com/office/powerpoint/2010/main" val="181400066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3AE9-ED68-4D4F-9010-05E7A8095766}"/>
              </a:ext>
            </a:extLst>
          </p:cNvPr>
          <p:cNvSpPr>
            <a:spLocks noGrp="1"/>
          </p:cNvSpPr>
          <p:nvPr>
            <p:ph type="title"/>
          </p:nvPr>
        </p:nvSpPr>
        <p:spPr/>
        <p:txBody>
          <a:bodyPr>
            <a:normAutofit fontScale="90000"/>
          </a:bodyPr>
          <a:lstStyle/>
          <a:p>
            <a:r>
              <a:rPr lang="en-US" dirty="0"/>
              <a:t>Contributed Content Highlights</a:t>
            </a:r>
            <a:endParaRPr lang="en-GB" dirty="0"/>
          </a:p>
        </p:txBody>
      </p:sp>
      <p:sp>
        <p:nvSpPr>
          <p:cNvPr id="4" name="Slide Number Placeholder 3">
            <a:extLst>
              <a:ext uri="{FF2B5EF4-FFF2-40B4-BE49-F238E27FC236}">
                <a16:creationId xmlns:a16="http://schemas.microsoft.com/office/drawing/2014/main" id="{CCC355DC-7DD0-4CFE-B494-40A6FA34AD9E}"/>
              </a:ext>
            </a:extLst>
          </p:cNvPr>
          <p:cNvSpPr>
            <a:spLocks noGrp="1"/>
          </p:cNvSpPr>
          <p:nvPr>
            <p:ph type="sldNum" sz="quarter" idx="12"/>
          </p:nvPr>
        </p:nvSpPr>
        <p:spPr/>
        <p:txBody>
          <a:bodyPr/>
          <a:lstStyle/>
          <a:p>
            <a:fld id="{163F5A94-8458-4F17-AD3C-1A083E20221D}" type="slidenum">
              <a:rPr lang="en-US" smtClean="0"/>
              <a:t>10</a:t>
            </a:fld>
            <a:endParaRPr lang="en-US" dirty="0"/>
          </a:p>
        </p:txBody>
      </p:sp>
      <p:pic>
        <p:nvPicPr>
          <p:cNvPr id="5" name="Picture 4">
            <a:extLst>
              <a:ext uri="{FF2B5EF4-FFF2-40B4-BE49-F238E27FC236}">
                <a16:creationId xmlns:a16="http://schemas.microsoft.com/office/drawing/2014/main" id="{40FB7D95-01C5-4273-987A-072BA1866697}"/>
              </a:ext>
            </a:extLst>
          </p:cNvPr>
          <p:cNvPicPr>
            <a:picLocks noChangeAspect="1"/>
          </p:cNvPicPr>
          <p:nvPr/>
        </p:nvPicPr>
        <p:blipFill rotWithShape="1">
          <a:blip r:embed="rId2"/>
          <a:srcRect l="34039" t="14668" r="54654" b="70267"/>
          <a:stretch/>
        </p:blipFill>
        <p:spPr>
          <a:xfrm>
            <a:off x="9664504" y="147296"/>
            <a:ext cx="1150515" cy="861784"/>
          </a:xfrm>
          <a:prstGeom prst="rect">
            <a:avLst/>
          </a:prstGeom>
        </p:spPr>
      </p:pic>
      <p:sp>
        <p:nvSpPr>
          <p:cNvPr id="6" name="Rectangle 5">
            <a:extLst>
              <a:ext uri="{FF2B5EF4-FFF2-40B4-BE49-F238E27FC236}">
                <a16:creationId xmlns:a16="http://schemas.microsoft.com/office/drawing/2014/main" id="{3F695A76-8D95-4502-ABD5-CB6176841097}"/>
              </a:ext>
            </a:extLst>
          </p:cNvPr>
          <p:cNvSpPr/>
          <p:nvPr/>
        </p:nvSpPr>
        <p:spPr>
          <a:xfrm>
            <a:off x="319085" y="5033820"/>
            <a:ext cx="5519947" cy="1292213"/>
          </a:xfrm>
          <a:prstGeom prst="rect">
            <a:avLst/>
          </a:prstGeom>
        </p:spPr>
        <p:txBody>
          <a:bodyPr wrap="square">
            <a:spAutoFit/>
          </a:bodyPr>
          <a:lstStyle/>
          <a:p>
            <a:pPr marL="457200" lvl="2">
              <a:lnSpc>
                <a:spcPct val="150000"/>
              </a:lnSpc>
              <a:spcBef>
                <a:spcPts val="600"/>
              </a:spcBef>
            </a:pPr>
            <a:r>
              <a:rPr lang="en-US" dirty="0">
                <a:latin typeface="Myriad Pro" panose="020B0503030403020204" pitchFamily="34" charset="0"/>
              </a:rPr>
              <a:t>A feature on connected and intelligent transport solutions was included in ETSI Enjoy Magazine for January. </a:t>
            </a:r>
            <a:endParaRPr lang="en-US" b="1" dirty="0">
              <a:latin typeface="Myriad Pro" panose="020B0503030403020204" pitchFamily="34" charset="0"/>
            </a:endParaRPr>
          </a:p>
        </p:txBody>
      </p:sp>
      <p:pic>
        <p:nvPicPr>
          <p:cNvPr id="7" name="Picture 6">
            <a:extLst>
              <a:ext uri="{FF2B5EF4-FFF2-40B4-BE49-F238E27FC236}">
                <a16:creationId xmlns:a16="http://schemas.microsoft.com/office/drawing/2014/main" id="{7A7094FB-C4C2-4D0F-994E-D1F9C87E7886}"/>
              </a:ext>
            </a:extLst>
          </p:cNvPr>
          <p:cNvPicPr>
            <a:picLocks noChangeAspect="1"/>
          </p:cNvPicPr>
          <p:nvPr/>
        </p:nvPicPr>
        <p:blipFill rotWithShape="1">
          <a:blip r:embed="rId3"/>
          <a:srcRect l="12045" t="14916" r="62628" b="28788"/>
          <a:stretch/>
        </p:blipFill>
        <p:spPr>
          <a:xfrm>
            <a:off x="532609" y="1459898"/>
            <a:ext cx="5465740" cy="3416902"/>
          </a:xfrm>
          <a:prstGeom prst="rect">
            <a:avLst/>
          </a:prstGeom>
        </p:spPr>
      </p:pic>
      <p:pic>
        <p:nvPicPr>
          <p:cNvPr id="8" name="Picture 7">
            <a:extLst>
              <a:ext uri="{FF2B5EF4-FFF2-40B4-BE49-F238E27FC236}">
                <a16:creationId xmlns:a16="http://schemas.microsoft.com/office/drawing/2014/main" id="{DCAA407F-EE9A-404F-994A-1EC6F6041DF2}"/>
              </a:ext>
            </a:extLst>
          </p:cNvPr>
          <p:cNvPicPr>
            <a:picLocks noChangeAspect="1"/>
          </p:cNvPicPr>
          <p:nvPr/>
        </p:nvPicPr>
        <p:blipFill rotWithShape="1">
          <a:blip r:embed="rId4"/>
          <a:srcRect l="11971" t="21650" r="62575" b="7778"/>
          <a:stretch/>
        </p:blipFill>
        <p:spPr>
          <a:xfrm>
            <a:off x="6352969" y="1679537"/>
            <a:ext cx="5591844" cy="4360306"/>
          </a:xfrm>
          <a:prstGeom prst="rect">
            <a:avLst/>
          </a:prstGeom>
        </p:spPr>
      </p:pic>
    </p:spTree>
    <p:extLst>
      <p:ext uri="{BB962C8B-B14F-4D97-AF65-F5344CB8AC3E}">
        <p14:creationId xmlns:p14="http://schemas.microsoft.com/office/powerpoint/2010/main" val="2932747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1253" y="152234"/>
            <a:ext cx="10515600" cy="1325563"/>
          </a:xfrm>
        </p:spPr>
        <p:txBody>
          <a:bodyPr>
            <a:normAutofit/>
          </a:bodyPr>
          <a:lstStyle/>
          <a:p>
            <a:r>
              <a:rPr lang="en-US" dirty="0"/>
              <a:t>Media Invitations</a:t>
            </a:r>
          </a:p>
        </p:txBody>
      </p:sp>
      <p:sp>
        <p:nvSpPr>
          <p:cNvPr id="18" name="Content Placeholder 2">
            <a:extLst>
              <a:ext uri="{FF2B5EF4-FFF2-40B4-BE49-F238E27FC236}">
                <a16:creationId xmlns:a16="http://schemas.microsoft.com/office/drawing/2014/main" id="{C93CB627-D2FC-4058-92C9-266D0099A523}"/>
              </a:ext>
            </a:extLst>
          </p:cNvPr>
          <p:cNvSpPr>
            <a:spLocks noGrp="1"/>
          </p:cNvSpPr>
          <p:nvPr>
            <p:ph idx="1"/>
          </p:nvPr>
        </p:nvSpPr>
        <p:spPr>
          <a:xfrm>
            <a:off x="838200" y="1899221"/>
            <a:ext cx="10515600" cy="4217315"/>
          </a:xfrm>
        </p:spPr>
        <p:txBody>
          <a:bodyPr>
            <a:normAutofit/>
          </a:bodyPr>
          <a:lstStyle/>
          <a:p>
            <a:pPr marL="457200" lvl="2">
              <a:spcBef>
                <a:spcPts val="600"/>
              </a:spcBef>
            </a:pPr>
            <a:r>
              <a:rPr lang="en-GB" sz="2400" dirty="0"/>
              <a:t>A media invitation promoting the ‘How oneM2M Standards Improve IoT Protection of Mobile Networks’ webinar was issued.</a:t>
            </a:r>
          </a:p>
          <a:p>
            <a:pPr marL="457200" lvl="2">
              <a:spcBef>
                <a:spcPts val="600"/>
              </a:spcBef>
            </a:pPr>
            <a:endParaRPr lang="en-GB" sz="2400" dirty="0"/>
          </a:p>
          <a:p>
            <a:pPr marL="457200" lvl="2">
              <a:spcBef>
                <a:spcPts val="600"/>
              </a:spcBef>
            </a:pPr>
            <a:r>
              <a:rPr lang="en-GB" sz="2400" dirty="0"/>
              <a:t>A media invitation will be drafted on Ken Figueredo’s speaking slot at IoT Tech Expo in April.</a:t>
            </a:r>
          </a:p>
          <a:p>
            <a:pPr marL="457200" lvl="2">
              <a:spcBef>
                <a:spcPts val="600"/>
              </a:spcBef>
            </a:pPr>
            <a:endParaRPr lang="en-GB" sz="2400" dirty="0"/>
          </a:p>
          <a:p>
            <a:pPr marL="457200" lvl="2">
              <a:spcBef>
                <a:spcPts val="600"/>
              </a:spcBef>
            </a:pPr>
            <a:r>
              <a:rPr lang="en-GB" sz="2400" dirty="0"/>
              <a:t>Proactive PR has reached out to oneM2M’s membership to find out if they plan to host any oneM2M demos at MWC. PPR to draft media invitation based on this.</a:t>
            </a:r>
          </a:p>
          <a:p>
            <a:pPr marL="457200" lvl="2">
              <a:spcBef>
                <a:spcPts val="600"/>
              </a:spcBef>
            </a:pPr>
            <a:endParaRPr lang="en-GB" sz="2200" dirty="0"/>
          </a:p>
          <a:p>
            <a:pPr marL="228600" lvl="2" indent="0">
              <a:spcBef>
                <a:spcPts val="600"/>
              </a:spcBef>
              <a:buNone/>
            </a:pPr>
            <a:endParaRPr lang="en-US" sz="2200" dirty="0"/>
          </a:p>
        </p:txBody>
      </p:sp>
      <p:sp>
        <p:nvSpPr>
          <p:cNvPr id="30" name="Slide Number Placeholder 29"/>
          <p:cNvSpPr>
            <a:spLocks noGrp="1"/>
          </p:cNvSpPr>
          <p:nvPr>
            <p:ph type="sldNum" sz="quarter" idx="12"/>
          </p:nvPr>
        </p:nvSpPr>
        <p:spPr>
          <a:xfrm>
            <a:off x="8610600" y="6077585"/>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63F5A94-8458-4F17-AD3C-1A083E20221D}" type="slidenum">
              <a:rPr kumimoji="0" lang="en-US" sz="1200" b="0" i="0" u="none" strike="noStrike" kern="1200" cap="none" spc="0" normalizeH="0" baseline="0" noProof="0">
                <a:ln>
                  <a:noFill/>
                </a:ln>
                <a:solidFill>
                  <a:srgbClr val="545054">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srgbClr val="545054">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903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0AA74E-0AA9-4447-9BF9-AFD9DDCB835A}"/>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kern="1200" dirty="0">
                <a:solidFill>
                  <a:srgbClr val="000000"/>
                </a:solidFill>
              </a:rPr>
              <a:t>Webinars </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C51C120-8BC9-4E4B-867E-2AFEE564EF09}"/>
              </a:ext>
            </a:extLst>
          </p:cNvPr>
          <p:cNvPicPr>
            <a:picLocks noChangeAspect="1"/>
          </p:cNvPicPr>
          <p:nvPr/>
        </p:nvPicPr>
        <p:blipFill rotWithShape="1">
          <a:blip r:embed="rId4"/>
          <a:srcRect l="2746" t="5621" r="60843" b="30070"/>
          <a:stretch/>
        </p:blipFill>
        <p:spPr>
          <a:xfrm>
            <a:off x="383168" y="2269231"/>
            <a:ext cx="4044986" cy="2339737"/>
          </a:xfrm>
          <a:prstGeom prst="rect">
            <a:avLst/>
          </a:prstGeom>
        </p:spPr>
      </p:pic>
      <p:sp>
        <p:nvSpPr>
          <p:cNvPr id="6" name="Rectangle 5">
            <a:extLst>
              <a:ext uri="{FF2B5EF4-FFF2-40B4-BE49-F238E27FC236}">
                <a16:creationId xmlns:a16="http://schemas.microsoft.com/office/drawing/2014/main" id="{C677D324-FFED-4D1D-B6C4-55541429A4D9}"/>
              </a:ext>
            </a:extLst>
          </p:cNvPr>
          <p:cNvSpPr/>
          <p:nvPr/>
        </p:nvSpPr>
        <p:spPr>
          <a:xfrm>
            <a:off x="5677139" y="1707795"/>
            <a:ext cx="6131693" cy="4600994"/>
          </a:xfrm>
          <a:prstGeom prst="rect">
            <a:avLst/>
          </a:prstGeom>
        </p:spPr>
        <p:txBody>
          <a:bodyPr vert="horz" lIns="91440" tIns="45720" rIns="91440" bIns="45720" rtlCol="0" anchor="ctr">
            <a:normAutofit/>
          </a:bodyPr>
          <a:lstStyle/>
          <a:p>
            <a:pPr marL="228600" marR="0" lvl="2" indent="0" algn="l" defTabSz="914400" rtl="0" eaLnBrk="1" fontAlgn="auto" latinLnBrk="0" hangingPunct="1">
              <a:lnSpc>
                <a:spcPct val="90000"/>
              </a:lnSpc>
              <a:spcBef>
                <a:spcPts val="60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a:p>
            <a:pPr marL="457200" marR="0" lvl="2"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A webinar on ‘How oneM2M Standards Improve IoT Protection of Mobile Networks’ was held in December. </a:t>
            </a:r>
          </a:p>
          <a:p>
            <a:pPr marL="228600" marR="0" lvl="2" indent="0" algn="l" defTabSz="914400" rtl="0" eaLnBrk="1" fontAlgn="auto" latinLnBrk="0" hangingPunct="1">
              <a:lnSpc>
                <a:spcPct val="90000"/>
              </a:lnSpc>
              <a:spcBef>
                <a:spcPts val="60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a:p>
            <a:pPr marL="457200" marR="0" lvl="2"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A webinar on Release 4 is also in the pipeline for late February/early March following the next TP meeting.</a:t>
            </a:r>
          </a:p>
          <a:p>
            <a:pPr marL="228600" marR="0" lvl="2" indent="0" algn="l" defTabSz="914400" rtl="0" eaLnBrk="1" fontAlgn="auto" latinLnBrk="0" hangingPunct="1">
              <a:lnSpc>
                <a:spcPct val="90000"/>
              </a:lnSpc>
              <a:spcBef>
                <a:spcPts val="60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a:p>
            <a:pPr marL="457200" marR="0" lvl="2"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A webinar on ‘Data marketplace work in Korea’ is also currently being arranged. </a:t>
            </a:r>
          </a:p>
        </p:txBody>
      </p:sp>
      <p:sp>
        <p:nvSpPr>
          <p:cNvPr id="4" name="Slide Number Placeholder 3">
            <a:extLst>
              <a:ext uri="{FF2B5EF4-FFF2-40B4-BE49-F238E27FC236}">
                <a16:creationId xmlns:a16="http://schemas.microsoft.com/office/drawing/2014/main" id="{6A49FEE4-B852-41ED-8BAE-71E93B5D62B8}"/>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63F5A94-8458-4F17-AD3C-1A083E20221D}" type="slidenum">
              <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622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0AA74E-0AA9-4447-9BF9-AFD9DDCB835A}"/>
              </a:ext>
            </a:extLst>
          </p:cNvPr>
          <p:cNvSpPr>
            <a:spLocks noGrp="1"/>
          </p:cNvSpPr>
          <p:nvPr>
            <p:ph type="title"/>
          </p:nvPr>
        </p:nvSpPr>
        <p:spPr>
          <a:xfrm>
            <a:off x="6133318" y="1163173"/>
            <a:ext cx="4977976" cy="1454051"/>
          </a:xfrm>
        </p:spPr>
        <p:txBody>
          <a:bodyPr vert="horz" lIns="91440" tIns="45720" rIns="91440" bIns="45720" rtlCol="0" anchor="ctr">
            <a:normAutofit/>
          </a:bodyPr>
          <a:lstStyle/>
          <a:p>
            <a:r>
              <a:rPr lang="en-US" kern="1200" dirty="0">
                <a:solidFill>
                  <a:srgbClr val="000000"/>
                </a:solidFill>
              </a:rPr>
              <a:t>White Papers </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677D324-FFED-4D1D-B6C4-55541429A4D9}"/>
              </a:ext>
            </a:extLst>
          </p:cNvPr>
          <p:cNvSpPr/>
          <p:nvPr/>
        </p:nvSpPr>
        <p:spPr>
          <a:xfrm>
            <a:off x="5677139" y="1962625"/>
            <a:ext cx="6131693" cy="4600994"/>
          </a:xfrm>
          <a:prstGeom prst="rect">
            <a:avLst/>
          </a:prstGeom>
        </p:spPr>
        <p:txBody>
          <a:bodyPr vert="horz" lIns="91440" tIns="45720" rIns="91440" bIns="45720" rtlCol="0" anchor="ctr">
            <a:normAutofit/>
          </a:bodyPr>
          <a:lstStyle/>
          <a:p>
            <a:pPr marL="457200" marR="0" lvl="2"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An industry liaison white paper with the IIC was published.</a:t>
            </a:r>
          </a:p>
          <a:p>
            <a:pPr marL="228600" marR="0" lvl="2" indent="0" algn="l" defTabSz="914400" rtl="0" eaLnBrk="1" fontAlgn="auto" latinLnBrk="0" hangingPunct="1">
              <a:lnSpc>
                <a:spcPct val="90000"/>
              </a:lnSpc>
              <a:spcBef>
                <a:spcPts val="60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a:p>
            <a:pPr marL="457200" marR="0" lvl="2"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oneM2M will be included in a white paper on MEC by ETSI, which is set to be published in the coming months. </a:t>
            </a:r>
          </a:p>
          <a:p>
            <a:pPr marL="457200" marR="0" lvl="2"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a:p>
            <a:pPr marL="457200" marR="0" lvl="2"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A joint white paper with 3GPP is also in the pipeline.</a:t>
            </a:r>
          </a:p>
        </p:txBody>
      </p:sp>
      <p:sp>
        <p:nvSpPr>
          <p:cNvPr id="4" name="Slide Number Placeholder 3">
            <a:extLst>
              <a:ext uri="{FF2B5EF4-FFF2-40B4-BE49-F238E27FC236}">
                <a16:creationId xmlns:a16="http://schemas.microsoft.com/office/drawing/2014/main" id="{6A49FEE4-B852-41ED-8BAE-71E93B5D62B8}"/>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63F5A94-8458-4F17-AD3C-1A083E20221D}" type="slidenum">
              <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6C3B2D2-1160-49F2-9A69-6DCE5C39242C}"/>
              </a:ext>
            </a:extLst>
          </p:cNvPr>
          <p:cNvPicPr>
            <a:picLocks noChangeAspect="1"/>
          </p:cNvPicPr>
          <p:nvPr/>
        </p:nvPicPr>
        <p:blipFill>
          <a:blip r:embed="rId4"/>
          <a:stretch>
            <a:fillRect/>
          </a:stretch>
        </p:blipFill>
        <p:spPr>
          <a:xfrm>
            <a:off x="102382" y="1962625"/>
            <a:ext cx="3442675" cy="1682038"/>
          </a:xfrm>
          <a:prstGeom prst="rect">
            <a:avLst/>
          </a:prstGeom>
        </p:spPr>
      </p:pic>
      <p:pic>
        <p:nvPicPr>
          <p:cNvPr id="7" name="Picture 6">
            <a:extLst>
              <a:ext uri="{FF2B5EF4-FFF2-40B4-BE49-F238E27FC236}">
                <a16:creationId xmlns:a16="http://schemas.microsoft.com/office/drawing/2014/main" id="{A95C5D23-207B-4C59-924E-4468201406A9}"/>
              </a:ext>
            </a:extLst>
          </p:cNvPr>
          <p:cNvPicPr>
            <a:picLocks noChangeAspect="1"/>
          </p:cNvPicPr>
          <p:nvPr/>
        </p:nvPicPr>
        <p:blipFill>
          <a:blip r:embed="rId5"/>
          <a:stretch>
            <a:fillRect/>
          </a:stretch>
        </p:blipFill>
        <p:spPr>
          <a:xfrm>
            <a:off x="1249007" y="3562773"/>
            <a:ext cx="2910580" cy="1719114"/>
          </a:xfrm>
          <a:prstGeom prst="rect">
            <a:avLst/>
          </a:prstGeom>
        </p:spPr>
      </p:pic>
    </p:spTree>
    <p:extLst>
      <p:ext uri="{BB962C8B-B14F-4D97-AF65-F5344CB8AC3E}">
        <p14:creationId xmlns:p14="http://schemas.microsoft.com/office/powerpoint/2010/main" val="2842216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A470F-2C3E-4852-B8BE-545F1AC644C2}"/>
              </a:ext>
            </a:extLst>
          </p:cNvPr>
          <p:cNvSpPr>
            <a:spLocks noGrp="1"/>
          </p:cNvSpPr>
          <p:nvPr>
            <p:ph type="title"/>
          </p:nvPr>
        </p:nvSpPr>
        <p:spPr>
          <a:xfrm>
            <a:off x="334696" y="0"/>
            <a:ext cx="7850299" cy="1173570"/>
          </a:xfrm>
        </p:spPr>
        <p:txBody>
          <a:bodyPr>
            <a:normAutofit/>
          </a:bodyPr>
          <a:lstStyle/>
          <a:p>
            <a:r>
              <a:rPr lang="en-GB"/>
              <a:t>Upcoming speaking slots</a:t>
            </a:r>
            <a:endParaRPr lang="en-GB" dirty="0"/>
          </a:p>
        </p:txBody>
      </p:sp>
      <p:sp>
        <p:nvSpPr>
          <p:cNvPr id="4" name="Slide Number Placeholder 3">
            <a:extLst>
              <a:ext uri="{FF2B5EF4-FFF2-40B4-BE49-F238E27FC236}">
                <a16:creationId xmlns:a16="http://schemas.microsoft.com/office/drawing/2014/main" id="{506D60DE-A8CD-4649-93F3-126808335F82}"/>
              </a:ext>
            </a:extLst>
          </p:cNvPr>
          <p:cNvSpPr>
            <a:spLocks noGrp="1"/>
          </p:cNvSpPr>
          <p:nvPr>
            <p:ph type="sldNum" sz="quarter" idx="12"/>
          </p:nvPr>
        </p:nvSpPr>
        <p:spPr>
          <a:xfrm>
            <a:off x="11697628" y="6492875"/>
            <a:ext cx="49437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F5A94-8458-4F17-AD3C-1A083E20221D}" type="slidenum">
              <a:rPr kumimoji="0" lang="en-US" sz="1200" b="0" i="0" u="none" strike="noStrike" kern="1200" cap="none" spc="0" normalizeH="0" baseline="0" noProof="0" smtClean="0">
                <a:ln>
                  <a:noFill/>
                </a:ln>
                <a:solidFill>
                  <a:srgbClr val="545054">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545054">
                  <a:tint val="75000"/>
                </a:srgbClr>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E1BC94BE-EF8C-44EB-9677-1028A9AF64FC}"/>
              </a:ext>
            </a:extLst>
          </p:cNvPr>
          <p:cNvGraphicFramePr>
            <a:graphicFrameLocks noGrp="1"/>
          </p:cNvGraphicFramePr>
          <p:nvPr/>
        </p:nvGraphicFramePr>
        <p:xfrm>
          <a:off x="118201" y="1299715"/>
          <a:ext cx="11713581" cy="3397726"/>
        </p:xfrm>
        <a:graphic>
          <a:graphicData uri="http://schemas.openxmlformats.org/drawingml/2006/table">
            <a:tbl>
              <a:tblPr firstRow="1" bandRow="1">
                <a:tableStyleId>{5C22544A-7EE6-4342-B048-85BDC9FD1C3A}</a:tableStyleId>
              </a:tblPr>
              <a:tblGrid>
                <a:gridCol w="1660269">
                  <a:extLst>
                    <a:ext uri="{9D8B030D-6E8A-4147-A177-3AD203B41FA5}">
                      <a16:colId xmlns:a16="http://schemas.microsoft.com/office/drawing/2014/main" val="1495670968"/>
                    </a:ext>
                  </a:extLst>
                </a:gridCol>
                <a:gridCol w="1522497">
                  <a:extLst>
                    <a:ext uri="{9D8B030D-6E8A-4147-A177-3AD203B41FA5}">
                      <a16:colId xmlns:a16="http://schemas.microsoft.com/office/drawing/2014/main" val="4117652481"/>
                    </a:ext>
                  </a:extLst>
                </a:gridCol>
                <a:gridCol w="1619163">
                  <a:extLst>
                    <a:ext uri="{9D8B030D-6E8A-4147-A177-3AD203B41FA5}">
                      <a16:colId xmlns:a16="http://schemas.microsoft.com/office/drawing/2014/main" val="72432804"/>
                    </a:ext>
                  </a:extLst>
                </a:gridCol>
                <a:gridCol w="1884996">
                  <a:extLst>
                    <a:ext uri="{9D8B030D-6E8A-4147-A177-3AD203B41FA5}">
                      <a16:colId xmlns:a16="http://schemas.microsoft.com/office/drawing/2014/main" val="1569655832"/>
                    </a:ext>
                  </a:extLst>
                </a:gridCol>
                <a:gridCol w="2107965">
                  <a:extLst>
                    <a:ext uri="{9D8B030D-6E8A-4147-A177-3AD203B41FA5}">
                      <a16:colId xmlns:a16="http://schemas.microsoft.com/office/drawing/2014/main" val="634495131"/>
                    </a:ext>
                  </a:extLst>
                </a:gridCol>
                <a:gridCol w="1034472">
                  <a:extLst>
                    <a:ext uri="{9D8B030D-6E8A-4147-A177-3AD203B41FA5}">
                      <a16:colId xmlns:a16="http://schemas.microsoft.com/office/drawing/2014/main" val="4145764042"/>
                    </a:ext>
                  </a:extLst>
                </a:gridCol>
                <a:gridCol w="766619">
                  <a:extLst>
                    <a:ext uri="{9D8B030D-6E8A-4147-A177-3AD203B41FA5}">
                      <a16:colId xmlns:a16="http://schemas.microsoft.com/office/drawing/2014/main" val="2438855070"/>
                    </a:ext>
                  </a:extLst>
                </a:gridCol>
                <a:gridCol w="1117600">
                  <a:extLst>
                    <a:ext uri="{9D8B030D-6E8A-4147-A177-3AD203B41FA5}">
                      <a16:colId xmlns:a16="http://schemas.microsoft.com/office/drawing/2014/main" val="716772169"/>
                    </a:ext>
                  </a:extLst>
                </a:gridCol>
              </a:tblGrid>
              <a:tr h="332454">
                <a:tc>
                  <a:txBody>
                    <a:bodyPr/>
                    <a:lstStyle/>
                    <a:p>
                      <a:r>
                        <a:rPr lang="en-GB" sz="1400" dirty="0"/>
                        <a:t>Event name</a:t>
                      </a:r>
                    </a:p>
                  </a:txBody>
                  <a:tcPr/>
                </a:tc>
                <a:tc>
                  <a:txBody>
                    <a:bodyPr/>
                    <a:lstStyle/>
                    <a:p>
                      <a:r>
                        <a:rPr lang="en-GB" sz="1400"/>
                        <a:t>Date </a:t>
                      </a:r>
                      <a:endParaRPr lang="en-GB" sz="1400" dirty="0"/>
                    </a:p>
                  </a:txBody>
                  <a:tcPr/>
                </a:tc>
                <a:tc>
                  <a:txBody>
                    <a:bodyPr/>
                    <a:lstStyle/>
                    <a:p>
                      <a:r>
                        <a:rPr lang="en-GB" sz="1400"/>
                        <a:t>Location </a:t>
                      </a:r>
                      <a:endParaRPr lang="en-GB" sz="1400" dirty="0"/>
                    </a:p>
                  </a:txBody>
                  <a:tcPr/>
                </a:tc>
                <a:tc>
                  <a:txBody>
                    <a:bodyPr/>
                    <a:lstStyle/>
                    <a:p>
                      <a:r>
                        <a:rPr lang="en-GB" sz="1400"/>
                        <a:t>Topic </a:t>
                      </a:r>
                      <a:endParaRPr lang="en-GB" sz="1400" dirty="0"/>
                    </a:p>
                  </a:txBody>
                  <a:tcPr/>
                </a:tc>
                <a:tc>
                  <a:txBody>
                    <a:bodyPr/>
                    <a:lstStyle/>
                    <a:p>
                      <a:r>
                        <a:rPr lang="en-GB" sz="1400"/>
                        <a:t>Audience </a:t>
                      </a:r>
                      <a:endParaRPr lang="en-GB" sz="1400" dirty="0"/>
                    </a:p>
                  </a:txBody>
                  <a:tcPr/>
                </a:tc>
                <a:tc>
                  <a:txBody>
                    <a:bodyPr/>
                    <a:lstStyle/>
                    <a:p>
                      <a:r>
                        <a:rPr lang="en-GB" sz="1400"/>
                        <a:t>Reach</a:t>
                      </a:r>
                      <a:endParaRPr lang="en-GB" sz="1400" dirty="0"/>
                    </a:p>
                  </a:txBody>
                  <a:tcPr/>
                </a:tc>
                <a:tc>
                  <a:txBody>
                    <a:bodyPr/>
                    <a:lstStyle/>
                    <a:p>
                      <a:r>
                        <a:rPr lang="en-GB" sz="1400"/>
                        <a:t>Level</a:t>
                      </a:r>
                      <a:endParaRPr lang="en-GB" sz="1400" dirty="0"/>
                    </a:p>
                  </a:txBody>
                  <a:tcPr/>
                </a:tc>
                <a:tc>
                  <a:txBody>
                    <a:bodyPr/>
                    <a:lstStyle/>
                    <a:p>
                      <a:r>
                        <a:rPr lang="en-GB" sz="1400"/>
                        <a:t>Speaker?</a:t>
                      </a:r>
                      <a:endParaRPr lang="en-GB" sz="1400" dirty="0"/>
                    </a:p>
                  </a:txBody>
                  <a:tcPr/>
                </a:tc>
                <a:extLst>
                  <a:ext uri="{0D108BD9-81ED-4DB2-BD59-A6C34878D82A}">
                    <a16:rowId xmlns:a16="http://schemas.microsoft.com/office/drawing/2014/main" val="1188068673"/>
                  </a:ext>
                </a:extLst>
              </a:tr>
              <a:tr h="698154">
                <a:tc>
                  <a:txBody>
                    <a:bodyPr/>
                    <a:lstStyle/>
                    <a:p>
                      <a:r>
                        <a:rPr lang="en-GB" sz="1200" dirty="0">
                          <a:latin typeface="+mn-lt"/>
                        </a:rPr>
                        <a:t>IoT Tech Expo</a:t>
                      </a:r>
                    </a:p>
                  </a:txBody>
                  <a:tcPr/>
                </a:tc>
                <a:tc>
                  <a:txBody>
                    <a:bodyPr/>
                    <a:lstStyle/>
                    <a:p>
                      <a:r>
                        <a:rPr lang="en-GB" sz="1200" dirty="0">
                          <a:latin typeface="+mn-lt"/>
                        </a:rPr>
                        <a:t>17-18 March 2020</a:t>
                      </a:r>
                    </a:p>
                  </a:txBody>
                  <a:tcPr/>
                </a:tc>
                <a:tc>
                  <a:txBody>
                    <a:bodyPr/>
                    <a:lstStyle/>
                    <a:p>
                      <a:r>
                        <a:rPr lang="en-GB" sz="1200" dirty="0">
                          <a:latin typeface="+mn-lt"/>
                        </a:rPr>
                        <a:t>Olympia, London</a:t>
                      </a:r>
                    </a:p>
                  </a:txBody>
                  <a:tcPr/>
                </a:tc>
                <a:tc>
                  <a:txBody>
                    <a:bodyPr/>
                    <a:lstStyle/>
                    <a:p>
                      <a:r>
                        <a:rPr lang="en-GB" sz="1200" dirty="0">
                          <a:latin typeface="+mn-lt"/>
                        </a:rPr>
                        <a:t>Data Analytics for </a:t>
                      </a:r>
                      <a:r>
                        <a:rPr lang="en-GB" sz="1200" dirty="0" err="1">
                          <a:latin typeface="+mn-lt"/>
                        </a:rPr>
                        <a:t>IIoT</a:t>
                      </a:r>
                      <a:endParaRPr lang="en-GB" sz="1200" dirty="0">
                        <a:latin typeface="+mn-lt"/>
                      </a:endParaRPr>
                    </a:p>
                    <a:p>
                      <a:r>
                        <a:rPr lang="en-GB" sz="1200" dirty="0">
                          <a:latin typeface="+mn-lt"/>
                        </a:rPr>
                        <a:t>Manufacturing 5.0, what’s new?</a:t>
                      </a:r>
                    </a:p>
                    <a:p>
                      <a:pPr marL="0" indent="0">
                        <a:buFont typeface="Arial" panose="020B0604020202020204" pitchFamily="34" charset="0"/>
                        <a:buNone/>
                      </a:pPr>
                      <a:endParaRPr lang="en-GB" sz="1200" dirty="0">
                        <a:latin typeface="+mn-lt"/>
                      </a:endParaRPr>
                    </a:p>
                  </a:txBody>
                  <a:tcPr/>
                </a:tc>
                <a:tc>
                  <a:txBody>
                    <a:bodyPr/>
                    <a:lstStyle/>
                    <a:p>
                      <a:r>
                        <a:rPr lang="en-GB" sz="1200" dirty="0">
                          <a:latin typeface="+mn-lt"/>
                        </a:rPr>
                        <a:t>High-level executives across a range of industry sectors.</a:t>
                      </a:r>
                    </a:p>
                  </a:txBody>
                  <a:tcPr/>
                </a:tc>
                <a:tc>
                  <a:txBody>
                    <a:bodyPr/>
                    <a:lstStyle/>
                    <a:p>
                      <a:r>
                        <a:rPr lang="en-GB" sz="1200" dirty="0">
                          <a:latin typeface="+mn-lt"/>
                        </a:rPr>
                        <a:t>Global</a:t>
                      </a:r>
                    </a:p>
                  </a:txBody>
                  <a:tcPr/>
                </a:tc>
                <a:tc>
                  <a:txBody>
                    <a:bodyPr/>
                    <a:lstStyle/>
                    <a:p>
                      <a:r>
                        <a:rPr lang="en-GB" sz="1200">
                          <a:latin typeface="+mn-lt"/>
                        </a:rPr>
                        <a:t>1</a:t>
                      </a:r>
                      <a:endParaRPr lang="en-GB" sz="1200" dirty="0">
                        <a:latin typeface="+mn-lt"/>
                      </a:endParaRPr>
                    </a:p>
                  </a:txBody>
                  <a:tcPr/>
                </a:tc>
                <a:tc>
                  <a:txBody>
                    <a:bodyPr/>
                    <a:lstStyle/>
                    <a:p>
                      <a:r>
                        <a:rPr lang="en-GB" sz="1200" dirty="0">
                          <a:latin typeface="+mn-lt"/>
                        </a:rPr>
                        <a:t>Ken Figueredo </a:t>
                      </a:r>
                    </a:p>
                  </a:txBody>
                  <a:tcPr/>
                </a:tc>
                <a:extLst>
                  <a:ext uri="{0D108BD9-81ED-4DB2-BD59-A6C34878D82A}">
                    <a16:rowId xmlns:a16="http://schemas.microsoft.com/office/drawing/2014/main" val="1622196950"/>
                  </a:ext>
                </a:extLst>
              </a:tr>
              <a:tr h="698154">
                <a:tc>
                  <a:txBody>
                    <a:bodyPr/>
                    <a:lstStyle/>
                    <a:p>
                      <a:r>
                        <a:rPr lang="en-GB" sz="1200" dirty="0">
                          <a:latin typeface="+mn-lt"/>
                        </a:rPr>
                        <a:t>Smart Home for assisted Living </a:t>
                      </a:r>
                    </a:p>
                  </a:txBody>
                  <a:tcPr/>
                </a:tc>
                <a:tc>
                  <a:txBody>
                    <a:bodyPr/>
                    <a:lstStyle/>
                    <a:p>
                      <a:r>
                        <a:rPr lang="en-GB" sz="1200" dirty="0">
                          <a:latin typeface="+mn-lt"/>
                        </a:rPr>
                        <a:t>26-27 March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Birmingham, UK</a:t>
                      </a:r>
                    </a:p>
                    <a:p>
                      <a:endParaRPr lang="en-GB" sz="1200" dirty="0">
                        <a:latin typeface="+mn-lt"/>
                      </a:endParaRPr>
                    </a:p>
                  </a:txBody>
                  <a:tcPr/>
                </a:tc>
                <a:tc>
                  <a:txBody>
                    <a:bodyPr/>
                    <a:lstStyle/>
                    <a:p>
                      <a:r>
                        <a:rPr lang="en-GB" sz="1200">
                          <a:latin typeface="+mn-lt"/>
                        </a:rPr>
                        <a:t>Smart Cities, IoT, data</a:t>
                      </a:r>
                      <a:endParaRPr lang="en-GB" sz="1200" dirty="0">
                        <a:latin typeface="+mn-lt"/>
                      </a:endParaRPr>
                    </a:p>
                  </a:txBody>
                  <a:tcPr/>
                </a:tc>
                <a:tc>
                  <a:txBody>
                    <a:bodyPr/>
                    <a:lstStyle/>
                    <a:p>
                      <a:r>
                        <a:rPr lang="en-GB" sz="1200">
                          <a:latin typeface="+mn-lt"/>
                        </a:rPr>
                        <a:t>Event for government and technology decision-makers mapping America’s smart cities.</a:t>
                      </a:r>
                      <a:endParaRPr lang="en-GB" sz="12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UK</a:t>
                      </a:r>
                    </a:p>
                    <a:p>
                      <a:endParaRPr lang="en-GB" sz="1200" dirty="0">
                        <a:latin typeface="+mn-lt"/>
                      </a:endParaRPr>
                    </a:p>
                  </a:txBody>
                  <a:tcPr/>
                </a:tc>
                <a:tc>
                  <a:txBody>
                    <a:bodyPr/>
                    <a:lstStyle/>
                    <a:p>
                      <a:r>
                        <a:rPr lang="en-GB" sz="1200">
                          <a:latin typeface="+mn-lt"/>
                        </a:rPr>
                        <a:t>1</a:t>
                      </a:r>
                      <a:endParaRPr lang="en-GB" sz="1200" dirty="0">
                        <a:latin typeface="+mn-lt"/>
                      </a:endParaRPr>
                    </a:p>
                  </a:txBody>
                  <a:tcPr/>
                </a:tc>
                <a:tc>
                  <a:txBody>
                    <a:bodyPr/>
                    <a:lstStyle/>
                    <a:p>
                      <a:r>
                        <a:rPr lang="en-GB" sz="1200" dirty="0">
                          <a:latin typeface="+mn-lt"/>
                        </a:rPr>
                        <a:t>Still requires speaker.</a:t>
                      </a:r>
                    </a:p>
                    <a:p>
                      <a:endParaRPr lang="en-GB" sz="1200" dirty="0">
                        <a:latin typeface="+mn-lt"/>
                      </a:endParaRPr>
                    </a:p>
                  </a:txBody>
                  <a:tcPr/>
                </a:tc>
                <a:extLst>
                  <a:ext uri="{0D108BD9-81ED-4DB2-BD59-A6C34878D82A}">
                    <a16:rowId xmlns:a16="http://schemas.microsoft.com/office/drawing/2014/main" val="4176157302"/>
                  </a:ext>
                </a:extLst>
              </a:tr>
              <a:tr h="1419352">
                <a:tc>
                  <a:txBody>
                    <a:bodyPr/>
                    <a:lstStyle/>
                    <a:p>
                      <a:r>
                        <a:rPr lang="en-GB" sz="1200" dirty="0">
                          <a:latin typeface="+mn-lt"/>
                        </a:rPr>
                        <a:t>IoT World 2020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6-9 April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Santa Jose, US</a:t>
                      </a:r>
                    </a:p>
                    <a:p>
                      <a:endParaRPr lang="en-GB" sz="1200" dirty="0">
                        <a:latin typeface="+mn-lt"/>
                      </a:endParaRPr>
                    </a:p>
                  </a:txBody>
                  <a:tcPr/>
                </a:tc>
                <a:tc>
                  <a:txBody>
                    <a:bodyPr/>
                    <a:lstStyle/>
                    <a:p>
                      <a:r>
                        <a:rPr lang="en-GB" sz="1200">
                          <a:latin typeface="+mn-lt"/>
                        </a:rPr>
                        <a:t>Topic TBC</a:t>
                      </a:r>
                      <a:endParaRPr lang="en-GB" sz="1200" dirty="0">
                        <a:latin typeface="+mn-lt"/>
                      </a:endParaRPr>
                    </a:p>
                  </a:txBody>
                  <a:tcPr/>
                </a:tc>
                <a:tc>
                  <a:txBody>
                    <a:bodyPr/>
                    <a:lstStyle/>
                    <a:p>
                      <a:r>
                        <a:rPr lang="en-GB" sz="1200">
                          <a:latin typeface="+mn-lt"/>
                        </a:rPr>
                        <a:t>IoT professionals from a range of industry verticals. </a:t>
                      </a:r>
                      <a:endParaRPr lang="en-GB" sz="1200" dirty="0">
                        <a:latin typeface="+mn-lt"/>
                      </a:endParaRPr>
                    </a:p>
                  </a:txBody>
                  <a:tcPr/>
                </a:tc>
                <a:tc>
                  <a:txBody>
                    <a:bodyPr/>
                    <a:lstStyle/>
                    <a:p>
                      <a:r>
                        <a:rPr lang="en-GB" sz="1200" dirty="0">
                          <a:latin typeface="+mn-lt"/>
                        </a:rPr>
                        <a:t>Global</a:t>
                      </a:r>
                    </a:p>
                  </a:txBody>
                  <a:tcPr/>
                </a:tc>
                <a:tc>
                  <a:txBody>
                    <a:bodyPr/>
                    <a:lstStyle/>
                    <a:p>
                      <a:r>
                        <a:rPr lang="en-GB" sz="1200" dirty="0">
                          <a:latin typeface="+mn-lt"/>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dk1"/>
                          </a:solidFill>
                          <a:effectLst/>
                          <a:latin typeface="+mn-lt"/>
                          <a:ea typeface="+mn-ea"/>
                          <a:cs typeface="+mn-cs"/>
                        </a:rPr>
                        <a:t>Vanja</a:t>
                      </a:r>
                      <a:r>
                        <a:rPr lang="en-GB" sz="1200" kern="1200" dirty="0">
                          <a:solidFill>
                            <a:schemeClr val="dk1"/>
                          </a:solidFill>
                          <a:effectLst/>
                          <a:latin typeface="+mn-lt"/>
                          <a:ea typeface="+mn-ea"/>
                          <a:cs typeface="+mn-cs"/>
                        </a:rPr>
                        <a:t> </a:t>
                      </a:r>
                      <a:r>
                        <a:rPr lang="en-GB" sz="1200" kern="1200" dirty="0" err="1">
                          <a:solidFill>
                            <a:schemeClr val="dk1"/>
                          </a:solidFill>
                          <a:effectLst/>
                          <a:latin typeface="+mn-lt"/>
                          <a:ea typeface="+mn-ea"/>
                          <a:cs typeface="+mn-cs"/>
                        </a:rPr>
                        <a:t>Subotic</a:t>
                      </a:r>
                      <a:r>
                        <a:rPr lang="en-GB" sz="1200" kern="1200" dirty="0">
                          <a:solidFill>
                            <a:schemeClr val="dk1"/>
                          </a:solidFill>
                          <a:effectLst/>
                          <a:latin typeface="+mn-lt"/>
                          <a:ea typeface="+mn-ea"/>
                          <a:cs typeface="+mn-cs"/>
                        </a:rPr>
                        <a:t>  has put herself forward. </a:t>
                      </a:r>
                      <a:endParaRPr lang="en-GB" sz="1200" dirty="0">
                        <a:latin typeface="+mn-lt"/>
                      </a:endParaRPr>
                    </a:p>
                    <a:p>
                      <a:endParaRPr lang="en-GB" sz="1200" dirty="0">
                        <a:latin typeface="+mn-lt"/>
                      </a:endParaRPr>
                    </a:p>
                  </a:txBody>
                  <a:tcPr/>
                </a:tc>
                <a:extLst>
                  <a:ext uri="{0D108BD9-81ED-4DB2-BD59-A6C34878D82A}">
                    <a16:rowId xmlns:a16="http://schemas.microsoft.com/office/drawing/2014/main" val="427351124"/>
                  </a:ext>
                </a:extLst>
              </a:tr>
            </a:tbl>
          </a:graphicData>
        </a:graphic>
      </p:graphicFrame>
    </p:spTree>
    <p:extLst>
      <p:ext uri="{BB962C8B-B14F-4D97-AF65-F5344CB8AC3E}">
        <p14:creationId xmlns:p14="http://schemas.microsoft.com/office/powerpoint/2010/main" val="3442683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D8192858-20D2-4758-8E23-23C851B0F364}"/>
              </a:ext>
            </a:extLst>
          </p:cNvPr>
          <p:cNvSpPr>
            <a:spLocks noGrp="1"/>
          </p:cNvSpPr>
          <p:nvPr>
            <p:ph type="title"/>
          </p:nvPr>
        </p:nvSpPr>
        <p:spPr>
          <a:xfrm>
            <a:off x="799575" y="368845"/>
            <a:ext cx="5777550" cy="1454051"/>
          </a:xfrm>
        </p:spPr>
        <p:txBody>
          <a:bodyPr vert="horz" lIns="91440" tIns="45720" rIns="91440" bIns="45720" rtlCol="0" anchor="ctr">
            <a:normAutofit/>
          </a:bodyPr>
          <a:lstStyle/>
          <a:p>
            <a:r>
              <a:rPr lang="en-US" kern="1200">
                <a:solidFill>
                  <a:srgbClr val="000000"/>
                </a:solidFill>
              </a:rPr>
              <a:t>How the TP can help </a:t>
            </a:r>
            <a:endParaRPr lang="en-US" kern="1200" dirty="0">
              <a:solidFill>
                <a:srgbClr val="000000"/>
              </a:solidFill>
            </a:endParaRPr>
          </a:p>
        </p:txBody>
      </p:sp>
      <p:sp>
        <p:nvSpPr>
          <p:cNvPr id="10" name="Content Placeholder 2">
            <a:extLst>
              <a:ext uri="{FF2B5EF4-FFF2-40B4-BE49-F238E27FC236}">
                <a16:creationId xmlns:a16="http://schemas.microsoft.com/office/drawing/2014/main" id="{016DBE93-FA2D-4972-87AC-E827157910FC}"/>
              </a:ext>
            </a:extLst>
          </p:cNvPr>
          <p:cNvSpPr txBox="1">
            <a:spLocks/>
          </p:cNvSpPr>
          <p:nvPr/>
        </p:nvSpPr>
        <p:spPr>
          <a:xfrm>
            <a:off x="279336" y="1745673"/>
            <a:ext cx="6795719" cy="4635062"/>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000000"/>
                </a:solidFill>
              </a:rPr>
              <a:t>Take advantage of available speaking slots in 2020. Speaking slots give oneM2M a valuable platform to reach a much wider audience and it is important that these opportunities are not missed as and when they arise.</a:t>
            </a:r>
          </a:p>
          <a:p>
            <a:r>
              <a:rPr lang="en-US" sz="1600" dirty="0">
                <a:solidFill>
                  <a:srgbClr val="000000"/>
                </a:solidFill>
              </a:rPr>
              <a:t>Please keep us updated on any member companies that are speaking about oneM2M at events.</a:t>
            </a:r>
          </a:p>
          <a:p>
            <a:pPr marL="228600" lvl="1">
              <a:spcBef>
                <a:spcPts val="1000"/>
              </a:spcBef>
            </a:pPr>
            <a:r>
              <a:rPr lang="en-US" sz="1600" dirty="0">
                <a:solidFill>
                  <a:srgbClr val="000000"/>
                </a:solidFill>
              </a:rPr>
              <a:t>Share any interesting activity or relevant updates which would make good content for press releases, features, white papers and social media. This is crucial in order for oneM2M to continue building its presence in the IoT sector and across the telecom industry. This also allows oneM2M to maintain a fresh and dynamic presence online. </a:t>
            </a:r>
          </a:p>
          <a:p>
            <a:pPr marL="228600" lvl="1">
              <a:spcBef>
                <a:spcPts val="1000"/>
              </a:spcBef>
            </a:pPr>
            <a:r>
              <a:rPr lang="en-US" sz="1600" dirty="0">
                <a:solidFill>
                  <a:srgbClr val="000000"/>
                </a:solidFill>
              </a:rPr>
              <a:t>Please share any interesting projects, work area updates and events with us by completing our PR questionnaire.</a:t>
            </a:r>
          </a:p>
          <a:p>
            <a:r>
              <a:rPr lang="en-US" sz="1600" dirty="0">
                <a:solidFill>
                  <a:srgbClr val="000000"/>
                </a:solidFill>
              </a:rPr>
              <a:t>Suggest future topics for webinars and help progress them. </a:t>
            </a:r>
          </a:p>
          <a:p>
            <a:r>
              <a:rPr lang="en-US" sz="1600" dirty="0">
                <a:solidFill>
                  <a:srgbClr val="000000"/>
                </a:solidFill>
              </a:rPr>
              <a:t>Share relevant exposure of oneM2M-related content.</a:t>
            </a:r>
          </a:p>
          <a:p>
            <a:pPr marL="228600" lvl="1">
              <a:spcBef>
                <a:spcPts val="1000"/>
              </a:spcBef>
            </a:pPr>
            <a:r>
              <a:rPr lang="en-US" sz="1600" dirty="0">
                <a:solidFill>
                  <a:srgbClr val="000000"/>
                </a:solidFill>
              </a:rPr>
              <a:t>Share progress and information regarding Release 4. </a:t>
            </a:r>
          </a:p>
          <a:p>
            <a:pPr marL="228600" lvl="1">
              <a:spcBef>
                <a:spcPts val="1000"/>
              </a:spcBef>
            </a:pPr>
            <a:r>
              <a:rPr lang="en-US" sz="1600" dirty="0">
                <a:solidFill>
                  <a:srgbClr val="000000"/>
                </a:solidFill>
              </a:rPr>
              <a:t>Please share details of industry alliances that oneM2M has and how they are progressing. </a:t>
            </a:r>
          </a:p>
          <a:p>
            <a:pPr marL="0" lvl="1">
              <a:spcBef>
                <a:spcPts val="1000"/>
              </a:spcBef>
            </a:pPr>
            <a:endParaRPr lang="en-US" sz="1000" dirty="0">
              <a:solidFill>
                <a:srgbClr val="000000"/>
              </a:solidFill>
              <a:latin typeface="+mn-lt"/>
            </a:endParaRPr>
          </a:p>
        </p:txBody>
      </p:sp>
      <p:sp>
        <p:nvSpPr>
          <p:cNvPr id="5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6" name="Graphic 36" descr="Blog">
            <a:extLst>
              <a:ext uri="{FF2B5EF4-FFF2-40B4-BE49-F238E27FC236}">
                <a16:creationId xmlns:a16="http://schemas.microsoft.com/office/drawing/2014/main" id="{0F5D4E10-6ABE-4FD5-AD09-FACD56F1F0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1726" y="1629089"/>
            <a:ext cx="3620021" cy="3620021"/>
          </a:xfrm>
          <a:prstGeom prst="rect">
            <a:avLst/>
          </a:prstGeom>
        </p:spPr>
      </p:pic>
      <p:sp>
        <p:nvSpPr>
          <p:cNvPr id="9" name="Slide Number Placeholder 8"/>
          <p:cNvSpPr>
            <a:spLocks noGrp="1"/>
          </p:cNvSpPr>
          <p:nvPr>
            <p:ph type="sldNum" sz="quarter" idx="12"/>
          </p:nvPr>
        </p:nvSpPr>
        <p:spPr>
          <a:xfrm>
            <a:off x="10825930" y="6223702"/>
            <a:ext cx="570728" cy="314067"/>
          </a:xfrm>
          <a:prstGeom prst="ellipse">
            <a:avLst/>
          </a:prstGeom>
        </p:spPr>
        <p:txBody>
          <a:bodyPr vert="horz" lIns="91440" tIns="45720" rIns="91440" bIns="45720" rtlCol="0" anchor="ctr">
            <a:normAutofit/>
          </a:bodyPr>
          <a:lstStyle/>
          <a:p>
            <a:pPr>
              <a:lnSpc>
                <a:spcPct val="90000"/>
              </a:lnSpc>
              <a:spcAft>
                <a:spcPts val="600"/>
              </a:spcAft>
            </a:pPr>
            <a:fld id="{163F5A94-8458-4F17-AD3C-1A083E20221D}" type="slidenum">
              <a:rPr lang="en-US" sz="900">
                <a:solidFill>
                  <a:srgbClr val="898989"/>
                </a:solidFill>
              </a:rPr>
              <a:pPr>
                <a:lnSpc>
                  <a:spcPct val="90000"/>
                </a:lnSpc>
                <a:spcAft>
                  <a:spcPts val="600"/>
                </a:spcAft>
              </a:pPr>
              <a:t>15</a:t>
            </a:fld>
            <a:endParaRPr lang="en-US" sz="900">
              <a:solidFill>
                <a:srgbClr val="898989"/>
              </a:solidFill>
            </a:endParaRPr>
          </a:p>
        </p:txBody>
      </p:sp>
    </p:spTree>
    <p:extLst>
      <p:ext uri="{BB962C8B-B14F-4D97-AF65-F5344CB8AC3E}">
        <p14:creationId xmlns:p14="http://schemas.microsoft.com/office/powerpoint/2010/main" val="1316297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Recent oneM2M coverage</a:t>
            </a:r>
          </a:p>
        </p:txBody>
      </p:sp>
      <p:sp>
        <p:nvSpPr>
          <p:cNvPr id="30" name="Slide Number Placeholder 29"/>
          <p:cNvSpPr>
            <a:spLocks noGrp="1"/>
          </p:cNvSpPr>
          <p:nvPr>
            <p:ph type="sldNum" sz="quarter" idx="12"/>
          </p:nvPr>
        </p:nvSpPr>
        <p:spPr/>
        <p:txBody>
          <a:bodyPr/>
          <a:lstStyle/>
          <a:p>
            <a:fld id="{163F5A94-8458-4F17-AD3C-1A083E20221D}" type="slidenum">
              <a:rPr lang="en-US" smtClean="0"/>
              <a:t>2</a:t>
            </a:fld>
            <a:endParaRPr lang="en-US" dirty="0"/>
          </a:p>
        </p:txBody>
      </p:sp>
      <p:graphicFrame>
        <p:nvGraphicFramePr>
          <p:cNvPr id="7" name="Chart 6">
            <a:extLst>
              <a:ext uri="{FF2B5EF4-FFF2-40B4-BE49-F238E27FC236}">
                <a16:creationId xmlns:a16="http://schemas.microsoft.com/office/drawing/2014/main" id="{E1058C72-D984-4A16-A35D-0AD8A6A56089}"/>
              </a:ext>
            </a:extLst>
          </p:cNvPr>
          <p:cNvGraphicFramePr/>
          <p:nvPr>
            <p:extLst>
              <p:ext uri="{D42A27DB-BD31-4B8C-83A1-F6EECF244321}">
                <p14:modId xmlns:p14="http://schemas.microsoft.com/office/powerpoint/2010/main" val="1196290444"/>
              </p:ext>
            </p:extLst>
          </p:nvPr>
        </p:nvGraphicFramePr>
        <p:xfrm>
          <a:off x="247187" y="1212922"/>
          <a:ext cx="7937807" cy="5075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8382174E-E7C7-462B-ADA2-573226649A4E}"/>
              </a:ext>
            </a:extLst>
          </p:cNvPr>
          <p:cNvGraphicFramePr>
            <a:graphicFrameLocks noGrp="1"/>
          </p:cNvGraphicFramePr>
          <p:nvPr>
            <p:extLst>
              <p:ext uri="{D42A27DB-BD31-4B8C-83A1-F6EECF244321}">
                <p14:modId xmlns:p14="http://schemas.microsoft.com/office/powerpoint/2010/main" val="302217366"/>
              </p:ext>
            </p:extLst>
          </p:nvPr>
        </p:nvGraphicFramePr>
        <p:xfrm>
          <a:off x="8352586" y="1733426"/>
          <a:ext cx="3687014" cy="1878239"/>
        </p:xfrm>
        <a:graphic>
          <a:graphicData uri="http://schemas.openxmlformats.org/drawingml/2006/table">
            <a:tbl>
              <a:tblPr/>
              <a:tblGrid>
                <a:gridCol w="1652937">
                  <a:extLst>
                    <a:ext uri="{9D8B030D-6E8A-4147-A177-3AD203B41FA5}">
                      <a16:colId xmlns:a16="http://schemas.microsoft.com/office/drawing/2014/main" val="2340611123"/>
                    </a:ext>
                  </a:extLst>
                </a:gridCol>
                <a:gridCol w="680406">
                  <a:extLst>
                    <a:ext uri="{9D8B030D-6E8A-4147-A177-3AD203B41FA5}">
                      <a16:colId xmlns:a16="http://schemas.microsoft.com/office/drawing/2014/main" val="1771086294"/>
                    </a:ext>
                  </a:extLst>
                </a:gridCol>
                <a:gridCol w="715525">
                  <a:extLst>
                    <a:ext uri="{9D8B030D-6E8A-4147-A177-3AD203B41FA5}">
                      <a16:colId xmlns:a16="http://schemas.microsoft.com/office/drawing/2014/main" val="1985774578"/>
                    </a:ext>
                  </a:extLst>
                </a:gridCol>
                <a:gridCol w="638146">
                  <a:extLst>
                    <a:ext uri="{9D8B030D-6E8A-4147-A177-3AD203B41FA5}">
                      <a16:colId xmlns:a16="http://schemas.microsoft.com/office/drawing/2014/main" val="2581594877"/>
                    </a:ext>
                  </a:extLst>
                </a:gridCol>
              </a:tblGrid>
              <a:tr h="368666">
                <a:tc gridSpan="4">
                  <a:txBody>
                    <a:bodyPr/>
                    <a:lstStyle/>
                    <a:p>
                      <a:pPr algn="ctr" fontAlgn="b"/>
                      <a:r>
                        <a:rPr lang="en-GB" sz="1400" b="1" i="0" u="none" strike="noStrike" dirty="0">
                          <a:solidFill>
                            <a:srgbClr val="000000"/>
                          </a:solidFill>
                          <a:effectLst/>
                          <a:latin typeface="Calibri" panose="020F0502020204030204" pitchFamily="34" charset="0"/>
                        </a:rPr>
                        <a:t>Press releases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7512317"/>
                  </a:ext>
                </a:extLst>
              </a:tr>
              <a:tr h="368666">
                <a:tc>
                  <a:txBody>
                    <a:bodyPr/>
                    <a:lstStyle/>
                    <a:p>
                      <a:pPr algn="l" fontAlgn="b"/>
                      <a:r>
                        <a:rPr lang="en-GB" sz="1100" b="1" i="0" u="none" strike="noStrike" dirty="0">
                          <a:solidFill>
                            <a:srgbClr val="000000"/>
                          </a:solidFill>
                          <a:effectLst/>
                          <a:latin typeface="Calibri" panose="020F0502020204030204" pitchFamily="34" charset="0"/>
                        </a:rPr>
                        <a:t>Topic</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Online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Social Media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Print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665802"/>
                  </a:ext>
                </a:extLst>
              </a:tr>
              <a:tr h="331829">
                <a:tc>
                  <a:txBody>
                    <a:bodyPr/>
                    <a:lstStyle/>
                    <a:p>
                      <a:pPr algn="l" fontAlgn="b"/>
                      <a:r>
                        <a:rPr lang="en-GB" sz="1100" b="0" i="0" u="none" strike="noStrike" dirty="0">
                          <a:solidFill>
                            <a:srgbClr val="000000"/>
                          </a:solidFill>
                          <a:effectLst/>
                          <a:latin typeface="Calibri" panose="020F0502020204030204" pitchFamily="34" charset="0"/>
                        </a:rPr>
                        <a:t>IIC Whitepaper PR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20836"/>
                  </a:ext>
                </a:extLst>
              </a:tr>
              <a:tr h="440412">
                <a:tc>
                  <a:txBody>
                    <a:bodyPr/>
                    <a:lstStyle/>
                    <a:p>
                      <a:pPr algn="l" fontAlgn="b"/>
                      <a:r>
                        <a:rPr lang="en-GB" sz="1100" b="0" i="0" u="none" strike="noStrike" dirty="0">
                          <a:solidFill>
                            <a:srgbClr val="000000"/>
                          </a:solidFill>
                          <a:effectLst/>
                          <a:latin typeface="Calibri" panose="020F0502020204030204" pitchFamily="34" charset="0"/>
                        </a:rPr>
                        <a:t>Release 4 PR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55614"/>
                  </a:ext>
                </a:extLst>
              </a:tr>
              <a:tr h="368666">
                <a:tc>
                  <a:txBody>
                    <a:bodyPr/>
                    <a:lstStyle/>
                    <a:p>
                      <a:pPr algn="l" fontAlgn="b"/>
                      <a:r>
                        <a:rPr lang="en-GB" sz="1100" b="1" i="0" u="none" strike="noStrike" dirty="0">
                          <a:solidFill>
                            <a:srgbClr val="000000"/>
                          </a:solidFill>
                          <a:effectLst/>
                          <a:latin typeface="Calibri" panose="020F0502020204030204" pitchFamily="34" charset="0"/>
                        </a:rPr>
                        <a:t>Total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711845"/>
                  </a:ext>
                </a:extLst>
              </a:tr>
            </a:tbl>
          </a:graphicData>
        </a:graphic>
      </p:graphicFrame>
    </p:spTree>
    <p:extLst>
      <p:ext uri="{BB962C8B-B14F-4D97-AF65-F5344CB8AC3E}">
        <p14:creationId xmlns:p14="http://schemas.microsoft.com/office/powerpoint/2010/main" val="617728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96" y="0"/>
            <a:ext cx="7850299" cy="1173570"/>
          </a:xfrm>
        </p:spPr>
        <p:txBody>
          <a:bodyPr>
            <a:normAutofit fontScale="90000"/>
          </a:bodyPr>
          <a:lstStyle/>
          <a:p>
            <a:r>
              <a:rPr lang="en-US" sz="4000"/>
              <a:t>Press Release Coverage Highlights</a:t>
            </a:r>
            <a:endParaRPr lang="en-US" sz="4000" dirty="0"/>
          </a:p>
        </p:txBody>
      </p:sp>
      <p:sp>
        <p:nvSpPr>
          <p:cNvPr id="30" name="Slide Number Placeholder 29"/>
          <p:cNvSpPr>
            <a:spLocks noGrp="1"/>
          </p:cNvSpPr>
          <p:nvPr>
            <p:ph type="sldNum" sz="quarter" idx="12"/>
          </p:nvPr>
        </p:nvSpPr>
        <p:spPr>
          <a:xfrm>
            <a:off x="11697628" y="6492875"/>
            <a:ext cx="494371" cy="365125"/>
          </a:xfrm>
        </p:spPr>
        <p:txBody>
          <a:bodyPr/>
          <a:lstStyle/>
          <a:p>
            <a:fld id="{163F5A94-8458-4F17-AD3C-1A083E20221D}" type="slidenum">
              <a:rPr lang="en-US" smtClean="0"/>
              <a:t>3</a:t>
            </a:fld>
            <a:endParaRPr lang="en-US" dirty="0"/>
          </a:p>
        </p:txBody>
      </p:sp>
      <p:sp>
        <p:nvSpPr>
          <p:cNvPr id="5" name="AutoShape 6" descr="Image result for IoT Now log">
            <a:extLst>
              <a:ext uri="{FF2B5EF4-FFF2-40B4-BE49-F238E27FC236}">
                <a16:creationId xmlns:a16="http://schemas.microsoft.com/office/drawing/2014/main" id="{765131A9-3802-41B4-A644-7309DE8CDD9B}"/>
              </a:ext>
            </a:extLst>
          </p:cNvPr>
          <p:cNvSpPr>
            <a:spLocks noChangeAspect="1" noChangeArrowheads="1"/>
          </p:cNvSpPr>
          <p:nvPr/>
        </p:nvSpPr>
        <p:spPr bwMode="auto">
          <a:xfrm>
            <a:off x="2778369" y="40081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48" name="Picture 28" descr="Image result for satellite evolution logo">
            <a:extLst>
              <a:ext uri="{FF2B5EF4-FFF2-40B4-BE49-F238E27FC236}">
                <a16:creationId xmlns:a16="http://schemas.microsoft.com/office/drawing/2014/main" id="{652A189B-BC1A-4071-8E24-75C8781481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4882" y="1451602"/>
            <a:ext cx="1853416" cy="1307740"/>
          </a:xfrm>
          <a:prstGeom prst="rect">
            <a:avLst/>
          </a:prstGeom>
          <a:noFill/>
          <a:extLst>
            <a:ext uri="{909E8E84-426E-40DD-AFC4-6F175D3DCCD1}">
              <a14:hiddenFill xmlns:a14="http://schemas.microsoft.com/office/drawing/2010/main">
                <a:solidFill>
                  <a:srgbClr val="FFFFFF"/>
                </a:solidFill>
              </a14:hiddenFill>
            </a:ext>
          </a:extLst>
        </p:spPr>
      </p:pic>
      <p:pic>
        <p:nvPicPr>
          <p:cNvPr id="5166" name="Picture 46" descr="So-Co-IT">
            <a:extLst>
              <a:ext uri="{FF2B5EF4-FFF2-40B4-BE49-F238E27FC236}">
                <a16:creationId xmlns:a16="http://schemas.microsoft.com/office/drawing/2014/main" id="{356B218A-318F-45C6-A4D2-D1B6979B32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6503" y="4435197"/>
            <a:ext cx="1350065" cy="567027"/>
          </a:xfrm>
          <a:prstGeom prst="rect">
            <a:avLst/>
          </a:prstGeom>
          <a:noFill/>
          <a:extLst>
            <a:ext uri="{909E8E84-426E-40DD-AFC4-6F175D3DCCD1}">
              <a14:hiddenFill xmlns:a14="http://schemas.microsoft.com/office/drawing/2010/main">
                <a:solidFill>
                  <a:srgbClr val="FFFFFF"/>
                </a:solidFill>
              </a14:hiddenFill>
            </a:ext>
          </a:extLst>
        </p:spPr>
      </p:pic>
      <p:pic>
        <p:nvPicPr>
          <p:cNvPr id="5170" name="Picture 50">
            <a:extLst>
              <a:ext uri="{FF2B5EF4-FFF2-40B4-BE49-F238E27FC236}">
                <a16:creationId xmlns:a16="http://schemas.microsoft.com/office/drawing/2014/main" id="{2FE55121-6EEC-4DD4-94F4-2CF5872AB0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6889" y="2841123"/>
            <a:ext cx="3687760" cy="4513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smart grid today logo">
            <a:extLst>
              <a:ext uri="{FF2B5EF4-FFF2-40B4-BE49-F238E27FC236}">
                <a16:creationId xmlns:a16="http://schemas.microsoft.com/office/drawing/2014/main" id="{D8B5570B-E8C5-45EF-9E52-2418B01D9CA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1695" y="1587895"/>
            <a:ext cx="2407983" cy="9752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oT – Internet of Things">
            <a:extLst>
              <a:ext uri="{FF2B5EF4-FFF2-40B4-BE49-F238E27FC236}">
                <a16:creationId xmlns:a16="http://schemas.microsoft.com/office/drawing/2014/main" id="{D2ACE459-4E22-4237-B552-BB46AE63D9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4412" y="4008120"/>
            <a:ext cx="1457720" cy="4589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iot now logo">
            <a:extLst>
              <a:ext uri="{FF2B5EF4-FFF2-40B4-BE49-F238E27FC236}">
                <a16:creationId xmlns:a16="http://schemas.microsoft.com/office/drawing/2014/main" id="{842FA3E1-DB9F-4548-BD44-8142F3C63E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5117" y="1579455"/>
            <a:ext cx="160972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iot global network logo">
            <a:extLst>
              <a:ext uri="{FF2B5EF4-FFF2-40B4-BE49-F238E27FC236}">
                <a16:creationId xmlns:a16="http://schemas.microsoft.com/office/drawing/2014/main" id="{F1957EFB-1233-4504-BC59-8B6109FA44B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21322"/>
          <a:stretch/>
        </p:blipFill>
        <p:spPr bwMode="auto">
          <a:xfrm>
            <a:off x="370412" y="1317280"/>
            <a:ext cx="2407957" cy="10878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ecurity informed logo">
            <a:extLst>
              <a:ext uri="{FF2B5EF4-FFF2-40B4-BE49-F238E27FC236}">
                <a16:creationId xmlns:a16="http://schemas.microsoft.com/office/drawing/2014/main" id="{0827FD23-5BCC-49DA-AE5F-CDFF22CA5C1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68295" y="5477198"/>
            <a:ext cx="4719120" cy="5898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automation . com logo">
            <a:extLst>
              <a:ext uri="{FF2B5EF4-FFF2-40B4-BE49-F238E27FC236}">
                <a16:creationId xmlns:a16="http://schemas.microsoft.com/office/drawing/2014/main" id="{2C001D26-7846-4332-94A8-9B04766BA91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8292" y="5204792"/>
            <a:ext cx="2666550" cy="1134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07EB187-B6D4-492D-BF87-FF685BF9158F}"/>
              </a:ext>
            </a:extLst>
          </p:cNvPr>
          <p:cNvPicPr>
            <a:picLocks noChangeAspect="1"/>
          </p:cNvPicPr>
          <p:nvPr/>
        </p:nvPicPr>
        <p:blipFill rotWithShape="1">
          <a:blip r:embed="rId12"/>
          <a:srcRect l="9391" t="40898" r="74712" b="51367"/>
          <a:stretch/>
        </p:blipFill>
        <p:spPr>
          <a:xfrm>
            <a:off x="6609449" y="2972235"/>
            <a:ext cx="4311039" cy="589890"/>
          </a:xfrm>
          <a:prstGeom prst="rect">
            <a:avLst/>
          </a:prstGeom>
        </p:spPr>
      </p:pic>
      <p:pic>
        <p:nvPicPr>
          <p:cNvPr id="28" name="Picture 27">
            <a:extLst>
              <a:ext uri="{FF2B5EF4-FFF2-40B4-BE49-F238E27FC236}">
                <a16:creationId xmlns:a16="http://schemas.microsoft.com/office/drawing/2014/main" id="{550288F9-9235-4C81-BB35-0CE6E9F7E2F0}"/>
              </a:ext>
            </a:extLst>
          </p:cNvPr>
          <p:cNvPicPr>
            <a:picLocks noChangeAspect="1"/>
          </p:cNvPicPr>
          <p:nvPr/>
        </p:nvPicPr>
        <p:blipFill>
          <a:blip r:embed="rId13"/>
          <a:stretch>
            <a:fillRect/>
          </a:stretch>
        </p:blipFill>
        <p:spPr>
          <a:xfrm>
            <a:off x="220171" y="4718711"/>
            <a:ext cx="4445263" cy="1516974"/>
          </a:xfrm>
          <a:prstGeom prst="rect">
            <a:avLst/>
          </a:prstGeom>
        </p:spPr>
      </p:pic>
      <p:pic>
        <p:nvPicPr>
          <p:cNvPr id="29" name="Picture 28">
            <a:extLst>
              <a:ext uri="{FF2B5EF4-FFF2-40B4-BE49-F238E27FC236}">
                <a16:creationId xmlns:a16="http://schemas.microsoft.com/office/drawing/2014/main" id="{CED165EF-713F-4931-A94D-E39FB04AA025}"/>
              </a:ext>
            </a:extLst>
          </p:cNvPr>
          <p:cNvPicPr>
            <a:picLocks noChangeAspect="1"/>
          </p:cNvPicPr>
          <p:nvPr/>
        </p:nvPicPr>
        <p:blipFill>
          <a:blip r:embed="rId14"/>
          <a:stretch>
            <a:fillRect/>
          </a:stretch>
        </p:blipFill>
        <p:spPr>
          <a:xfrm>
            <a:off x="8058100" y="4008120"/>
            <a:ext cx="1600616" cy="1134702"/>
          </a:xfrm>
          <a:prstGeom prst="rect">
            <a:avLst/>
          </a:prstGeom>
        </p:spPr>
      </p:pic>
      <p:pic>
        <p:nvPicPr>
          <p:cNvPr id="31" name="Picture 2">
            <a:extLst>
              <a:ext uri="{FF2B5EF4-FFF2-40B4-BE49-F238E27FC236}">
                <a16:creationId xmlns:a16="http://schemas.microsoft.com/office/drawing/2014/main" id="{5036ECAA-5C1F-425A-9A1E-41181E927BE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22456" y="3815234"/>
            <a:ext cx="16383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TickerTech.com Home">
            <a:extLst>
              <a:ext uri="{FF2B5EF4-FFF2-40B4-BE49-F238E27FC236}">
                <a16:creationId xmlns:a16="http://schemas.microsoft.com/office/drawing/2014/main" id="{559BB342-C660-466F-956E-57FBDC7613E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4881" y="3666932"/>
            <a:ext cx="17716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tec noticias logo">
            <a:extLst>
              <a:ext uri="{FF2B5EF4-FFF2-40B4-BE49-F238E27FC236}">
                <a16:creationId xmlns:a16="http://schemas.microsoft.com/office/drawing/2014/main" id="{159218C3-0A46-4993-B6CC-9261C168EAB7}"/>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29499" b="36113"/>
          <a:stretch/>
        </p:blipFill>
        <p:spPr bwMode="auto">
          <a:xfrm>
            <a:off x="7951465" y="1509273"/>
            <a:ext cx="1715377" cy="589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830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53" y="152234"/>
            <a:ext cx="10515600" cy="1325563"/>
          </a:xfrm>
        </p:spPr>
        <p:txBody>
          <a:bodyPr>
            <a:normAutofit/>
          </a:bodyPr>
          <a:lstStyle/>
          <a:p>
            <a:r>
              <a:rPr lang="en-US" dirty="0"/>
              <a:t>Press Releases </a:t>
            </a:r>
          </a:p>
        </p:txBody>
      </p:sp>
      <p:sp>
        <p:nvSpPr>
          <p:cNvPr id="18" name="Content Placeholder 2">
            <a:extLst>
              <a:ext uri="{FF2B5EF4-FFF2-40B4-BE49-F238E27FC236}">
                <a16:creationId xmlns:a16="http://schemas.microsoft.com/office/drawing/2014/main" id="{C93CB627-D2FC-4058-92C9-266D0099A523}"/>
              </a:ext>
            </a:extLst>
          </p:cNvPr>
          <p:cNvSpPr>
            <a:spLocks noGrp="1"/>
          </p:cNvSpPr>
          <p:nvPr>
            <p:ph idx="1"/>
          </p:nvPr>
        </p:nvSpPr>
        <p:spPr>
          <a:xfrm>
            <a:off x="838200" y="1645603"/>
            <a:ext cx="10515600" cy="4217315"/>
          </a:xfrm>
        </p:spPr>
        <p:txBody>
          <a:bodyPr>
            <a:normAutofit fontScale="85000" lnSpcReduction="10000"/>
          </a:bodyPr>
          <a:lstStyle/>
          <a:p>
            <a:pPr marL="457200" lvl="2">
              <a:spcBef>
                <a:spcPts val="600"/>
              </a:spcBef>
            </a:pPr>
            <a:r>
              <a:rPr lang="en-GB" sz="2600" dirty="0"/>
              <a:t>A news release on the Industrial Internet Consortium and oneM2M joint whitepaper was issued. </a:t>
            </a:r>
          </a:p>
          <a:p>
            <a:pPr marL="228600" lvl="2" indent="0">
              <a:spcBef>
                <a:spcPts val="600"/>
              </a:spcBef>
              <a:buNone/>
            </a:pPr>
            <a:r>
              <a:rPr lang="en-GB" sz="2600" dirty="0"/>
              <a:t> </a:t>
            </a:r>
          </a:p>
          <a:p>
            <a:pPr marL="457200" lvl="2">
              <a:spcBef>
                <a:spcPts val="600"/>
              </a:spcBef>
            </a:pPr>
            <a:r>
              <a:rPr lang="en-GB" sz="2600" dirty="0"/>
              <a:t>A news release announcing the details of oneM2M’s Release 4 was distributed.</a:t>
            </a:r>
          </a:p>
          <a:p>
            <a:pPr marL="228600" lvl="2" indent="0">
              <a:spcBef>
                <a:spcPts val="600"/>
              </a:spcBef>
              <a:buNone/>
            </a:pPr>
            <a:endParaRPr lang="en-GB" sz="2600" dirty="0"/>
          </a:p>
          <a:p>
            <a:pPr marL="457200" lvl="2">
              <a:spcBef>
                <a:spcPts val="600"/>
              </a:spcBef>
            </a:pPr>
            <a:r>
              <a:rPr lang="en-GB" sz="2600" dirty="0"/>
              <a:t>The joint press release with Alibaba and ICA has been approved and will be issued once ICA has confirmed which contacts it would like adding to the distribution list.</a:t>
            </a:r>
          </a:p>
          <a:p>
            <a:pPr marL="228600" lvl="2" indent="0">
              <a:spcBef>
                <a:spcPts val="600"/>
              </a:spcBef>
              <a:buNone/>
            </a:pPr>
            <a:endParaRPr lang="en-GB" sz="2600" dirty="0"/>
          </a:p>
          <a:p>
            <a:pPr marL="457200" lvl="2">
              <a:spcBef>
                <a:spcPts val="600"/>
              </a:spcBef>
            </a:pPr>
            <a:r>
              <a:rPr lang="en-GB" sz="2600" dirty="0"/>
              <a:t>A press release will be drafted on the Indian Government smart cities once it has been confirmed.</a:t>
            </a:r>
          </a:p>
          <a:p>
            <a:pPr marL="228600" lvl="2" indent="0">
              <a:spcBef>
                <a:spcPts val="600"/>
              </a:spcBef>
              <a:buNone/>
            </a:pPr>
            <a:endParaRPr lang="en-GB" sz="2600" dirty="0"/>
          </a:p>
          <a:p>
            <a:pPr marL="457200" lvl="2">
              <a:spcBef>
                <a:spcPts val="600"/>
              </a:spcBef>
            </a:pPr>
            <a:r>
              <a:rPr lang="en-GB" sz="2600" dirty="0"/>
              <a:t>A news release on oneM2M’s involvement in the Indigo project is also on the cards. </a:t>
            </a:r>
          </a:p>
          <a:p>
            <a:pPr marL="228600" lvl="2" indent="0">
              <a:spcBef>
                <a:spcPts val="600"/>
              </a:spcBef>
              <a:buNone/>
            </a:pPr>
            <a:endParaRPr lang="en-GB" sz="2600" dirty="0"/>
          </a:p>
          <a:p>
            <a:pPr marL="457200" lvl="2">
              <a:spcBef>
                <a:spcPts val="600"/>
              </a:spcBef>
            </a:pPr>
            <a:endParaRPr lang="en-GB" sz="2200" dirty="0"/>
          </a:p>
          <a:p>
            <a:pPr marL="228600" lvl="2" indent="0">
              <a:spcBef>
                <a:spcPts val="600"/>
              </a:spcBef>
              <a:buNone/>
            </a:pPr>
            <a:endParaRPr lang="en-US" sz="2200" dirty="0"/>
          </a:p>
        </p:txBody>
      </p:sp>
      <p:sp>
        <p:nvSpPr>
          <p:cNvPr id="30" name="Slide Number Placeholder 29"/>
          <p:cNvSpPr>
            <a:spLocks noGrp="1"/>
          </p:cNvSpPr>
          <p:nvPr>
            <p:ph type="sldNum" sz="quarter" idx="12"/>
          </p:nvPr>
        </p:nvSpPr>
        <p:spPr>
          <a:xfrm>
            <a:off x="8610600" y="6077585"/>
            <a:ext cx="2743200" cy="365125"/>
          </a:xfrm>
        </p:spPr>
        <p:txBody>
          <a:bodyPr>
            <a:normAutofit/>
          </a:bodyPr>
          <a:lstStyle/>
          <a:p>
            <a:pPr>
              <a:spcAft>
                <a:spcPts val="600"/>
              </a:spcAft>
            </a:pPr>
            <a:fld id="{163F5A94-8458-4F17-AD3C-1A083E20221D}" type="slidenum">
              <a:rPr lang="en-US"/>
              <a:pPr>
                <a:spcAft>
                  <a:spcPts val="600"/>
                </a:spcAft>
              </a:pPr>
              <a:t>4</a:t>
            </a:fld>
            <a:endParaRPr lang="en-US"/>
          </a:p>
        </p:txBody>
      </p:sp>
    </p:spTree>
    <p:extLst>
      <p:ext uri="{BB962C8B-B14F-4D97-AF65-F5344CB8AC3E}">
        <p14:creationId xmlns:p14="http://schemas.microsoft.com/office/powerpoint/2010/main" val="162807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3662" y="5118754"/>
            <a:ext cx="8584676" cy="1044301"/>
          </a:xfrm>
        </p:spPr>
        <p:txBody>
          <a:bodyPr vert="horz" lIns="91440" tIns="45720" rIns="91440" bIns="45720" rtlCol="0" anchor="t">
            <a:normAutofit/>
          </a:bodyPr>
          <a:lstStyle/>
          <a:p>
            <a:pPr algn="ctr"/>
            <a:r>
              <a:rPr lang="en-US" sz="4800" dirty="0">
                <a:solidFill>
                  <a:schemeClr val="tx1"/>
                </a:solidFill>
              </a:rPr>
              <a:t>Upcoming editorial coverage </a:t>
            </a:r>
          </a:p>
        </p:txBody>
      </p:sp>
      <p:sp>
        <p:nvSpPr>
          <p:cNvPr id="114" name="Oval 113">
            <a:extLst>
              <a:ext uri="{FF2B5EF4-FFF2-40B4-BE49-F238E27FC236}">
                <a16:creationId xmlns:a16="http://schemas.microsoft.com/office/drawing/2014/main" id="{0C45045A-6083-4B3E-956A-675823375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Oval 115">
            <a:extLst>
              <a:ext uri="{FF2B5EF4-FFF2-40B4-BE49-F238E27FC236}">
                <a16:creationId xmlns:a16="http://schemas.microsoft.com/office/drawing/2014/main" id="{EBD2B2B2-1395-4E7B-87A0-BD34551C0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5336"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Oval 117">
            <a:extLst>
              <a:ext uri="{FF2B5EF4-FFF2-40B4-BE49-F238E27FC236}">
                <a16:creationId xmlns:a16="http://schemas.microsoft.com/office/drawing/2014/main" id="{42875DDC-0225-45F8-B745-78688F2D1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Oval 119">
            <a:extLst>
              <a:ext uri="{FF2B5EF4-FFF2-40B4-BE49-F238E27FC236}">
                <a16:creationId xmlns:a16="http://schemas.microsoft.com/office/drawing/2014/main" id="{4F329563-0961-4426-90D2-2DF4888E5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0101"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Oval 121">
            <a:extLst>
              <a:ext uri="{FF2B5EF4-FFF2-40B4-BE49-F238E27FC236}">
                <a16:creationId xmlns:a16="http://schemas.microsoft.com/office/drawing/2014/main" id="{12617755-D451-4BAF-9B55-518297BF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86C062C2-3673-4248-BE21-B51B16E63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4865"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Slide Number Placeholder 29"/>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lgn="ctr">
              <a:spcAft>
                <a:spcPts val="600"/>
              </a:spcAft>
            </a:pPr>
            <a:fld id="{163F5A94-8458-4F17-AD3C-1A083E20221D}" type="slidenum">
              <a:rPr lang="en-US" sz="1500">
                <a:solidFill>
                  <a:srgbClr val="FFFFFF"/>
                </a:solidFill>
              </a:rPr>
              <a:pPr algn="ctr">
                <a:spcAft>
                  <a:spcPts val="600"/>
                </a:spcAft>
              </a:pPr>
              <a:t>5</a:t>
            </a:fld>
            <a:endParaRPr lang="en-US" sz="1500">
              <a:solidFill>
                <a:srgbClr val="FFFFFF"/>
              </a:solidFill>
            </a:endParaRPr>
          </a:p>
        </p:txBody>
      </p:sp>
      <p:sp>
        <p:nvSpPr>
          <p:cNvPr id="3" name="Rectangle 2">
            <a:extLst>
              <a:ext uri="{FF2B5EF4-FFF2-40B4-BE49-F238E27FC236}">
                <a16:creationId xmlns:a16="http://schemas.microsoft.com/office/drawing/2014/main" id="{FE4509A7-D80F-4EFE-8CA9-7D95479050D3}"/>
              </a:ext>
            </a:extLst>
          </p:cNvPr>
          <p:cNvSpPr/>
          <p:nvPr/>
        </p:nvSpPr>
        <p:spPr>
          <a:xfrm>
            <a:off x="4392608" y="2644265"/>
            <a:ext cx="2849217" cy="848117"/>
          </a:xfrm>
          <a:prstGeom prst="rect">
            <a:avLst/>
          </a:prstGeom>
        </p:spPr>
        <p:txBody>
          <a:bodyPr wrap="square">
            <a:spAutoFit/>
          </a:bodyPr>
          <a:lstStyle/>
          <a:p>
            <a:pPr lvl="1" algn="ctr">
              <a:lnSpc>
                <a:spcPct val="120000"/>
              </a:lnSpc>
              <a:spcBef>
                <a:spcPts val="600"/>
              </a:spcBef>
            </a:pPr>
            <a:r>
              <a:rPr lang="en-GB" sz="1400" dirty="0">
                <a:solidFill>
                  <a:schemeClr val="bg1"/>
                </a:solidFill>
                <a:latin typeface="Myriad Pro" panose="020B0503030403020204" pitchFamily="34" charset="0"/>
              </a:rPr>
              <a:t>A feature on semantic interoperability is due to be published in Networking +.</a:t>
            </a:r>
          </a:p>
        </p:txBody>
      </p:sp>
      <p:sp>
        <p:nvSpPr>
          <p:cNvPr id="5" name="Rectangle 4">
            <a:extLst>
              <a:ext uri="{FF2B5EF4-FFF2-40B4-BE49-F238E27FC236}">
                <a16:creationId xmlns:a16="http://schemas.microsoft.com/office/drawing/2014/main" id="{A0F08959-B855-4836-ACE0-7FC8EA76B733}"/>
              </a:ext>
            </a:extLst>
          </p:cNvPr>
          <p:cNvSpPr/>
          <p:nvPr/>
        </p:nvSpPr>
        <p:spPr>
          <a:xfrm>
            <a:off x="837618" y="2346330"/>
            <a:ext cx="2706916" cy="1365182"/>
          </a:xfrm>
          <a:prstGeom prst="rect">
            <a:avLst/>
          </a:prstGeom>
        </p:spPr>
        <p:txBody>
          <a:bodyPr wrap="square">
            <a:spAutoFit/>
          </a:bodyPr>
          <a:lstStyle/>
          <a:p>
            <a:pPr lvl="1" algn="ctr">
              <a:lnSpc>
                <a:spcPct val="120000"/>
              </a:lnSpc>
              <a:spcBef>
                <a:spcPts val="600"/>
              </a:spcBef>
            </a:pPr>
            <a:r>
              <a:rPr lang="en-GB" sz="1400" dirty="0">
                <a:solidFill>
                  <a:schemeClr val="bg1"/>
                </a:solidFill>
                <a:latin typeface="Myriad Pro" panose="020B0503030403020204" pitchFamily="34" charset="0"/>
              </a:rPr>
              <a:t>A feature focusing on oneM2M’s early releases and the forthcoming Release 4 will be published in the upcoming edition.</a:t>
            </a:r>
          </a:p>
        </p:txBody>
      </p:sp>
      <p:pic>
        <p:nvPicPr>
          <p:cNvPr id="16" name="Picture 4" descr="Image result for networking plus logo">
            <a:extLst>
              <a:ext uri="{FF2B5EF4-FFF2-40B4-BE49-F238E27FC236}">
                <a16:creationId xmlns:a16="http://schemas.microsoft.com/office/drawing/2014/main" id="{91586C57-0F5C-4481-A68B-E68D1AA7DA2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58172" y="1268376"/>
            <a:ext cx="1275655" cy="12756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B2DB57BF-CA15-47BA-BA7D-21B67BFA450F}"/>
              </a:ext>
            </a:extLst>
          </p:cNvPr>
          <p:cNvPicPr>
            <a:picLocks noChangeAspect="1"/>
          </p:cNvPicPr>
          <p:nvPr/>
        </p:nvPicPr>
        <p:blipFill rotWithShape="1">
          <a:blip r:embed="rId4"/>
          <a:srcRect l="34039" t="14668" r="54654" b="70267"/>
          <a:stretch/>
        </p:blipFill>
        <p:spPr>
          <a:xfrm>
            <a:off x="1675644" y="1203137"/>
            <a:ext cx="1411183" cy="1169530"/>
          </a:xfrm>
          <a:prstGeom prst="rect">
            <a:avLst/>
          </a:prstGeom>
        </p:spPr>
      </p:pic>
      <p:pic>
        <p:nvPicPr>
          <p:cNvPr id="18" name="Picture 2" descr="Image result for IoT tech news">
            <a:extLst>
              <a:ext uri="{FF2B5EF4-FFF2-40B4-BE49-F238E27FC236}">
                <a16:creationId xmlns:a16="http://schemas.microsoft.com/office/drawing/2014/main" id="{EAC9D377-983B-4350-B87D-F5636325A0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1207" y="1417530"/>
            <a:ext cx="1999115" cy="97734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D95714B0-1F1D-4B95-8755-4DD51EADA4C7}"/>
              </a:ext>
            </a:extLst>
          </p:cNvPr>
          <p:cNvSpPr/>
          <p:nvPr/>
        </p:nvSpPr>
        <p:spPr>
          <a:xfrm>
            <a:off x="8231047" y="2307858"/>
            <a:ext cx="2706916" cy="1442126"/>
          </a:xfrm>
          <a:prstGeom prst="rect">
            <a:avLst/>
          </a:prstGeom>
        </p:spPr>
        <p:txBody>
          <a:bodyPr wrap="square">
            <a:spAutoFit/>
          </a:bodyPr>
          <a:lstStyle/>
          <a:p>
            <a:pPr lvl="1" algn="ctr">
              <a:lnSpc>
                <a:spcPct val="120000"/>
              </a:lnSpc>
              <a:spcBef>
                <a:spcPts val="600"/>
              </a:spcBef>
            </a:pPr>
            <a:r>
              <a:rPr lang="en-GB" sz="1400" dirty="0">
                <a:solidFill>
                  <a:schemeClr val="bg2"/>
                </a:solidFill>
                <a:latin typeface="Myriad Pro" panose="020B0503030403020204" pitchFamily="34" charset="0"/>
              </a:rPr>
              <a:t>A feature on A piece on breaking down silos in IoT has been submitted to IoT Tech News.</a:t>
            </a:r>
          </a:p>
          <a:p>
            <a:pPr lvl="1" algn="ctr">
              <a:lnSpc>
                <a:spcPct val="120000"/>
              </a:lnSpc>
              <a:spcBef>
                <a:spcPts val="600"/>
              </a:spcBef>
            </a:pPr>
            <a:r>
              <a:rPr lang="en-GB" sz="1400" dirty="0">
                <a:solidFill>
                  <a:schemeClr val="bg2"/>
                </a:solidFill>
                <a:latin typeface="Myriad Pro" panose="020B0503030403020204" pitchFamily="34" charset="0"/>
              </a:rPr>
              <a:t>   </a:t>
            </a:r>
          </a:p>
        </p:txBody>
      </p:sp>
    </p:spTree>
    <p:extLst>
      <p:ext uri="{BB962C8B-B14F-4D97-AF65-F5344CB8AC3E}">
        <p14:creationId xmlns:p14="http://schemas.microsoft.com/office/powerpoint/2010/main" val="66363789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68">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Picture 70">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2" name="Title 1">
            <a:extLst>
              <a:ext uri="{FF2B5EF4-FFF2-40B4-BE49-F238E27FC236}">
                <a16:creationId xmlns:a16="http://schemas.microsoft.com/office/drawing/2014/main" id="{BE7E647A-8F0C-4833-9931-BD102D03A003}"/>
              </a:ext>
            </a:extLst>
          </p:cNvPr>
          <p:cNvSpPr>
            <a:spLocks noGrp="1"/>
          </p:cNvSpPr>
          <p:nvPr>
            <p:ph type="title"/>
          </p:nvPr>
        </p:nvSpPr>
        <p:spPr>
          <a:xfrm>
            <a:off x="5445299" y="4592325"/>
            <a:ext cx="5946579" cy="1514185"/>
          </a:xfrm>
        </p:spPr>
        <p:txBody>
          <a:bodyPr vert="horz" lIns="91440" tIns="45720" rIns="91440" bIns="45720" rtlCol="0" anchor="t">
            <a:normAutofit/>
          </a:bodyPr>
          <a:lstStyle/>
          <a:p>
            <a:pPr algn="r"/>
            <a:r>
              <a:rPr lang="en-US" sz="4000" dirty="0">
                <a:solidFill>
                  <a:srgbClr val="000000"/>
                </a:solidFill>
                <a:latin typeface="+mj-lt"/>
              </a:rPr>
              <a:t>Features are currently being drafted and approved for: </a:t>
            </a:r>
          </a:p>
        </p:txBody>
      </p:sp>
      <p:sp>
        <p:nvSpPr>
          <p:cNvPr id="99"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74">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12" descr="Image result for IoT Agenda">
            <a:extLst>
              <a:ext uri="{FF2B5EF4-FFF2-40B4-BE49-F238E27FC236}">
                <a16:creationId xmlns:a16="http://schemas.microsoft.com/office/drawing/2014/main" id="{8E22701E-D225-4935-9F14-898CC18A4C0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51561" y="310900"/>
            <a:ext cx="2754249" cy="7087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EE world logo">
            <a:extLst>
              <a:ext uri="{FF2B5EF4-FFF2-40B4-BE49-F238E27FC236}">
                <a16:creationId xmlns:a16="http://schemas.microsoft.com/office/drawing/2014/main" id="{5DD8D027-FB09-4A54-8768-369F23CEAB3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7053" y="2007926"/>
            <a:ext cx="2324341" cy="232434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30CD5F9-917F-4234-B71D-C403D3D23B72}"/>
              </a:ext>
            </a:extLst>
          </p:cNvPr>
          <p:cNvSpPr>
            <a:spLocks noGrp="1"/>
          </p:cNvSpPr>
          <p:nvPr>
            <p:ph type="sldNum" sz="quarter" idx="12"/>
          </p:nvPr>
        </p:nvSpPr>
        <p:spPr>
          <a:xfrm>
            <a:off x="10825930" y="6223702"/>
            <a:ext cx="570728" cy="314067"/>
          </a:xfrm>
          <a:prstGeom prst="ellipse">
            <a:avLst/>
          </a:prstGeom>
        </p:spPr>
        <p:txBody>
          <a:bodyPr vert="horz" lIns="91440" tIns="45720" rIns="91440" bIns="45720" rtlCol="0" anchor="ctr">
            <a:normAutofit/>
          </a:bodyPr>
          <a:lstStyle/>
          <a:p>
            <a:pPr>
              <a:lnSpc>
                <a:spcPct val="90000"/>
              </a:lnSpc>
              <a:spcAft>
                <a:spcPts val="600"/>
              </a:spcAft>
            </a:pPr>
            <a:fld id="{163F5A94-8458-4F17-AD3C-1A083E20221D}" type="slidenum">
              <a:rPr lang="en-US" sz="900">
                <a:solidFill>
                  <a:srgbClr val="898989"/>
                </a:solidFill>
              </a:rPr>
              <a:pPr>
                <a:lnSpc>
                  <a:spcPct val="90000"/>
                </a:lnSpc>
                <a:spcAft>
                  <a:spcPts val="600"/>
                </a:spcAft>
              </a:pPr>
              <a:t>6</a:t>
            </a:fld>
            <a:endParaRPr lang="en-US" sz="900">
              <a:solidFill>
                <a:srgbClr val="898989"/>
              </a:solidFill>
            </a:endParaRPr>
          </a:p>
        </p:txBody>
      </p:sp>
      <p:sp>
        <p:nvSpPr>
          <p:cNvPr id="23" name="Rectangle 22">
            <a:extLst>
              <a:ext uri="{FF2B5EF4-FFF2-40B4-BE49-F238E27FC236}">
                <a16:creationId xmlns:a16="http://schemas.microsoft.com/office/drawing/2014/main" id="{8386716D-F7A9-495C-8628-4DB55B3074C9}"/>
              </a:ext>
            </a:extLst>
          </p:cNvPr>
          <p:cNvSpPr/>
          <p:nvPr/>
        </p:nvSpPr>
        <p:spPr>
          <a:xfrm>
            <a:off x="-47866" y="4332267"/>
            <a:ext cx="3677509" cy="1349793"/>
          </a:xfrm>
          <a:prstGeom prst="rect">
            <a:avLst/>
          </a:prstGeom>
        </p:spPr>
        <p:txBody>
          <a:bodyPr wrap="square">
            <a:spAutoFit/>
          </a:bodyPr>
          <a:lstStyle/>
          <a:p>
            <a:pPr lvl="1" algn="ctr">
              <a:lnSpc>
                <a:spcPct val="120000"/>
              </a:lnSpc>
              <a:spcBef>
                <a:spcPts val="600"/>
              </a:spcBef>
            </a:pPr>
            <a:r>
              <a:rPr lang="en-IN" sz="1700" dirty="0">
                <a:solidFill>
                  <a:schemeClr val="tx2"/>
                </a:solidFill>
                <a:latin typeface="Myriad Pro" panose="020B0503030403020204" pitchFamily="34" charset="0"/>
              </a:rPr>
              <a:t>A piece on smart cities has been drafted for EE World and is awaiting approval</a:t>
            </a:r>
            <a:endParaRPr lang="en-GB" sz="1700" dirty="0">
              <a:solidFill>
                <a:schemeClr val="tx2"/>
              </a:solidFill>
              <a:latin typeface="Myriad Pro" panose="020B0503030403020204" pitchFamily="34" charset="0"/>
            </a:endParaRPr>
          </a:p>
          <a:p>
            <a:pPr lvl="1" algn="ctr">
              <a:lnSpc>
                <a:spcPct val="120000"/>
              </a:lnSpc>
              <a:spcBef>
                <a:spcPts val="600"/>
              </a:spcBef>
            </a:pPr>
            <a:r>
              <a:rPr lang="en-GB" sz="1400" dirty="0">
                <a:solidFill>
                  <a:schemeClr val="bg2"/>
                </a:solidFill>
                <a:latin typeface="Myriad Pro" panose="020B0503030403020204" pitchFamily="34" charset="0"/>
              </a:rPr>
              <a:t>   </a:t>
            </a:r>
          </a:p>
        </p:txBody>
      </p:sp>
      <p:sp>
        <p:nvSpPr>
          <p:cNvPr id="24" name="Rectangle 23">
            <a:extLst>
              <a:ext uri="{FF2B5EF4-FFF2-40B4-BE49-F238E27FC236}">
                <a16:creationId xmlns:a16="http://schemas.microsoft.com/office/drawing/2014/main" id="{941AF3D6-67DE-4A9E-9646-862DC7F556FE}"/>
              </a:ext>
            </a:extLst>
          </p:cNvPr>
          <p:cNvSpPr/>
          <p:nvPr/>
        </p:nvSpPr>
        <p:spPr>
          <a:xfrm>
            <a:off x="5031695" y="1315763"/>
            <a:ext cx="2971800" cy="902106"/>
          </a:xfrm>
          <a:prstGeom prst="rect">
            <a:avLst/>
          </a:prstGeom>
        </p:spPr>
        <p:txBody>
          <a:bodyPr wrap="square">
            <a:spAutoFit/>
          </a:bodyPr>
          <a:lstStyle/>
          <a:p>
            <a:pPr lvl="1" algn="ctr">
              <a:lnSpc>
                <a:spcPct val="120000"/>
              </a:lnSpc>
              <a:spcBef>
                <a:spcPts val="600"/>
              </a:spcBef>
            </a:pPr>
            <a:r>
              <a:rPr lang="en-GB" sz="1500" dirty="0">
                <a:solidFill>
                  <a:schemeClr val="tx2"/>
                </a:solidFill>
                <a:latin typeface="Myriad Pro" panose="020B0503030403020204" pitchFamily="34" charset="0"/>
              </a:rPr>
              <a:t>A feature with C-DOT has been drafted for IoT Agenda and is awaiting approval</a:t>
            </a:r>
          </a:p>
        </p:txBody>
      </p:sp>
    </p:spTree>
    <p:extLst>
      <p:ext uri="{BB962C8B-B14F-4D97-AF65-F5344CB8AC3E}">
        <p14:creationId xmlns:p14="http://schemas.microsoft.com/office/powerpoint/2010/main" val="3384197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E7E647A-8F0C-4833-9931-BD102D03A003}"/>
              </a:ext>
            </a:extLst>
          </p:cNvPr>
          <p:cNvSpPr>
            <a:spLocks noGrp="1"/>
          </p:cNvSpPr>
          <p:nvPr>
            <p:ph type="title"/>
          </p:nvPr>
        </p:nvSpPr>
        <p:spPr>
          <a:xfrm>
            <a:off x="4654295" y="4522156"/>
            <a:ext cx="5609222" cy="1363215"/>
          </a:xfrm>
        </p:spPr>
        <p:txBody>
          <a:bodyPr vert="horz" lIns="91440" tIns="45720" rIns="91440" bIns="45720" rtlCol="0" anchor="t">
            <a:normAutofit/>
          </a:bodyPr>
          <a:lstStyle/>
          <a:p>
            <a:r>
              <a:rPr lang="en-US" sz="3700" dirty="0">
                <a:solidFill>
                  <a:schemeClr val="tx1"/>
                </a:solidFill>
                <a:latin typeface="+mj-lt"/>
              </a:rPr>
              <a:t>Features in the pipeline:</a:t>
            </a:r>
          </a:p>
        </p:txBody>
      </p:sp>
      <p:sp>
        <p:nvSpPr>
          <p:cNvPr id="50" name="Freeform: Shape 49">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30CD5F9-917F-4234-B71D-C403D3D23B72}"/>
              </a:ext>
            </a:extLst>
          </p:cNvPr>
          <p:cNvSpPr>
            <a:spLocks noGrp="1"/>
          </p:cNvSpPr>
          <p:nvPr>
            <p:ph type="sldNum" sz="quarter" idx="12"/>
          </p:nvPr>
        </p:nvSpPr>
        <p:spPr>
          <a:xfrm>
            <a:off x="11003280" y="6106415"/>
            <a:ext cx="548640" cy="548640"/>
          </a:xfrm>
          <a:prstGeom prst="ellipse">
            <a:avLst/>
          </a:prstGeom>
          <a:solidFill>
            <a:srgbClr val="7F7F7F"/>
          </a:solidFill>
        </p:spPr>
        <p:txBody>
          <a:bodyPr vert="horz" lIns="91440" tIns="45720" rIns="91440" bIns="45720" rtlCol="0" anchor="ctr">
            <a:normAutofit/>
          </a:bodyPr>
          <a:lstStyle/>
          <a:p>
            <a:pPr algn="ctr">
              <a:spcAft>
                <a:spcPts val="600"/>
              </a:spcAft>
            </a:pPr>
            <a:fld id="{163F5A94-8458-4F17-AD3C-1A083E20221D}" type="slidenum">
              <a:rPr lang="en-US" sz="1500">
                <a:solidFill>
                  <a:srgbClr val="FFFFFF"/>
                </a:solidFill>
              </a:rPr>
              <a:pPr algn="ctr">
                <a:spcAft>
                  <a:spcPts val="600"/>
                </a:spcAft>
              </a:pPr>
              <a:t>7</a:t>
            </a:fld>
            <a:endParaRPr lang="en-US" sz="1500">
              <a:solidFill>
                <a:srgbClr val="FFFFFF"/>
              </a:solidFill>
            </a:endParaRPr>
          </a:p>
        </p:txBody>
      </p:sp>
      <p:pic>
        <p:nvPicPr>
          <p:cNvPr id="3074" name="Picture 2" descr="Image result for iot now">
            <a:extLst>
              <a:ext uri="{FF2B5EF4-FFF2-40B4-BE49-F238E27FC236}">
                <a16:creationId xmlns:a16="http://schemas.microsoft.com/office/drawing/2014/main" id="{713ECE1C-0C86-4702-A0E4-1C10241E2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569" y="2852588"/>
            <a:ext cx="1920006" cy="19200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ierce wireless">
            <a:extLst>
              <a:ext uri="{FF2B5EF4-FFF2-40B4-BE49-F238E27FC236}">
                <a16:creationId xmlns:a16="http://schemas.microsoft.com/office/drawing/2014/main" id="{9CC6C61B-3096-4085-A271-9DC9A6F3E1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94210" y="128186"/>
            <a:ext cx="2481462" cy="199403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8A079A99-696D-4AD9-84EE-4C96E8E01C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5640" y="49191"/>
            <a:ext cx="2095500" cy="1047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3A356ED-C371-484B-9AF9-5A8D3BBB741F}"/>
              </a:ext>
            </a:extLst>
          </p:cNvPr>
          <p:cNvSpPr txBox="1"/>
          <p:nvPr/>
        </p:nvSpPr>
        <p:spPr>
          <a:xfrm>
            <a:off x="9565054" y="1754219"/>
            <a:ext cx="2481461" cy="1200329"/>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2"/>
                </a:solidFill>
              </a:rPr>
              <a:t>Feature opportunity for IoT: Smart Cities to Smart planets focus in March</a:t>
            </a:r>
            <a:endParaRPr lang="en-GB" dirty="0">
              <a:solidFill>
                <a:schemeClr val="bg2"/>
              </a:solidFill>
            </a:endParaRPr>
          </a:p>
        </p:txBody>
      </p:sp>
      <p:sp>
        <p:nvSpPr>
          <p:cNvPr id="20" name="TextBox 19">
            <a:extLst>
              <a:ext uri="{FF2B5EF4-FFF2-40B4-BE49-F238E27FC236}">
                <a16:creationId xmlns:a16="http://schemas.microsoft.com/office/drawing/2014/main" id="{CFDF3FAB-71AC-4FEC-B9CB-CEF8B3FB36A6}"/>
              </a:ext>
            </a:extLst>
          </p:cNvPr>
          <p:cNvSpPr txBox="1"/>
          <p:nvPr/>
        </p:nvSpPr>
        <p:spPr>
          <a:xfrm>
            <a:off x="1754188" y="1102087"/>
            <a:ext cx="2652014" cy="923330"/>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2"/>
                </a:solidFill>
              </a:rPr>
              <a:t>Feature opportunity for Smart Cities and IoT focus in April edition </a:t>
            </a:r>
            <a:endParaRPr lang="en-GB" dirty="0">
              <a:solidFill>
                <a:schemeClr val="bg2"/>
              </a:solidFill>
            </a:endParaRPr>
          </a:p>
        </p:txBody>
      </p:sp>
      <p:sp>
        <p:nvSpPr>
          <p:cNvPr id="21" name="TextBox 20">
            <a:extLst>
              <a:ext uri="{FF2B5EF4-FFF2-40B4-BE49-F238E27FC236}">
                <a16:creationId xmlns:a16="http://schemas.microsoft.com/office/drawing/2014/main" id="{1544B5AB-8EB6-444E-9DC5-E6E45EB60300}"/>
              </a:ext>
            </a:extLst>
          </p:cNvPr>
          <p:cNvSpPr txBox="1"/>
          <p:nvPr/>
        </p:nvSpPr>
        <p:spPr>
          <a:xfrm>
            <a:off x="113841" y="4572044"/>
            <a:ext cx="2481461" cy="923330"/>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2"/>
                </a:solidFill>
              </a:rPr>
              <a:t>Feature opportunity for IIoT focus in May issue</a:t>
            </a:r>
            <a:endParaRPr lang="en-GB" dirty="0">
              <a:solidFill>
                <a:schemeClr val="bg2"/>
              </a:solidFill>
            </a:endParaRPr>
          </a:p>
        </p:txBody>
      </p:sp>
      <p:sp>
        <p:nvSpPr>
          <p:cNvPr id="3" name="Rectangle 2">
            <a:extLst>
              <a:ext uri="{FF2B5EF4-FFF2-40B4-BE49-F238E27FC236}">
                <a16:creationId xmlns:a16="http://schemas.microsoft.com/office/drawing/2014/main" id="{AFAD439D-8D94-482E-86F5-88D2096AE556}"/>
              </a:ext>
            </a:extLst>
          </p:cNvPr>
          <p:cNvSpPr/>
          <p:nvPr/>
        </p:nvSpPr>
        <p:spPr>
          <a:xfrm>
            <a:off x="5035778" y="1652259"/>
            <a:ext cx="3080195" cy="1200329"/>
          </a:xfrm>
          <a:prstGeom prst="rect">
            <a:avLst/>
          </a:prstGeom>
        </p:spPr>
        <p:txBody>
          <a:bodyPr wrap="square">
            <a:spAutoFit/>
          </a:bodyPr>
          <a:lstStyle/>
          <a:p>
            <a:pPr marL="742950" lvl="2" indent="-285750" algn="ctr">
              <a:spcBef>
                <a:spcPts val="600"/>
              </a:spcBef>
              <a:buFont typeface="Arial" panose="020B0604020202020204" pitchFamily="34" charset="0"/>
              <a:buChar char="•"/>
            </a:pPr>
            <a:r>
              <a:rPr lang="en-GB" dirty="0">
                <a:solidFill>
                  <a:schemeClr val="bg2"/>
                </a:solidFill>
              </a:rPr>
              <a:t>A potential feature on oneM2M’s and ETSI’s joint AI project is being discussed.</a:t>
            </a:r>
          </a:p>
        </p:txBody>
      </p:sp>
    </p:spTree>
    <p:extLst>
      <p:ext uri="{BB962C8B-B14F-4D97-AF65-F5344CB8AC3E}">
        <p14:creationId xmlns:p14="http://schemas.microsoft.com/office/powerpoint/2010/main" val="271285976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96" y="0"/>
            <a:ext cx="7850299" cy="1173570"/>
          </a:xfrm>
        </p:spPr>
        <p:txBody>
          <a:bodyPr>
            <a:normAutofit/>
          </a:bodyPr>
          <a:lstStyle/>
          <a:p>
            <a:r>
              <a:rPr lang="en-US" sz="4000" dirty="0"/>
              <a:t>Contributed Content Highlights</a:t>
            </a:r>
          </a:p>
        </p:txBody>
      </p:sp>
      <p:sp>
        <p:nvSpPr>
          <p:cNvPr id="30" name="Slide Number Placeholder 29"/>
          <p:cNvSpPr>
            <a:spLocks noGrp="1"/>
          </p:cNvSpPr>
          <p:nvPr>
            <p:ph type="sldNum" sz="quarter" idx="12"/>
          </p:nvPr>
        </p:nvSpPr>
        <p:spPr>
          <a:xfrm>
            <a:off x="11697628" y="6492875"/>
            <a:ext cx="494371" cy="365125"/>
          </a:xfrm>
        </p:spPr>
        <p:txBody>
          <a:bodyPr/>
          <a:lstStyle/>
          <a:p>
            <a:fld id="{163F5A94-8458-4F17-AD3C-1A083E20221D}" type="slidenum">
              <a:rPr lang="en-US" smtClean="0"/>
              <a:t>8</a:t>
            </a:fld>
            <a:endParaRPr lang="en-US" dirty="0"/>
          </a:p>
        </p:txBody>
      </p:sp>
      <p:sp>
        <p:nvSpPr>
          <p:cNvPr id="6" name="Rectangle 5">
            <a:extLst>
              <a:ext uri="{FF2B5EF4-FFF2-40B4-BE49-F238E27FC236}">
                <a16:creationId xmlns:a16="http://schemas.microsoft.com/office/drawing/2014/main" id="{D6935D79-DED3-435E-90C8-B838C312B14D}"/>
              </a:ext>
            </a:extLst>
          </p:cNvPr>
          <p:cNvSpPr/>
          <p:nvPr/>
        </p:nvSpPr>
        <p:spPr>
          <a:xfrm>
            <a:off x="-151425" y="5430974"/>
            <a:ext cx="5519947" cy="876715"/>
          </a:xfrm>
          <a:prstGeom prst="rect">
            <a:avLst/>
          </a:prstGeom>
        </p:spPr>
        <p:txBody>
          <a:bodyPr wrap="square">
            <a:spAutoFit/>
          </a:bodyPr>
          <a:lstStyle/>
          <a:p>
            <a:pPr marL="457200" lvl="2">
              <a:lnSpc>
                <a:spcPct val="150000"/>
              </a:lnSpc>
              <a:spcBef>
                <a:spcPts val="600"/>
              </a:spcBef>
            </a:pPr>
            <a:r>
              <a:rPr lang="en-US" dirty="0">
                <a:latin typeface="Myriad Pro" panose="020B0503030403020204" pitchFamily="34" charset="0"/>
              </a:rPr>
              <a:t>A feature on setting the IoT Standard from Enrico was hosted on IoT Evolution World.</a:t>
            </a:r>
            <a:endParaRPr lang="en-US" b="1" dirty="0">
              <a:latin typeface="Myriad Pro" panose="020B0503030403020204" pitchFamily="34" charset="0"/>
            </a:endParaRPr>
          </a:p>
        </p:txBody>
      </p:sp>
      <p:pic>
        <p:nvPicPr>
          <p:cNvPr id="4102" name="Picture 6" descr="Image result for iot evolution world logo">
            <a:extLst>
              <a:ext uri="{FF2B5EF4-FFF2-40B4-BE49-F238E27FC236}">
                <a16:creationId xmlns:a16="http://schemas.microsoft.com/office/drawing/2014/main" id="{19823648-B828-4BCF-A12A-E8446179C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4294" y="78554"/>
            <a:ext cx="1002423" cy="10024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electronics&#10;&#10;Description automatically generated">
            <a:extLst>
              <a:ext uri="{FF2B5EF4-FFF2-40B4-BE49-F238E27FC236}">
                <a16:creationId xmlns:a16="http://schemas.microsoft.com/office/drawing/2014/main" id="{AD7DF241-B3BD-48CA-8F92-4C751CB519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11" y="1427026"/>
            <a:ext cx="5372192" cy="3831637"/>
          </a:xfrm>
          <a:prstGeom prst="rect">
            <a:avLst/>
          </a:prstGeom>
        </p:spPr>
      </p:pic>
      <p:pic>
        <p:nvPicPr>
          <p:cNvPr id="14" name="Picture 13">
            <a:extLst>
              <a:ext uri="{FF2B5EF4-FFF2-40B4-BE49-F238E27FC236}">
                <a16:creationId xmlns:a16="http://schemas.microsoft.com/office/drawing/2014/main" id="{2625120E-91E9-4E6F-B8F1-B2B238EC77D4}"/>
              </a:ext>
            </a:extLst>
          </p:cNvPr>
          <p:cNvPicPr>
            <a:picLocks noChangeAspect="1"/>
          </p:cNvPicPr>
          <p:nvPr/>
        </p:nvPicPr>
        <p:blipFill>
          <a:blip r:embed="rId5"/>
          <a:stretch>
            <a:fillRect/>
          </a:stretch>
        </p:blipFill>
        <p:spPr>
          <a:xfrm>
            <a:off x="6338340" y="1378220"/>
            <a:ext cx="5613049" cy="4715285"/>
          </a:xfrm>
          <a:prstGeom prst="rect">
            <a:avLst/>
          </a:prstGeom>
        </p:spPr>
      </p:pic>
    </p:spTree>
    <p:extLst>
      <p:ext uri="{BB962C8B-B14F-4D97-AF65-F5344CB8AC3E}">
        <p14:creationId xmlns:p14="http://schemas.microsoft.com/office/powerpoint/2010/main" val="251085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96" y="0"/>
            <a:ext cx="7850299" cy="1173570"/>
          </a:xfrm>
        </p:spPr>
        <p:txBody>
          <a:bodyPr>
            <a:normAutofit/>
          </a:bodyPr>
          <a:lstStyle/>
          <a:p>
            <a:r>
              <a:rPr lang="en-US" sz="4000" dirty="0"/>
              <a:t>Contributed Content Highlights</a:t>
            </a:r>
          </a:p>
        </p:txBody>
      </p:sp>
      <p:sp>
        <p:nvSpPr>
          <p:cNvPr id="30" name="Slide Number Placeholder 29"/>
          <p:cNvSpPr>
            <a:spLocks noGrp="1"/>
          </p:cNvSpPr>
          <p:nvPr>
            <p:ph type="sldNum" sz="quarter" idx="12"/>
          </p:nvPr>
        </p:nvSpPr>
        <p:spPr>
          <a:xfrm>
            <a:off x="11697628" y="6492875"/>
            <a:ext cx="494371" cy="365125"/>
          </a:xfrm>
        </p:spPr>
        <p:txBody>
          <a:bodyPr/>
          <a:lstStyle/>
          <a:p>
            <a:fld id="{163F5A94-8458-4F17-AD3C-1A083E20221D}" type="slidenum">
              <a:rPr lang="en-US" smtClean="0"/>
              <a:t>9</a:t>
            </a:fld>
            <a:endParaRPr lang="en-US" dirty="0"/>
          </a:p>
        </p:txBody>
      </p:sp>
      <p:sp>
        <p:nvSpPr>
          <p:cNvPr id="6" name="Rectangle 5">
            <a:extLst>
              <a:ext uri="{FF2B5EF4-FFF2-40B4-BE49-F238E27FC236}">
                <a16:creationId xmlns:a16="http://schemas.microsoft.com/office/drawing/2014/main" id="{D6935D79-DED3-435E-90C8-B838C312B14D}"/>
              </a:ext>
            </a:extLst>
          </p:cNvPr>
          <p:cNvSpPr/>
          <p:nvPr/>
        </p:nvSpPr>
        <p:spPr>
          <a:xfrm>
            <a:off x="-39014" y="5314729"/>
            <a:ext cx="5519947" cy="875368"/>
          </a:xfrm>
          <a:prstGeom prst="rect">
            <a:avLst/>
          </a:prstGeom>
        </p:spPr>
        <p:txBody>
          <a:bodyPr wrap="square">
            <a:spAutoFit/>
          </a:bodyPr>
          <a:lstStyle/>
          <a:p>
            <a:pPr marL="457200" lvl="2">
              <a:lnSpc>
                <a:spcPct val="150000"/>
              </a:lnSpc>
              <a:spcBef>
                <a:spcPts val="600"/>
              </a:spcBef>
            </a:pPr>
            <a:r>
              <a:rPr lang="en-US" b="1" dirty="0">
                <a:latin typeface="Myriad Pro" panose="020B0503030403020204" pitchFamily="34" charset="0"/>
              </a:rPr>
              <a:t>An article on Connected Transport was published in IoT Now Transport.</a:t>
            </a:r>
          </a:p>
        </p:txBody>
      </p:sp>
      <p:pic>
        <p:nvPicPr>
          <p:cNvPr id="5122" name="Picture 2" descr="Image result for iot now transport logo">
            <a:extLst>
              <a:ext uri="{FF2B5EF4-FFF2-40B4-BE49-F238E27FC236}">
                <a16:creationId xmlns:a16="http://schemas.microsoft.com/office/drawing/2014/main" id="{FF83A0E2-E356-4B16-AB94-D96002CCC3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660" b="23843"/>
          <a:stretch/>
        </p:blipFill>
        <p:spPr bwMode="auto">
          <a:xfrm>
            <a:off x="9327940" y="221465"/>
            <a:ext cx="1316536" cy="7306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22884E0-6710-4790-A58B-7BA7AA07F5E2}"/>
              </a:ext>
            </a:extLst>
          </p:cNvPr>
          <p:cNvPicPr>
            <a:picLocks noChangeAspect="1"/>
          </p:cNvPicPr>
          <p:nvPr/>
        </p:nvPicPr>
        <p:blipFill rotWithShape="1">
          <a:blip r:embed="rId4"/>
          <a:srcRect l="6274" t="11684" r="56886" b="6162"/>
          <a:stretch/>
        </p:blipFill>
        <p:spPr>
          <a:xfrm>
            <a:off x="576054" y="1431637"/>
            <a:ext cx="5519947" cy="3454400"/>
          </a:xfrm>
          <a:prstGeom prst="rect">
            <a:avLst/>
          </a:prstGeom>
        </p:spPr>
      </p:pic>
      <p:pic>
        <p:nvPicPr>
          <p:cNvPr id="7" name="Picture 6">
            <a:extLst>
              <a:ext uri="{FF2B5EF4-FFF2-40B4-BE49-F238E27FC236}">
                <a16:creationId xmlns:a16="http://schemas.microsoft.com/office/drawing/2014/main" id="{13006F7C-6A1D-4414-9B02-27B1071F44A7}"/>
              </a:ext>
            </a:extLst>
          </p:cNvPr>
          <p:cNvPicPr>
            <a:picLocks noChangeAspect="1"/>
          </p:cNvPicPr>
          <p:nvPr/>
        </p:nvPicPr>
        <p:blipFill rotWithShape="1">
          <a:blip r:embed="rId5"/>
          <a:srcRect l="6364" t="8181" r="66515" b="5370"/>
          <a:stretch/>
        </p:blipFill>
        <p:spPr>
          <a:xfrm>
            <a:off x="6711069" y="1431637"/>
            <a:ext cx="5096774" cy="4569164"/>
          </a:xfrm>
          <a:prstGeom prst="rect">
            <a:avLst/>
          </a:prstGeom>
        </p:spPr>
      </p:pic>
    </p:spTree>
    <p:extLst>
      <p:ext uri="{BB962C8B-B14F-4D97-AF65-F5344CB8AC3E}">
        <p14:creationId xmlns:p14="http://schemas.microsoft.com/office/powerpoint/2010/main" val="378632374"/>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837</Words>
  <Application>Microsoft Office PowerPoint</Application>
  <PresentationFormat>Widescreen</PresentationFormat>
  <Paragraphs>139</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Myriad Pro</vt:lpstr>
      <vt:lpstr>Myriad Pro Light</vt:lpstr>
      <vt:lpstr>Office Theme</vt:lpstr>
      <vt:lpstr>TP 44  San Diego, California, USA  Monday, February 17th to Friday, February 21st </vt:lpstr>
      <vt:lpstr>Recent oneM2M coverage</vt:lpstr>
      <vt:lpstr>Press Release Coverage Highlights</vt:lpstr>
      <vt:lpstr>Press Releases </vt:lpstr>
      <vt:lpstr>Upcoming editorial coverage </vt:lpstr>
      <vt:lpstr>Features are currently being drafted and approved for: </vt:lpstr>
      <vt:lpstr>Features in the pipeline:</vt:lpstr>
      <vt:lpstr>Contributed Content Highlights</vt:lpstr>
      <vt:lpstr>Contributed Content Highlights</vt:lpstr>
      <vt:lpstr>Contributed Content Highlights</vt:lpstr>
      <vt:lpstr>Media Invitations</vt:lpstr>
      <vt:lpstr>Webinars </vt:lpstr>
      <vt:lpstr>White Papers </vt:lpstr>
      <vt:lpstr>Upcoming speaking slots</vt:lpstr>
      <vt:lpstr>How the TP can help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 44  San Diego, California, USA  Monday, February 17th to Friday, February 21st </dc:title>
  <dc:creator>Josh Wright</dc:creator>
  <cp:lastModifiedBy>Josh Wright</cp:lastModifiedBy>
  <cp:revision>1</cp:revision>
  <dcterms:created xsi:type="dcterms:W3CDTF">2020-02-12T13:31:34Z</dcterms:created>
  <dcterms:modified xsi:type="dcterms:W3CDTF">2020-02-12T13:32:17Z</dcterms:modified>
</cp:coreProperties>
</file>