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1" r:id="rId3"/>
    <p:sldId id="258" r:id="rId4"/>
    <p:sldId id="260" r:id="rId5"/>
    <p:sldId id="264" r:id="rId6"/>
    <p:sldId id="263" r:id="rId7"/>
    <p:sldId id="265" r:id="rId8"/>
    <p:sldId id="262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4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32F9F-EEC0-4B13-BAE6-AE1AF00484DF}" type="datetimeFigureOut">
              <a:rPr lang="en-US" smtClean="0"/>
              <a:t>2/14/20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6E1EC-ECC7-43C0-88F9-B448D83C4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2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F6E1EC-ECC7-43C0-88F9-B448D83C4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713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2/14/20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79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2019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908" y="183874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/>
              <a:t>A way forward for Zigbee Interworking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Group Name: TP#44</a:t>
            </a:r>
          </a:p>
          <a:p>
            <a:r>
              <a:rPr lang="en-US" dirty="0"/>
              <a:t>Source: JaeSeung Song and </a:t>
            </a:r>
            <a:r>
              <a:rPr lang="en-US" dirty="0" err="1"/>
              <a:t>Sherzod</a:t>
            </a:r>
            <a:r>
              <a:rPr lang="en-US" dirty="0"/>
              <a:t> </a:t>
            </a:r>
            <a:r>
              <a:rPr lang="en-US" dirty="0" err="1"/>
              <a:t>Elamanov</a:t>
            </a:r>
            <a:r>
              <a:rPr lang="en-US" dirty="0"/>
              <a:t>, KETI</a:t>
            </a:r>
          </a:p>
          <a:p>
            <a:r>
              <a:rPr lang="en-US" dirty="0"/>
              <a:t>Meeting Date: February 18,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1753850" y="6492875"/>
            <a:ext cx="438150" cy="365125"/>
          </a:xfrm>
        </p:spPr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5F13E1-1332-FF4E-A7EF-31BB66EDD2AD}"/>
              </a:ext>
            </a:extLst>
          </p:cNvPr>
          <p:cNvSpPr/>
          <p:nvPr/>
        </p:nvSpPr>
        <p:spPr>
          <a:xfrm>
            <a:off x="0" y="0"/>
            <a:ext cx="54667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KR" dirty="0"/>
              <a:t>TP-2020-0010-A_way_forward_for_Zigbee_interworking</a:t>
            </a:r>
          </a:p>
        </p:txBody>
      </p:sp>
    </p:spTree>
    <p:extLst>
      <p:ext uri="{BB962C8B-B14F-4D97-AF65-F5344CB8AC3E}">
        <p14:creationId xmlns:p14="http://schemas.microsoft.com/office/powerpoint/2010/main" val="2071850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B3A42-BA2E-47A7-8816-63E29BE7D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Zigbee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50E42-71F0-4310-BCE7-6A8B521B4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Zigbee? </a:t>
            </a:r>
          </a:p>
          <a:p>
            <a:pPr lvl="1"/>
            <a:r>
              <a:rPr lang="en-US" dirty="0"/>
              <a:t>A low-power, low data rate, and close proximity wireless ad-hoc network</a:t>
            </a:r>
          </a:p>
          <a:p>
            <a:pPr lvl="1"/>
            <a:r>
              <a:rPr lang="en-US" dirty="0"/>
              <a:t>Mainly applied in home automation</a:t>
            </a:r>
          </a:p>
          <a:p>
            <a:r>
              <a:rPr lang="en-US" dirty="0"/>
              <a:t>What kinds of Zigbee devices? </a:t>
            </a:r>
          </a:p>
          <a:p>
            <a:pPr lvl="1"/>
            <a:r>
              <a:rPr lang="en-US" dirty="0"/>
              <a:t>End Device (e.g. sensors, switches)</a:t>
            </a:r>
          </a:p>
          <a:p>
            <a:pPr lvl="2"/>
            <a:r>
              <a:rPr lang="en-US" dirty="0"/>
              <a:t>suitable choice for battery operated devices</a:t>
            </a:r>
          </a:p>
          <a:p>
            <a:pPr lvl="2"/>
            <a:r>
              <a:rPr lang="en-US" dirty="0"/>
              <a:t>has only one parent</a:t>
            </a:r>
          </a:p>
          <a:p>
            <a:pPr lvl="1"/>
            <a:r>
              <a:rPr lang="en-US" dirty="0"/>
              <a:t>Router (e.g. lights, smart plug)</a:t>
            </a:r>
          </a:p>
          <a:p>
            <a:pPr lvl="2"/>
            <a:r>
              <a:rPr lang="en-US" dirty="0"/>
              <a:t>routes traffic between different nodes</a:t>
            </a:r>
          </a:p>
          <a:p>
            <a:pPr lvl="2"/>
            <a:r>
              <a:rPr lang="en-US" dirty="0"/>
              <a:t>not a suitable choice for battery operated devices</a:t>
            </a:r>
          </a:p>
          <a:p>
            <a:pPr lvl="1"/>
            <a:r>
              <a:rPr lang="en-US" dirty="0"/>
              <a:t>Coordinator (e.g. Xiaomi gateway 3)		</a:t>
            </a:r>
          </a:p>
          <a:p>
            <a:pPr lvl="2"/>
            <a:r>
              <a:rPr lang="en-US" dirty="0"/>
              <a:t>core node in the network</a:t>
            </a:r>
          </a:p>
          <a:p>
            <a:pPr lvl="2"/>
            <a:r>
              <a:rPr lang="en-US" dirty="0"/>
              <a:t>Starts the network and registers devices</a:t>
            </a:r>
          </a:p>
          <a:p>
            <a:pPr lvl="1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6846608D-2761-2440-9856-8E7CFE0F7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73229" y="2273552"/>
            <a:ext cx="46482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121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6ABD0-AD38-42D6-AEC8-138A6F01CC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Zigbee gateway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B4D64-F30D-4E78-B0A1-B6AAC0F81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Along with devices manufactures sell their own gateway (coordinator)</a:t>
            </a:r>
          </a:p>
          <a:p>
            <a:r>
              <a:rPr lang="en-US" sz="2000" dirty="0"/>
              <a:t>Devices </a:t>
            </a:r>
            <a:r>
              <a:rPr lang="en-US" sz="2000" b="1" dirty="0"/>
              <a:t>can not connect </a:t>
            </a:r>
            <a:r>
              <a:rPr lang="en-US" sz="2000" dirty="0"/>
              <a:t>to other vendors’ gateway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Custom Zigbee gateways can be used to make Zigbee devices of different vendors interoperable</a:t>
            </a:r>
          </a:p>
          <a:p>
            <a:r>
              <a:rPr lang="en-US" sz="2000" dirty="0"/>
              <a:t>Can be connected to a bigger IoT network or platform (e.g., oneM2M CSE)</a:t>
            </a:r>
          </a:p>
          <a:p>
            <a:r>
              <a:rPr lang="en-US" sz="2000" dirty="0"/>
              <a:t>Custom Zigbee gateway consists of:</a:t>
            </a:r>
          </a:p>
          <a:p>
            <a:pPr lvl="1"/>
            <a:r>
              <a:rPr lang="en-US" sz="1800" dirty="0"/>
              <a:t>Raspberry Pi</a:t>
            </a:r>
          </a:p>
          <a:p>
            <a:pPr lvl="1"/>
            <a:r>
              <a:rPr lang="en-US" sz="1800" dirty="0"/>
              <a:t>Zigbee adapter (e.g. </a:t>
            </a:r>
            <a:r>
              <a:rPr lang="en-US" sz="1800" dirty="0" err="1"/>
              <a:t>Conbee</a:t>
            </a:r>
            <a:r>
              <a:rPr lang="en-US" sz="1800" dirty="0"/>
              <a:t> II, CC2531)</a:t>
            </a:r>
          </a:p>
          <a:p>
            <a:endParaRPr lang="en-US" sz="2000" dirty="0"/>
          </a:p>
        </p:txBody>
      </p:sp>
      <p:pic>
        <p:nvPicPr>
          <p:cNvPr id="1026" name="Picture 2" descr="Картинки по запросу &quot;xiaomi zigbee gateway 3&quot;">
            <a:extLst>
              <a:ext uri="{FF2B5EF4-FFF2-40B4-BE49-F238E27FC236}">
                <a16:creationId xmlns:a16="http://schemas.microsoft.com/office/drawing/2014/main" id="{A9548D7B-44BD-491E-ABBB-9A12676E0E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855" y="1493919"/>
            <a:ext cx="1816946" cy="181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&quot;philips hue gateway gateway&quot;">
            <a:extLst>
              <a:ext uri="{FF2B5EF4-FFF2-40B4-BE49-F238E27FC236}">
                <a16:creationId xmlns:a16="http://schemas.microsoft.com/office/drawing/2014/main" id="{402B54DC-F37E-4CB1-B6AA-ED90D94CD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1111" y="1588906"/>
            <a:ext cx="1804477" cy="1514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Картинки по запросу &quot;conbee ii cc2531&quot;">
            <a:extLst>
              <a:ext uri="{FF2B5EF4-FFF2-40B4-BE49-F238E27FC236}">
                <a16:creationId xmlns:a16="http://schemas.microsoft.com/office/drawing/2014/main" id="{30311010-AA88-594A-9488-EB1F9FF09B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919" y="5025925"/>
            <a:ext cx="2910281" cy="101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Картинки по запросу &quot;cc2531&quot;">
            <a:extLst>
              <a:ext uri="{FF2B5EF4-FFF2-40B4-BE49-F238E27FC236}">
                <a16:creationId xmlns:a16="http://schemas.microsoft.com/office/drawing/2014/main" id="{45DDAFED-958A-4547-AD8F-0ECE28DF8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259" y="4724489"/>
            <a:ext cx="1422138" cy="142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11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EAEB9-70BB-498B-B2ED-7D0889DB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10002484" cy="117357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How to add a Zigbee device to the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2F64D7-D1E1-4CC7-985A-07B733DC19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Pairing: </a:t>
            </a:r>
          </a:p>
          <a:p>
            <a:pPr lvl="1"/>
            <a:r>
              <a:rPr lang="en-US" dirty="0"/>
              <a:t>A Zigbee device joins the network. </a:t>
            </a:r>
          </a:p>
          <a:p>
            <a:pPr lvl="1"/>
            <a:r>
              <a:rPr lang="en-US" dirty="0"/>
              <a:t>The coordinator identifies the type of the device and registers it in the database</a:t>
            </a:r>
          </a:p>
          <a:p>
            <a:r>
              <a:rPr lang="en-US" dirty="0"/>
              <a:t>Binding: </a:t>
            </a:r>
          </a:p>
          <a:p>
            <a:pPr lvl="1"/>
            <a:r>
              <a:rPr lang="en-US" dirty="0"/>
              <a:t>Allowing devices directly control each other</a:t>
            </a:r>
          </a:p>
          <a:p>
            <a:pPr lvl="1"/>
            <a:r>
              <a:rPr lang="en-US" dirty="0"/>
              <a:t>e.g. bind a switch to a bulb</a:t>
            </a:r>
          </a:p>
          <a:p>
            <a:r>
              <a:rPr lang="en-US" dirty="0"/>
              <a:t>Running: </a:t>
            </a:r>
          </a:p>
          <a:p>
            <a:pPr lvl="1"/>
            <a:r>
              <a:rPr lang="en-US" dirty="0"/>
              <a:t>Accessing a device through the coordinator API</a:t>
            </a:r>
          </a:p>
          <a:p>
            <a:pPr lvl="1"/>
            <a:r>
              <a:rPr lang="en-US" dirty="0"/>
              <a:t>e.g., control the lights from mobile application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430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930ED-7AD7-4496-A526-25651B5F4D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9924426" cy="1173570"/>
          </a:xfrm>
        </p:spPr>
        <p:txBody>
          <a:bodyPr>
            <a:normAutofit/>
          </a:bodyPr>
          <a:lstStyle/>
          <a:p>
            <a:r>
              <a:rPr lang="en-US" b="1" dirty="0"/>
              <a:t>Possible Zigbee interworking architecture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1812EEB-F5C6-49E7-9D5B-7D9C82A100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90665" y="2948473"/>
            <a:ext cx="7344594" cy="1772833"/>
          </a:xfrm>
        </p:spPr>
      </p:pic>
    </p:spTree>
    <p:extLst>
      <p:ext uri="{BB962C8B-B14F-4D97-AF65-F5344CB8AC3E}">
        <p14:creationId xmlns:p14="http://schemas.microsoft.com/office/powerpoint/2010/main" val="3595386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AB957-B31A-47A4-9FB4-D722EFC97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oneM2M and SDT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6FC70-8F73-4B6E-A10D-7F3AB34AED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336" y="1468786"/>
            <a:ext cx="7850299" cy="4351338"/>
          </a:xfrm>
        </p:spPr>
        <p:txBody>
          <a:bodyPr/>
          <a:lstStyle/>
          <a:p>
            <a:r>
              <a:rPr lang="en-US" dirty="0"/>
              <a:t>Zigbee Interworking can be similar to Modbus Interworking</a:t>
            </a:r>
          </a:p>
          <a:p>
            <a:r>
              <a:rPr lang="en-US" dirty="0"/>
              <a:t>The oneM2M resource structure can be built using Smart Device Template (SDT)</a:t>
            </a:r>
          </a:p>
          <a:p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nodnProperties</a:t>
            </a:r>
            <a:r>
              <a:rPr lang="en-US" dirty="0"/>
              <a:t> is an extra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flexContainer</a:t>
            </a:r>
            <a:r>
              <a:rPr lang="en-US" dirty="0"/>
              <a:t> attribute that stores Zigbee interworking information </a:t>
            </a:r>
          </a:p>
          <a:p>
            <a:r>
              <a:rPr lang="en-US" dirty="0"/>
              <a:t>i.e., mapping between attributes and corresponding Zigbee data</a:t>
            </a:r>
          </a:p>
        </p:txBody>
      </p:sp>
      <p:pic>
        <p:nvPicPr>
          <p:cNvPr id="4098" name="Graphic 286">
            <a:extLst>
              <a:ext uri="{FF2B5EF4-FFF2-40B4-BE49-F238E27FC236}">
                <a16:creationId xmlns:a16="http://schemas.microsoft.com/office/drawing/2014/main" id="{886E691D-C081-40E5-8F67-15446D96D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0083" y="1165485"/>
            <a:ext cx="3557117" cy="5335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493758D-D324-FC4F-A3DF-647A95A2F314}"/>
              </a:ext>
            </a:extLst>
          </p:cNvPr>
          <p:cNvSpPr/>
          <p:nvPr/>
        </p:nvSpPr>
        <p:spPr>
          <a:xfrm>
            <a:off x="9110546" y="5597912"/>
            <a:ext cx="2877015" cy="4572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4134633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03C9F-1EF1-42BA-AB2F-4C2307467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Plans for the Technical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D0084-A4AC-49CB-82EB-1088447A9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Create a detailed report based on interworking of real Zigbee devices and oneM2M (something like developer’s tutorial).</a:t>
            </a:r>
          </a:p>
          <a:p>
            <a:r>
              <a:rPr lang="en-US" dirty="0"/>
              <a:t>Use case: </a:t>
            </a:r>
          </a:p>
          <a:p>
            <a:pPr lvl="1"/>
            <a:r>
              <a:rPr lang="en-US" dirty="0"/>
              <a:t>A mini smart home environment</a:t>
            </a:r>
          </a:p>
          <a:p>
            <a:pPr lvl="1"/>
            <a:r>
              <a:rPr lang="en-US" dirty="0"/>
              <a:t>The use case configuration includes following Zigbee devices:</a:t>
            </a:r>
          </a:p>
          <a:p>
            <a:pPr lvl="2"/>
            <a:r>
              <a:rPr lang="en-US" dirty="0"/>
              <a:t>Light</a:t>
            </a:r>
          </a:p>
          <a:p>
            <a:pPr lvl="2"/>
            <a:r>
              <a:rPr lang="en-US" dirty="0"/>
              <a:t>Switch</a:t>
            </a:r>
          </a:p>
          <a:p>
            <a:pPr lvl="2"/>
            <a:r>
              <a:rPr lang="en-US" dirty="0"/>
              <a:t>A temperature &amp; humidity sensor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67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9B6A4B7-7BA3-4EA4-91E0-5573CE89DC66}"/>
              </a:ext>
            </a:extLst>
          </p:cNvPr>
          <p:cNvSpPr/>
          <p:nvPr/>
        </p:nvSpPr>
        <p:spPr>
          <a:xfrm>
            <a:off x="2587581" y="4310102"/>
            <a:ext cx="6115574" cy="18705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ACA0D9-C8E6-4E2E-B200-74EA864E9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4696" y="0"/>
            <a:ext cx="10247811" cy="1173570"/>
          </a:xfrm>
        </p:spPr>
        <p:txBody>
          <a:bodyPr>
            <a:normAutofit/>
          </a:bodyPr>
          <a:lstStyle/>
          <a:p>
            <a:r>
              <a:rPr lang="en-US" b="1" dirty="0"/>
              <a:t>A possible demo configuration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77A6D-6651-4A71-90DE-6678A02D0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Needs </a:t>
            </a:r>
            <a:r>
              <a:rPr lang="en-US" dirty="0" err="1"/>
              <a:t>alibrary</a:t>
            </a:r>
            <a:r>
              <a:rPr lang="en-US" dirty="0"/>
              <a:t> that provides a simple MQTT interface to interact with Zigbee devices through a custom gateway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b="1" i="1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Zigbee2mqtt library</a:t>
            </a:r>
            <a:endParaRPr lang="en-US" b="1" i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dirty="0"/>
              <a:t>Runs on the custom gateway (Raspberry Pi)</a:t>
            </a:r>
          </a:p>
          <a:p>
            <a:r>
              <a:rPr lang="en-US" dirty="0"/>
              <a:t>Supports a wide range of devices from different vendors</a:t>
            </a:r>
          </a:p>
          <a:p>
            <a:r>
              <a:rPr lang="en-US" dirty="0"/>
              <a:t>Can be connected to oneM2M CSE through MQTT broker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7A03F-B7BF-490E-8B3E-7655705DB4D7}"/>
              </a:ext>
            </a:extLst>
          </p:cNvPr>
          <p:cNvSpPr/>
          <p:nvPr/>
        </p:nvSpPr>
        <p:spPr>
          <a:xfrm>
            <a:off x="7149678" y="5005765"/>
            <a:ext cx="1258349" cy="64595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oneM2M AE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B64E313-D885-4EC7-B3AE-0D6C55C696C6}"/>
              </a:ext>
            </a:extLst>
          </p:cNvPr>
          <p:cNvSpPr/>
          <p:nvPr/>
        </p:nvSpPr>
        <p:spPr>
          <a:xfrm>
            <a:off x="4954577" y="5005765"/>
            <a:ext cx="1718345" cy="64595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MQTT broker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3B6010-35F1-4C15-9805-435DA2CA7B92}"/>
              </a:ext>
            </a:extLst>
          </p:cNvPr>
          <p:cNvSpPr/>
          <p:nvPr/>
        </p:nvSpPr>
        <p:spPr>
          <a:xfrm>
            <a:off x="2851756" y="5005765"/>
            <a:ext cx="1626066" cy="6459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Zigbee2mqtt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FF67804-FFE9-4BF5-9083-C8F63DF74A58}"/>
              </a:ext>
            </a:extLst>
          </p:cNvPr>
          <p:cNvCxnSpPr>
            <a:cxnSpLocks/>
            <a:stCxn id="4" idx="1"/>
            <a:endCxn id="5" idx="3"/>
          </p:cNvCxnSpPr>
          <p:nvPr/>
        </p:nvCxnSpPr>
        <p:spPr>
          <a:xfrm flipH="1">
            <a:off x="6672922" y="5328741"/>
            <a:ext cx="476756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1EF3127-845A-42FA-99DA-C76EC7308AAF}"/>
              </a:ext>
            </a:extLst>
          </p:cNvPr>
          <p:cNvCxnSpPr>
            <a:cxnSpLocks/>
            <a:stCxn id="5" idx="1"/>
            <a:endCxn id="6" idx="3"/>
          </p:cNvCxnSpPr>
          <p:nvPr/>
        </p:nvCxnSpPr>
        <p:spPr>
          <a:xfrm flipH="1">
            <a:off x="4477822" y="5328741"/>
            <a:ext cx="476755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C0FD2F-0A78-4177-802A-7F541BE229EF}"/>
              </a:ext>
            </a:extLst>
          </p:cNvPr>
          <p:cNvCxnSpPr>
            <a:cxnSpLocks/>
            <a:stCxn id="6" idx="1"/>
            <a:endCxn id="3074" idx="3"/>
          </p:cNvCxnSpPr>
          <p:nvPr/>
        </p:nvCxnSpPr>
        <p:spPr>
          <a:xfrm flipH="1" flipV="1">
            <a:off x="1380804" y="4604404"/>
            <a:ext cx="1470952" cy="724337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4" name="Picture 2" descr="Xiaomi WXKG01LM">
            <a:extLst>
              <a:ext uri="{FF2B5EF4-FFF2-40B4-BE49-F238E27FC236}">
                <a16:creationId xmlns:a16="http://schemas.microsoft.com/office/drawing/2014/main" id="{6245612F-7B6C-431E-9B3C-B5B0480A1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03" y="4185653"/>
            <a:ext cx="837501" cy="83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Картинки по запросу &quot;zigbee bulb and switch&quot;">
            <a:extLst>
              <a:ext uri="{FF2B5EF4-FFF2-40B4-BE49-F238E27FC236}">
                <a16:creationId xmlns:a16="http://schemas.microsoft.com/office/drawing/2014/main" id="{01638A9D-DD55-4B5D-8BEE-D4B30CB5EE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84" y="4965384"/>
            <a:ext cx="1133911" cy="11875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2FA0A07-1176-43CF-94B5-717912943283}"/>
              </a:ext>
            </a:extLst>
          </p:cNvPr>
          <p:cNvCxnSpPr>
            <a:cxnSpLocks/>
            <a:stCxn id="6" idx="1"/>
            <a:endCxn id="3076" idx="3"/>
          </p:cNvCxnSpPr>
          <p:nvPr/>
        </p:nvCxnSpPr>
        <p:spPr>
          <a:xfrm flipH="1">
            <a:off x="1585095" y="5328741"/>
            <a:ext cx="1266661" cy="23041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E6CE27A-6D1A-4BC1-9706-1F480FC083CA}"/>
              </a:ext>
            </a:extLst>
          </p:cNvPr>
          <p:cNvSpPr txBox="1"/>
          <p:nvPr/>
        </p:nvSpPr>
        <p:spPr>
          <a:xfrm>
            <a:off x="4223411" y="4428794"/>
            <a:ext cx="33975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Zigbee IPE </a:t>
            </a:r>
            <a:r>
              <a:rPr lang="en-US" sz="2400" dirty="0"/>
              <a:t>(Raspberry Pi)</a:t>
            </a:r>
          </a:p>
          <a:p>
            <a:endParaRPr lang="en-US" sz="2400" b="1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0881A681-FDAC-417A-9BFD-DCB77660BEFE}"/>
              </a:ext>
            </a:extLst>
          </p:cNvPr>
          <p:cNvCxnSpPr>
            <a:cxnSpLocks/>
            <a:stCxn id="4" idx="3"/>
          </p:cNvCxnSpPr>
          <p:nvPr/>
        </p:nvCxnSpPr>
        <p:spPr>
          <a:xfrm>
            <a:off x="8408027" y="5328741"/>
            <a:ext cx="931311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B7D74F75-97CB-4F6C-A234-EA21D7B5C24F}"/>
              </a:ext>
            </a:extLst>
          </p:cNvPr>
          <p:cNvSpPr txBox="1"/>
          <p:nvPr/>
        </p:nvSpPr>
        <p:spPr>
          <a:xfrm>
            <a:off x="1675932" y="4388669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Zigbee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A5BB2F4-E6FD-4ABB-BC94-B9BE8701B941}"/>
              </a:ext>
            </a:extLst>
          </p:cNvPr>
          <p:cNvSpPr txBox="1"/>
          <p:nvPr/>
        </p:nvSpPr>
        <p:spPr>
          <a:xfrm>
            <a:off x="1675932" y="5627904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Zigbee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8B8BA2A-41E9-4DB8-8308-A68800282E11}"/>
              </a:ext>
            </a:extLst>
          </p:cNvPr>
          <p:cNvSpPr txBox="1"/>
          <p:nvPr/>
        </p:nvSpPr>
        <p:spPr>
          <a:xfrm>
            <a:off x="8702150" y="4952014"/>
            <a:ext cx="4877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/>
              <a:t>mca</a:t>
            </a:r>
            <a:endParaRPr lang="en-US" sz="14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58C50CF-C26A-0C4C-BA55-9616D623ACE3}"/>
              </a:ext>
            </a:extLst>
          </p:cNvPr>
          <p:cNvSpPr/>
          <p:nvPr/>
        </p:nvSpPr>
        <p:spPr>
          <a:xfrm>
            <a:off x="9344722" y="4310103"/>
            <a:ext cx="2430966" cy="38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oneM2M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9FF54DA-B558-D949-8904-00D666AD8192}"/>
              </a:ext>
            </a:extLst>
          </p:cNvPr>
          <p:cNvSpPr/>
          <p:nvPr/>
        </p:nvSpPr>
        <p:spPr>
          <a:xfrm>
            <a:off x="9339338" y="4696445"/>
            <a:ext cx="2430966" cy="148154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KR" dirty="0"/>
              <a:t>IN-CSE</a:t>
            </a:r>
          </a:p>
        </p:txBody>
      </p:sp>
    </p:spTree>
    <p:extLst>
      <p:ext uri="{BB962C8B-B14F-4D97-AF65-F5344CB8AC3E}">
        <p14:creationId xmlns:p14="http://schemas.microsoft.com/office/powerpoint/2010/main" val="410617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44D9E-FA93-4CF2-99C3-95E86298B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Plans for the Technical Report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A37A0C-2755-4073-A49B-F9823540A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Functional capabilities of ADN-AE user application to be created:</a:t>
            </a:r>
          </a:p>
          <a:p>
            <a:pPr lvl="1"/>
            <a:r>
              <a:rPr lang="en-US" dirty="0"/>
              <a:t>Managing network (e.g. ON/OFF access for new devices join)</a:t>
            </a:r>
          </a:p>
          <a:p>
            <a:pPr lvl="1"/>
            <a:r>
              <a:rPr lang="en-US" dirty="0"/>
              <a:t>Binding devices (e.g. interconnecting bulb &amp; switch)</a:t>
            </a:r>
          </a:p>
          <a:p>
            <a:pPr lvl="1"/>
            <a:r>
              <a:rPr lang="en-US" dirty="0"/>
              <a:t>Reading from a device</a:t>
            </a:r>
          </a:p>
          <a:p>
            <a:pPr lvl="1"/>
            <a:r>
              <a:rPr lang="en-US" dirty="0"/>
              <a:t>Writing to a device</a:t>
            </a:r>
          </a:p>
          <a:p>
            <a:r>
              <a:rPr lang="en-US" dirty="0"/>
              <a:t>The report shall include:</a:t>
            </a:r>
          </a:p>
          <a:p>
            <a:pPr lvl="1"/>
            <a:r>
              <a:rPr lang="en-US" dirty="0"/>
              <a:t>Use case configuration</a:t>
            </a:r>
          </a:p>
          <a:p>
            <a:pPr lvl="1"/>
            <a:r>
              <a:rPr lang="en-US" dirty="0"/>
              <a:t>Resource structure</a:t>
            </a:r>
          </a:p>
          <a:p>
            <a:pPr lvl="1"/>
            <a:r>
              <a:rPr lang="en-US" dirty="0"/>
              <a:t>IPE working principle</a:t>
            </a:r>
          </a:p>
          <a:p>
            <a:pPr lvl="1"/>
            <a:r>
              <a:rPr lang="en-US" dirty="0"/>
              <a:t>Mapping of oneM2M to Zigbee2mqtt library </a:t>
            </a:r>
          </a:p>
          <a:p>
            <a:pPr lvl="1"/>
            <a:r>
              <a:rPr lang="en-US" dirty="0"/>
              <a:t>Procedures for ADN-AE user application to interact with the system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40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527</Words>
  <Application>Microsoft Macintosh PowerPoint</Application>
  <PresentationFormat>Widescreen</PresentationFormat>
  <Paragraphs>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Myriad Pro</vt:lpstr>
      <vt:lpstr>Myriad Pro Light</vt:lpstr>
      <vt:lpstr>Arial</vt:lpstr>
      <vt:lpstr>Calibri</vt:lpstr>
      <vt:lpstr>Courier New</vt:lpstr>
      <vt:lpstr>Office Theme</vt:lpstr>
      <vt:lpstr>A way forward for Zigbee Interworking</vt:lpstr>
      <vt:lpstr>Zigbee</vt:lpstr>
      <vt:lpstr>Zigbee gateway</vt:lpstr>
      <vt:lpstr>How to add a Zigbee device to the network</vt:lpstr>
      <vt:lpstr>Possible Zigbee interworking architecture</vt:lpstr>
      <vt:lpstr>oneM2M and SDT</vt:lpstr>
      <vt:lpstr>Plans for the Technical Report</vt:lpstr>
      <vt:lpstr>A possible demo configuration</vt:lpstr>
      <vt:lpstr>Plans for the Technical Report 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송재승</cp:lastModifiedBy>
  <cp:revision>216</cp:revision>
  <dcterms:created xsi:type="dcterms:W3CDTF">2017-09-21T15:46:31Z</dcterms:created>
  <dcterms:modified xsi:type="dcterms:W3CDTF">2020-02-15T02:25:41Z</dcterms:modified>
</cp:coreProperties>
</file>