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1" r:id="rId5"/>
    <p:sldId id="262" r:id="rId6"/>
    <p:sldId id="265" r:id="rId7"/>
    <p:sldId id="267" r:id="rId8"/>
    <p:sldId id="268" r:id="rId9"/>
    <p:sldId id="269" r:id="rId10"/>
    <p:sldId id="270" r:id="rId11"/>
    <p:sldId id="279" r:id="rId12"/>
    <p:sldId id="274" r:id="rId13"/>
    <p:sldId id="280" r:id="rId14"/>
    <p:sldId id="282" r:id="rId15"/>
    <p:sldId id="288" r:id="rId16"/>
    <p:sldId id="263" r:id="rId17"/>
    <p:sldId id="281" r:id="rId18"/>
    <p:sldId id="285" r:id="rId19"/>
    <p:sldId id="286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0F"/>
    <a:srgbClr val="A0CBED"/>
    <a:srgbClr val="034EA2"/>
    <a:srgbClr val="5A7DB8"/>
    <a:srgbClr val="5480BA"/>
    <a:srgbClr val="1E5CA9"/>
    <a:srgbClr val="B1B4B6"/>
    <a:srgbClr val="346AAF"/>
    <a:srgbClr val="5FA8D5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4" autoAdjust="0"/>
    <p:restoredTop sz="95465" autoAdjust="0"/>
  </p:normalViewPr>
  <p:slideViewPr>
    <p:cSldViewPr snapToGrid="0" showGuides="1">
      <p:cViewPr varScale="1">
        <p:scale>
          <a:sx n="72" d="100"/>
          <a:sy n="72" d="100"/>
        </p:scale>
        <p:origin x="60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0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ederic2018\Desktop\ETSI%20Project\Deliverables\Smart%20Home\Deliverables\Final%20documents\Smart%20home%20devices%20installed%20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'Smart Speakers'!$B$1</c:f>
              <c:strCache>
                <c:ptCount val="1"/>
                <c:pt idx="0">
                  <c:v>Smart Speakers Shipments in 4Q19 (in millions)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'Smart Speakers'!$A$2:$A$8</c:f>
              <c:strCache>
                <c:ptCount val="7"/>
                <c:pt idx="0">
                  <c:v>Amazon</c:v>
                </c:pt>
                <c:pt idx="1">
                  <c:v>Google</c:v>
                </c:pt>
                <c:pt idx="2">
                  <c:v>Baidu</c:v>
                </c:pt>
                <c:pt idx="3">
                  <c:v>Alibaba</c:v>
                </c:pt>
                <c:pt idx="4">
                  <c:v>Xiaomi</c:v>
                </c:pt>
                <c:pt idx="5">
                  <c:v>Apple</c:v>
                </c:pt>
                <c:pt idx="6">
                  <c:v>Others</c:v>
                </c:pt>
              </c:strCache>
            </c:strRef>
          </c:cat>
          <c:val>
            <c:numRef>
              <c:f>'Smart Speakers'!$B$2:$B$8</c:f>
              <c:numCache>
                <c:formatCode>General</c:formatCode>
                <c:ptCount val="7"/>
                <c:pt idx="0">
                  <c:v>15.8</c:v>
                </c:pt>
                <c:pt idx="1">
                  <c:v>13.9</c:v>
                </c:pt>
                <c:pt idx="2">
                  <c:v>5.9</c:v>
                </c:pt>
                <c:pt idx="3">
                  <c:v>5.5</c:v>
                </c:pt>
                <c:pt idx="4">
                  <c:v>4.7</c:v>
                </c:pt>
                <c:pt idx="5">
                  <c:v>2.6</c:v>
                </c:pt>
                <c:pt idx="6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0-CE48-BD86-3129716DB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5180975"/>
        <c:axId val="1405576031"/>
      </c:barChart>
      <c:catAx>
        <c:axId val="1405180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5576031"/>
        <c:crosses val="autoZero"/>
        <c:auto val="1"/>
        <c:lblAlgn val="ctr"/>
        <c:lblOffset val="100"/>
        <c:noMultiLvlLbl val="0"/>
      </c:catAx>
      <c:valAx>
        <c:axId val="140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518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9B941-C70F-4493-ABCD-8B1917C4210C}"/>
              </a:ext>
            </a:extLst>
          </p:cNvPr>
          <p:cNvSpPr txBox="1"/>
          <p:nvPr/>
        </p:nvSpPr>
        <p:spPr>
          <a:xfrm>
            <a:off x="380359" y="8685213"/>
            <a:ext cx="170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2"/>
                </a:solidFill>
                <a:latin typeface="+mj-lt"/>
              </a:rPr>
              <a:t>© INDICO 2018</a:t>
            </a:r>
            <a:endParaRPr lang="he-IL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8076B-76A3-4224-9B71-D12CDD5C4DD1}"/>
              </a:ext>
            </a:extLst>
          </p:cNvPr>
          <p:cNvSpPr txBox="1"/>
          <p:nvPr/>
        </p:nvSpPr>
        <p:spPr>
          <a:xfrm>
            <a:off x="380359" y="8685213"/>
            <a:ext cx="170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2"/>
                </a:solidFill>
                <a:latin typeface="+mj-lt"/>
              </a:rPr>
              <a:t>© INDICO 2018</a:t>
            </a:r>
            <a:endParaRPr lang="he-IL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DB20A03-250D-4E4D-AB52-74DFDFE09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533" y="239578"/>
            <a:ext cx="4864573" cy="2149330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2925" y="5786779"/>
            <a:ext cx="2409825" cy="360000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6763" y="2397705"/>
            <a:ext cx="8528621" cy="243243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4284" y="5366361"/>
            <a:ext cx="70511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Place, Event, Meeting reference, etc.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4352925" y="5378101"/>
            <a:ext cx="650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tx2"/>
                </a:solidFill>
                <a:latin typeface="+mj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3F0EB8-CF01-472A-A881-D1FF781DF9B4}"/>
              </a:ext>
            </a:extLst>
          </p:cNvPr>
          <p:cNvGrpSpPr/>
          <p:nvPr userDrawn="1"/>
        </p:nvGrpSpPr>
        <p:grpSpPr>
          <a:xfrm>
            <a:off x="762001" y="0"/>
            <a:ext cx="3297238" cy="6858000"/>
            <a:chOff x="762001" y="0"/>
            <a:chExt cx="3297238" cy="68580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15A200E-6C2E-4945-B538-29AE7B4B9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001" y="412750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A870840-6B7F-47B2-B93D-796D7DA67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0013" y="0"/>
              <a:ext cx="2670175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מציין מיקום טקסט 46">
            <a:extLst>
              <a:ext uri="{FF2B5EF4-FFF2-40B4-BE49-F238E27FC236}">
                <a16:creationId xmlns:a16="http://schemas.microsoft.com/office/drawing/2014/main" id="{89207930-8F55-416A-BA6A-F9AE47D07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4284" y="4945943"/>
            <a:ext cx="70511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 + title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BFE7E5-2C80-447A-873F-6D9663D65612}"/>
              </a:ext>
            </a:extLst>
          </p:cNvPr>
          <p:cNvSpPr txBox="1"/>
          <p:nvPr userDrawn="1"/>
        </p:nvSpPr>
        <p:spPr>
          <a:xfrm>
            <a:off x="3356739" y="4957683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b="0" kern="1200" baseline="0" dirty="0">
                <a:solidFill>
                  <a:schemeClr val="tx2"/>
                </a:solidFill>
                <a:latin typeface="+mj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38FF6-1A9B-4147-AC42-60EFD21804B5}"/>
              </a:ext>
            </a:extLst>
          </p:cNvPr>
          <p:cNvSpPr txBox="1"/>
          <p:nvPr userDrawn="1"/>
        </p:nvSpPr>
        <p:spPr>
          <a:xfrm>
            <a:off x="4400550" y="6418428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100" spc="1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The project "International Digital Cooperation - ICT Standardisation" is funded by the European Union and coordinated by ETSI</a:t>
            </a:r>
            <a:endParaRPr lang="en-GB" sz="1100" kern="1100" spc="1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936539-9C4F-4743-BFF3-3C9D89C33CC5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43" name="תמונה 7">
            <a:extLst>
              <a:ext uri="{FF2B5EF4-FFF2-40B4-BE49-F238E27FC236}">
                <a16:creationId xmlns:a16="http://schemas.microsoft.com/office/drawing/2014/main" id="{BB4D93FB-EF59-4D49-83CD-841A9B98E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6612" y="5943600"/>
            <a:ext cx="1512000" cy="48383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B3A21BDF-E658-4972-BD97-F4E5540865F6}"/>
              </a:ext>
            </a:extLst>
          </p:cNvPr>
          <p:cNvGrpSpPr/>
          <p:nvPr userDrawn="1"/>
        </p:nvGrpSpPr>
        <p:grpSpPr>
          <a:xfrm>
            <a:off x="9234260" y="5929342"/>
            <a:ext cx="724127" cy="483836"/>
            <a:chOff x="8836025" y="-266700"/>
            <a:chExt cx="3181350" cy="2125663"/>
          </a:xfrm>
        </p:grpSpPr>
        <p:sp>
          <p:nvSpPr>
            <p:cNvPr id="45" name="Rectangle 9">
              <a:extLst>
                <a:ext uri="{FF2B5EF4-FFF2-40B4-BE49-F238E27FC236}">
                  <a16:creationId xmlns:a16="http://schemas.microsoft.com/office/drawing/2014/main" id="{E0A474AE-7361-4676-BE92-D1F776BE70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36025" y="-266700"/>
              <a:ext cx="3181350" cy="212566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3B99C440-FFC9-413D-9778-853A838B94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7163" y="-12700"/>
              <a:ext cx="219075" cy="209550"/>
            </a:xfrm>
            <a:custGeom>
              <a:avLst/>
              <a:gdLst>
                <a:gd name="T0" fmla="*/ 27 w 138"/>
                <a:gd name="T1" fmla="*/ 132 h 132"/>
                <a:gd name="T2" fmla="*/ 69 w 138"/>
                <a:gd name="T3" fmla="*/ 101 h 132"/>
                <a:gd name="T4" fmla="*/ 112 w 138"/>
                <a:gd name="T5" fmla="*/ 132 h 132"/>
                <a:gd name="T6" fmla="*/ 96 w 138"/>
                <a:gd name="T7" fmla="*/ 81 h 132"/>
                <a:gd name="T8" fmla="*/ 138 w 138"/>
                <a:gd name="T9" fmla="*/ 51 h 132"/>
                <a:gd name="T10" fmla="*/ 85 w 138"/>
                <a:gd name="T11" fmla="*/ 51 h 132"/>
                <a:gd name="T12" fmla="*/ 69 w 138"/>
                <a:gd name="T13" fmla="*/ 0 h 132"/>
                <a:gd name="T14" fmla="*/ 53 w 138"/>
                <a:gd name="T15" fmla="*/ 51 h 132"/>
                <a:gd name="T16" fmla="*/ 0 w 138"/>
                <a:gd name="T17" fmla="*/ 51 h 132"/>
                <a:gd name="T18" fmla="*/ 43 w 138"/>
                <a:gd name="T19" fmla="*/ 81 h 132"/>
                <a:gd name="T20" fmla="*/ 27 w 13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2">
                  <a:moveTo>
                    <a:pt x="27" y="132"/>
                  </a:moveTo>
                  <a:lnTo>
                    <a:pt x="69" y="101"/>
                  </a:lnTo>
                  <a:lnTo>
                    <a:pt x="112" y="132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7E77DD85-E005-4C2F-BC11-3B7E26868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69500" y="79375"/>
              <a:ext cx="219075" cy="211138"/>
            </a:xfrm>
            <a:custGeom>
              <a:avLst/>
              <a:gdLst>
                <a:gd name="T0" fmla="*/ 27 w 138"/>
                <a:gd name="T1" fmla="*/ 133 h 133"/>
                <a:gd name="T2" fmla="*/ 69 w 138"/>
                <a:gd name="T3" fmla="*/ 101 h 133"/>
                <a:gd name="T4" fmla="*/ 112 w 138"/>
                <a:gd name="T5" fmla="*/ 133 h 133"/>
                <a:gd name="T6" fmla="*/ 96 w 138"/>
                <a:gd name="T7" fmla="*/ 83 h 133"/>
                <a:gd name="T8" fmla="*/ 138 w 138"/>
                <a:gd name="T9" fmla="*/ 51 h 133"/>
                <a:gd name="T10" fmla="*/ 85 w 138"/>
                <a:gd name="T11" fmla="*/ 51 h 133"/>
                <a:gd name="T12" fmla="*/ 69 w 138"/>
                <a:gd name="T13" fmla="*/ 0 h 133"/>
                <a:gd name="T14" fmla="*/ 53 w 138"/>
                <a:gd name="T15" fmla="*/ 51 h 133"/>
                <a:gd name="T16" fmla="*/ 0 w 138"/>
                <a:gd name="T17" fmla="*/ 51 h 133"/>
                <a:gd name="T18" fmla="*/ 43 w 138"/>
                <a:gd name="T19" fmla="*/ 83 h 133"/>
                <a:gd name="T20" fmla="*/ 27 w 138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3">
                  <a:moveTo>
                    <a:pt x="27" y="133"/>
                  </a:moveTo>
                  <a:lnTo>
                    <a:pt x="69" y="101"/>
                  </a:lnTo>
                  <a:lnTo>
                    <a:pt x="112" y="133"/>
                  </a:lnTo>
                  <a:lnTo>
                    <a:pt x="96" y="83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3"/>
                  </a:lnTo>
                  <a:lnTo>
                    <a:pt x="27" y="13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DDD11F9-B1EA-4247-A090-6BFABD4DE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13913" y="334963"/>
              <a:ext cx="222250" cy="211138"/>
            </a:xfrm>
            <a:custGeom>
              <a:avLst/>
              <a:gdLst>
                <a:gd name="T0" fmla="*/ 71 w 140"/>
                <a:gd name="T1" fmla="*/ 0 h 133"/>
                <a:gd name="T2" fmla="*/ 53 w 140"/>
                <a:gd name="T3" fmla="*/ 52 h 133"/>
                <a:gd name="T4" fmla="*/ 0 w 140"/>
                <a:gd name="T5" fmla="*/ 52 h 133"/>
                <a:gd name="T6" fmla="*/ 45 w 140"/>
                <a:gd name="T7" fmla="*/ 82 h 133"/>
                <a:gd name="T8" fmla="*/ 29 w 140"/>
                <a:gd name="T9" fmla="*/ 133 h 133"/>
                <a:gd name="T10" fmla="*/ 71 w 140"/>
                <a:gd name="T11" fmla="*/ 101 h 133"/>
                <a:gd name="T12" fmla="*/ 112 w 140"/>
                <a:gd name="T13" fmla="*/ 133 h 133"/>
                <a:gd name="T14" fmla="*/ 96 w 140"/>
                <a:gd name="T15" fmla="*/ 82 h 133"/>
                <a:gd name="T16" fmla="*/ 140 w 140"/>
                <a:gd name="T17" fmla="*/ 52 h 133"/>
                <a:gd name="T18" fmla="*/ 87 w 140"/>
                <a:gd name="T19" fmla="*/ 52 h 133"/>
                <a:gd name="T20" fmla="*/ 71 w 140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3">
                  <a:moveTo>
                    <a:pt x="71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45" y="82"/>
                  </a:lnTo>
                  <a:lnTo>
                    <a:pt x="29" y="133"/>
                  </a:lnTo>
                  <a:lnTo>
                    <a:pt x="71" y="101"/>
                  </a:lnTo>
                  <a:lnTo>
                    <a:pt x="112" y="133"/>
                  </a:lnTo>
                  <a:lnTo>
                    <a:pt x="96" y="82"/>
                  </a:lnTo>
                  <a:lnTo>
                    <a:pt x="140" y="52"/>
                  </a:lnTo>
                  <a:lnTo>
                    <a:pt x="87" y="5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660D2E45-1415-4D44-9CE1-6622D3EB6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1838" y="684213"/>
              <a:ext cx="219075" cy="207963"/>
            </a:xfrm>
            <a:custGeom>
              <a:avLst/>
              <a:gdLst>
                <a:gd name="T0" fmla="*/ 69 w 138"/>
                <a:gd name="T1" fmla="*/ 101 h 131"/>
                <a:gd name="T2" fmla="*/ 111 w 138"/>
                <a:gd name="T3" fmla="*/ 131 h 131"/>
                <a:gd name="T4" fmla="*/ 96 w 138"/>
                <a:gd name="T5" fmla="*/ 81 h 131"/>
                <a:gd name="T6" fmla="*/ 138 w 138"/>
                <a:gd name="T7" fmla="*/ 51 h 131"/>
                <a:gd name="T8" fmla="*/ 85 w 138"/>
                <a:gd name="T9" fmla="*/ 51 h 131"/>
                <a:gd name="T10" fmla="*/ 69 w 138"/>
                <a:gd name="T11" fmla="*/ 0 h 131"/>
                <a:gd name="T12" fmla="*/ 53 w 138"/>
                <a:gd name="T13" fmla="*/ 51 h 131"/>
                <a:gd name="T14" fmla="*/ 0 w 138"/>
                <a:gd name="T15" fmla="*/ 51 h 131"/>
                <a:gd name="T16" fmla="*/ 43 w 138"/>
                <a:gd name="T17" fmla="*/ 81 h 131"/>
                <a:gd name="T18" fmla="*/ 27 w 138"/>
                <a:gd name="T19" fmla="*/ 131 h 131"/>
                <a:gd name="T20" fmla="*/ 69 w 138"/>
                <a:gd name="T21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69" y="101"/>
                  </a:moveTo>
                  <a:lnTo>
                    <a:pt x="111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11F6AD75-70D2-4A91-BAEA-3D5881563C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13913" y="1033463"/>
              <a:ext cx="222250" cy="207963"/>
            </a:xfrm>
            <a:custGeom>
              <a:avLst/>
              <a:gdLst>
                <a:gd name="T0" fmla="*/ 87 w 140"/>
                <a:gd name="T1" fmla="*/ 51 h 131"/>
                <a:gd name="T2" fmla="*/ 71 w 140"/>
                <a:gd name="T3" fmla="*/ 0 h 131"/>
                <a:gd name="T4" fmla="*/ 53 w 140"/>
                <a:gd name="T5" fmla="*/ 51 h 131"/>
                <a:gd name="T6" fmla="*/ 0 w 140"/>
                <a:gd name="T7" fmla="*/ 51 h 131"/>
                <a:gd name="T8" fmla="*/ 45 w 140"/>
                <a:gd name="T9" fmla="*/ 81 h 131"/>
                <a:gd name="T10" fmla="*/ 29 w 140"/>
                <a:gd name="T11" fmla="*/ 131 h 131"/>
                <a:gd name="T12" fmla="*/ 71 w 140"/>
                <a:gd name="T13" fmla="*/ 100 h 131"/>
                <a:gd name="T14" fmla="*/ 112 w 140"/>
                <a:gd name="T15" fmla="*/ 131 h 131"/>
                <a:gd name="T16" fmla="*/ 96 w 140"/>
                <a:gd name="T17" fmla="*/ 81 h 131"/>
                <a:gd name="T18" fmla="*/ 140 w 140"/>
                <a:gd name="T19" fmla="*/ 51 h 131"/>
                <a:gd name="T20" fmla="*/ 87 w 140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87" y="51"/>
                  </a:moveTo>
                  <a:lnTo>
                    <a:pt x="71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5" y="81"/>
                  </a:lnTo>
                  <a:lnTo>
                    <a:pt x="29" y="131"/>
                  </a:lnTo>
                  <a:lnTo>
                    <a:pt x="71" y="100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40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28BC630A-C516-4B44-A80C-63DCD6A4B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69500" y="1289050"/>
              <a:ext cx="219075" cy="207963"/>
            </a:xfrm>
            <a:custGeom>
              <a:avLst/>
              <a:gdLst>
                <a:gd name="T0" fmla="*/ 87 w 138"/>
                <a:gd name="T1" fmla="*/ 51 h 131"/>
                <a:gd name="T2" fmla="*/ 69 w 138"/>
                <a:gd name="T3" fmla="*/ 0 h 131"/>
                <a:gd name="T4" fmla="*/ 53 w 138"/>
                <a:gd name="T5" fmla="*/ 51 h 131"/>
                <a:gd name="T6" fmla="*/ 0 w 138"/>
                <a:gd name="T7" fmla="*/ 51 h 131"/>
                <a:gd name="T8" fmla="*/ 44 w 138"/>
                <a:gd name="T9" fmla="*/ 81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1 h 131"/>
                <a:gd name="T18" fmla="*/ 138 w 138"/>
                <a:gd name="T19" fmla="*/ 51 h 131"/>
                <a:gd name="T20" fmla="*/ 87 w 138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7" y="51"/>
                  </a:move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4" y="81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74F2E60D-1963-42C6-BC19-24C0DED759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7163" y="1381125"/>
              <a:ext cx="219075" cy="207963"/>
            </a:xfrm>
            <a:custGeom>
              <a:avLst/>
              <a:gdLst>
                <a:gd name="T0" fmla="*/ 85 w 138"/>
                <a:gd name="T1" fmla="*/ 50 h 131"/>
                <a:gd name="T2" fmla="*/ 69 w 138"/>
                <a:gd name="T3" fmla="*/ 0 h 131"/>
                <a:gd name="T4" fmla="*/ 53 w 138"/>
                <a:gd name="T5" fmla="*/ 50 h 131"/>
                <a:gd name="T6" fmla="*/ 0 w 138"/>
                <a:gd name="T7" fmla="*/ 50 h 131"/>
                <a:gd name="T8" fmla="*/ 43 w 138"/>
                <a:gd name="T9" fmla="*/ 82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2 h 131"/>
                <a:gd name="T18" fmla="*/ 138 w 138"/>
                <a:gd name="T19" fmla="*/ 50 h 131"/>
                <a:gd name="T20" fmla="*/ 85 w 138"/>
                <a:gd name="T2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5" y="50"/>
                  </a:moveTo>
                  <a:lnTo>
                    <a:pt x="69" y="0"/>
                  </a:lnTo>
                  <a:lnTo>
                    <a:pt x="53" y="50"/>
                  </a:lnTo>
                  <a:lnTo>
                    <a:pt x="0" y="50"/>
                  </a:lnTo>
                  <a:lnTo>
                    <a:pt x="43" y="82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2"/>
                  </a:lnTo>
                  <a:lnTo>
                    <a:pt x="138" y="5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E6B50BE-738D-42A4-BC50-99B90F019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4825" y="1289050"/>
              <a:ext cx="219075" cy="207963"/>
            </a:xfrm>
            <a:custGeom>
              <a:avLst/>
              <a:gdLst>
                <a:gd name="T0" fmla="*/ 85 w 138"/>
                <a:gd name="T1" fmla="*/ 51 h 131"/>
                <a:gd name="T2" fmla="*/ 69 w 138"/>
                <a:gd name="T3" fmla="*/ 0 h 131"/>
                <a:gd name="T4" fmla="*/ 53 w 138"/>
                <a:gd name="T5" fmla="*/ 51 h 131"/>
                <a:gd name="T6" fmla="*/ 0 w 138"/>
                <a:gd name="T7" fmla="*/ 51 h 131"/>
                <a:gd name="T8" fmla="*/ 43 w 138"/>
                <a:gd name="T9" fmla="*/ 81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1 h 131"/>
                <a:gd name="T18" fmla="*/ 138 w 138"/>
                <a:gd name="T19" fmla="*/ 51 h 131"/>
                <a:gd name="T20" fmla="*/ 85 w 138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5" y="51"/>
                  </a:move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3D667C0A-E24E-4523-A14E-E71165328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7238" y="1033463"/>
              <a:ext cx="222250" cy="207963"/>
            </a:xfrm>
            <a:custGeom>
              <a:avLst/>
              <a:gdLst>
                <a:gd name="T0" fmla="*/ 87 w 140"/>
                <a:gd name="T1" fmla="*/ 51 h 131"/>
                <a:gd name="T2" fmla="*/ 71 w 140"/>
                <a:gd name="T3" fmla="*/ 0 h 131"/>
                <a:gd name="T4" fmla="*/ 54 w 140"/>
                <a:gd name="T5" fmla="*/ 51 h 131"/>
                <a:gd name="T6" fmla="*/ 0 w 140"/>
                <a:gd name="T7" fmla="*/ 51 h 131"/>
                <a:gd name="T8" fmla="*/ 45 w 140"/>
                <a:gd name="T9" fmla="*/ 81 h 131"/>
                <a:gd name="T10" fmla="*/ 29 w 140"/>
                <a:gd name="T11" fmla="*/ 131 h 131"/>
                <a:gd name="T12" fmla="*/ 71 w 140"/>
                <a:gd name="T13" fmla="*/ 100 h 131"/>
                <a:gd name="T14" fmla="*/ 114 w 140"/>
                <a:gd name="T15" fmla="*/ 131 h 131"/>
                <a:gd name="T16" fmla="*/ 96 w 140"/>
                <a:gd name="T17" fmla="*/ 81 h 131"/>
                <a:gd name="T18" fmla="*/ 140 w 140"/>
                <a:gd name="T19" fmla="*/ 51 h 131"/>
                <a:gd name="T20" fmla="*/ 87 w 140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87" y="51"/>
                  </a:moveTo>
                  <a:lnTo>
                    <a:pt x="71" y="0"/>
                  </a:lnTo>
                  <a:lnTo>
                    <a:pt x="54" y="51"/>
                  </a:lnTo>
                  <a:lnTo>
                    <a:pt x="0" y="51"/>
                  </a:lnTo>
                  <a:lnTo>
                    <a:pt x="45" y="81"/>
                  </a:lnTo>
                  <a:lnTo>
                    <a:pt x="29" y="131"/>
                  </a:lnTo>
                  <a:lnTo>
                    <a:pt x="71" y="100"/>
                  </a:lnTo>
                  <a:lnTo>
                    <a:pt x="114" y="131"/>
                  </a:lnTo>
                  <a:lnTo>
                    <a:pt x="96" y="81"/>
                  </a:lnTo>
                  <a:lnTo>
                    <a:pt x="140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6DEA5A7B-5DA4-4EF2-B115-CCA7718078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10900" y="684213"/>
              <a:ext cx="220663" cy="207963"/>
            </a:xfrm>
            <a:custGeom>
              <a:avLst/>
              <a:gdLst>
                <a:gd name="T0" fmla="*/ 139 w 139"/>
                <a:gd name="T1" fmla="*/ 49 h 131"/>
                <a:gd name="T2" fmla="*/ 86 w 139"/>
                <a:gd name="T3" fmla="*/ 49 h 131"/>
                <a:gd name="T4" fmla="*/ 69 w 139"/>
                <a:gd name="T5" fmla="*/ 0 h 131"/>
                <a:gd name="T6" fmla="*/ 53 w 139"/>
                <a:gd name="T7" fmla="*/ 49 h 131"/>
                <a:gd name="T8" fmla="*/ 0 w 139"/>
                <a:gd name="T9" fmla="*/ 49 h 131"/>
                <a:gd name="T10" fmla="*/ 44 w 139"/>
                <a:gd name="T11" fmla="*/ 81 h 131"/>
                <a:gd name="T12" fmla="*/ 28 w 139"/>
                <a:gd name="T13" fmla="*/ 131 h 131"/>
                <a:gd name="T14" fmla="*/ 69 w 139"/>
                <a:gd name="T15" fmla="*/ 101 h 131"/>
                <a:gd name="T16" fmla="*/ 111 w 139"/>
                <a:gd name="T17" fmla="*/ 131 h 131"/>
                <a:gd name="T18" fmla="*/ 95 w 139"/>
                <a:gd name="T19" fmla="*/ 81 h 131"/>
                <a:gd name="T20" fmla="*/ 139 w 139"/>
                <a:gd name="T21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31">
                  <a:moveTo>
                    <a:pt x="139" y="49"/>
                  </a:moveTo>
                  <a:lnTo>
                    <a:pt x="86" y="49"/>
                  </a:lnTo>
                  <a:lnTo>
                    <a:pt x="69" y="0"/>
                  </a:lnTo>
                  <a:lnTo>
                    <a:pt x="53" y="49"/>
                  </a:lnTo>
                  <a:lnTo>
                    <a:pt x="0" y="49"/>
                  </a:lnTo>
                  <a:lnTo>
                    <a:pt x="44" y="81"/>
                  </a:lnTo>
                  <a:lnTo>
                    <a:pt x="28" y="131"/>
                  </a:lnTo>
                  <a:lnTo>
                    <a:pt x="69" y="101"/>
                  </a:lnTo>
                  <a:lnTo>
                    <a:pt x="111" y="131"/>
                  </a:lnTo>
                  <a:lnTo>
                    <a:pt x="95" y="81"/>
                  </a:lnTo>
                  <a:lnTo>
                    <a:pt x="139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ED50BDE1-7616-4F1B-9E26-A4162414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7238" y="334963"/>
              <a:ext cx="222250" cy="207963"/>
            </a:xfrm>
            <a:custGeom>
              <a:avLst/>
              <a:gdLst>
                <a:gd name="T0" fmla="*/ 29 w 140"/>
                <a:gd name="T1" fmla="*/ 131 h 131"/>
                <a:gd name="T2" fmla="*/ 71 w 140"/>
                <a:gd name="T3" fmla="*/ 101 h 131"/>
                <a:gd name="T4" fmla="*/ 114 w 140"/>
                <a:gd name="T5" fmla="*/ 131 h 131"/>
                <a:gd name="T6" fmla="*/ 96 w 140"/>
                <a:gd name="T7" fmla="*/ 82 h 131"/>
                <a:gd name="T8" fmla="*/ 140 w 140"/>
                <a:gd name="T9" fmla="*/ 52 h 131"/>
                <a:gd name="T10" fmla="*/ 87 w 140"/>
                <a:gd name="T11" fmla="*/ 52 h 131"/>
                <a:gd name="T12" fmla="*/ 71 w 140"/>
                <a:gd name="T13" fmla="*/ 0 h 131"/>
                <a:gd name="T14" fmla="*/ 54 w 140"/>
                <a:gd name="T15" fmla="*/ 52 h 131"/>
                <a:gd name="T16" fmla="*/ 0 w 140"/>
                <a:gd name="T17" fmla="*/ 52 h 131"/>
                <a:gd name="T18" fmla="*/ 45 w 140"/>
                <a:gd name="T19" fmla="*/ 82 h 131"/>
                <a:gd name="T20" fmla="*/ 29 w 140"/>
                <a:gd name="T2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29" y="131"/>
                  </a:moveTo>
                  <a:lnTo>
                    <a:pt x="71" y="101"/>
                  </a:lnTo>
                  <a:lnTo>
                    <a:pt x="114" y="131"/>
                  </a:lnTo>
                  <a:lnTo>
                    <a:pt x="96" y="82"/>
                  </a:lnTo>
                  <a:lnTo>
                    <a:pt x="140" y="52"/>
                  </a:lnTo>
                  <a:lnTo>
                    <a:pt x="87" y="52"/>
                  </a:lnTo>
                  <a:lnTo>
                    <a:pt x="71" y="0"/>
                  </a:lnTo>
                  <a:lnTo>
                    <a:pt x="54" y="52"/>
                  </a:lnTo>
                  <a:lnTo>
                    <a:pt x="0" y="52"/>
                  </a:lnTo>
                  <a:lnTo>
                    <a:pt x="45" y="82"/>
                  </a:lnTo>
                  <a:lnTo>
                    <a:pt x="29" y="13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1508B58B-6956-4FBA-9B3E-7BE0F3CB3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4825" y="79375"/>
              <a:ext cx="219075" cy="211138"/>
            </a:xfrm>
            <a:custGeom>
              <a:avLst/>
              <a:gdLst>
                <a:gd name="T0" fmla="*/ 69 w 138"/>
                <a:gd name="T1" fmla="*/ 0 h 133"/>
                <a:gd name="T2" fmla="*/ 53 w 138"/>
                <a:gd name="T3" fmla="*/ 51 h 133"/>
                <a:gd name="T4" fmla="*/ 0 w 138"/>
                <a:gd name="T5" fmla="*/ 51 h 133"/>
                <a:gd name="T6" fmla="*/ 43 w 138"/>
                <a:gd name="T7" fmla="*/ 83 h 133"/>
                <a:gd name="T8" fmla="*/ 27 w 138"/>
                <a:gd name="T9" fmla="*/ 133 h 133"/>
                <a:gd name="T10" fmla="*/ 69 w 138"/>
                <a:gd name="T11" fmla="*/ 101 h 133"/>
                <a:gd name="T12" fmla="*/ 112 w 138"/>
                <a:gd name="T13" fmla="*/ 133 h 133"/>
                <a:gd name="T14" fmla="*/ 96 w 138"/>
                <a:gd name="T15" fmla="*/ 83 h 133"/>
                <a:gd name="T16" fmla="*/ 138 w 138"/>
                <a:gd name="T17" fmla="*/ 51 h 133"/>
                <a:gd name="T18" fmla="*/ 85 w 138"/>
                <a:gd name="T19" fmla="*/ 51 h 133"/>
                <a:gd name="T20" fmla="*/ 69 w 138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3">
                  <a:moveTo>
                    <a:pt x="69" y="0"/>
                  </a:moveTo>
                  <a:lnTo>
                    <a:pt x="53" y="51"/>
                  </a:lnTo>
                  <a:lnTo>
                    <a:pt x="0" y="51"/>
                  </a:lnTo>
                  <a:lnTo>
                    <a:pt x="43" y="83"/>
                  </a:lnTo>
                  <a:lnTo>
                    <a:pt x="27" y="133"/>
                  </a:lnTo>
                  <a:lnTo>
                    <a:pt x="69" y="101"/>
                  </a:lnTo>
                  <a:lnTo>
                    <a:pt x="112" y="133"/>
                  </a:lnTo>
                  <a:lnTo>
                    <a:pt x="96" y="83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6763" y="2765400"/>
            <a:ext cx="8222383" cy="1697040"/>
          </a:xfrm>
        </p:spPr>
        <p:txBody>
          <a:bodyPr wrap="none" anchor="ctr">
            <a:noAutofit/>
          </a:bodyPr>
          <a:lstStyle>
            <a:lvl1pPr algn="l">
              <a:lnSpc>
                <a:spcPts val="5800"/>
              </a:lnSpc>
              <a:defRPr sz="5800" b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3F0EB8-CF01-472A-A881-D1FF781DF9B4}"/>
              </a:ext>
            </a:extLst>
          </p:cNvPr>
          <p:cNvGrpSpPr/>
          <p:nvPr userDrawn="1"/>
        </p:nvGrpSpPr>
        <p:grpSpPr>
          <a:xfrm>
            <a:off x="762001" y="0"/>
            <a:ext cx="3297238" cy="6858000"/>
            <a:chOff x="762001" y="0"/>
            <a:chExt cx="3297238" cy="68580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15A200E-6C2E-4945-B538-29AE7B4B9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2001" y="412750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A870840-6B7F-47B2-B93D-796D7DA67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0013" y="0"/>
              <a:ext cx="2670175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88F3239-3350-43E9-A02F-AF3168FEC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533" y="239578"/>
            <a:ext cx="4864573" cy="21493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8F5C0EA-C2AE-42DF-9263-53779A26DD80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C8CC92-DE28-46E7-99C0-CD82AA242B5F}"/>
              </a:ext>
            </a:extLst>
          </p:cNvPr>
          <p:cNvSpPr txBox="1"/>
          <p:nvPr userDrawn="1"/>
        </p:nvSpPr>
        <p:spPr>
          <a:xfrm>
            <a:off x="4400550" y="6418428"/>
            <a:ext cx="746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100" spc="1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The project "International Digital Cooperation - ICT Standardisation" is funded by the European Union and coordinated by ETSI</a:t>
            </a:r>
            <a:endParaRPr lang="en-GB" sz="1100" kern="1100" spc="1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65" name="תמונה 7">
            <a:extLst>
              <a:ext uri="{FF2B5EF4-FFF2-40B4-BE49-F238E27FC236}">
                <a16:creationId xmlns:a16="http://schemas.microsoft.com/office/drawing/2014/main" id="{163066A3-5958-4D73-A328-0817AF890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6612" y="5943600"/>
            <a:ext cx="1512000" cy="483835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EC271BA6-4517-4051-933C-A2853D980925}"/>
              </a:ext>
            </a:extLst>
          </p:cNvPr>
          <p:cNvGrpSpPr/>
          <p:nvPr userDrawn="1"/>
        </p:nvGrpSpPr>
        <p:grpSpPr>
          <a:xfrm>
            <a:off x="9234260" y="5929342"/>
            <a:ext cx="724127" cy="483836"/>
            <a:chOff x="8836025" y="-266700"/>
            <a:chExt cx="3181350" cy="2125663"/>
          </a:xfrm>
        </p:grpSpPr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AFE9739C-5F6C-40E2-AE2E-815117873A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36025" y="-266700"/>
              <a:ext cx="3181350" cy="2125663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8B64DC43-AA1B-42B8-883B-04253A4C5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7163" y="-12700"/>
              <a:ext cx="219075" cy="209550"/>
            </a:xfrm>
            <a:custGeom>
              <a:avLst/>
              <a:gdLst>
                <a:gd name="T0" fmla="*/ 27 w 138"/>
                <a:gd name="T1" fmla="*/ 132 h 132"/>
                <a:gd name="T2" fmla="*/ 69 w 138"/>
                <a:gd name="T3" fmla="*/ 101 h 132"/>
                <a:gd name="T4" fmla="*/ 112 w 138"/>
                <a:gd name="T5" fmla="*/ 132 h 132"/>
                <a:gd name="T6" fmla="*/ 96 w 138"/>
                <a:gd name="T7" fmla="*/ 81 h 132"/>
                <a:gd name="T8" fmla="*/ 138 w 138"/>
                <a:gd name="T9" fmla="*/ 51 h 132"/>
                <a:gd name="T10" fmla="*/ 85 w 138"/>
                <a:gd name="T11" fmla="*/ 51 h 132"/>
                <a:gd name="T12" fmla="*/ 69 w 138"/>
                <a:gd name="T13" fmla="*/ 0 h 132"/>
                <a:gd name="T14" fmla="*/ 53 w 138"/>
                <a:gd name="T15" fmla="*/ 51 h 132"/>
                <a:gd name="T16" fmla="*/ 0 w 138"/>
                <a:gd name="T17" fmla="*/ 51 h 132"/>
                <a:gd name="T18" fmla="*/ 43 w 138"/>
                <a:gd name="T19" fmla="*/ 81 h 132"/>
                <a:gd name="T20" fmla="*/ 27 w 138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2">
                  <a:moveTo>
                    <a:pt x="27" y="132"/>
                  </a:moveTo>
                  <a:lnTo>
                    <a:pt x="69" y="101"/>
                  </a:lnTo>
                  <a:lnTo>
                    <a:pt x="112" y="132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95FEE878-4012-47EF-B13F-D273AEB0D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69500" y="79375"/>
              <a:ext cx="219075" cy="211138"/>
            </a:xfrm>
            <a:custGeom>
              <a:avLst/>
              <a:gdLst>
                <a:gd name="T0" fmla="*/ 27 w 138"/>
                <a:gd name="T1" fmla="*/ 133 h 133"/>
                <a:gd name="T2" fmla="*/ 69 w 138"/>
                <a:gd name="T3" fmla="*/ 101 h 133"/>
                <a:gd name="T4" fmla="*/ 112 w 138"/>
                <a:gd name="T5" fmla="*/ 133 h 133"/>
                <a:gd name="T6" fmla="*/ 96 w 138"/>
                <a:gd name="T7" fmla="*/ 83 h 133"/>
                <a:gd name="T8" fmla="*/ 138 w 138"/>
                <a:gd name="T9" fmla="*/ 51 h 133"/>
                <a:gd name="T10" fmla="*/ 85 w 138"/>
                <a:gd name="T11" fmla="*/ 51 h 133"/>
                <a:gd name="T12" fmla="*/ 69 w 138"/>
                <a:gd name="T13" fmla="*/ 0 h 133"/>
                <a:gd name="T14" fmla="*/ 53 w 138"/>
                <a:gd name="T15" fmla="*/ 51 h 133"/>
                <a:gd name="T16" fmla="*/ 0 w 138"/>
                <a:gd name="T17" fmla="*/ 51 h 133"/>
                <a:gd name="T18" fmla="*/ 43 w 138"/>
                <a:gd name="T19" fmla="*/ 83 h 133"/>
                <a:gd name="T20" fmla="*/ 27 w 138"/>
                <a:gd name="T2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3">
                  <a:moveTo>
                    <a:pt x="27" y="133"/>
                  </a:moveTo>
                  <a:lnTo>
                    <a:pt x="69" y="101"/>
                  </a:lnTo>
                  <a:lnTo>
                    <a:pt x="112" y="133"/>
                  </a:lnTo>
                  <a:lnTo>
                    <a:pt x="96" y="83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3"/>
                  </a:lnTo>
                  <a:lnTo>
                    <a:pt x="27" y="13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A2F7B32B-345B-4B71-AA7F-C6BB41554B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13913" y="334963"/>
              <a:ext cx="222250" cy="211138"/>
            </a:xfrm>
            <a:custGeom>
              <a:avLst/>
              <a:gdLst>
                <a:gd name="T0" fmla="*/ 71 w 140"/>
                <a:gd name="T1" fmla="*/ 0 h 133"/>
                <a:gd name="T2" fmla="*/ 53 w 140"/>
                <a:gd name="T3" fmla="*/ 52 h 133"/>
                <a:gd name="T4" fmla="*/ 0 w 140"/>
                <a:gd name="T5" fmla="*/ 52 h 133"/>
                <a:gd name="T6" fmla="*/ 45 w 140"/>
                <a:gd name="T7" fmla="*/ 82 h 133"/>
                <a:gd name="T8" fmla="*/ 29 w 140"/>
                <a:gd name="T9" fmla="*/ 133 h 133"/>
                <a:gd name="T10" fmla="*/ 71 w 140"/>
                <a:gd name="T11" fmla="*/ 101 h 133"/>
                <a:gd name="T12" fmla="*/ 112 w 140"/>
                <a:gd name="T13" fmla="*/ 133 h 133"/>
                <a:gd name="T14" fmla="*/ 96 w 140"/>
                <a:gd name="T15" fmla="*/ 82 h 133"/>
                <a:gd name="T16" fmla="*/ 140 w 140"/>
                <a:gd name="T17" fmla="*/ 52 h 133"/>
                <a:gd name="T18" fmla="*/ 87 w 140"/>
                <a:gd name="T19" fmla="*/ 52 h 133"/>
                <a:gd name="T20" fmla="*/ 71 w 140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3">
                  <a:moveTo>
                    <a:pt x="71" y="0"/>
                  </a:moveTo>
                  <a:lnTo>
                    <a:pt x="53" y="52"/>
                  </a:lnTo>
                  <a:lnTo>
                    <a:pt x="0" y="52"/>
                  </a:lnTo>
                  <a:lnTo>
                    <a:pt x="45" y="82"/>
                  </a:lnTo>
                  <a:lnTo>
                    <a:pt x="29" y="133"/>
                  </a:lnTo>
                  <a:lnTo>
                    <a:pt x="71" y="101"/>
                  </a:lnTo>
                  <a:lnTo>
                    <a:pt x="112" y="133"/>
                  </a:lnTo>
                  <a:lnTo>
                    <a:pt x="96" y="82"/>
                  </a:lnTo>
                  <a:lnTo>
                    <a:pt x="140" y="52"/>
                  </a:lnTo>
                  <a:lnTo>
                    <a:pt x="87" y="5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5E586F5C-74EA-489A-A97A-DC85CC0B4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21838" y="684213"/>
              <a:ext cx="219075" cy="207963"/>
            </a:xfrm>
            <a:custGeom>
              <a:avLst/>
              <a:gdLst>
                <a:gd name="T0" fmla="*/ 69 w 138"/>
                <a:gd name="T1" fmla="*/ 101 h 131"/>
                <a:gd name="T2" fmla="*/ 111 w 138"/>
                <a:gd name="T3" fmla="*/ 131 h 131"/>
                <a:gd name="T4" fmla="*/ 96 w 138"/>
                <a:gd name="T5" fmla="*/ 81 h 131"/>
                <a:gd name="T6" fmla="*/ 138 w 138"/>
                <a:gd name="T7" fmla="*/ 51 h 131"/>
                <a:gd name="T8" fmla="*/ 85 w 138"/>
                <a:gd name="T9" fmla="*/ 51 h 131"/>
                <a:gd name="T10" fmla="*/ 69 w 138"/>
                <a:gd name="T11" fmla="*/ 0 h 131"/>
                <a:gd name="T12" fmla="*/ 53 w 138"/>
                <a:gd name="T13" fmla="*/ 51 h 131"/>
                <a:gd name="T14" fmla="*/ 0 w 138"/>
                <a:gd name="T15" fmla="*/ 51 h 131"/>
                <a:gd name="T16" fmla="*/ 43 w 138"/>
                <a:gd name="T17" fmla="*/ 81 h 131"/>
                <a:gd name="T18" fmla="*/ 27 w 138"/>
                <a:gd name="T19" fmla="*/ 131 h 131"/>
                <a:gd name="T20" fmla="*/ 69 w 138"/>
                <a:gd name="T21" fmla="*/ 10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69" y="101"/>
                  </a:moveTo>
                  <a:lnTo>
                    <a:pt x="111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1"/>
                  </a:lnTo>
                  <a:lnTo>
                    <a:pt x="69" y="10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BA3D1701-A1CE-4753-A327-12537B1383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13913" y="1033463"/>
              <a:ext cx="222250" cy="207963"/>
            </a:xfrm>
            <a:custGeom>
              <a:avLst/>
              <a:gdLst>
                <a:gd name="T0" fmla="*/ 87 w 140"/>
                <a:gd name="T1" fmla="*/ 51 h 131"/>
                <a:gd name="T2" fmla="*/ 71 w 140"/>
                <a:gd name="T3" fmla="*/ 0 h 131"/>
                <a:gd name="T4" fmla="*/ 53 w 140"/>
                <a:gd name="T5" fmla="*/ 51 h 131"/>
                <a:gd name="T6" fmla="*/ 0 w 140"/>
                <a:gd name="T7" fmla="*/ 51 h 131"/>
                <a:gd name="T8" fmla="*/ 45 w 140"/>
                <a:gd name="T9" fmla="*/ 81 h 131"/>
                <a:gd name="T10" fmla="*/ 29 w 140"/>
                <a:gd name="T11" fmla="*/ 131 h 131"/>
                <a:gd name="T12" fmla="*/ 71 w 140"/>
                <a:gd name="T13" fmla="*/ 100 h 131"/>
                <a:gd name="T14" fmla="*/ 112 w 140"/>
                <a:gd name="T15" fmla="*/ 131 h 131"/>
                <a:gd name="T16" fmla="*/ 96 w 140"/>
                <a:gd name="T17" fmla="*/ 81 h 131"/>
                <a:gd name="T18" fmla="*/ 140 w 140"/>
                <a:gd name="T19" fmla="*/ 51 h 131"/>
                <a:gd name="T20" fmla="*/ 87 w 140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87" y="51"/>
                  </a:moveTo>
                  <a:lnTo>
                    <a:pt x="71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5" y="81"/>
                  </a:lnTo>
                  <a:lnTo>
                    <a:pt x="29" y="131"/>
                  </a:lnTo>
                  <a:lnTo>
                    <a:pt x="71" y="100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40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22CCA8F3-7821-420B-85C7-1CFDD94BE7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69500" y="1289050"/>
              <a:ext cx="219075" cy="207963"/>
            </a:xfrm>
            <a:custGeom>
              <a:avLst/>
              <a:gdLst>
                <a:gd name="T0" fmla="*/ 87 w 138"/>
                <a:gd name="T1" fmla="*/ 51 h 131"/>
                <a:gd name="T2" fmla="*/ 69 w 138"/>
                <a:gd name="T3" fmla="*/ 0 h 131"/>
                <a:gd name="T4" fmla="*/ 53 w 138"/>
                <a:gd name="T5" fmla="*/ 51 h 131"/>
                <a:gd name="T6" fmla="*/ 0 w 138"/>
                <a:gd name="T7" fmla="*/ 51 h 131"/>
                <a:gd name="T8" fmla="*/ 44 w 138"/>
                <a:gd name="T9" fmla="*/ 81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1 h 131"/>
                <a:gd name="T18" fmla="*/ 138 w 138"/>
                <a:gd name="T19" fmla="*/ 51 h 131"/>
                <a:gd name="T20" fmla="*/ 87 w 138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7" y="51"/>
                  </a:move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4" y="81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9CD2036C-6534-42B9-87E8-3C919641D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7163" y="1381125"/>
              <a:ext cx="219075" cy="207963"/>
            </a:xfrm>
            <a:custGeom>
              <a:avLst/>
              <a:gdLst>
                <a:gd name="T0" fmla="*/ 85 w 138"/>
                <a:gd name="T1" fmla="*/ 50 h 131"/>
                <a:gd name="T2" fmla="*/ 69 w 138"/>
                <a:gd name="T3" fmla="*/ 0 h 131"/>
                <a:gd name="T4" fmla="*/ 53 w 138"/>
                <a:gd name="T5" fmla="*/ 50 h 131"/>
                <a:gd name="T6" fmla="*/ 0 w 138"/>
                <a:gd name="T7" fmla="*/ 50 h 131"/>
                <a:gd name="T8" fmla="*/ 43 w 138"/>
                <a:gd name="T9" fmla="*/ 82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2 h 131"/>
                <a:gd name="T18" fmla="*/ 138 w 138"/>
                <a:gd name="T19" fmla="*/ 50 h 131"/>
                <a:gd name="T20" fmla="*/ 85 w 138"/>
                <a:gd name="T21" fmla="*/ 5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5" y="50"/>
                  </a:moveTo>
                  <a:lnTo>
                    <a:pt x="69" y="0"/>
                  </a:lnTo>
                  <a:lnTo>
                    <a:pt x="53" y="50"/>
                  </a:lnTo>
                  <a:lnTo>
                    <a:pt x="0" y="50"/>
                  </a:lnTo>
                  <a:lnTo>
                    <a:pt x="43" y="82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2"/>
                  </a:lnTo>
                  <a:lnTo>
                    <a:pt x="138" y="50"/>
                  </a:lnTo>
                  <a:lnTo>
                    <a:pt x="85" y="5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7D7FCA15-88B1-495E-BD1A-8745FA7D6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4825" y="1289050"/>
              <a:ext cx="219075" cy="207963"/>
            </a:xfrm>
            <a:custGeom>
              <a:avLst/>
              <a:gdLst>
                <a:gd name="T0" fmla="*/ 85 w 138"/>
                <a:gd name="T1" fmla="*/ 51 h 131"/>
                <a:gd name="T2" fmla="*/ 69 w 138"/>
                <a:gd name="T3" fmla="*/ 0 h 131"/>
                <a:gd name="T4" fmla="*/ 53 w 138"/>
                <a:gd name="T5" fmla="*/ 51 h 131"/>
                <a:gd name="T6" fmla="*/ 0 w 138"/>
                <a:gd name="T7" fmla="*/ 51 h 131"/>
                <a:gd name="T8" fmla="*/ 43 w 138"/>
                <a:gd name="T9" fmla="*/ 81 h 131"/>
                <a:gd name="T10" fmla="*/ 27 w 138"/>
                <a:gd name="T11" fmla="*/ 131 h 131"/>
                <a:gd name="T12" fmla="*/ 69 w 138"/>
                <a:gd name="T13" fmla="*/ 101 h 131"/>
                <a:gd name="T14" fmla="*/ 112 w 138"/>
                <a:gd name="T15" fmla="*/ 131 h 131"/>
                <a:gd name="T16" fmla="*/ 96 w 138"/>
                <a:gd name="T17" fmla="*/ 81 h 131"/>
                <a:gd name="T18" fmla="*/ 138 w 138"/>
                <a:gd name="T19" fmla="*/ 51 h 131"/>
                <a:gd name="T20" fmla="*/ 85 w 138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1">
                  <a:moveTo>
                    <a:pt x="85" y="51"/>
                  </a:moveTo>
                  <a:lnTo>
                    <a:pt x="69" y="0"/>
                  </a:lnTo>
                  <a:lnTo>
                    <a:pt x="53" y="51"/>
                  </a:lnTo>
                  <a:lnTo>
                    <a:pt x="0" y="51"/>
                  </a:lnTo>
                  <a:lnTo>
                    <a:pt x="43" y="81"/>
                  </a:lnTo>
                  <a:lnTo>
                    <a:pt x="27" y="131"/>
                  </a:lnTo>
                  <a:lnTo>
                    <a:pt x="69" y="101"/>
                  </a:lnTo>
                  <a:lnTo>
                    <a:pt x="112" y="131"/>
                  </a:lnTo>
                  <a:lnTo>
                    <a:pt x="96" y="81"/>
                  </a:lnTo>
                  <a:lnTo>
                    <a:pt x="138" y="51"/>
                  </a:lnTo>
                  <a:lnTo>
                    <a:pt x="85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3EA35B8D-B932-4914-AD44-4C9F738D8D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7238" y="1033463"/>
              <a:ext cx="222250" cy="207963"/>
            </a:xfrm>
            <a:custGeom>
              <a:avLst/>
              <a:gdLst>
                <a:gd name="T0" fmla="*/ 87 w 140"/>
                <a:gd name="T1" fmla="*/ 51 h 131"/>
                <a:gd name="T2" fmla="*/ 71 w 140"/>
                <a:gd name="T3" fmla="*/ 0 h 131"/>
                <a:gd name="T4" fmla="*/ 54 w 140"/>
                <a:gd name="T5" fmla="*/ 51 h 131"/>
                <a:gd name="T6" fmla="*/ 0 w 140"/>
                <a:gd name="T7" fmla="*/ 51 h 131"/>
                <a:gd name="T8" fmla="*/ 45 w 140"/>
                <a:gd name="T9" fmla="*/ 81 h 131"/>
                <a:gd name="T10" fmla="*/ 29 w 140"/>
                <a:gd name="T11" fmla="*/ 131 h 131"/>
                <a:gd name="T12" fmla="*/ 71 w 140"/>
                <a:gd name="T13" fmla="*/ 100 h 131"/>
                <a:gd name="T14" fmla="*/ 114 w 140"/>
                <a:gd name="T15" fmla="*/ 131 h 131"/>
                <a:gd name="T16" fmla="*/ 96 w 140"/>
                <a:gd name="T17" fmla="*/ 81 h 131"/>
                <a:gd name="T18" fmla="*/ 140 w 140"/>
                <a:gd name="T19" fmla="*/ 51 h 131"/>
                <a:gd name="T20" fmla="*/ 87 w 140"/>
                <a:gd name="T21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87" y="51"/>
                  </a:moveTo>
                  <a:lnTo>
                    <a:pt x="71" y="0"/>
                  </a:lnTo>
                  <a:lnTo>
                    <a:pt x="54" y="51"/>
                  </a:lnTo>
                  <a:lnTo>
                    <a:pt x="0" y="51"/>
                  </a:lnTo>
                  <a:lnTo>
                    <a:pt x="45" y="81"/>
                  </a:lnTo>
                  <a:lnTo>
                    <a:pt x="29" y="131"/>
                  </a:lnTo>
                  <a:lnTo>
                    <a:pt x="71" y="100"/>
                  </a:lnTo>
                  <a:lnTo>
                    <a:pt x="114" y="131"/>
                  </a:lnTo>
                  <a:lnTo>
                    <a:pt x="96" y="81"/>
                  </a:lnTo>
                  <a:lnTo>
                    <a:pt x="140" y="51"/>
                  </a:lnTo>
                  <a:lnTo>
                    <a:pt x="87" y="5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35003FB1-59E2-40F7-A0CF-9CA4D0292C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10900" y="684213"/>
              <a:ext cx="220663" cy="207963"/>
            </a:xfrm>
            <a:custGeom>
              <a:avLst/>
              <a:gdLst>
                <a:gd name="T0" fmla="*/ 139 w 139"/>
                <a:gd name="T1" fmla="*/ 49 h 131"/>
                <a:gd name="T2" fmla="*/ 86 w 139"/>
                <a:gd name="T3" fmla="*/ 49 h 131"/>
                <a:gd name="T4" fmla="*/ 69 w 139"/>
                <a:gd name="T5" fmla="*/ 0 h 131"/>
                <a:gd name="T6" fmla="*/ 53 w 139"/>
                <a:gd name="T7" fmla="*/ 49 h 131"/>
                <a:gd name="T8" fmla="*/ 0 w 139"/>
                <a:gd name="T9" fmla="*/ 49 h 131"/>
                <a:gd name="T10" fmla="*/ 44 w 139"/>
                <a:gd name="T11" fmla="*/ 81 h 131"/>
                <a:gd name="T12" fmla="*/ 28 w 139"/>
                <a:gd name="T13" fmla="*/ 131 h 131"/>
                <a:gd name="T14" fmla="*/ 69 w 139"/>
                <a:gd name="T15" fmla="*/ 101 h 131"/>
                <a:gd name="T16" fmla="*/ 111 w 139"/>
                <a:gd name="T17" fmla="*/ 131 h 131"/>
                <a:gd name="T18" fmla="*/ 95 w 139"/>
                <a:gd name="T19" fmla="*/ 81 h 131"/>
                <a:gd name="T20" fmla="*/ 139 w 139"/>
                <a:gd name="T21" fmla="*/ 4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131">
                  <a:moveTo>
                    <a:pt x="139" y="49"/>
                  </a:moveTo>
                  <a:lnTo>
                    <a:pt x="86" y="49"/>
                  </a:lnTo>
                  <a:lnTo>
                    <a:pt x="69" y="0"/>
                  </a:lnTo>
                  <a:lnTo>
                    <a:pt x="53" y="49"/>
                  </a:lnTo>
                  <a:lnTo>
                    <a:pt x="0" y="49"/>
                  </a:lnTo>
                  <a:lnTo>
                    <a:pt x="44" y="81"/>
                  </a:lnTo>
                  <a:lnTo>
                    <a:pt x="28" y="131"/>
                  </a:lnTo>
                  <a:lnTo>
                    <a:pt x="69" y="101"/>
                  </a:lnTo>
                  <a:lnTo>
                    <a:pt x="111" y="131"/>
                  </a:lnTo>
                  <a:lnTo>
                    <a:pt x="95" y="81"/>
                  </a:lnTo>
                  <a:lnTo>
                    <a:pt x="139" y="49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B5E1B7D2-3273-4F66-A43D-4032D4B89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7238" y="334963"/>
              <a:ext cx="222250" cy="207963"/>
            </a:xfrm>
            <a:custGeom>
              <a:avLst/>
              <a:gdLst>
                <a:gd name="T0" fmla="*/ 29 w 140"/>
                <a:gd name="T1" fmla="*/ 131 h 131"/>
                <a:gd name="T2" fmla="*/ 71 w 140"/>
                <a:gd name="T3" fmla="*/ 101 h 131"/>
                <a:gd name="T4" fmla="*/ 114 w 140"/>
                <a:gd name="T5" fmla="*/ 131 h 131"/>
                <a:gd name="T6" fmla="*/ 96 w 140"/>
                <a:gd name="T7" fmla="*/ 82 h 131"/>
                <a:gd name="T8" fmla="*/ 140 w 140"/>
                <a:gd name="T9" fmla="*/ 52 h 131"/>
                <a:gd name="T10" fmla="*/ 87 w 140"/>
                <a:gd name="T11" fmla="*/ 52 h 131"/>
                <a:gd name="T12" fmla="*/ 71 w 140"/>
                <a:gd name="T13" fmla="*/ 0 h 131"/>
                <a:gd name="T14" fmla="*/ 54 w 140"/>
                <a:gd name="T15" fmla="*/ 52 h 131"/>
                <a:gd name="T16" fmla="*/ 0 w 140"/>
                <a:gd name="T17" fmla="*/ 52 h 131"/>
                <a:gd name="T18" fmla="*/ 45 w 140"/>
                <a:gd name="T19" fmla="*/ 82 h 131"/>
                <a:gd name="T20" fmla="*/ 29 w 140"/>
                <a:gd name="T2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1">
                  <a:moveTo>
                    <a:pt x="29" y="131"/>
                  </a:moveTo>
                  <a:lnTo>
                    <a:pt x="71" y="101"/>
                  </a:lnTo>
                  <a:lnTo>
                    <a:pt x="114" y="131"/>
                  </a:lnTo>
                  <a:lnTo>
                    <a:pt x="96" y="82"/>
                  </a:lnTo>
                  <a:lnTo>
                    <a:pt x="140" y="52"/>
                  </a:lnTo>
                  <a:lnTo>
                    <a:pt x="87" y="52"/>
                  </a:lnTo>
                  <a:lnTo>
                    <a:pt x="71" y="0"/>
                  </a:lnTo>
                  <a:lnTo>
                    <a:pt x="54" y="52"/>
                  </a:lnTo>
                  <a:lnTo>
                    <a:pt x="0" y="52"/>
                  </a:lnTo>
                  <a:lnTo>
                    <a:pt x="45" y="82"/>
                  </a:lnTo>
                  <a:lnTo>
                    <a:pt x="29" y="13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97634915-CE96-49EB-8498-24CFFE3AAD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4825" y="79375"/>
              <a:ext cx="219075" cy="211138"/>
            </a:xfrm>
            <a:custGeom>
              <a:avLst/>
              <a:gdLst>
                <a:gd name="T0" fmla="*/ 69 w 138"/>
                <a:gd name="T1" fmla="*/ 0 h 133"/>
                <a:gd name="T2" fmla="*/ 53 w 138"/>
                <a:gd name="T3" fmla="*/ 51 h 133"/>
                <a:gd name="T4" fmla="*/ 0 w 138"/>
                <a:gd name="T5" fmla="*/ 51 h 133"/>
                <a:gd name="T6" fmla="*/ 43 w 138"/>
                <a:gd name="T7" fmla="*/ 83 h 133"/>
                <a:gd name="T8" fmla="*/ 27 w 138"/>
                <a:gd name="T9" fmla="*/ 133 h 133"/>
                <a:gd name="T10" fmla="*/ 69 w 138"/>
                <a:gd name="T11" fmla="*/ 101 h 133"/>
                <a:gd name="T12" fmla="*/ 112 w 138"/>
                <a:gd name="T13" fmla="*/ 133 h 133"/>
                <a:gd name="T14" fmla="*/ 96 w 138"/>
                <a:gd name="T15" fmla="*/ 83 h 133"/>
                <a:gd name="T16" fmla="*/ 138 w 138"/>
                <a:gd name="T17" fmla="*/ 51 h 133"/>
                <a:gd name="T18" fmla="*/ 85 w 138"/>
                <a:gd name="T19" fmla="*/ 51 h 133"/>
                <a:gd name="T20" fmla="*/ 69 w 138"/>
                <a:gd name="T2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3">
                  <a:moveTo>
                    <a:pt x="69" y="0"/>
                  </a:moveTo>
                  <a:lnTo>
                    <a:pt x="53" y="51"/>
                  </a:lnTo>
                  <a:lnTo>
                    <a:pt x="0" y="51"/>
                  </a:lnTo>
                  <a:lnTo>
                    <a:pt x="43" y="83"/>
                  </a:lnTo>
                  <a:lnTo>
                    <a:pt x="27" y="133"/>
                  </a:lnTo>
                  <a:lnTo>
                    <a:pt x="69" y="101"/>
                  </a:lnTo>
                  <a:lnTo>
                    <a:pt x="112" y="133"/>
                  </a:lnTo>
                  <a:lnTo>
                    <a:pt x="96" y="83"/>
                  </a:lnTo>
                  <a:lnTo>
                    <a:pt x="138" y="51"/>
                  </a:lnTo>
                  <a:lnTo>
                    <a:pt x="85" y="5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739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196847"/>
            <a:ext cx="8928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276720"/>
            <a:ext cx="11225625" cy="50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47A3F-FC2B-40B6-8B04-5CCADF3B73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18734"/>
            <a:ext cx="2005582" cy="622078"/>
          </a:xfrm>
          <a:prstGeom prst="rect">
            <a:avLst/>
          </a:prstGeom>
        </p:spPr>
      </p:pic>
      <p:sp>
        <p:nvSpPr>
          <p:cNvPr id="18" name="מציין מיקום של כותרת תחתונה 4">
            <a:extLst>
              <a:ext uri="{FF2B5EF4-FFF2-40B4-BE49-F238E27FC236}">
                <a16:creationId xmlns:a16="http://schemas.microsoft.com/office/drawing/2014/main" id="{188D69E0-0844-4A89-9B7F-EE6328AD5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388995"/>
            <a:ext cx="36000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 algn="ctr">
              <a:defRPr lang="en-US" sz="1400" baseline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C0DD89F1-F8D2-47CE-9162-5B45B005DDC0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4AB36-CC5E-4DB5-A4E8-11C6BDB3E2CA}"/>
              </a:ext>
            </a:extLst>
          </p:cNvPr>
          <p:cNvSpPr/>
          <p:nvPr userDrawn="1"/>
        </p:nvSpPr>
        <p:spPr>
          <a:xfrm>
            <a:off x="0" y="1043806"/>
            <a:ext cx="9540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A352A-A601-434F-890E-1215B8C4095A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855B63-4B98-4BBA-89C0-628EADDED6F1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196847"/>
            <a:ext cx="8928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276720"/>
            <a:ext cx="5508000" cy="50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276720"/>
            <a:ext cx="5508000" cy="504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228F9A-7E6B-4456-B686-FAB323DFAFC9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מציין מיקום של כותרת תחתונה 4">
            <a:extLst>
              <a:ext uri="{FF2B5EF4-FFF2-40B4-BE49-F238E27FC236}">
                <a16:creationId xmlns:a16="http://schemas.microsoft.com/office/drawing/2014/main" id="{7600A7C9-BAC3-457B-B251-036E9C805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388995"/>
            <a:ext cx="36000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 algn="ctr">
              <a:defRPr lang="en-US" sz="1400" baseline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A4FD0F18-C0F6-4FD4-8CD0-F1EEF4CE57AF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9BBDE6-B788-4D48-A521-26A0CC8E7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18734"/>
            <a:ext cx="2005582" cy="6220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66B5757-A276-4787-B218-5F5C416391AF}"/>
              </a:ext>
            </a:extLst>
          </p:cNvPr>
          <p:cNvSpPr/>
          <p:nvPr userDrawn="1"/>
        </p:nvSpPr>
        <p:spPr>
          <a:xfrm>
            <a:off x="0" y="1043806"/>
            <a:ext cx="9540000" cy="9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42FF0A-A0FB-4F47-9542-D498BDC6BC7C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AFA25354-AF8D-497B-9775-CB7EA1C3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0"/>
            <a:ext cx="5028721" cy="6858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538F3E-E29E-4109-BB34-49FA81E16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507" y="518734"/>
            <a:ext cx="2014875" cy="62496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5DB597B-BC10-461A-94AC-0864FF82BF99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AEC3B4-0AC7-4F37-AF3F-55B64966AE4E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17F50-2EBD-476F-A6D7-77BC7B77B2B5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8F3D9-9C87-4597-8790-AFD4F6A2AC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-3174"/>
            <a:ext cx="5025546" cy="686117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538F3E-E29E-4109-BB34-49FA81E16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507" y="518734"/>
            <a:ext cx="2014875" cy="62496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CCEDE7D-72A3-43D3-9546-19773A0C8B09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DCD89-C074-4193-9E92-EA0BE57F83F0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06E00-3A99-4444-A012-D5913700C568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53AD4-A45E-46B9-BC77-151713897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0"/>
            <a:ext cx="5028721" cy="685482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6538F3E-E29E-4109-BB34-49FA81E16E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0507" y="518734"/>
            <a:ext cx="2014875" cy="62496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12AFE50-DAB0-4436-A8F3-3EE9D342879C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DF9510-4984-4834-973A-70259035B015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12759-5A83-43DF-A622-74565BFA4A7E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0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FEFEC-00FF-4951-A3D0-100426533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0"/>
            <a:ext cx="5025546" cy="6858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3F9524-9DF3-4CF2-9ECA-D11C42E827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18734"/>
            <a:ext cx="2005582" cy="62207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A0F808-2617-41C4-98B2-80BFFF069747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2C0008-A5D9-4682-88FB-D8AB255795F0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2B8D5-056F-4040-B193-B79CCE5EE6A2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69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F093F-EF16-4BB6-B1CF-5F992EC5E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3175"/>
            <a:ext cx="5028721" cy="685165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CC4F0E-BCBD-4108-B658-5C3B2A4C1F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18734"/>
            <a:ext cx="2005582" cy="62207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B96DBF0-8FD0-47F0-B1CC-352B4CA96FB1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CB410D-191D-4BC0-8F79-12CE71E37938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88D8A-E7C1-4067-8DDA-BFE4D89E889D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2977E-75BC-4689-A5F4-30B9398AAC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279" y="0"/>
            <a:ext cx="5025546" cy="685800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571A8F5-3CF5-4904-84F4-82391434CEDA}"/>
              </a:ext>
            </a:extLst>
          </p:cNvPr>
          <p:cNvGrpSpPr/>
          <p:nvPr userDrawn="1"/>
        </p:nvGrpSpPr>
        <p:grpSpPr>
          <a:xfrm>
            <a:off x="3175" y="-3175"/>
            <a:ext cx="9923463" cy="6858000"/>
            <a:chOff x="3175" y="-3175"/>
            <a:chExt cx="9923463" cy="68580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24A2A3E-03A6-406F-B9A5-1C8C64417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5" y="-3175"/>
              <a:ext cx="9410700" cy="6858000"/>
            </a:xfrm>
            <a:custGeom>
              <a:avLst/>
              <a:gdLst>
                <a:gd name="T0" fmla="*/ 3474 w 3956"/>
                <a:gd name="T1" fmla="*/ 2550 h 2880"/>
                <a:gd name="T2" fmla="*/ 3110 w 3956"/>
                <a:gd name="T3" fmla="*/ 2000 h 2880"/>
                <a:gd name="T4" fmla="*/ 2988 w 3956"/>
                <a:gd name="T5" fmla="*/ 1375 h 2880"/>
                <a:gd name="T6" fmla="*/ 3110 w 3956"/>
                <a:gd name="T7" fmla="*/ 750 h 2880"/>
                <a:gd name="T8" fmla="*/ 3446 w 3956"/>
                <a:gd name="T9" fmla="*/ 230 h 2880"/>
                <a:gd name="T10" fmla="*/ 3529 w 3956"/>
                <a:gd name="T11" fmla="*/ 312 h 2880"/>
                <a:gd name="T12" fmla="*/ 3556 w 3956"/>
                <a:gd name="T13" fmla="*/ 291 h 2880"/>
                <a:gd name="T14" fmla="*/ 3558 w 3956"/>
                <a:gd name="T15" fmla="*/ 290 h 2880"/>
                <a:gd name="T16" fmla="*/ 3560 w 3956"/>
                <a:gd name="T17" fmla="*/ 287 h 2880"/>
                <a:gd name="T18" fmla="*/ 3956 w 3956"/>
                <a:gd name="T19" fmla="*/ 0 h 2880"/>
                <a:gd name="T20" fmla="*/ 0 w 3956"/>
                <a:gd name="T21" fmla="*/ 0 h 2880"/>
                <a:gd name="T22" fmla="*/ 0 w 3956"/>
                <a:gd name="T23" fmla="*/ 2880 h 2880"/>
                <a:gd name="T24" fmla="*/ 3945 w 3956"/>
                <a:gd name="T25" fmla="*/ 2880 h 2880"/>
                <a:gd name="T26" fmla="*/ 3474 w 3956"/>
                <a:gd name="T27" fmla="*/ 2550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56" h="2880">
                  <a:moveTo>
                    <a:pt x="3474" y="2550"/>
                  </a:moveTo>
                  <a:cubicBezTo>
                    <a:pt x="3316" y="2391"/>
                    <a:pt x="3193" y="2206"/>
                    <a:pt x="3110" y="2000"/>
                  </a:cubicBezTo>
                  <a:cubicBezTo>
                    <a:pt x="3029" y="1801"/>
                    <a:pt x="2988" y="1591"/>
                    <a:pt x="2988" y="1375"/>
                  </a:cubicBezTo>
                  <a:cubicBezTo>
                    <a:pt x="2988" y="1160"/>
                    <a:pt x="3029" y="949"/>
                    <a:pt x="3110" y="750"/>
                  </a:cubicBezTo>
                  <a:cubicBezTo>
                    <a:pt x="3188" y="557"/>
                    <a:pt x="3301" y="382"/>
                    <a:pt x="3446" y="230"/>
                  </a:cubicBezTo>
                  <a:cubicBezTo>
                    <a:pt x="3529" y="312"/>
                    <a:pt x="3529" y="312"/>
                    <a:pt x="3529" y="312"/>
                  </a:cubicBezTo>
                  <a:cubicBezTo>
                    <a:pt x="3556" y="291"/>
                    <a:pt x="3556" y="291"/>
                    <a:pt x="3556" y="291"/>
                  </a:cubicBezTo>
                  <a:cubicBezTo>
                    <a:pt x="3558" y="290"/>
                    <a:pt x="3558" y="290"/>
                    <a:pt x="3558" y="290"/>
                  </a:cubicBezTo>
                  <a:cubicBezTo>
                    <a:pt x="3560" y="287"/>
                    <a:pt x="3560" y="287"/>
                    <a:pt x="3560" y="287"/>
                  </a:cubicBezTo>
                  <a:cubicBezTo>
                    <a:pt x="3678" y="170"/>
                    <a:pt x="3811" y="73"/>
                    <a:pt x="39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80"/>
                    <a:pt x="0" y="2880"/>
                    <a:pt x="0" y="2880"/>
                  </a:cubicBezTo>
                  <a:cubicBezTo>
                    <a:pt x="3945" y="2880"/>
                    <a:pt x="3945" y="2880"/>
                    <a:pt x="3945" y="2880"/>
                  </a:cubicBezTo>
                  <a:cubicBezTo>
                    <a:pt x="3770" y="2798"/>
                    <a:pt x="3612" y="2688"/>
                    <a:pt x="3474" y="25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CEF77B-E6A7-420E-B134-F53FBF9B2D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9400" y="409575"/>
              <a:ext cx="3297238" cy="6445250"/>
            </a:xfrm>
            <a:custGeom>
              <a:avLst/>
              <a:gdLst>
                <a:gd name="T0" fmla="*/ 750 w 1386"/>
                <a:gd name="T1" fmla="*/ 2319 h 2707"/>
                <a:gd name="T2" fmla="*/ 292 w 1386"/>
                <a:gd name="T3" fmla="*/ 1316 h 2707"/>
                <a:gd name="T4" fmla="*/ 750 w 1386"/>
                <a:gd name="T5" fmla="*/ 86 h 2707"/>
                <a:gd name="T6" fmla="*/ 664 w 1386"/>
                <a:gd name="T7" fmla="*/ 0 h 2707"/>
                <a:gd name="T8" fmla="*/ 664 w 1386"/>
                <a:gd name="T9" fmla="*/ 2405 h 2707"/>
                <a:gd name="T10" fmla="*/ 1073 w 1386"/>
                <a:gd name="T11" fmla="*/ 2707 h 2707"/>
                <a:gd name="T12" fmla="*/ 1386 w 1386"/>
                <a:gd name="T13" fmla="*/ 2707 h 2707"/>
                <a:gd name="T14" fmla="*/ 750 w 1386"/>
                <a:gd name="T15" fmla="*/ 2319 h 2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6" h="2707">
                  <a:moveTo>
                    <a:pt x="750" y="2319"/>
                  </a:moveTo>
                  <a:cubicBezTo>
                    <a:pt x="471" y="2040"/>
                    <a:pt x="318" y="1681"/>
                    <a:pt x="292" y="1316"/>
                  </a:cubicBezTo>
                  <a:cubicBezTo>
                    <a:pt x="260" y="875"/>
                    <a:pt x="413" y="423"/>
                    <a:pt x="750" y="86"/>
                  </a:cubicBezTo>
                  <a:cubicBezTo>
                    <a:pt x="664" y="0"/>
                    <a:pt x="664" y="0"/>
                    <a:pt x="664" y="0"/>
                  </a:cubicBezTo>
                  <a:cubicBezTo>
                    <a:pt x="0" y="664"/>
                    <a:pt x="0" y="1741"/>
                    <a:pt x="664" y="2405"/>
                  </a:cubicBezTo>
                  <a:cubicBezTo>
                    <a:pt x="788" y="2529"/>
                    <a:pt x="926" y="2629"/>
                    <a:pt x="1073" y="2707"/>
                  </a:cubicBezTo>
                  <a:cubicBezTo>
                    <a:pt x="1386" y="2707"/>
                    <a:pt x="1386" y="2707"/>
                    <a:pt x="1386" y="2707"/>
                  </a:cubicBezTo>
                  <a:cubicBezTo>
                    <a:pt x="1154" y="2633"/>
                    <a:pt x="935" y="2504"/>
                    <a:pt x="750" y="2319"/>
                  </a:cubicBez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62296D4E-544C-4AD7-A140-106378604E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9000" y="-3175"/>
              <a:ext cx="2668588" cy="5934075"/>
            </a:xfrm>
            <a:custGeom>
              <a:avLst/>
              <a:gdLst>
                <a:gd name="T0" fmla="*/ 32 w 1122"/>
                <a:gd name="T1" fmla="*/ 1489 h 2492"/>
                <a:gd name="T2" fmla="*/ 490 w 1122"/>
                <a:gd name="T3" fmla="*/ 2492 h 2492"/>
                <a:gd name="T4" fmla="*/ 576 w 1122"/>
                <a:gd name="T5" fmla="*/ 2406 h 2492"/>
                <a:gd name="T6" fmla="*/ 576 w 1122"/>
                <a:gd name="T7" fmla="*/ 344 h 2492"/>
                <a:gd name="T8" fmla="*/ 1122 w 1122"/>
                <a:gd name="T9" fmla="*/ 0 h 2492"/>
                <a:gd name="T10" fmla="*/ 830 w 1122"/>
                <a:gd name="T11" fmla="*/ 0 h 2492"/>
                <a:gd name="T12" fmla="*/ 490 w 1122"/>
                <a:gd name="T13" fmla="*/ 259 h 2492"/>
                <a:gd name="T14" fmla="*/ 490 w 1122"/>
                <a:gd name="T15" fmla="*/ 259 h 2492"/>
                <a:gd name="T16" fmla="*/ 490 w 1122"/>
                <a:gd name="T17" fmla="*/ 259 h 2492"/>
                <a:gd name="T18" fmla="*/ 32 w 1122"/>
                <a:gd name="T19" fmla="*/ 1489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2" h="2492">
                  <a:moveTo>
                    <a:pt x="32" y="1489"/>
                  </a:moveTo>
                  <a:cubicBezTo>
                    <a:pt x="58" y="1854"/>
                    <a:pt x="211" y="2212"/>
                    <a:pt x="490" y="2492"/>
                  </a:cubicBezTo>
                  <a:cubicBezTo>
                    <a:pt x="576" y="2406"/>
                    <a:pt x="576" y="2406"/>
                    <a:pt x="576" y="2406"/>
                  </a:cubicBezTo>
                  <a:cubicBezTo>
                    <a:pt x="7" y="1837"/>
                    <a:pt x="7" y="914"/>
                    <a:pt x="576" y="344"/>
                  </a:cubicBezTo>
                  <a:cubicBezTo>
                    <a:pt x="735" y="185"/>
                    <a:pt x="923" y="70"/>
                    <a:pt x="1122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708" y="69"/>
                    <a:pt x="594" y="155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490" y="259"/>
                    <a:pt x="490" y="259"/>
                    <a:pt x="490" y="259"/>
                  </a:cubicBezTo>
                  <a:cubicBezTo>
                    <a:pt x="153" y="596"/>
                    <a:pt x="0" y="1048"/>
                    <a:pt x="32" y="1489"/>
                  </a:cubicBezTo>
                  <a:close/>
                </a:path>
              </a:pathLst>
            </a:custGeom>
            <a:solidFill>
              <a:srgbClr val="A0C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46579" y="1781175"/>
            <a:ext cx="6073296" cy="3295650"/>
          </a:xfrm>
        </p:spPr>
        <p:txBody>
          <a:bodyPr anchor="ctr">
            <a:noAutofit/>
          </a:bodyPr>
          <a:lstStyle>
            <a:lvl1pPr algn="l">
              <a:lnSpc>
                <a:spcPts val="5800"/>
              </a:lnSpc>
              <a:defRPr sz="5800" b="0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8C05-28FF-4C21-A6FE-951E3F0EEE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800" y="518734"/>
            <a:ext cx="2005582" cy="622078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00547BB-8B95-401C-9449-F538317E017C}"/>
              </a:ext>
            </a:extLst>
          </p:cNvPr>
          <p:cNvSpPr txBox="1">
            <a:spLocks/>
          </p:cNvSpPr>
          <p:nvPr userDrawn="1"/>
        </p:nvSpPr>
        <p:spPr>
          <a:xfrm>
            <a:off x="11205490" y="6387771"/>
            <a:ext cx="62989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rtl="0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FED243-381C-4F24-8296-BF8C332DCB56}"/>
              </a:ext>
            </a:extLst>
          </p:cNvPr>
          <p:cNvSpPr/>
          <p:nvPr userDrawn="1"/>
        </p:nvSpPr>
        <p:spPr>
          <a:xfrm>
            <a:off x="11526000" y="6328428"/>
            <a:ext cx="666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45A00-CE28-4E65-A158-401B3A21E91D}"/>
              </a:ext>
            </a:extLst>
          </p:cNvPr>
          <p:cNvSpPr txBox="1"/>
          <p:nvPr userDrawn="1"/>
        </p:nvSpPr>
        <p:spPr>
          <a:xfrm>
            <a:off x="622780" y="6418428"/>
            <a:ext cx="125364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/>
            <a:r>
              <a:rPr lang="en-US" sz="1400" kern="1200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© INDICO 2020</a:t>
            </a:r>
            <a:endParaRPr lang="he-IL" sz="14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8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660" r:id="rId2"/>
    <p:sldLayoutId id="2147483779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bg2"/>
        </a:buClr>
        <a:buSzPct val="85000"/>
        <a:buFont typeface="Wingdings" panose="05000000000000000000" pitchFamily="2" charset="2"/>
        <a:buChar char="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 typeface="Wingdings" panose="05000000000000000000" pitchFamily="2" charset="2"/>
        <a:buChar char="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 typeface="Wingdings" panose="05000000000000000000" pitchFamily="2" charset="2"/>
        <a:buChar char="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July 24</a:t>
            </a:r>
            <a:r>
              <a:rPr lang="en-US" baseline="30000" dirty="0"/>
              <a:t>th</a:t>
            </a:r>
            <a:r>
              <a:rPr lang="en-US" dirty="0"/>
              <a:t>. 2020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791" y="2397705"/>
            <a:ext cx="9678593" cy="2432430"/>
          </a:xfrm>
        </p:spPr>
        <p:txBody>
          <a:bodyPr/>
          <a:lstStyle/>
          <a:p>
            <a:pPr algn="ctr"/>
            <a:r>
              <a:rPr lang="en-US" sz="3600" b="1" dirty="0"/>
              <a:t>Smart Home and Project Connected Home over IP</a:t>
            </a:r>
            <a:br>
              <a:rPr lang="en-US" sz="4800" dirty="0"/>
            </a:br>
            <a:endParaRPr lang="en-US" sz="3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46497EA-E5B0-455F-9AD2-6B20B7A98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InDiCo</a:t>
            </a:r>
            <a:r>
              <a:rPr lang="en-GB" dirty="0"/>
              <a:t> Project Team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AB2E38-7DE6-4F3C-91E2-5C59D43B3A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Honoré Ventures</a:t>
            </a: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Connected Home over IP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Project CHIP was announced in December 2019 in a joint release by Amazon, Apple, Google,  and the Zigbee Alliance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a new working group within the Zigbee Alliance that is committed to create a </a:t>
            </a:r>
            <a:r>
              <a:rPr lang="en-US" sz="2000" b="1" dirty="0"/>
              <a:t>new universal application layer for the smart home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</a:t>
            </a:r>
            <a:r>
              <a:rPr lang="en-US" sz="2000" b="1" dirty="0"/>
              <a:t>open-source &amp; royalty free approach </a:t>
            </a:r>
            <a:r>
              <a:rPr lang="en-US" sz="2000" dirty="0"/>
              <a:t>to increase compatibility among smart home products with security as a fundamental design tenet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</a:t>
            </a:r>
            <a:r>
              <a:rPr lang="en-US" sz="2000" b="1" dirty="0"/>
              <a:t>built on IP </a:t>
            </a:r>
            <a:r>
              <a:rPr lang="en-US" sz="2000" dirty="0"/>
              <a:t>and designed to enable smart home devices, mobile apps and cloud services to communicate seamlessly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goal is to unify and possibly in time replace homegrown application layers like Amazon’s Alexa Home, Apple’s </a:t>
            </a:r>
            <a:r>
              <a:rPr lang="en-US" sz="2000" dirty="0" err="1"/>
              <a:t>Homekit</a:t>
            </a:r>
            <a:r>
              <a:rPr lang="en-US" sz="2000" dirty="0"/>
              <a:t>, Google’s Weave or </a:t>
            </a:r>
            <a:r>
              <a:rPr lang="en-US" sz="2000" dirty="0" err="1"/>
              <a:t>Dotdot</a:t>
            </a:r>
            <a:r>
              <a:rPr lang="en-US" sz="2000" dirty="0"/>
              <a:t> for the Zigbee Alliance.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3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87FE-00D1-E94F-B5CA-EABC3D27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CHIP in the OSI model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28F1A-D434-7D4D-AB9D-AEA23F240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BDF73E-94D0-954F-A995-3BD589D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496" y="2652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D4B704-945D-D54F-A5FC-F8BD41C2D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71" y="1737052"/>
            <a:ext cx="7908234" cy="3530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E20B5-D995-D940-8EB9-ED32F54529A3}"/>
              </a:ext>
            </a:extLst>
          </p:cNvPr>
          <p:cNvSpPr txBox="1"/>
          <p:nvPr/>
        </p:nvSpPr>
        <p:spPr>
          <a:xfrm>
            <a:off x="1262271" y="5787945"/>
            <a:ext cx="2148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Google Developers</a:t>
            </a:r>
          </a:p>
        </p:txBody>
      </p:sp>
    </p:spTree>
    <p:extLst>
      <p:ext uri="{BB962C8B-B14F-4D97-AF65-F5344CB8AC3E}">
        <p14:creationId xmlns:p14="http://schemas.microsoft.com/office/powerpoint/2010/main" val="346534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587FE-00D1-E94F-B5CA-EABC3D27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and Project CHIP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28F1A-D434-7D4D-AB9D-AEA23F240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BDF73E-94D0-954F-A995-3BD589D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496" y="26528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E20B5-D995-D940-8EB9-ED32F54529A3}"/>
              </a:ext>
            </a:extLst>
          </p:cNvPr>
          <p:cNvSpPr txBox="1"/>
          <p:nvPr/>
        </p:nvSpPr>
        <p:spPr>
          <a:xfrm>
            <a:off x="1262271" y="5787945"/>
            <a:ext cx="2070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Source: The Thread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6397F-DBE2-9641-A053-5C3D0F0D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0" y="1854205"/>
            <a:ext cx="8750300" cy="34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2796-442E-7E4A-9CB6-BFE1C69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participating in the Project Connected Home over IP (CHIP)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780D6-03B3-7D4D-9A28-DB1A1182C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  <p:pic>
        <p:nvPicPr>
          <p:cNvPr id="5" name="Picture 2" descr="Project CHIP Announcing Parties">
            <a:extLst>
              <a:ext uri="{FF2B5EF4-FFF2-40B4-BE49-F238E27FC236}">
                <a16:creationId xmlns:a16="http://schemas.microsoft.com/office/drawing/2014/main" id="{EC196D78-0B90-E54E-8634-2527C793143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98" y="1493503"/>
            <a:ext cx="7791424" cy="44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67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of CHIP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Project CHIP is expected to bring the following benefits to the Smart Home ecosystem (device manufacturers, application developers and consumers).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Unified product out of the box experience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goal is to have a platform and ecosystem agnostic technology (any device, any ecosystem): the consumer device of choice will work in their home with the ability to do setup and control from their preferred system</a:t>
            </a:r>
            <a:r>
              <a:rPr lang="en-US" sz="2000"/>
              <a:t>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/>
              <a:t>Use </a:t>
            </a:r>
            <a:r>
              <a:rPr lang="en-US" sz="2000" dirty="0"/>
              <a:t>of IPv6 for scalability. Each device will have its own IP address and able to connect directly with standardized networking equipment.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CHIP will make it easier for developer to build a device that is compatible with most smart home services such as Amazon Alexa, Apple Siri and Google Assistant and others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CHIP will create a unified data model for the rest of the industry to possibly adopt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62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Home in 2023 if CHIP succeeds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187" y="1641845"/>
            <a:ext cx="11225625" cy="42693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Device manufacturers build single SKU devices that give a plug-and-play experience right out of the box independent from the network and applications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Consumers select devices based on features and quality without worrying about network and application compatibility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Consumers have the choice at any time to use Alexa, Siri, Google Assistant or other compatible applications to control any of their devices. Full portability of AI-Assistants.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Price of devices drops as manufacturers build fewer SKUs at higher volumes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Special hubs and gateways are no longer needed since every device is addressable directly through IPv6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57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CHIP standardization efforts succeed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833310"/>
            <a:ext cx="11225625" cy="41991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Past standardization efforts to unify the application layer have had little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Why is CHIP different ?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Backed by a critical mass of very large companies: Amazon, Apple, Google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Build on market proven radio protocols (initially 802.15.4/</a:t>
            </a:r>
            <a:r>
              <a:rPr lang="en-US" sz="2000" dirty="0" err="1"/>
              <a:t>WiFi</a:t>
            </a:r>
            <a:r>
              <a:rPr lang="en-US" sz="2000" dirty="0"/>
              <a:t>/IP-based Bluetooth) with a very rich chipset manufacturer ecosystem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market proven IPv6/TCP/UDP network and transport protocols</a:t>
            </a:r>
          </a:p>
          <a:p>
            <a:pPr marL="7029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Amazon, Apple and Google are officializing a strategic transition to an open ecosystem </a:t>
            </a:r>
            <a:r>
              <a:rPr lang="en-US" sz="2000" dirty="0"/>
              <a:t>(open source/royalty free). Putting in common their proprietary application layers (</a:t>
            </a:r>
            <a:r>
              <a:rPr lang="en-US" sz="2000" dirty="0" err="1"/>
              <a:t>Homekit</a:t>
            </a:r>
            <a:r>
              <a:rPr lang="en-US" sz="2000" dirty="0"/>
              <a:t>/Alexa Home/Weave) to build the new universal application layer (yet to be named)</a:t>
            </a:r>
            <a:endParaRPr lang="en-US" dirty="0"/>
          </a:p>
          <a:p>
            <a:pPr marL="7029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37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Smart Home is one of the largest opportunity in the digital consumer market but still in the early adoption stage.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Smart speaker is the only is mass market device with 30+% penetration rates in the US/Western Europe and becoming the smart home hub quickening the transition to an AI-driven smart home and positioning tech giants like Amazon, Apple and Google at the cornerstone of the smart home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Smart home vendors will deepen differentiation through AI-services.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In this context, Project Connected Home over IP aims at unifying the application layer while relying on existing radio technologies (starting with IEEE802.15.4/</a:t>
            </a:r>
            <a:r>
              <a:rPr lang="en-US" sz="2000" dirty="0" err="1"/>
              <a:t>WiFi</a:t>
            </a:r>
            <a:r>
              <a:rPr lang="en-US" sz="2000" dirty="0"/>
              <a:t>/ Bluetooth) and IP protocols at the network and transport layers (IPv6 and TCP/UDP).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application Layer is the last frontier that if properly unified through the right protocols &amp; standardizations could remove the last friction for a true mass market adoption of smart home technologies.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dirty="0"/>
              <a:t>Two Contents Slide</a:t>
            </a:r>
          </a:p>
        </p:txBody>
      </p:sp>
    </p:spTree>
    <p:extLst>
      <p:ext uri="{BB962C8B-B14F-4D97-AF65-F5344CB8AC3E}">
        <p14:creationId xmlns:p14="http://schemas.microsoft.com/office/powerpoint/2010/main" val="380462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Home Market: a huge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3187" y="1695820"/>
            <a:ext cx="11225625" cy="38667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Home is the second largest market in the TMT Industry after wireless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Expected to reach $150B in 2023 from $100B in 2019 (11% CAGR)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Geography split: North America (40%), APAC (30%) and EU (20%)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Larger than other major consumer digital segments: OTT Video, Digital Music, Digital Games, Pay TV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Revenue split: 70% from devices and 30% from services</a:t>
            </a:r>
          </a:p>
        </p:txBody>
      </p:sp>
    </p:spTree>
    <p:extLst>
      <p:ext uri="{BB962C8B-B14F-4D97-AF65-F5344CB8AC3E}">
        <p14:creationId xmlns:p14="http://schemas.microsoft.com/office/powerpoint/2010/main" val="91211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Home market segments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Security and Safety (7.1% penetration rate in the US): 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US" sz="2000" dirty="0"/>
              <a:t>IP Cameras (indoor/outdoor/doorbell), Sensor (doors/windows), Smart locks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Utilities Management (5.3% penetration rate in the US)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US" sz="2000" dirty="0"/>
              <a:t>Thermostat, Lights (Switch and bulbs), Power outlets, Various sensors for leak detections (water, gas)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Smart Appliances (1.8</a:t>
            </a:r>
            <a:r>
              <a:rPr lang="en-US"/>
              <a:t>% penetration </a:t>
            </a:r>
            <a:r>
              <a:rPr lang="en-US" dirty="0"/>
              <a:t>rate in the US)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US" sz="2000" dirty="0"/>
              <a:t>Kitchen: Cookware, Fridge, Dishwasher, Laundry room: Washer/Dryer, vacuum cleaner, Bathroom: smart scale, smart mirrors, connected toothbrush</a:t>
            </a:r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sz="1400" i="1" dirty="0"/>
              <a:t>Source: Mc Kinsey Connected Home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4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the smart home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722490"/>
            <a:ext cx="11225625" cy="37181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smart home market remains stuck in the early adopter phase of the product life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Market is very fragmented with inconsistent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Many competing technologies which are mostly incompatible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Customers struggle with what choice to make when choosing a product and it creates a lot of frustrations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9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196847"/>
            <a:ext cx="8928000" cy="866110"/>
          </a:xfrm>
        </p:spPr>
        <p:txBody>
          <a:bodyPr anchor="b">
            <a:normAutofit/>
          </a:bodyPr>
          <a:lstStyle/>
          <a:p>
            <a:r>
              <a:rPr lang="en-US" dirty="0"/>
              <a:t>Smart Speakers: becoming the Smart Home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159" y="1338802"/>
            <a:ext cx="5957825" cy="4894729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Only true smart home mass market device: 147 million units sold in 2019 (+70% vs,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Smart Speakers coupled with AI-Assistants are rapidly becoming the smart home hub from where you can control all your connected devices with a simple voice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Amazon’s Echo Dot is the leader with 25% market share in 2019. Google Nest speakers 20% and Apple’s </a:t>
            </a:r>
            <a:r>
              <a:rPr lang="en-US" sz="6400" dirty="0" err="1"/>
              <a:t>Homepod</a:t>
            </a:r>
            <a:r>
              <a:rPr lang="en-US" sz="6400" dirty="0"/>
              <a:t> 4% market share.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Chinese vendors remain dominant in China: Baidu, Alibaba and Xiaomi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400" dirty="0"/>
              <a:t>Other AI Assistants include: Samsung Bixby, Microsoft Cortana, Telefonica’s Aura (leader in Spain). </a:t>
            </a:r>
          </a:p>
          <a:p>
            <a:endParaRPr lang="en-US" sz="6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9600" b="1" dirty="0"/>
              <a:t>Smart Speakers bring AI into the home positioning tech giants at the cornerstone of the future smart home market</a:t>
            </a:r>
          </a:p>
          <a:p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013186-FE09-4D86-8ABB-D17ECB6BE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388995"/>
            <a:ext cx="3600000" cy="365125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AB44BC-04A0-6048-B945-F07970990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961067"/>
              </p:ext>
            </p:extLst>
          </p:nvPr>
        </p:nvGraphicFramePr>
        <p:xfrm>
          <a:off x="6697913" y="2136914"/>
          <a:ext cx="4354399" cy="294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C73BA0-1021-E84B-B888-73CBFAB3C98F}"/>
              </a:ext>
            </a:extLst>
          </p:cNvPr>
          <p:cNvSpPr txBox="1"/>
          <p:nvPr/>
        </p:nvSpPr>
        <p:spPr>
          <a:xfrm>
            <a:off x="6927574" y="5267738"/>
            <a:ext cx="15327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Source: Strategy Analytics</a:t>
            </a:r>
          </a:p>
        </p:txBody>
      </p:sp>
    </p:spTree>
    <p:extLst>
      <p:ext uri="{BB962C8B-B14F-4D97-AF65-F5344CB8AC3E}">
        <p14:creationId xmlns:p14="http://schemas.microsoft.com/office/powerpoint/2010/main" val="295690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276720"/>
            <a:ext cx="11225625" cy="52612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Application program that understand natural language voice commands and complete tasks for the user.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Smart conversational AI is becoming the preferred UI for smart home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Besides controlling the smart home devices through voice, AI-Assistants can provide a wide variety of services: provide weather, facts from the web, set an alarm or a time, make to-do lists or shopping lists, play music from streaming services (ex: Spotify/Pandora/apple/Amazon) or radio stations, read audio books, play video, TV shows, movies from streaming services (Ex: Netflix/Amazon Video).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Wingdings" pitchFamily="2" charset="2"/>
              <a:buChar char="Ø"/>
            </a:pPr>
            <a:endParaRPr lang="en-US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4DCB2-682F-394B-B867-14C234A2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10" y="3429000"/>
            <a:ext cx="834749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0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market trends for smart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16A8-0E8F-4C15-9273-2CE2364258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3933" y="1539657"/>
            <a:ext cx="11225625" cy="3255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 AI-assistants are being increasingly  integrated into third party speaker devices. Category leaders for Bluetooth Speakers (Bose, Logitech, JBL,…) are now able to compete head-to-head with Amazon and Google devices.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At the same time, Multiple AI-assistant are being integrated on the same speaker and used interchangeably (example: </a:t>
            </a:r>
            <a:r>
              <a:rPr lang="en-US" sz="1800" dirty="0" err="1"/>
              <a:t>Sonos</a:t>
            </a:r>
            <a:r>
              <a:rPr lang="en-US" sz="1800" dirty="0"/>
              <a:t> One speaker with Alexa and Google Assistant)</a:t>
            </a:r>
          </a:p>
          <a:p>
            <a:endParaRPr lang="en-US" sz="1800" dirty="0"/>
          </a:p>
          <a:p>
            <a:pPr marL="702900" lvl="1" indent="-342900">
              <a:buFont typeface="Wingdings" pitchFamily="2" charset="2"/>
              <a:buChar char="Ø"/>
            </a:pPr>
            <a:r>
              <a:rPr lang="en-US" sz="1800" dirty="0"/>
              <a:t>Differentiation will be less through devices and more through AI-based services</a:t>
            </a:r>
          </a:p>
          <a:p>
            <a:pPr marL="702900" lvl="1" indent="-342900">
              <a:buFont typeface="Wingdings" pitchFamily="2" charset="2"/>
              <a:buChar char="Ø"/>
            </a:pPr>
            <a:r>
              <a:rPr lang="en-US" sz="1800" dirty="0"/>
              <a:t>Large potential for future AI-based services based on personalization: face recognition, emotion/mood recognition, AI assistant acting as a friend, health monitoring, help to manage household </a:t>
            </a:r>
            <a:r>
              <a:rPr lang="en-US" sz="1800" dirty="0" err="1"/>
              <a:t>bills,etc</a:t>
            </a:r>
            <a:r>
              <a:rPr lang="en-US" sz="1800" dirty="0"/>
              <a:t>…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8F2471-3D26-E44B-B228-FB936ACB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35" y="5060444"/>
            <a:ext cx="1036874" cy="798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23638F-BBF0-9740-9B6C-077E7032F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378" y="5050963"/>
            <a:ext cx="1036874" cy="798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8EDD87-8299-0044-8C28-7E647AAAF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043" y="4862513"/>
            <a:ext cx="1193398" cy="1194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16D6A-722D-564E-89E7-300C93294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25" y="5087647"/>
            <a:ext cx="1435262" cy="798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24C5DE-E012-EB42-9E4F-A360A092F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291" y="5050963"/>
            <a:ext cx="1865855" cy="8177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045643-C846-964E-95C7-CAF6932C0D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484" y="4853030"/>
            <a:ext cx="1435262" cy="11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5B79-15C6-44AB-8106-013AC7EB5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smart home communication protocols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8718457-E607-ED4E-92EC-2D536DED6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3142" y="190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022FD51-2C01-9647-B3BB-56829601BC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583565"/>
              </p:ext>
            </p:extLst>
          </p:nvPr>
        </p:nvGraphicFramePr>
        <p:xfrm>
          <a:off x="1638359" y="1668187"/>
          <a:ext cx="7899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Worksheet" r:id="rId3" imgW="7899400" imgH="4572000" progId="Excel.Sheet.12">
                  <p:embed/>
                </p:oleObj>
              </mc:Choice>
              <mc:Fallback>
                <p:oleObj name="Worksheet" r:id="rId3" imgW="7899400" imgH="4572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8359" y="1668187"/>
                        <a:ext cx="78994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929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A04A-E258-A142-966D-537E542F2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Smart Home situation is a challenge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3D4E-26C2-4B49-8679-91295060FEC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Numerous technologies for wireless connectivity at all levels of the network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major platform provider (Amazon, Apple and Google) have implemented different approaches that are incompatible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Device manufacturers and application developers incurs significant cost and overhead as they have to choose which platform to work with.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Consumers struggle with what choice to make when purchasing a smart home product. Fragmentation, inconsistent performance and interoperability issues creates lots of  frustration</a:t>
            </a:r>
          </a:p>
          <a:p>
            <a:endParaRPr lang="en-US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/>
              <a:t>Does not benefit consumers and not conducive to optimal market growth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8CCD9-B722-6E4D-87A1-CD919F9D1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/>
              <a:t>Two Contents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64913"/>
      </p:ext>
    </p:extLst>
  </p:cSld>
  <p:clrMapOvr>
    <a:masterClrMapping/>
  </p:clrMapOvr>
</p:sld>
</file>

<file path=ppt/theme/theme1.xml><?xml version="1.0" encoding="utf-8"?>
<a:theme xmlns:a="http://schemas.openxmlformats.org/drawingml/2006/main" name="INDICO Template">
  <a:themeElements>
    <a:clrScheme name="INDICO">
      <a:dk1>
        <a:srgbClr val="414042"/>
      </a:dk1>
      <a:lt1>
        <a:srgbClr val="FFFFFF"/>
      </a:lt1>
      <a:dk2>
        <a:srgbClr val="003399"/>
      </a:dk2>
      <a:lt2>
        <a:srgbClr val="A0CBED"/>
      </a:lt2>
      <a:accent1>
        <a:srgbClr val="003399"/>
      </a:accent1>
      <a:accent2>
        <a:srgbClr val="A0CBED"/>
      </a:accent2>
      <a:accent3>
        <a:srgbClr val="414042"/>
      </a:accent3>
      <a:accent4>
        <a:srgbClr val="B1B3B6"/>
      </a:accent4>
      <a:accent5>
        <a:srgbClr val="414042"/>
      </a:accent5>
      <a:accent6>
        <a:srgbClr val="B1B3B6"/>
      </a:accent6>
      <a:hlink>
        <a:srgbClr val="004A8D"/>
      </a:hlink>
      <a:folHlink>
        <a:srgbClr val="A0CB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DICO PowerPoint Template V2.potx" id="{BAD00323-5DB8-47FB-A828-E998FA1C7089}" vid="{50164CDB-18B7-4B31-9168-A0D43A8D0989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2CC836515B714393A5FE1B0FB62950" ma:contentTypeVersion="12" ma:contentTypeDescription="Crée un document." ma:contentTypeScope="" ma:versionID="a9d0eb878abca22d0ca83ecd21884d9e">
  <xsd:schema xmlns:xsd="http://www.w3.org/2001/XMLSchema" xmlns:xs="http://www.w3.org/2001/XMLSchema" xmlns:p="http://schemas.microsoft.com/office/2006/metadata/properties" xmlns:ns2="9a53c63a-872d-4037-b8d0-71ff243a8d75" xmlns:ns3="247cb5a1-4c13-4c44-9ca0-72e6f939c15e" targetNamespace="http://schemas.microsoft.com/office/2006/metadata/properties" ma:root="true" ma:fieldsID="8224eac9c34ef3571c953f631d19421a" ns2:_="" ns3:_="">
    <xsd:import namespace="9a53c63a-872d-4037-b8d0-71ff243a8d75"/>
    <xsd:import namespace="247cb5a1-4c13-4c44-9ca0-72e6f939c1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3c63a-872d-4037-b8d0-71ff243a8d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7cb5a1-4c13-4c44-9ca0-72e6f939c1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5D4E2E-780C-4BA2-AB03-093692B059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6A153F-B23B-4295-98AC-CE3F3D70A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3c63a-872d-4037-b8d0-71ff243a8d75"/>
    <ds:schemaRef ds:uri="247cb5a1-4c13-4c44-9ca0-72e6f939c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6936E-E2FB-475D-9916-D49471A27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1462</Words>
  <Application>Microsoft Office PowerPoint</Application>
  <PresentationFormat>ワイド画面</PresentationFormat>
  <Paragraphs>105</Paragraphs>
  <Slides>17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INDICO Template</vt:lpstr>
      <vt:lpstr>Worksheet</vt:lpstr>
      <vt:lpstr>Smart Home and Project Connected Home over IP </vt:lpstr>
      <vt:lpstr>Smart Home Market: a huge opportunity</vt:lpstr>
      <vt:lpstr>Smart Home market segments </vt:lpstr>
      <vt:lpstr>Current status of the smart home market</vt:lpstr>
      <vt:lpstr>Smart Speakers: becoming the Smart Home hub</vt:lpstr>
      <vt:lpstr>AI-assistants</vt:lpstr>
      <vt:lpstr>Recent market trends for smart speakers</vt:lpstr>
      <vt:lpstr>Summary smart home communication protocols</vt:lpstr>
      <vt:lpstr>Existing Smart Home situation is a challenge !</vt:lpstr>
      <vt:lpstr>What is Project Connected Home over IP ?</vt:lpstr>
      <vt:lpstr>Where is CHIP in the OSI model ?</vt:lpstr>
      <vt:lpstr>Thread and Project CHIP</vt:lpstr>
      <vt:lpstr>Companies participating in the Project Connected Home over IP (CHIP)</vt:lpstr>
      <vt:lpstr>What are the benefits of CHIP ?</vt:lpstr>
      <vt:lpstr>Smart Home in 2023 if CHIP succeeds</vt:lpstr>
      <vt:lpstr>Can CHIP standardization efforts succeed 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and Project Connected Home over IP (Draft Version)</dc:title>
  <dc:creator>Frederic Veyssiere</dc:creator>
  <cp:lastModifiedBy>移動通信G 中村一夫</cp:lastModifiedBy>
  <cp:revision>45</cp:revision>
  <dcterms:created xsi:type="dcterms:W3CDTF">2020-06-08T21:37:43Z</dcterms:created>
  <dcterms:modified xsi:type="dcterms:W3CDTF">2020-08-10T02:50:45Z</dcterms:modified>
</cp:coreProperties>
</file>