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71" r:id="rId2"/>
    <p:sldId id="430" r:id="rId3"/>
    <p:sldId id="331" r:id="rId4"/>
    <p:sldId id="435" r:id="rId5"/>
    <p:sldId id="434" r:id="rId6"/>
    <p:sldId id="432" r:id="rId7"/>
    <p:sldId id="433" r:id="rId8"/>
    <p:sldId id="436" r:id="rId9"/>
    <p:sldId id="439" r:id="rId10"/>
    <p:sldId id="437" r:id="rId11"/>
    <p:sldId id="438" r:id="rId12"/>
    <p:sldId id="445" r:id="rId13"/>
    <p:sldId id="448" r:id="rId14"/>
    <p:sldId id="450" r:id="rId15"/>
    <p:sldId id="451" r:id="rId16"/>
    <p:sldId id="440" r:id="rId17"/>
    <p:sldId id="441" r:id="rId18"/>
    <p:sldId id="452" r:id="rId19"/>
    <p:sldId id="443" r:id="rId20"/>
    <p:sldId id="449" r:id="rId21"/>
    <p:sldId id="316" r:id="rId22"/>
    <p:sldId id="329" r:id="rId2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0609"/>
    <a:srgbClr val="F05F4D"/>
    <a:srgbClr val="F0A68B"/>
    <a:srgbClr val="E6550D"/>
    <a:srgbClr val="BB41DB"/>
    <a:srgbClr val="2E7AAD"/>
    <a:srgbClr val="D834CA"/>
    <a:srgbClr val="5E9B9B"/>
    <a:srgbClr val="3C3C3C"/>
    <a:srgbClr val="93D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/>
    <p:restoredTop sz="90340" autoAdjust="0"/>
  </p:normalViewPr>
  <p:slideViewPr>
    <p:cSldViewPr snapToGrid="0" snapToObjects="1">
      <p:cViewPr varScale="1">
        <p:scale>
          <a:sx n="56" d="100"/>
          <a:sy n="56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6F6B6-D685-432C-B8C4-6D98E0371344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68307-B042-4A3A-87E9-C4B96726CCE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6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/>
              <a:t>Cambiar la licencia por la que aplique.</a:t>
            </a:r>
            <a:r>
              <a:rPr lang="es-ES" baseline="0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899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irculos_azul&amp;ro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_gran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76200"/>
            <a:ext cx="117633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logo_up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9508" y="165570"/>
            <a:ext cx="858396" cy="7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43200" y="990600"/>
            <a:ext cx="6172200" cy="2971800"/>
          </a:xfrm>
        </p:spPr>
        <p:txBody>
          <a:bodyPr/>
          <a:lstStyle>
            <a:lvl1pPr algn="ctr">
              <a:defRPr sz="3200">
                <a:solidFill>
                  <a:srgbClr val="333333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s-ES"/>
              <a:t>Title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962400"/>
            <a:ext cx="6172200" cy="2209800"/>
          </a:xfr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rgbClr val="333333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GB"/>
              <a:t>Subtitle</a:t>
            </a:r>
            <a:endParaRPr lang="es-ES_tradnl"/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91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631D3C-B322-41C9-B213-0B044B1AFDFE}" type="slidenum">
              <a:rPr lang="es-E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85800" y="720969"/>
            <a:ext cx="7772400" cy="5603631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694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631D3C-B322-41C9-B213-0B044B1AFDFE}" type="slidenum">
              <a:rPr lang="es-E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980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94" name="Text Box 22"/>
          <p:cNvSpPr txBox="1">
            <a:spLocks noChangeArrowheads="1"/>
          </p:cNvSpPr>
          <p:nvPr userDrawn="1"/>
        </p:nvSpPr>
        <p:spPr bwMode="auto">
          <a:xfrm>
            <a:off x="0" y="6606000"/>
            <a:ext cx="9144000" cy="252000"/>
          </a:xfrm>
          <a:prstGeom prst="rect">
            <a:avLst/>
          </a:prstGeom>
          <a:solidFill>
            <a:srgbClr val="2F7AA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900">
              <a:solidFill>
                <a:srgbClr val="3333C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0" y="-10830"/>
            <a:ext cx="9144000" cy="457200"/>
          </a:xfrm>
          <a:prstGeom prst="rect">
            <a:avLst/>
          </a:prstGeom>
          <a:solidFill>
            <a:srgbClr val="E80000"/>
          </a:solidFill>
          <a:ln w="9525">
            <a:noFill/>
            <a:miter lim="800000"/>
            <a:headEnd/>
            <a:tailEnd/>
          </a:ln>
          <a:effectLst>
            <a:reflection endPos="0" dist="50800" dir="5400000" sy="-100000" algn="bl" rotWithShape="0"/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2400">
              <a:solidFill>
                <a:srgbClr val="3333CC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3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80868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03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20969"/>
            <a:ext cx="7772400" cy="560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err="1"/>
              <a:t>Example</a:t>
            </a:r>
            <a:r>
              <a:rPr lang="es-ES" dirty="0"/>
              <a:t> of </a:t>
            </a:r>
            <a:r>
              <a:rPr lang="es-ES" dirty="0" err="1"/>
              <a:t>text</a:t>
            </a:r>
            <a:endParaRPr lang="es-ES" dirty="0"/>
          </a:p>
          <a:p>
            <a:pPr lvl="1"/>
            <a:r>
              <a:rPr lang="es-ES" dirty="0" err="1"/>
              <a:t>Example</a:t>
            </a:r>
            <a:r>
              <a:rPr lang="es-ES" dirty="0"/>
              <a:t> of a </a:t>
            </a:r>
            <a:r>
              <a:rPr lang="es-ES" dirty="0" err="1"/>
              <a:t>list</a:t>
            </a:r>
            <a:r>
              <a:rPr lang="es-ES" dirty="0"/>
              <a:t> </a:t>
            </a:r>
            <a:r>
              <a:rPr lang="es-ES" dirty="0" err="1"/>
              <a:t>level</a:t>
            </a:r>
            <a:r>
              <a:rPr lang="es-ES" dirty="0"/>
              <a:t> 1</a:t>
            </a:r>
          </a:p>
          <a:p>
            <a:pPr lvl="2"/>
            <a:r>
              <a:rPr lang="es-ES" dirty="0" err="1"/>
              <a:t>Example</a:t>
            </a:r>
            <a:r>
              <a:rPr lang="es-ES" dirty="0"/>
              <a:t> of a </a:t>
            </a:r>
            <a:r>
              <a:rPr lang="es-ES" dirty="0" err="1"/>
              <a:t>list</a:t>
            </a:r>
            <a:r>
              <a:rPr lang="es-ES" dirty="0"/>
              <a:t> </a:t>
            </a:r>
            <a:r>
              <a:rPr lang="es-ES" dirty="0" err="1"/>
              <a:t>level</a:t>
            </a:r>
            <a:r>
              <a:rPr lang="es-ES" dirty="0"/>
              <a:t> 2</a:t>
            </a:r>
          </a:p>
          <a:p>
            <a:pPr lvl="3"/>
            <a:r>
              <a:rPr lang="es-ES" dirty="0" err="1"/>
              <a:t>Example</a:t>
            </a:r>
            <a:r>
              <a:rPr lang="es-ES" dirty="0"/>
              <a:t> of a </a:t>
            </a:r>
            <a:r>
              <a:rPr lang="es-ES" dirty="0" err="1"/>
              <a:t>list</a:t>
            </a:r>
            <a:r>
              <a:rPr lang="es-ES" dirty="0"/>
              <a:t> </a:t>
            </a:r>
            <a:r>
              <a:rPr lang="es-ES" dirty="0" err="1"/>
              <a:t>level</a:t>
            </a:r>
            <a:r>
              <a:rPr lang="es-ES" dirty="0"/>
              <a:t> 3</a:t>
            </a:r>
          </a:p>
        </p:txBody>
      </p:sp>
      <p:pic>
        <p:nvPicPr>
          <p:cNvPr id="21" name="Imagen 204" descr="triple_left.png"/>
          <p:cNvPicPr>
            <a:picLocks noChangeAspect="1"/>
          </p:cNvPicPr>
          <p:nvPr userDrawn="1"/>
        </p:nvPicPr>
        <p:blipFill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30"/>
            <a:ext cx="209620" cy="457200"/>
          </a:xfrm>
          <a:prstGeom prst="rect">
            <a:avLst/>
          </a:prstGeom>
          <a:effectLst/>
        </p:spPr>
      </p:pic>
      <p:sp>
        <p:nvSpPr>
          <p:cNvPr id="9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623954" y="6606000"/>
            <a:ext cx="252000" cy="252000"/>
          </a:xfrm>
          <a:prstGeom prst="rect">
            <a:avLst/>
          </a:prstGeom>
          <a:solidFill>
            <a:srgbClr val="1C4C7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631D3C-B322-41C9-B213-0B044B1AFDFE}" type="slidenum">
              <a:rPr lang="es-E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 txBox="1">
            <a:spLocks noChangeArrowheads="1"/>
          </p:cNvSpPr>
          <p:nvPr userDrawn="1"/>
        </p:nvSpPr>
        <p:spPr bwMode="auto">
          <a:xfrm>
            <a:off x="0" y="6606000"/>
            <a:ext cx="4099560" cy="252000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dirty="0">
                <a:latin typeface="Helvetica" charset="0"/>
                <a:ea typeface="Helvetica" charset="0"/>
                <a:cs typeface="Helvetica" charset="0"/>
              </a:rPr>
              <a:t>Set</a:t>
            </a:r>
            <a:r>
              <a:rPr lang="es-ES" baseline="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" baseline="0" dirty="0" err="1">
                <a:latin typeface="Helvetica" charset="0"/>
                <a:ea typeface="Helvetica" charset="0"/>
                <a:cs typeface="Helvetica" charset="0"/>
              </a:rPr>
              <a:t>your</a:t>
            </a:r>
            <a:r>
              <a:rPr lang="es-ES" baseline="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" baseline="0" dirty="0" err="1">
                <a:latin typeface="Helvetica" charset="0"/>
                <a:ea typeface="Helvetica" charset="0"/>
                <a:cs typeface="Helvetica" charset="0"/>
              </a:rPr>
              <a:t>title</a:t>
            </a:r>
            <a:r>
              <a:rPr lang="es-ES" baseline="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" baseline="0" dirty="0" err="1">
                <a:latin typeface="Helvetica" charset="0"/>
                <a:ea typeface="Helvetica" charset="0"/>
                <a:cs typeface="Helvetica" charset="0"/>
              </a:rPr>
              <a:t>here</a:t>
            </a:r>
            <a:r>
              <a:rPr lang="es-ES" baseline="0" dirty="0">
                <a:latin typeface="Helvetica" charset="0"/>
                <a:ea typeface="Helvetica" charset="0"/>
                <a:cs typeface="Helvetica" charset="0"/>
              </a:rPr>
              <a:t> in </a:t>
            </a:r>
            <a:r>
              <a:rPr lang="es-ES" baseline="0" dirty="0" err="1">
                <a:latin typeface="Helvetica" charset="0"/>
                <a:ea typeface="Helvetica" charset="0"/>
                <a:cs typeface="Helvetica" charset="0"/>
              </a:rPr>
              <a:t>Slide</a:t>
            </a:r>
            <a:r>
              <a:rPr lang="es-ES" baseline="0" dirty="0">
                <a:latin typeface="Helvetica" charset="0"/>
                <a:ea typeface="Helvetica" charset="0"/>
                <a:cs typeface="Helvetica" charset="0"/>
              </a:rPr>
              <a:t> Master </a:t>
            </a:r>
            <a:r>
              <a:rPr lang="es-ES" baseline="0" dirty="0" err="1">
                <a:latin typeface="Helvetica" charset="0"/>
                <a:ea typeface="Helvetica" charset="0"/>
                <a:cs typeface="Helvetica" charset="0"/>
              </a:rPr>
              <a:t>Options</a:t>
            </a:r>
            <a:endParaRPr lang="es-E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2" r:id="rId3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charset="0"/>
          <a:ea typeface="Helvetica" charset="0"/>
          <a:cs typeface="Helvetica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rgbClr val="4D4D4D"/>
          </a:solidFill>
          <a:latin typeface="Helvetica" charset="0"/>
          <a:ea typeface="Helvetica" charset="0"/>
          <a:cs typeface="Helvetic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000">
          <a:solidFill>
            <a:srgbClr val="4D4D4D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D4D4D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AppleSystemUIFont" charset="-120"/>
        <a:buChar char="-"/>
        <a:defRPr sz="2000">
          <a:solidFill>
            <a:srgbClr val="4D4D4D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23756" y="3371850"/>
            <a:ext cx="6429388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b="1" kern="0" dirty="0">
                <a:solidFill>
                  <a:srgbClr val="234A94"/>
                </a:solidFill>
                <a:latin typeface="Helvetica Neue" charset="0"/>
                <a:ea typeface="Helvetica Neue" charset="0"/>
                <a:cs typeface="Helvetica Neue" charset="0"/>
              </a:rPr>
              <a:t>Andrea </a:t>
            </a:r>
            <a:r>
              <a:rPr lang="es-ES" b="1" kern="0" dirty="0" err="1">
                <a:solidFill>
                  <a:srgbClr val="234A94"/>
                </a:solidFill>
                <a:latin typeface="Helvetica Neue" charset="0"/>
                <a:ea typeface="Helvetica Neue" charset="0"/>
                <a:cs typeface="Helvetica Neue" charset="0"/>
              </a:rPr>
              <a:t>Cimmino</a:t>
            </a:r>
            <a:r>
              <a:rPr lang="es-ES" b="1" kern="0" dirty="0">
                <a:solidFill>
                  <a:srgbClr val="234A94"/>
                </a:solidFill>
                <a:latin typeface="Helvetica Neue" charset="0"/>
                <a:ea typeface="Helvetica Neue" charset="0"/>
                <a:cs typeface="Helvetica Neue" charset="0"/>
              </a:rPr>
              <a:t> and Raúl García Castro,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b="1" kern="0" dirty="0" err="1">
                <a:solidFill>
                  <a:srgbClr val="234A94"/>
                </a:solidFill>
                <a:latin typeface="Helvetica Neue" charset="0"/>
                <a:ea typeface="Helvetica Neue" charset="0"/>
                <a:cs typeface="Helvetica Neue" charset="0"/>
              </a:rPr>
              <a:t>Ontology</a:t>
            </a:r>
            <a:r>
              <a:rPr lang="es-ES" b="1" kern="0" dirty="0">
                <a:solidFill>
                  <a:srgbClr val="234A94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b="1" kern="0" dirty="0" err="1">
                <a:solidFill>
                  <a:srgbClr val="234A94"/>
                </a:solidFill>
                <a:latin typeface="Helvetica Neue" charset="0"/>
                <a:ea typeface="Helvetica Neue" charset="0"/>
                <a:cs typeface="Helvetica Neue" charset="0"/>
              </a:rPr>
              <a:t>Engineering</a:t>
            </a:r>
            <a:r>
              <a:rPr lang="es-ES" b="1" kern="0" dirty="0">
                <a:solidFill>
                  <a:srgbClr val="234A94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s-ES" b="1" kern="0" dirty="0" err="1">
                <a:solidFill>
                  <a:srgbClr val="234A94"/>
                </a:solidFill>
                <a:latin typeface="Helvetica Neue" charset="0"/>
                <a:ea typeface="Helvetica Neue" charset="0"/>
                <a:cs typeface="Helvetica Neue" charset="0"/>
              </a:rPr>
              <a:t>Group</a:t>
            </a:r>
            <a:endParaRPr lang="es-ES" b="1" kern="0" dirty="0">
              <a:solidFill>
                <a:srgbClr val="234A94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b="1" kern="0" dirty="0">
                <a:solidFill>
                  <a:srgbClr val="234A94"/>
                </a:solidFill>
                <a:latin typeface="Helvetica Neue" charset="0"/>
                <a:ea typeface="Helvetica Neue" charset="0"/>
                <a:cs typeface="Helvetica Neue" charset="0"/>
              </a:rPr>
              <a:t>Universidad Politécnica de Madrid, </a:t>
            </a:r>
            <a:r>
              <a:rPr lang="es-ES" b="1" kern="0" dirty="0" err="1">
                <a:solidFill>
                  <a:srgbClr val="234A94"/>
                </a:solidFill>
                <a:latin typeface="Helvetica Neue" charset="0"/>
                <a:ea typeface="Helvetica Neue" charset="0"/>
                <a:cs typeface="Helvetica Neue" charset="0"/>
              </a:rPr>
              <a:t>Spain</a:t>
            </a:r>
            <a:endParaRPr lang="en-GB" b="1" kern="0" dirty="0">
              <a:solidFill>
                <a:srgbClr val="234A94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2857499" y="1317915"/>
            <a:ext cx="6183631" cy="17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defTabSz="914400"/>
            <a:r>
              <a:rPr lang="en-GB" sz="2400" b="0" dirty="0"/>
              <a:t>A primer on Advanced Semantic Discovery (ASD) on oneM2M: main network principles and proposed simulation tools</a:t>
            </a:r>
            <a:endParaRPr lang="en-US" sz="2000" kern="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028" name="Picture 4" descr="https://licensebuttons.net/l/by-sa/3.0/88x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1475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6"/>
          <p:cNvSpPr txBox="1"/>
          <p:nvPr/>
        </p:nvSpPr>
        <p:spPr>
          <a:xfrm>
            <a:off x="3041815" y="6127927"/>
            <a:ext cx="253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>
              <a:spcBef>
                <a:spcPts val="300"/>
              </a:spcBef>
            </a:pP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cimmino@fi.upm.es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3" name="Picture 4" descr="http://simpleicon.com/wp-content/uploads/mail-6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160" y="6216334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8442" y="6215974"/>
            <a:ext cx="246960" cy="252000"/>
          </a:xfrm>
          <a:prstGeom prst="rect">
            <a:avLst/>
          </a:prstGeom>
        </p:spPr>
      </p:pic>
      <p:sp>
        <p:nvSpPr>
          <p:cNvPr id="16" name="TextBox 6"/>
          <p:cNvSpPr txBox="1"/>
          <p:nvPr/>
        </p:nvSpPr>
        <p:spPr>
          <a:xfrm>
            <a:off x="5880782" y="6125572"/>
            <a:ext cx="253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>
              <a:spcBef>
                <a:spcPts val="300"/>
              </a:spcBef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Date 2021/01/12 </a:t>
            </a:r>
          </a:p>
        </p:txBody>
      </p:sp>
    </p:spTree>
    <p:extLst>
      <p:ext uri="{BB962C8B-B14F-4D97-AF65-F5344CB8AC3E}">
        <p14:creationId xmlns:p14="http://schemas.microsoft.com/office/powerpoint/2010/main" val="162174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04"/>
    </mc:Choice>
    <mc:Fallback xmlns="">
      <p:transition xmlns:p14="http://schemas.microsoft.com/office/powerpoint/2010/main" spd="slow" advTm="4300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Advanced Semantic Discovery (ASD)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simulation scenario</a:t>
            </a:r>
          </a:p>
          <a:p>
            <a:r>
              <a:rPr lang="en-GB" b="1" dirty="0"/>
              <a:t>Simulator of CSEs</a:t>
            </a:r>
          </a:p>
          <a:p>
            <a:r>
              <a:rPr lang="en-GB" dirty="0"/>
              <a:t>Conclusions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>
          <a:xfrm>
            <a:off x="8623954" y="6619799"/>
            <a:ext cx="252001" cy="224401"/>
          </a:xfrm>
          <a:prstGeom prst="rect">
            <a:avLst/>
          </a:prstGeom>
          <a:solidFill>
            <a:srgbClr val="1C4C76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tr-TR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901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orld Wide Web Consortium - Wikipedia, la enciclopedia libre">
            <a:extLst>
              <a:ext uri="{FF2B5EF4-FFF2-40B4-BE49-F238E27FC236}">
                <a16:creationId xmlns:a16="http://schemas.microsoft.com/office/drawing/2014/main" id="{61415E86-25C7-7044-90DB-975EF4631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74" y="3452092"/>
            <a:ext cx="3525408" cy="240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neM2M to host third Industry Day in India to advance worldwide IoT adoption">
            <a:extLst>
              <a:ext uri="{FF2B5EF4-FFF2-40B4-BE49-F238E27FC236}">
                <a16:creationId xmlns:a16="http://schemas.microsoft.com/office/drawing/2014/main" id="{5D608A42-2D5A-2A48-B71B-8F11095D2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64" y="993712"/>
            <a:ext cx="3540868" cy="241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8A7B7F-EC8B-5444-B1ED-1A9E2024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SPARQL semantic discovery: oneM2M vs W3C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456ACC-FB66-F042-B5B9-7C4E2CD3C6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631D3C-B322-41C9-B213-0B044B1AFDFE}" type="slidenum">
              <a:rPr lang="es-E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Rectángulo 22">
            <a:extLst>
              <a:ext uri="{FF2B5EF4-FFF2-40B4-BE49-F238E27FC236}">
                <a16:creationId xmlns:a16="http://schemas.microsoft.com/office/drawing/2014/main" id="{2E396E77-3E2D-7540-8F6A-C690B08BA6C9}"/>
              </a:ext>
            </a:extLst>
          </p:cNvPr>
          <p:cNvSpPr/>
          <p:nvPr/>
        </p:nvSpPr>
        <p:spPr>
          <a:xfrm>
            <a:off x="3748709" y="2035782"/>
            <a:ext cx="989264" cy="374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CSE</a:t>
            </a:r>
            <a:r>
              <a:rPr lang="en-GB" baseline="-25000" dirty="0"/>
              <a:t>1</a:t>
            </a: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5774D3D9-3923-1A49-A0DD-89A14EAA4A46}"/>
              </a:ext>
            </a:extLst>
          </p:cNvPr>
          <p:cNvSpPr/>
          <p:nvPr/>
        </p:nvSpPr>
        <p:spPr>
          <a:xfrm>
            <a:off x="5058096" y="1870843"/>
            <a:ext cx="809297" cy="704193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>
                <a:solidFill>
                  <a:schemeClr val="tx1"/>
                </a:solidFill>
              </a:rPr>
              <a:t>TS</a:t>
            </a:r>
            <a:r>
              <a:rPr lang="en-E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Esquina doblada 2">
            <a:extLst>
              <a:ext uri="{FF2B5EF4-FFF2-40B4-BE49-F238E27FC236}">
                <a16:creationId xmlns:a16="http://schemas.microsoft.com/office/drawing/2014/main" id="{E6934FAC-78D3-9A44-8E4C-31DF74F5A7F8}"/>
              </a:ext>
            </a:extLst>
          </p:cNvPr>
          <p:cNvSpPr/>
          <p:nvPr/>
        </p:nvSpPr>
        <p:spPr>
          <a:xfrm rot="10800000">
            <a:off x="6914513" y="1548137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C40A54CD-8A74-D842-B370-3D5E497FE986}"/>
              </a:ext>
            </a:extLst>
          </p:cNvPr>
          <p:cNvSpPr txBox="1"/>
          <p:nvPr/>
        </p:nvSpPr>
        <p:spPr>
          <a:xfrm>
            <a:off x="6611625" y="176039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9" name="Esquina doblada 2">
            <a:extLst>
              <a:ext uri="{FF2B5EF4-FFF2-40B4-BE49-F238E27FC236}">
                <a16:creationId xmlns:a16="http://schemas.microsoft.com/office/drawing/2014/main" id="{9F569548-37D6-194B-9382-D0E2CB901362}"/>
              </a:ext>
            </a:extLst>
          </p:cNvPr>
          <p:cNvSpPr/>
          <p:nvPr/>
        </p:nvSpPr>
        <p:spPr>
          <a:xfrm rot="10800000">
            <a:off x="7066913" y="1700537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7D55E5C3-978E-F24D-AB47-350E8917D98B}"/>
              </a:ext>
            </a:extLst>
          </p:cNvPr>
          <p:cNvSpPr txBox="1"/>
          <p:nvPr/>
        </p:nvSpPr>
        <p:spPr>
          <a:xfrm>
            <a:off x="6764025" y="191279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1" name="Esquina doblada 2">
            <a:extLst>
              <a:ext uri="{FF2B5EF4-FFF2-40B4-BE49-F238E27FC236}">
                <a16:creationId xmlns:a16="http://schemas.microsoft.com/office/drawing/2014/main" id="{7619DB2E-6AE2-D443-B996-ECED9BECD489}"/>
              </a:ext>
            </a:extLst>
          </p:cNvPr>
          <p:cNvSpPr/>
          <p:nvPr/>
        </p:nvSpPr>
        <p:spPr>
          <a:xfrm rot="10800000">
            <a:off x="7079348" y="1871597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uadroTexto 4">
            <a:extLst>
              <a:ext uri="{FF2B5EF4-FFF2-40B4-BE49-F238E27FC236}">
                <a16:creationId xmlns:a16="http://schemas.microsoft.com/office/drawing/2014/main" id="{A1317CBB-433F-E344-A405-E8A7384BC335}"/>
              </a:ext>
            </a:extLst>
          </p:cNvPr>
          <p:cNvSpPr txBox="1"/>
          <p:nvPr/>
        </p:nvSpPr>
        <p:spPr>
          <a:xfrm>
            <a:off x="6776460" y="208385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3" name="Esquina doblada 2">
            <a:extLst>
              <a:ext uri="{FF2B5EF4-FFF2-40B4-BE49-F238E27FC236}">
                <a16:creationId xmlns:a16="http://schemas.microsoft.com/office/drawing/2014/main" id="{F9567110-B892-B043-B711-0264EFDBEC24}"/>
              </a:ext>
            </a:extLst>
          </p:cNvPr>
          <p:cNvSpPr/>
          <p:nvPr/>
        </p:nvSpPr>
        <p:spPr>
          <a:xfrm rot="10800000">
            <a:off x="7048743" y="1548137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CuadroTexto 4">
            <a:extLst>
              <a:ext uri="{FF2B5EF4-FFF2-40B4-BE49-F238E27FC236}">
                <a16:creationId xmlns:a16="http://schemas.microsoft.com/office/drawing/2014/main" id="{C79CE06D-442C-534C-BB1C-9970089C9B6F}"/>
              </a:ext>
            </a:extLst>
          </p:cNvPr>
          <p:cNvSpPr txBox="1"/>
          <p:nvPr/>
        </p:nvSpPr>
        <p:spPr>
          <a:xfrm>
            <a:off x="6745855" y="176039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5" name="Esquina doblada 2">
            <a:extLst>
              <a:ext uri="{FF2B5EF4-FFF2-40B4-BE49-F238E27FC236}">
                <a16:creationId xmlns:a16="http://schemas.microsoft.com/office/drawing/2014/main" id="{92CBE045-99A3-7244-9CA6-D40F33CB441C}"/>
              </a:ext>
            </a:extLst>
          </p:cNvPr>
          <p:cNvSpPr/>
          <p:nvPr/>
        </p:nvSpPr>
        <p:spPr>
          <a:xfrm rot="10800000">
            <a:off x="6625441" y="1509358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CuadroTexto 4">
            <a:extLst>
              <a:ext uri="{FF2B5EF4-FFF2-40B4-BE49-F238E27FC236}">
                <a16:creationId xmlns:a16="http://schemas.microsoft.com/office/drawing/2014/main" id="{90D56CBD-C32C-A64D-BC01-E53B9CC570DE}"/>
              </a:ext>
            </a:extLst>
          </p:cNvPr>
          <p:cNvSpPr txBox="1"/>
          <p:nvPr/>
        </p:nvSpPr>
        <p:spPr>
          <a:xfrm>
            <a:off x="6322553" y="1721618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7" name="Esquina doblada 2">
            <a:extLst>
              <a:ext uri="{FF2B5EF4-FFF2-40B4-BE49-F238E27FC236}">
                <a16:creationId xmlns:a16="http://schemas.microsoft.com/office/drawing/2014/main" id="{4F939011-8B91-8C4A-8F8F-15487A3C4ED0}"/>
              </a:ext>
            </a:extLst>
          </p:cNvPr>
          <p:cNvSpPr/>
          <p:nvPr/>
        </p:nvSpPr>
        <p:spPr>
          <a:xfrm rot="10800000">
            <a:off x="6700685" y="1736118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CuadroTexto 4">
            <a:extLst>
              <a:ext uri="{FF2B5EF4-FFF2-40B4-BE49-F238E27FC236}">
                <a16:creationId xmlns:a16="http://schemas.microsoft.com/office/drawing/2014/main" id="{05E8597B-DAEE-074B-BF8B-37CF52AF105E}"/>
              </a:ext>
            </a:extLst>
          </p:cNvPr>
          <p:cNvSpPr txBox="1"/>
          <p:nvPr/>
        </p:nvSpPr>
        <p:spPr>
          <a:xfrm>
            <a:off x="6397797" y="1948378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A23F6D-2B04-F143-AC80-996C2718BDBF}"/>
              </a:ext>
            </a:extLst>
          </p:cNvPr>
          <p:cNvSpPr txBox="1"/>
          <p:nvPr/>
        </p:nvSpPr>
        <p:spPr>
          <a:xfrm>
            <a:off x="6468443" y="2363562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600" dirty="0"/>
              <a:t>Semantic </a:t>
            </a:r>
          </a:p>
          <a:p>
            <a:pPr algn="ctr"/>
            <a:r>
              <a:rPr lang="en-ES" sz="1600" dirty="0"/>
              <a:t>Descriptors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A669DB-7CC7-0C4F-B140-BF95EB93E3B4}"/>
              </a:ext>
            </a:extLst>
          </p:cNvPr>
          <p:cNvSpPr/>
          <p:nvPr/>
        </p:nvSpPr>
        <p:spPr>
          <a:xfrm>
            <a:off x="6074746" y="1401261"/>
            <a:ext cx="1974114" cy="159703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016F31DF-DD6C-6146-8344-1F7D4BF3128B}"/>
              </a:ext>
            </a:extLst>
          </p:cNvPr>
          <p:cNvCxnSpPr>
            <a:cxnSpLocks/>
            <a:stCxn id="6" idx="1"/>
            <a:endCxn id="20" idx="0"/>
          </p:cNvCxnSpPr>
          <p:nvPr/>
        </p:nvCxnSpPr>
        <p:spPr>
          <a:xfrm rot="5400000" flipH="1" flipV="1">
            <a:off x="6027483" y="836523"/>
            <a:ext cx="469582" cy="1599058"/>
          </a:xfrm>
          <a:prstGeom prst="curvedConnector3">
            <a:avLst>
              <a:gd name="adj1" fmla="val 148682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3D0AD155-16D8-4549-8858-3E2A4A3A7655}"/>
              </a:ext>
            </a:extLst>
          </p:cNvPr>
          <p:cNvSpPr/>
          <p:nvPr/>
        </p:nvSpPr>
        <p:spPr>
          <a:xfrm rot="10800000">
            <a:off x="4753296" y="2110973"/>
            <a:ext cx="304800" cy="223935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3" name="Esquina doblada 2">
            <a:extLst>
              <a:ext uri="{FF2B5EF4-FFF2-40B4-BE49-F238E27FC236}">
                <a16:creationId xmlns:a16="http://schemas.microsoft.com/office/drawing/2014/main" id="{A05DD52F-DB2A-554A-A41C-6FFDCFEE3FEF}"/>
              </a:ext>
            </a:extLst>
          </p:cNvPr>
          <p:cNvSpPr/>
          <p:nvPr/>
        </p:nvSpPr>
        <p:spPr>
          <a:xfrm rot="10800000">
            <a:off x="1975578" y="1278918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uadroTexto 4">
            <a:extLst>
              <a:ext uri="{FF2B5EF4-FFF2-40B4-BE49-F238E27FC236}">
                <a16:creationId xmlns:a16="http://schemas.microsoft.com/office/drawing/2014/main" id="{706258C0-C60E-8947-8066-29CA237D5F67}"/>
              </a:ext>
            </a:extLst>
          </p:cNvPr>
          <p:cNvSpPr txBox="1"/>
          <p:nvPr/>
        </p:nvSpPr>
        <p:spPr>
          <a:xfrm>
            <a:off x="1432493" y="1476308"/>
            <a:ext cx="813043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SPARQL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63554A49-324A-6248-8457-4E21F0F11FB6}"/>
              </a:ext>
            </a:extLst>
          </p:cNvPr>
          <p:cNvCxnSpPr>
            <a:stCxn id="23" idx="1"/>
            <a:endCxn id="5" idx="0"/>
          </p:cNvCxnSpPr>
          <p:nvPr/>
        </p:nvCxnSpPr>
        <p:spPr bwMode="auto">
          <a:xfrm>
            <a:off x="2470209" y="1548136"/>
            <a:ext cx="1773132" cy="487646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1AB33559-48C3-8841-9B08-A51A5DBF8AD2}"/>
              </a:ext>
            </a:extLst>
          </p:cNvPr>
          <p:cNvCxnSpPr>
            <a:cxnSpLocks/>
            <a:stCxn id="5" idx="1"/>
            <a:endCxn id="27" idx="1"/>
          </p:cNvCxnSpPr>
          <p:nvPr/>
        </p:nvCxnSpPr>
        <p:spPr bwMode="auto">
          <a:xfrm rot="10800000" flipV="1">
            <a:off x="2461871" y="2222940"/>
            <a:ext cx="1286838" cy="23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Esquina doblada 2">
            <a:extLst>
              <a:ext uri="{FF2B5EF4-FFF2-40B4-BE49-F238E27FC236}">
                <a16:creationId xmlns:a16="http://schemas.microsoft.com/office/drawing/2014/main" id="{5B0FC4EC-503E-C742-A7CD-F7D8A076256E}"/>
              </a:ext>
            </a:extLst>
          </p:cNvPr>
          <p:cNvSpPr/>
          <p:nvPr/>
        </p:nvSpPr>
        <p:spPr>
          <a:xfrm rot="10800000">
            <a:off x="1967240" y="1953954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CuadroTexto 4">
            <a:extLst>
              <a:ext uri="{FF2B5EF4-FFF2-40B4-BE49-F238E27FC236}">
                <a16:creationId xmlns:a16="http://schemas.microsoft.com/office/drawing/2014/main" id="{82F4303A-9153-274A-838E-E58C09F0FCBA}"/>
              </a:ext>
            </a:extLst>
          </p:cNvPr>
          <p:cNvSpPr txBox="1"/>
          <p:nvPr/>
        </p:nvSpPr>
        <p:spPr>
          <a:xfrm>
            <a:off x="1455383" y="2171013"/>
            <a:ext cx="697627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IDs List</a:t>
            </a:r>
          </a:p>
        </p:txBody>
      </p:sp>
      <p:sp>
        <p:nvSpPr>
          <p:cNvPr id="29" name="Rectángulo 22">
            <a:extLst>
              <a:ext uri="{FF2B5EF4-FFF2-40B4-BE49-F238E27FC236}">
                <a16:creationId xmlns:a16="http://schemas.microsoft.com/office/drawing/2014/main" id="{9495FC11-41F5-4A4F-813C-D312A341B615}"/>
              </a:ext>
            </a:extLst>
          </p:cNvPr>
          <p:cNvSpPr/>
          <p:nvPr/>
        </p:nvSpPr>
        <p:spPr>
          <a:xfrm>
            <a:off x="3748708" y="4581661"/>
            <a:ext cx="989264" cy="374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CSE</a:t>
            </a:r>
            <a:r>
              <a:rPr lang="en-GB" baseline="-25000" dirty="0"/>
              <a:t>1</a:t>
            </a:r>
          </a:p>
        </p:txBody>
      </p:sp>
      <p:sp>
        <p:nvSpPr>
          <p:cNvPr id="30" name="Can 29">
            <a:extLst>
              <a:ext uri="{FF2B5EF4-FFF2-40B4-BE49-F238E27FC236}">
                <a16:creationId xmlns:a16="http://schemas.microsoft.com/office/drawing/2014/main" id="{EF5DE1EE-9AA2-3E44-8084-A00333F41461}"/>
              </a:ext>
            </a:extLst>
          </p:cNvPr>
          <p:cNvSpPr/>
          <p:nvPr/>
        </p:nvSpPr>
        <p:spPr>
          <a:xfrm>
            <a:off x="5058095" y="4416722"/>
            <a:ext cx="809297" cy="704193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>
                <a:solidFill>
                  <a:schemeClr val="tx1"/>
                </a:solidFill>
              </a:rPr>
              <a:t>TS</a:t>
            </a:r>
            <a:r>
              <a:rPr lang="en-E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Esquina doblada 2">
            <a:extLst>
              <a:ext uri="{FF2B5EF4-FFF2-40B4-BE49-F238E27FC236}">
                <a16:creationId xmlns:a16="http://schemas.microsoft.com/office/drawing/2014/main" id="{596665CF-7C64-9A44-88D5-F8253EFD3C89}"/>
              </a:ext>
            </a:extLst>
          </p:cNvPr>
          <p:cNvSpPr/>
          <p:nvPr/>
        </p:nvSpPr>
        <p:spPr>
          <a:xfrm rot="10800000">
            <a:off x="6914512" y="4094016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CuadroTexto 4">
            <a:extLst>
              <a:ext uri="{FF2B5EF4-FFF2-40B4-BE49-F238E27FC236}">
                <a16:creationId xmlns:a16="http://schemas.microsoft.com/office/drawing/2014/main" id="{30A76CAB-2A80-384D-9404-E0593F322F74}"/>
              </a:ext>
            </a:extLst>
          </p:cNvPr>
          <p:cNvSpPr txBox="1"/>
          <p:nvPr/>
        </p:nvSpPr>
        <p:spPr>
          <a:xfrm>
            <a:off x="6611624" y="4306276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33" name="Esquina doblada 2">
            <a:extLst>
              <a:ext uri="{FF2B5EF4-FFF2-40B4-BE49-F238E27FC236}">
                <a16:creationId xmlns:a16="http://schemas.microsoft.com/office/drawing/2014/main" id="{30B194E4-FC46-4148-ADC5-C8676F8085B5}"/>
              </a:ext>
            </a:extLst>
          </p:cNvPr>
          <p:cNvSpPr/>
          <p:nvPr/>
        </p:nvSpPr>
        <p:spPr>
          <a:xfrm rot="10800000">
            <a:off x="7066912" y="4246416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CuadroTexto 4">
            <a:extLst>
              <a:ext uri="{FF2B5EF4-FFF2-40B4-BE49-F238E27FC236}">
                <a16:creationId xmlns:a16="http://schemas.microsoft.com/office/drawing/2014/main" id="{86737771-CFD6-FE43-96AF-2678E4C0C81C}"/>
              </a:ext>
            </a:extLst>
          </p:cNvPr>
          <p:cNvSpPr txBox="1"/>
          <p:nvPr/>
        </p:nvSpPr>
        <p:spPr>
          <a:xfrm>
            <a:off x="6764024" y="4458676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35" name="Esquina doblada 2">
            <a:extLst>
              <a:ext uri="{FF2B5EF4-FFF2-40B4-BE49-F238E27FC236}">
                <a16:creationId xmlns:a16="http://schemas.microsoft.com/office/drawing/2014/main" id="{56A7CAEE-2781-0448-9521-40C44AA428C4}"/>
              </a:ext>
            </a:extLst>
          </p:cNvPr>
          <p:cNvSpPr/>
          <p:nvPr/>
        </p:nvSpPr>
        <p:spPr>
          <a:xfrm rot="10800000">
            <a:off x="7079347" y="4417476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CuadroTexto 4">
            <a:extLst>
              <a:ext uri="{FF2B5EF4-FFF2-40B4-BE49-F238E27FC236}">
                <a16:creationId xmlns:a16="http://schemas.microsoft.com/office/drawing/2014/main" id="{0B078339-B851-F649-A9BE-F67AAF152F83}"/>
              </a:ext>
            </a:extLst>
          </p:cNvPr>
          <p:cNvSpPr txBox="1"/>
          <p:nvPr/>
        </p:nvSpPr>
        <p:spPr>
          <a:xfrm>
            <a:off x="6776459" y="4629736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37" name="Esquina doblada 2">
            <a:extLst>
              <a:ext uri="{FF2B5EF4-FFF2-40B4-BE49-F238E27FC236}">
                <a16:creationId xmlns:a16="http://schemas.microsoft.com/office/drawing/2014/main" id="{9D852BC0-76FA-F74A-ADFC-7939DFAADA6F}"/>
              </a:ext>
            </a:extLst>
          </p:cNvPr>
          <p:cNvSpPr/>
          <p:nvPr/>
        </p:nvSpPr>
        <p:spPr>
          <a:xfrm rot="10800000">
            <a:off x="7048742" y="4094016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CuadroTexto 4">
            <a:extLst>
              <a:ext uri="{FF2B5EF4-FFF2-40B4-BE49-F238E27FC236}">
                <a16:creationId xmlns:a16="http://schemas.microsoft.com/office/drawing/2014/main" id="{050F2D14-2ECC-BF4C-B55C-EE5B51DD6485}"/>
              </a:ext>
            </a:extLst>
          </p:cNvPr>
          <p:cNvSpPr txBox="1"/>
          <p:nvPr/>
        </p:nvSpPr>
        <p:spPr>
          <a:xfrm>
            <a:off x="6745854" y="4306276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39" name="Esquina doblada 2">
            <a:extLst>
              <a:ext uri="{FF2B5EF4-FFF2-40B4-BE49-F238E27FC236}">
                <a16:creationId xmlns:a16="http://schemas.microsoft.com/office/drawing/2014/main" id="{9FBBDDA2-5FDF-2949-8415-43EE25A2F5F1}"/>
              </a:ext>
            </a:extLst>
          </p:cNvPr>
          <p:cNvSpPr/>
          <p:nvPr/>
        </p:nvSpPr>
        <p:spPr>
          <a:xfrm rot="10800000">
            <a:off x="6625440" y="4055237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CuadroTexto 4">
            <a:extLst>
              <a:ext uri="{FF2B5EF4-FFF2-40B4-BE49-F238E27FC236}">
                <a16:creationId xmlns:a16="http://schemas.microsoft.com/office/drawing/2014/main" id="{0DC9A84D-BDBE-384D-BED7-999E83A1EE70}"/>
              </a:ext>
            </a:extLst>
          </p:cNvPr>
          <p:cNvSpPr txBox="1"/>
          <p:nvPr/>
        </p:nvSpPr>
        <p:spPr>
          <a:xfrm>
            <a:off x="6322552" y="426749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41" name="Esquina doblada 2">
            <a:extLst>
              <a:ext uri="{FF2B5EF4-FFF2-40B4-BE49-F238E27FC236}">
                <a16:creationId xmlns:a16="http://schemas.microsoft.com/office/drawing/2014/main" id="{709FC13C-1432-8746-8671-E2A9C33CF4C5}"/>
              </a:ext>
            </a:extLst>
          </p:cNvPr>
          <p:cNvSpPr/>
          <p:nvPr/>
        </p:nvSpPr>
        <p:spPr>
          <a:xfrm rot="10800000">
            <a:off x="6700684" y="4281997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CuadroTexto 4">
            <a:extLst>
              <a:ext uri="{FF2B5EF4-FFF2-40B4-BE49-F238E27FC236}">
                <a16:creationId xmlns:a16="http://schemas.microsoft.com/office/drawing/2014/main" id="{E67146C2-43EA-984A-BE9B-8D04D53A879E}"/>
              </a:ext>
            </a:extLst>
          </p:cNvPr>
          <p:cNvSpPr txBox="1"/>
          <p:nvPr/>
        </p:nvSpPr>
        <p:spPr>
          <a:xfrm>
            <a:off x="6397796" y="449425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6246CB-3C30-0145-A076-59D3650158EF}"/>
              </a:ext>
            </a:extLst>
          </p:cNvPr>
          <p:cNvSpPr txBox="1"/>
          <p:nvPr/>
        </p:nvSpPr>
        <p:spPr>
          <a:xfrm>
            <a:off x="6468442" y="4909441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600" dirty="0"/>
              <a:t>Semantic </a:t>
            </a:r>
          </a:p>
          <a:p>
            <a:pPr algn="ctr"/>
            <a:r>
              <a:rPr lang="en-ES" sz="1600" dirty="0"/>
              <a:t>Descriptors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0D5401A-0AEB-D14E-8E24-C07D71EEA828}"/>
              </a:ext>
            </a:extLst>
          </p:cNvPr>
          <p:cNvSpPr/>
          <p:nvPr/>
        </p:nvSpPr>
        <p:spPr>
          <a:xfrm>
            <a:off x="6074745" y="3947140"/>
            <a:ext cx="1974114" cy="159703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68FB5BBA-98C7-4B4D-B3FF-EF2F3BD3F347}"/>
              </a:ext>
            </a:extLst>
          </p:cNvPr>
          <p:cNvCxnSpPr>
            <a:cxnSpLocks/>
            <a:stCxn id="30" idx="1"/>
            <a:endCxn id="44" idx="0"/>
          </p:cNvCxnSpPr>
          <p:nvPr/>
        </p:nvCxnSpPr>
        <p:spPr>
          <a:xfrm rot="5400000" flipH="1" flipV="1">
            <a:off x="6027482" y="3382402"/>
            <a:ext cx="469582" cy="1599058"/>
          </a:xfrm>
          <a:prstGeom prst="curvedConnector3">
            <a:avLst>
              <a:gd name="adj1" fmla="val 148682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-right Arrow 45">
            <a:extLst>
              <a:ext uri="{FF2B5EF4-FFF2-40B4-BE49-F238E27FC236}">
                <a16:creationId xmlns:a16="http://schemas.microsoft.com/office/drawing/2014/main" id="{78E6BF45-2BF7-714E-AAA8-E387EA39EA46}"/>
              </a:ext>
            </a:extLst>
          </p:cNvPr>
          <p:cNvSpPr/>
          <p:nvPr/>
        </p:nvSpPr>
        <p:spPr>
          <a:xfrm rot="10800000">
            <a:off x="4753295" y="4656852"/>
            <a:ext cx="304800" cy="223935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47" name="Esquina doblada 2">
            <a:extLst>
              <a:ext uri="{FF2B5EF4-FFF2-40B4-BE49-F238E27FC236}">
                <a16:creationId xmlns:a16="http://schemas.microsoft.com/office/drawing/2014/main" id="{5A9431BE-2A0C-F54C-B2CF-89902DABCF50}"/>
              </a:ext>
            </a:extLst>
          </p:cNvPr>
          <p:cNvSpPr/>
          <p:nvPr/>
        </p:nvSpPr>
        <p:spPr>
          <a:xfrm rot="10800000">
            <a:off x="1975577" y="3824797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CuadroTexto 4">
            <a:extLst>
              <a:ext uri="{FF2B5EF4-FFF2-40B4-BE49-F238E27FC236}">
                <a16:creationId xmlns:a16="http://schemas.microsoft.com/office/drawing/2014/main" id="{8AF86D32-E048-BC4C-91C0-CD51B55BF399}"/>
              </a:ext>
            </a:extLst>
          </p:cNvPr>
          <p:cNvSpPr txBox="1"/>
          <p:nvPr/>
        </p:nvSpPr>
        <p:spPr>
          <a:xfrm>
            <a:off x="1432492" y="4022187"/>
            <a:ext cx="813043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SPARQL</a:t>
            </a:r>
          </a:p>
        </p:txBody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F58AF4F3-04D4-874D-9B8B-1CFD63F6F11F}"/>
              </a:ext>
            </a:extLst>
          </p:cNvPr>
          <p:cNvCxnSpPr>
            <a:stCxn id="47" idx="1"/>
            <a:endCxn id="29" idx="0"/>
          </p:cNvCxnSpPr>
          <p:nvPr/>
        </p:nvCxnSpPr>
        <p:spPr bwMode="auto">
          <a:xfrm>
            <a:off x="2470208" y="4094015"/>
            <a:ext cx="1773132" cy="487646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FFCFC272-B933-AA47-BD2A-863A1C3798C4}"/>
              </a:ext>
            </a:extLst>
          </p:cNvPr>
          <p:cNvCxnSpPr>
            <a:cxnSpLocks/>
            <a:stCxn id="29" idx="1"/>
            <a:endCxn id="51" idx="1"/>
          </p:cNvCxnSpPr>
          <p:nvPr/>
        </p:nvCxnSpPr>
        <p:spPr bwMode="auto">
          <a:xfrm rot="10800000" flipV="1">
            <a:off x="2461870" y="4768819"/>
            <a:ext cx="1286838" cy="23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Esquina doblada 2">
            <a:extLst>
              <a:ext uri="{FF2B5EF4-FFF2-40B4-BE49-F238E27FC236}">
                <a16:creationId xmlns:a16="http://schemas.microsoft.com/office/drawing/2014/main" id="{E1D756C3-14B0-3246-89BE-0F03EFA250F1}"/>
              </a:ext>
            </a:extLst>
          </p:cNvPr>
          <p:cNvSpPr/>
          <p:nvPr/>
        </p:nvSpPr>
        <p:spPr>
          <a:xfrm rot="10800000">
            <a:off x="1967239" y="4499833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CuadroTexto 4">
            <a:extLst>
              <a:ext uri="{FF2B5EF4-FFF2-40B4-BE49-F238E27FC236}">
                <a16:creationId xmlns:a16="http://schemas.microsoft.com/office/drawing/2014/main" id="{F5AD171F-0D75-5B4B-94D2-EB4B271C89B8}"/>
              </a:ext>
            </a:extLst>
          </p:cNvPr>
          <p:cNvSpPr txBox="1"/>
          <p:nvPr/>
        </p:nvSpPr>
        <p:spPr>
          <a:xfrm>
            <a:off x="1455382" y="4716892"/>
            <a:ext cx="859531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chemeClr val="bg1"/>
                </a:solidFill>
              </a:rPr>
              <a:t>Q.Results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8C7B4F9-5956-4A45-886F-08B81FAE40C6}"/>
              </a:ext>
            </a:extLst>
          </p:cNvPr>
          <p:cNvSpPr/>
          <p:nvPr/>
        </p:nvSpPr>
        <p:spPr bwMode="auto">
          <a:xfrm>
            <a:off x="900953" y="1860118"/>
            <a:ext cx="2043953" cy="86109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27136CC-6117-8742-8386-F7EB43BC5F9C}"/>
              </a:ext>
            </a:extLst>
          </p:cNvPr>
          <p:cNvSpPr/>
          <p:nvPr/>
        </p:nvSpPr>
        <p:spPr bwMode="auto">
          <a:xfrm>
            <a:off x="813655" y="4386486"/>
            <a:ext cx="2043953" cy="86109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13F06-31DC-E649-B0C5-84EFECB2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ES" dirty="0"/>
              <a:t>imulating oneM2M SPARQL semantic discovery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9A2188-3AB5-604B-BCE2-06E076822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631D3C-B322-41C9-B213-0B044B1AFDFE}" type="slidenum">
              <a:rPr lang="es-E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393D703-8D30-D94C-A2FE-659F3E38A25C}"/>
              </a:ext>
            </a:extLst>
          </p:cNvPr>
          <p:cNvSpPr txBox="1"/>
          <p:nvPr/>
        </p:nvSpPr>
        <p:spPr>
          <a:xfrm>
            <a:off x="685800" y="1552276"/>
            <a:ext cx="777240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r-IN" sz="1800" dirty="0">
                <a:solidFill>
                  <a:schemeClr val="accent2"/>
                </a:solidFill>
              </a:rPr>
              <a:t>PREFIX saref: </a:t>
            </a:r>
            <a:r>
              <a:rPr lang="es-ES_tradnl" sz="1800" dirty="0">
                <a:solidFill>
                  <a:schemeClr val="accent2"/>
                </a:solidFill>
              </a:rPr>
              <a:t>&lt;</a:t>
            </a:r>
            <a:r>
              <a:rPr lang="mr-IN" sz="1800" dirty="0">
                <a:solidFill>
                  <a:schemeClr val="accent2"/>
                </a:solidFill>
              </a:rPr>
              <a:t>https://saref.etsi.org/core/</a:t>
            </a:r>
            <a:r>
              <a:rPr lang="es-ES_tradnl" sz="1800" dirty="0">
                <a:solidFill>
                  <a:schemeClr val="accent2"/>
                </a:solidFill>
              </a:rPr>
              <a:t>&gt;</a:t>
            </a:r>
            <a:endParaRPr lang="mr-IN" sz="18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rgbClr val="4472C4"/>
                </a:solidFill>
              </a:rPr>
              <a:t>PREFIX </a:t>
            </a:r>
            <a:r>
              <a:rPr lang="en-US" sz="1800" dirty="0" err="1">
                <a:solidFill>
                  <a:srgbClr val="4472C4"/>
                </a:solidFill>
              </a:rPr>
              <a:t>sim</a:t>
            </a:r>
            <a:r>
              <a:rPr lang="en-US" sz="1800" dirty="0">
                <a:solidFill>
                  <a:srgbClr val="4472C4"/>
                </a:solidFill>
              </a:rPr>
              <a:t>: &lt;http://etsi.stf-583/</a:t>
            </a:r>
            <a:r>
              <a:rPr lang="en-US" sz="1800" dirty="0" err="1">
                <a:solidFill>
                  <a:srgbClr val="4472C4"/>
                </a:solidFill>
              </a:rPr>
              <a:t>def</a:t>
            </a:r>
            <a:r>
              <a:rPr lang="en-US" sz="1800" dirty="0">
                <a:solidFill>
                  <a:srgbClr val="4472C4"/>
                </a:solidFill>
              </a:rPr>
              <a:t>/simulation#</a:t>
            </a:r>
            <a:r>
              <a:rPr lang="mr-IN" sz="1800" dirty="0">
                <a:solidFill>
                  <a:srgbClr val="4472C4"/>
                </a:solidFill>
              </a:rPr>
              <a:t>&gt;</a:t>
            </a:r>
            <a:endParaRPr lang="en-US" sz="1800" dirty="0">
              <a:solidFill>
                <a:srgbClr val="4472C4"/>
              </a:solidFill>
            </a:endParaRPr>
          </a:p>
          <a:p>
            <a:endParaRPr lang="en-US" sz="1800" dirty="0"/>
          </a:p>
          <a:p>
            <a:r>
              <a:rPr lang="en-US" sz="1800" dirty="0">
                <a:solidFill>
                  <a:schemeClr val="accent5"/>
                </a:solidFill>
              </a:rPr>
              <a:t>SELECT </a:t>
            </a:r>
            <a:r>
              <a:rPr lang="en-US" sz="1800" b="1" dirty="0">
                <a:solidFill>
                  <a:schemeClr val="accent5"/>
                </a:solidFill>
              </a:rPr>
              <a:t>?</a:t>
            </a:r>
            <a:r>
              <a:rPr lang="en-US" b="1" dirty="0">
                <a:solidFill>
                  <a:schemeClr val="accent5"/>
                </a:solidFill>
              </a:rPr>
              <a:t>AE_ID</a:t>
            </a:r>
            <a:r>
              <a:rPr lang="en-US" sz="1800" b="1" dirty="0">
                <a:solidFill>
                  <a:schemeClr val="accent5"/>
                </a:solidFill>
              </a:rPr>
              <a:t> </a:t>
            </a:r>
            <a:r>
              <a:rPr lang="en-US" sz="1800" dirty="0">
                <a:solidFill>
                  <a:schemeClr val="accent5"/>
                </a:solidFill>
              </a:rPr>
              <a:t>{</a:t>
            </a:r>
          </a:p>
          <a:p>
            <a:r>
              <a:rPr lang="en-US" sz="1800" dirty="0">
                <a:solidFill>
                  <a:schemeClr val="accent5"/>
                </a:solidFill>
              </a:rPr>
              <a:t>    GRAPH </a:t>
            </a:r>
            <a:r>
              <a:rPr lang="en-US" dirty="0">
                <a:solidFill>
                  <a:schemeClr val="accent5"/>
                </a:solidFill>
              </a:rPr>
              <a:t>?CSE_ID </a:t>
            </a:r>
            <a:r>
              <a:rPr lang="en-US" sz="1800" dirty="0">
                <a:solidFill>
                  <a:schemeClr val="accent5"/>
                </a:solidFill>
              </a:rPr>
              <a:t>{</a:t>
            </a:r>
          </a:p>
          <a:p>
            <a:r>
              <a:rPr lang="en-US" sz="1800" dirty="0">
                <a:solidFill>
                  <a:schemeClr val="accent5"/>
                </a:solidFill>
              </a:rPr>
              <a:t>        ?CSE_ID </a:t>
            </a:r>
            <a:r>
              <a:rPr lang="en-US" sz="1800" dirty="0" err="1">
                <a:solidFill>
                  <a:schemeClr val="accent5"/>
                </a:solidFill>
              </a:rPr>
              <a:t>sim:hasRegistered</a:t>
            </a:r>
            <a:r>
              <a:rPr lang="en-US" sz="1800" dirty="0">
                <a:solidFill>
                  <a:schemeClr val="accent5"/>
                </a:solidFill>
              </a:rPr>
              <a:t> ?AE_ID .</a:t>
            </a:r>
          </a:p>
          <a:p>
            <a:r>
              <a:rPr lang="en-US" dirty="0">
                <a:solidFill>
                  <a:schemeClr val="accent5"/>
                </a:solidFill>
              </a:rPr>
              <a:t>       </a:t>
            </a:r>
            <a:r>
              <a:rPr lang="en-US" dirty="0">
                <a:solidFill>
                  <a:srgbClr val="ED7D31"/>
                </a:solidFill>
              </a:rPr>
              <a:t>[Query statements go here, e.g. ?</a:t>
            </a:r>
            <a:r>
              <a:rPr lang="en-US" dirty="0">
                <a:solidFill>
                  <a:schemeClr val="accent2"/>
                </a:solidFill>
              </a:rPr>
              <a:t>AE_ID</a:t>
            </a:r>
            <a:r>
              <a:rPr lang="en-US" dirty="0">
                <a:solidFill>
                  <a:srgbClr val="ED7D31"/>
                </a:solidFill>
              </a:rPr>
              <a:t> a </a:t>
            </a:r>
            <a:r>
              <a:rPr lang="en-US" dirty="0" err="1">
                <a:solidFill>
                  <a:srgbClr val="ED7D31"/>
                </a:solidFill>
              </a:rPr>
              <a:t>saref:TemperatureSensor</a:t>
            </a:r>
            <a:r>
              <a:rPr lang="en-US" dirty="0">
                <a:solidFill>
                  <a:srgbClr val="ED7D31"/>
                </a:solidFill>
              </a:rPr>
              <a:t>. ]</a:t>
            </a:r>
            <a:endParaRPr lang="en-US" sz="1800" dirty="0">
              <a:solidFill>
                <a:schemeClr val="accent5"/>
              </a:solidFill>
            </a:endParaRPr>
          </a:p>
          <a:p>
            <a:r>
              <a:rPr lang="en-US" sz="1800" dirty="0">
                <a:solidFill>
                  <a:srgbClr val="4472C4"/>
                </a:solidFill>
              </a:rPr>
              <a:t>    }</a:t>
            </a:r>
          </a:p>
          <a:p>
            <a:r>
              <a:rPr lang="en-US" sz="1800" dirty="0">
                <a:solidFill>
                  <a:srgbClr val="4472C4"/>
                </a:solidFill>
              </a:rPr>
              <a:t>    </a:t>
            </a:r>
            <a:r>
              <a:rPr lang="en-US" sz="1800" dirty="0" err="1">
                <a:solidFill>
                  <a:srgbClr val="4472C4"/>
                </a:solidFill>
              </a:rPr>
              <a:t>VALUES?cse</a:t>
            </a:r>
            <a:r>
              <a:rPr lang="en-US" sz="1800" dirty="0">
                <a:solidFill>
                  <a:srgbClr val="4472C4"/>
                </a:solidFill>
              </a:rPr>
              <a:t> {&lt;</a:t>
            </a:r>
            <a:r>
              <a:rPr lang="en-US" sz="1800" dirty="0">
                <a:solidFill>
                  <a:srgbClr val="70AD47"/>
                </a:solidFill>
              </a:rPr>
              <a:t>[ID of the CSE, </a:t>
            </a:r>
            <a:r>
              <a:rPr lang="en-US" sz="1800" dirty="0" err="1">
                <a:solidFill>
                  <a:srgbClr val="70AD47"/>
                </a:solidFill>
              </a:rPr>
              <a:t>e.g.,</a:t>
            </a:r>
            <a:r>
              <a:rPr lang="en-US" sz="1800" dirty="0" err="1">
                <a:solidFill>
                  <a:schemeClr val="accent6"/>
                </a:solidFill>
              </a:rPr>
              <a:t>http</a:t>
            </a:r>
            <a:r>
              <a:rPr lang="en-US" sz="1800" dirty="0">
                <a:solidFill>
                  <a:schemeClr val="accent6"/>
                </a:solidFill>
              </a:rPr>
              <a:t>://sim-test-</a:t>
            </a:r>
            <a:r>
              <a:rPr lang="en-US" sz="1800" dirty="0" err="1">
                <a:solidFill>
                  <a:schemeClr val="accent6"/>
                </a:solidFill>
              </a:rPr>
              <a:t>cse.es</a:t>
            </a:r>
            <a:r>
              <a:rPr lang="en-US" sz="1800" dirty="0">
                <a:solidFill>
                  <a:schemeClr val="accent6"/>
                </a:solidFill>
              </a:rPr>
              <a:t>/</a:t>
            </a:r>
            <a:r>
              <a:rPr lang="en-US" sz="1800" dirty="0" err="1">
                <a:solidFill>
                  <a:schemeClr val="accent6"/>
                </a:solidFill>
              </a:rPr>
              <a:t>cse</a:t>
            </a:r>
            <a:r>
              <a:rPr lang="en-US" sz="1800" dirty="0">
                <a:solidFill>
                  <a:schemeClr val="accent6"/>
                </a:solidFill>
              </a:rPr>
              <a:t>/4]</a:t>
            </a:r>
            <a:r>
              <a:rPr lang="mr-IN" sz="1800" dirty="0">
                <a:solidFill>
                  <a:srgbClr val="4472C4"/>
                </a:solidFill>
              </a:rPr>
              <a:t>&gt;</a:t>
            </a:r>
            <a:r>
              <a:rPr lang="en-US" sz="1800" dirty="0">
                <a:solidFill>
                  <a:srgbClr val="4472C4"/>
                </a:solidFill>
              </a:rPr>
              <a:t>}</a:t>
            </a:r>
          </a:p>
          <a:p>
            <a:r>
              <a:rPr lang="en-US" sz="1800" dirty="0">
                <a:solidFill>
                  <a:srgbClr val="4472C4"/>
                </a:solidFill>
              </a:rPr>
              <a:t>    </a:t>
            </a:r>
          </a:p>
          <a:p>
            <a:r>
              <a:rPr lang="en-US" sz="1800" dirty="0">
                <a:solidFill>
                  <a:srgbClr val="4472C4"/>
                </a:solidFill>
              </a:rPr>
              <a:t>}</a:t>
            </a:r>
          </a:p>
          <a:p>
            <a:endParaRPr lang="en-GB" sz="18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0E08E58-7888-1E43-8980-F150CF30FDED}"/>
              </a:ext>
            </a:extLst>
          </p:cNvPr>
          <p:cNvSpPr/>
          <p:nvPr/>
        </p:nvSpPr>
        <p:spPr>
          <a:xfrm>
            <a:off x="820022" y="5084004"/>
            <a:ext cx="210006" cy="200015"/>
          </a:xfrm>
          <a:prstGeom prst="rect">
            <a:avLst/>
          </a:prstGeom>
          <a:solidFill>
            <a:schemeClr val="accent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A545279-DCE5-6249-92A1-652B53AEE77A}"/>
              </a:ext>
            </a:extLst>
          </p:cNvPr>
          <p:cNvSpPr txBox="1"/>
          <p:nvPr/>
        </p:nvSpPr>
        <p:spPr>
          <a:xfrm>
            <a:off x="1030028" y="5030122"/>
            <a:ext cx="2967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Mandatory statements in the query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2B2BC42-FF36-8043-870C-1253F33902B7}"/>
              </a:ext>
            </a:extLst>
          </p:cNvPr>
          <p:cNvSpPr/>
          <p:nvPr/>
        </p:nvSpPr>
        <p:spPr>
          <a:xfrm>
            <a:off x="820022" y="5396556"/>
            <a:ext cx="210006" cy="200015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E840E6-CB65-084B-AF2D-91A0FED8B155}"/>
              </a:ext>
            </a:extLst>
          </p:cNvPr>
          <p:cNvSpPr txBox="1"/>
          <p:nvPr/>
        </p:nvSpPr>
        <p:spPr>
          <a:xfrm>
            <a:off x="1030028" y="5342674"/>
            <a:ext cx="5097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Variable statements in the query, provided by a user or an AE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0523487-BA98-914C-AB8B-1BEACC53972C}"/>
              </a:ext>
            </a:extLst>
          </p:cNvPr>
          <p:cNvSpPr/>
          <p:nvPr/>
        </p:nvSpPr>
        <p:spPr>
          <a:xfrm>
            <a:off x="820022" y="5722845"/>
            <a:ext cx="210006" cy="200015"/>
          </a:xfrm>
          <a:prstGeom prst="rect">
            <a:avLst/>
          </a:prstGeom>
          <a:solidFill>
            <a:schemeClr val="accent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779EDB-4A8A-E14A-AD0F-A9E3788B8850}"/>
              </a:ext>
            </a:extLst>
          </p:cNvPr>
          <p:cNvSpPr txBox="1"/>
          <p:nvPr/>
        </p:nvSpPr>
        <p:spPr>
          <a:xfrm>
            <a:off x="1030028" y="5668963"/>
            <a:ext cx="2769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ID of the CSE, it has to be a URI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679260C-5C8E-8E43-A307-87CBFAA57443}"/>
              </a:ext>
            </a:extLst>
          </p:cNvPr>
          <p:cNvSpPr/>
          <p:nvPr/>
        </p:nvSpPr>
        <p:spPr>
          <a:xfrm>
            <a:off x="1668130" y="2383757"/>
            <a:ext cx="987259" cy="319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08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821A6-A16B-AA41-8C52-CC51CC26196D}"/>
              </a:ext>
            </a:extLst>
          </p:cNvPr>
          <p:cNvSpPr/>
          <p:nvPr/>
        </p:nvSpPr>
        <p:spPr bwMode="auto">
          <a:xfrm>
            <a:off x="6043961" y="936702"/>
            <a:ext cx="2831993" cy="4092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C07F48-0463-1441-BC88-106888A0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ES" dirty="0"/>
              <a:t>hortcomings of returning a list of IDs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BB72A3-8DA3-1345-9961-6F01CB1C54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631D3C-B322-41C9-B213-0B044B1AFDFE}" type="slidenum">
              <a:rPr lang="es-E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Rectángulo 22">
            <a:extLst>
              <a:ext uri="{FF2B5EF4-FFF2-40B4-BE49-F238E27FC236}">
                <a16:creationId xmlns:a16="http://schemas.microsoft.com/office/drawing/2014/main" id="{5386FF79-6584-9C4E-BC60-881A9BF5786C}"/>
              </a:ext>
            </a:extLst>
          </p:cNvPr>
          <p:cNvSpPr/>
          <p:nvPr/>
        </p:nvSpPr>
        <p:spPr>
          <a:xfrm>
            <a:off x="3537168" y="2870897"/>
            <a:ext cx="989264" cy="374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CSE</a:t>
            </a:r>
            <a:r>
              <a:rPr lang="en-GB" baseline="-25000" dirty="0"/>
              <a:t>1</a:t>
            </a: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CB14F4DB-4E79-6A45-B24A-B0B465D32735}"/>
              </a:ext>
            </a:extLst>
          </p:cNvPr>
          <p:cNvSpPr/>
          <p:nvPr/>
        </p:nvSpPr>
        <p:spPr>
          <a:xfrm>
            <a:off x="5372130" y="2667721"/>
            <a:ext cx="809297" cy="704193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>
                <a:solidFill>
                  <a:schemeClr val="tx1"/>
                </a:solidFill>
              </a:rPr>
              <a:t>TS</a:t>
            </a:r>
            <a:endParaRPr lang="en-ES" baseline="-250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345B0F-0DB4-0649-8979-0211155D85A9}"/>
              </a:ext>
            </a:extLst>
          </p:cNvPr>
          <p:cNvGrpSpPr/>
          <p:nvPr/>
        </p:nvGrpSpPr>
        <p:grpSpPr>
          <a:xfrm>
            <a:off x="6218892" y="1238754"/>
            <a:ext cx="1021218" cy="767328"/>
            <a:chOff x="6218892" y="1238754"/>
            <a:chExt cx="1021218" cy="767328"/>
          </a:xfrm>
        </p:grpSpPr>
        <p:sp>
          <p:nvSpPr>
            <p:cNvPr id="45" name="Recortar rectángulo de esquina sencilla 5">
              <a:extLst>
                <a:ext uri="{FF2B5EF4-FFF2-40B4-BE49-F238E27FC236}">
                  <a16:creationId xmlns:a16="http://schemas.microsoft.com/office/drawing/2014/main" id="{B399ECCA-535E-D148-8E3F-265B2DF1DDCE}"/>
                </a:ext>
              </a:extLst>
            </p:cNvPr>
            <p:cNvSpPr/>
            <p:nvPr/>
          </p:nvSpPr>
          <p:spPr>
            <a:xfrm>
              <a:off x="6539015" y="1238754"/>
              <a:ext cx="701095" cy="767328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6" descr="Smart thermometer icon outline style Royalty Free Vector">
              <a:extLst>
                <a:ext uri="{FF2B5EF4-FFF2-40B4-BE49-F238E27FC236}">
                  <a16:creationId xmlns:a16="http://schemas.microsoft.com/office/drawing/2014/main" id="{2318B149-2E5E-AA48-A3A2-7DEC4B959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1" r="21569" b="8647"/>
            <a:stretch/>
          </p:blipFill>
          <p:spPr bwMode="auto">
            <a:xfrm>
              <a:off x="6710949" y="1267093"/>
              <a:ext cx="382431" cy="711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CuadroTexto 4">
              <a:extLst>
                <a:ext uri="{FF2B5EF4-FFF2-40B4-BE49-F238E27FC236}">
                  <a16:creationId xmlns:a16="http://schemas.microsoft.com/office/drawing/2014/main" id="{F978BE1A-7523-3141-A410-5E41838E90AE}"/>
                </a:ext>
              </a:extLst>
            </p:cNvPr>
            <p:cNvSpPr txBox="1"/>
            <p:nvPr/>
          </p:nvSpPr>
          <p:spPr>
            <a:xfrm>
              <a:off x="6218892" y="1669954"/>
              <a:ext cx="50045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RDF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D46348C-B02B-A641-B4E5-4582DBD73F22}"/>
              </a:ext>
            </a:extLst>
          </p:cNvPr>
          <p:cNvGrpSpPr/>
          <p:nvPr/>
        </p:nvGrpSpPr>
        <p:grpSpPr>
          <a:xfrm>
            <a:off x="6218892" y="2450119"/>
            <a:ext cx="1021218" cy="767328"/>
            <a:chOff x="1895932" y="3453022"/>
            <a:chExt cx="1021218" cy="767328"/>
          </a:xfrm>
        </p:grpSpPr>
        <p:sp>
          <p:nvSpPr>
            <p:cNvPr id="42" name="Recortar rectángulo de esquina sencilla 5">
              <a:extLst>
                <a:ext uri="{FF2B5EF4-FFF2-40B4-BE49-F238E27FC236}">
                  <a16:creationId xmlns:a16="http://schemas.microsoft.com/office/drawing/2014/main" id="{D83CC823-15CC-C746-9316-5FCB8AA3D897}"/>
                </a:ext>
              </a:extLst>
            </p:cNvPr>
            <p:cNvSpPr/>
            <p:nvPr/>
          </p:nvSpPr>
          <p:spPr>
            <a:xfrm>
              <a:off x="2216055" y="3453022"/>
              <a:ext cx="701095" cy="767328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Picture 2" descr="Radiator Icons - Download Free Vector Icons | Noun Project">
              <a:extLst>
                <a:ext uri="{FF2B5EF4-FFF2-40B4-BE49-F238E27FC236}">
                  <a16:creationId xmlns:a16="http://schemas.microsoft.com/office/drawing/2014/main" id="{94BA8AE1-6891-0D41-9E49-A661A0FA7F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6" t="6127" r="19950" b="5359"/>
            <a:stretch/>
          </p:blipFill>
          <p:spPr bwMode="auto">
            <a:xfrm>
              <a:off x="2260573" y="3477863"/>
              <a:ext cx="541621" cy="717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CuadroTexto 4">
              <a:extLst>
                <a:ext uri="{FF2B5EF4-FFF2-40B4-BE49-F238E27FC236}">
                  <a16:creationId xmlns:a16="http://schemas.microsoft.com/office/drawing/2014/main" id="{C7071026-C654-7E43-A344-6E7D9E7F6FEF}"/>
                </a:ext>
              </a:extLst>
            </p:cNvPr>
            <p:cNvSpPr txBox="1"/>
            <p:nvPr/>
          </p:nvSpPr>
          <p:spPr>
            <a:xfrm>
              <a:off x="1895932" y="3884222"/>
              <a:ext cx="50045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RDF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88D8B99-FD9D-2D4D-BDDD-0014B2A650C1}"/>
              </a:ext>
            </a:extLst>
          </p:cNvPr>
          <p:cNvGrpSpPr/>
          <p:nvPr/>
        </p:nvGrpSpPr>
        <p:grpSpPr>
          <a:xfrm>
            <a:off x="6371292" y="1391154"/>
            <a:ext cx="1021218" cy="767328"/>
            <a:chOff x="6218892" y="1238754"/>
            <a:chExt cx="1021218" cy="767328"/>
          </a:xfrm>
        </p:grpSpPr>
        <p:sp>
          <p:nvSpPr>
            <p:cNvPr id="55" name="Recortar rectángulo de esquina sencilla 5">
              <a:extLst>
                <a:ext uri="{FF2B5EF4-FFF2-40B4-BE49-F238E27FC236}">
                  <a16:creationId xmlns:a16="http://schemas.microsoft.com/office/drawing/2014/main" id="{4D12C34D-F3CE-C244-955E-9DC8CFBAC326}"/>
                </a:ext>
              </a:extLst>
            </p:cNvPr>
            <p:cNvSpPr/>
            <p:nvPr/>
          </p:nvSpPr>
          <p:spPr>
            <a:xfrm>
              <a:off x="6539015" y="1238754"/>
              <a:ext cx="701095" cy="767328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6" name="Picture 6" descr="Smart thermometer icon outline style Royalty Free Vector">
              <a:extLst>
                <a:ext uri="{FF2B5EF4-FFF2-40B4-BE49-F238E27FC236}">
                  <a16:creationId xmlns:a16="http://schemas.microsoft.com/office/drawing/2014/main" id="{FC93A10B-5AFA-D64B-B717-8E765CD06A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1" r="21569" b="8647"/>
            <a:stretch/>
          </p:blipFill>
          <p:spPr bwMode="auto">
            <a:xfrm>
              <a:off x="6710949" y="1267093"/>
              <a:ext cx="382431" cy="711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CuadroTexto 4">
              <a:extLst>
                <a:ext uri="{FF2B5EF4-FFF2-40B4-BE49-F238E27FC236}">
                  <a16:creationId xmlns:a16="http://schemas.microsoft.com/office/drawing/2014/main" id="{C47C9B4F-64BF-D843-B40C-50AC78D0BEAB}"/>
                </a:ext>
              </a:extLst>
            </p:cNvPr>
            <p:cNvSpPr txBox="1"/>
            <p:nvPr/>
          </p:nvSpPr>
          <p:spPr>
            <a:xfrm>
              <a:off x="6218892" y="1669954"/>
              <a:ext cx="50045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RDF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76C1152-FB6A-9A40-B661-4968ED763F44}"/>
              </a:ext>
            </a:extLst>
          </p:cNvPr>
          <p:cNvGrpSpPr/>
          <p:nvPr/>
        </p:nvGrpSpPr>
        <p:grpSpPr>
          <a:xfrm>
            <a:off x="6523692" y="1543554"/>
            <a:ext cx="1021218" cy="767328"/>
            <a:chOff x="6218892" y="1238754"/>
            <a:chExt cx="1021218" cy="767328"/>
          </a:xfrm>
        </p:grpSpPr>
        <p:sp>
          <p:nvSpPr>
            <p:cNvPr id="59" name="Recortar rectángulo de esquina sencilla 5">
              <a:extLst>
                <a:ext uri="{FF2B5EF4-FFF2-40B4-BE49-F238E27FC236}">
                  <a16:creationId xmlns:a16="http://schemas.microsoft.com/office/drawing/2014/main" id="{366D6258-3A31-574A-BE72-8A85DB513B5F}"/>
                </a:ext>
              </a:extLst>
            </p:cNvPr>
            <p:cNvSpPr/>
            <p:nvPr/>
          </p:nvSpPr>
          <p:spPr>
            <a:xfrm>
              <a:off x="6539015" y="1238754"/>
              <a:ext cx="701095" cy="767328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0" name="Picture 6" descr="Smart thermometer icon outline style Royalty Free Vector">
              <a:extLst>
                <a:ext uri="{FF2B5EF4-FFF2-40B4-BE49-F238E27FC236}">
                  <a16:creationId xmlns:a16="http://schemas.microsoft.com/office/drawing/2014/main" id="{9FD6363B-1A5B-2A43-BE35-577C33A4F2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1" r="21569" b="8647"/>
            <a:stretch/>
          </p:blipFill>
          <p:spPr bwMode="auto">
            <a:xfrm>
              <a:off x="6710949" y="1267093"/>
              <a:ext cx="382431" cy="711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CuadroTexto 4">
              <a:extLst>
                <a:ext uri="{FF2B5EF4-FFF2-40B4-BE49-F238E27FC236}">
                  <a16:creationId xmlns:a16="http://schemas.microsoft.com/office/drawing/2014/main" id="{D2C49AFE-6ACB-1D4D-BFF2-B81F7D043D09}"/>
                </a:ext>
              </a:extLst>
            </p:cNvPr>
            <p:cNvSpPr txBox="1"/>
            <p:nvPr/>
          </p:nvSpPr>
          <p:spPr>
            <a:xfrm>
              <a:off x="6218892" y="1669954"/>
              <a:ext cx="50045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RDF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DB2AE73-5E5D-FD47-9CC4-4BC28CEA7E4A}"/>
              </a:ext>
            </a:extLst>
          </p:cNvPr>
          <p:cNvGrpSpPr/>
          <p:nvPr/>
        </p:nvGrpSpPr>
        <p:grpSpPr>
          <a:xfrm>
            <a:off x="6371292" y="2602519"/>
            <a:ext cx="1021218" cy="767328"/>
            <a:chOff x="1895932" y="3453022"/>
            <a:chExt cx="1021218" cy="767328"/>
          </a:xfrm>
        </p:grpSpPr>
        <p:sp>
          <p:nvSpPr>
            <p:cNvPr id="63" name="Recortar rectángulo de esquina sencilla 5">
              <a:extLst>
                <a:ext uri="{FF2B5EF4-FFF2-40B4-BE49-F238E27FC236}">
                  <a16:creationId xmlns:a16="http://schemas.microsoft.com/office/drawing/2014/main" id="{AC8BD3DD-7FF2-CA43-9535-3064F730E66B}"/>
                </a:ext>
              </a:extLst>
            </p:cNvPr>
            <p:cNvSpPr/>
            <p:nvPr/>
          </p:nvSpPr>
          <p:spPr>
            <a:xfrm>
              <a:off x="2216055" y="3453022"/>
              <a:ext cx="701095" cy="767328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4" name="Picture 2" descr="Radiator Icons - Download Free Vector Icons | Noun Project">
              <a:extLst>
                <a:ext uri="{FF2B5EF4-FFF2-40B4-BE49-F238E27FC236}">
                  <a16:creationId xmlns:a16="http://schemas.microsoft.com/office/drawing/2014/main" id="{5FC2E3AF-D06C-BF4F-8976-5D7A946D3D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6" t="6127" r="19950" b="5359"/>
            <a:stretch/>
          </p:blipFill>
          <p:spPr bwMode="auto">
            <a:xfrm>
              <a:off x="2260573" y="3477863"/>
              <a:ext cx="541621" cy="717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CuadroTexto 4">
              <a:extLst>
                <a:ext uri="{FF2B5EF4-FFF2-40B4-BE49-F238E27FC236}">
                  <a16:creationId xmlns:a16="http://schemas.microsoft.com/office/drawing/2014/main" id="{675CA49E-DC35-DA4E-B3D8-D64857C6C449}"/>
                </a:ext>
              </a:extLst>
            </p:cNvPr>
            <p:cNvSpPr txBox="1"/>
            <p:nvPr/>
          </p:nvSpPr>
          <p:spPr>
            <a:xfrm>
              <a:off x="1895932" y="3884222"/>
              <a:ext cx="50045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RDF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08C244-E9B6-1F43-A554-EBEE409BFDE2}"/>
              </a:ext>
            </a:extLst>
          </p:cNvPr>
          <p:cNvGrpSpPr/>
          <p:nvPr/>
        </p:nvGrpSpPr>
        <p:grpSpPr>
          <a:xfrm>
            <a:off x="6259711" y="3593145"/>
            <a:ext cx="1021218" cy="767328"/>
            <a:chOff x="6259711" y="3593145"/>
            <a:chExt cx="1021218" cy="7673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1C1F2D-7FF3-E64D-8D17-8429C9099C0C}"/>
                </a:ext>
              </a:extLst>
            </p:cNvPr>
            <p:cNvGrpSpPr/>
            <p:nvPr/>
          </p:nvGrpSpPr>
          <p:grpSpPr>
            <a:xfrm>
              <a:off x="6259711" y="3593145"/>
              <a:ext cx="1021218" cy="767328"/>
              <a:chOff x="811416" y="1653239"/>
              <a:chExt cx="1021218" cy="767328"/>
            </a:xfrm>
          </p:grpSpPr>
          <p:sp>
            <p:nvSpPr>
              <p:cNvPr id="15" name="Recortar rectángulo de esquina sencilla 5">
                <a:extLst>
                  <a:ext uri="{FF2B5EF4-FFF2-40B4-BE49-F238E27FC236}">
                    <a16:creationId xmlns:a16="http://schemas.microsoft.com/office/drawing/2014/main" id="{F8618C87-CA19-7A4E-96C8-AEF9FA6B35FB}"/>
                  </a:ext>
                </a:extLst>
              </p:cNvPr>
              <p:cNvSpPr/>
              <p:nvPr/>
            </p:nvSpPr>
            <p:spPr>
              <a:xfrm>
                <a:off x="1131539" y="1653239"/>
                <a:ext cx="701095" cy="767328"/>
              </a:xfrm>
              <a:prstGeom prst="snip1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080" name="Picture 8" descr="Electric kettle icon simple black style Royalty Free Vector">
                <a:extLst>
                  <a:ext uri="{FF2B5EF4-FFF2-40B4-BE49-F238E27FC236}">
                    <a16:creationId xmlns:a16="http://schemas.microsoft.com/office/drawing/2014/main" id="{B67D614F-FCC2-8A45-AE3E-8B328A669C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61" t="18055" r="11519" b="9152"/>
              <a:stretch/>
            </p:blipFill>
            <p:spPr bwMode="auto">
              <a:xfrm>
                <a:off x="1173705" y="1741430"/>
                <a:ext cx="616762" cy="623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CuadroTexto 4">
                <a:extLst>
                  <a:ext uri="{FF2B5EF4-FFF2-40B4-BE49-F238E27FC236}">
                    <a16:creationId xmlns:a16="http://schemas.microsoft.com/office/drawing/2014/main" id="{B3C456A0-B8AB-CE4C-9167-014CB846845B}"/>
                  </a:ext>
                </a:extLst>
              </p:cNvPr>
              <p:cNvSpPr txBox="1"/>
              <p:nvPr/>
            </p:nvSpPr>
            <p:spPr>
              <a:xfrm>
                <a:off x="811416" y="2084439"/>
                <a:ext cx="500458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RDF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164CA0-5F91-8A4A-9D12-44417C775F22}"/>
                </a:ext>
              </a:extLst>
            </p:cNvPr>
            <p:cNvSpPr/>
            <p:nvPr/>
          </p:nvSpPr>
          <p:spPr bwMode="auto">
            <a:xfrm rot="2710490">
              <a:off x="7039260" y="3653014"/>
              <a:ext cx="185546" cy="1307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ES" sz="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4" name="Esquina doblada 2">
            <a:extLst>
              <a:ext uri="{FF2B5EF4-FFF2-40B4-BE49-F238E27FC236}">
                <a16:creationId xmlns:a16="http://schemas.microsoft.com/office/drawing/2014/main" id="{1C0B4A64-2ED9-294D-B61A-D6802E41431C}"/>
              </a:ext>
            </a:extLst>
          </p:cNvPr>
          <p:cNvSpPr/>
          <p:nvPr/>
        </p:nvSpPr>
        <p:spPr>
          <a:xfrm rot="10800000">
            <a:off x="1838485" y="1982534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CuadroTexto 4">
            <a:extLst>
              <a:ext uri="{FF2B5EF4-FFF2-40B4-BE49-F238E27FC236}">
                <a16:creationId xmlns:a16="http://schemas.microsoft.com/office/drawing/2014/main" id="{7FEC423C-E73A-2A47-BFED-0D9B3058D52A}"/>
              </a:ext>
            </a:extLst>
          </p:cNvPr>
          <p:cNvSpPr txBox="1"/>
          <p:nvPr/>
        </p:nvSpPr>
        <p:spPr>
          <a:xfrm>
            <a:off x="1295400" y="2179924"/>
            <a:ext cx="813043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SPARQL</a:t>
            </a:r>
          </a:p>
        </p:txBody>
      </p:sp>
      <p:sp>
        <p:nvSpPr>
          <p:cNvPr id="76" name="Llamada rectangular 15">
            <a:extLst>
              <a:ext uri="{FF2B5EF4-FFF2-40B4-BE49-F238E27FC236}">
                <a16:creationId xmlns:a16="http://schemas.microsoft.com/office/drawing/2014/main" id="{2B5456BF-DA21-234C-A3C6-25BE923CD33E}"/>
              </a:ext>
            </a:extLst>
          </p:cNvPr>
          <p:cNvSpPr/>
          <p:nvPr/>
        </p:nvSpPr>
        <p:spPr>
          <a:xfrm>
            <a:off x="786034" y="717879"/>
            <a:ext cx="3022009" cy="1086804"/>
          </a:xfrm>
          <a:prstGeom prst="wedgeRectCallout">
            <a:avLst>
              <a:gd name="adj1" fmla="val -2844"/>
              <a:gd name="adj2" fmla="val 665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Find anything that measures temperature</a:t>
            </a:r>
          </a:p>
        </p:txBody>
      </p:sp>
      <p:pic>
        <p:nvPicPr>
          <p:cNvPr id="5124" name="Picture 4" descr="Green check mark icon checkmark in circle Vector Image">
            <a:extLst>
              <a:ext uri="{FF2B5EF4-FFF2-40B4-BE49-F238E27FC236}">
                <a16:creationId xmlns:a16="http://schemas.microsoft.com/office/drawing/2014/main" id="{D4E007EF-B98C-6446-8BB6-F543B7653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60" b="72070" l="22424" r="86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95" t="9733" r="5316" b="21004"/>
          <a:stretch/>
        </p:blipFill>
        <p:spPr bwMode="auto">
          <a:xfrm>
            <a:off x="3186671" y="717879"/>
            <a:ext cx="584244" cy="54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02D6DBF0-BE61-2345-80BB-AC73211745E6}"/>
              </a:ext>
            </a:extLst>
          </p:cNvPr>
          <p:cNvCxnSpPr>
            <a:cxnSpLocks/>
            <a:stCxn id="74" idx="1"/>
            <a:endCxn id="5" idx="0"/>
          </p:cNvCxnSpPr>
          <p:nvPr/>
        </p:nvCxnSpPr>
        <p:spPr bwMode="auto">
          <a:xfrm>
            <a:off x="2333116" y="2251752"/>
            <a:ext cx="1698684" cy="619145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Esquina doblada 2">
            <a:extLst>
              <a:ext uri="{FF2B5EF4-FFF2-40B4-BE49-F238E27FC236}">
                <a16:creationId xmlns:a16="http://schemas.microsoft.com/office/drawing/2014/main" id="{38715022-6616-4749-8C4A-7724AE9BEE52}"/>
              </a:ext>
            </a:extLst>
          </p:cNvPr>
          <p:cNvSpPr/>
          <p:nvPr/>
        </p:nvSpPr>
        <p:spPr>
          <a:xfrm rot="10800000">
            <a:off x="1838484" y="3725211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CuadroTexto 4">
            <a:extLst>
              <a:ext uri="{FF2B5EF4-FFF2-40B4-BE49-F238E27FC236}">
                <a16:creationId xmlns:a16="http://schemas.microsoft.com/office/drawing/2014/main" id="{7B1A4593-1DB5-1044-A074-E06053192D71}"/>
              </a:ext>
            </a:extLst>
          </p:cNvPr>
          <p:cNvSpPr txBox="1"/>
          <p:nvPr/>
        </p:nvSpPr>
        <p:spPr>
          <a:xfrm>
            <a:off x="1295399" y="3922601"/>
            <a:ext cx="646331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IDs list</a:t>
            </a:r>
          </a:p>
        </p:txBody>
      </p:sp>
      <p:sp>
        <p:nvSpPr>
          <p:cNvPr id="88" name="Llamada rectangular 15">
            <a:extLst>
              <a:ext uri="{FF2B5EF4-FFF2-40B4-BE49-F238E27FC236}">
                <a16:creationId xmlns:a16="http://schemas.microsoft.com/office/drawing/2014/main" id="{ED1D2F01-7E89-7246-A44F-5C0D354B0228}"/>
              </a:ext>
            </a:extLst>
          </p:cNvPr>
          <p:cNvSpPr/>
          <p:nvPr/>
        </p:nvSpPr>
        <p:spPr>
          <a:xfrm>
            <a:off x="786033" y="4585504"/>
            <a:ext cx="3979007" cy="653795"/>
          </a:xfrm>
          <a:prstGeom prst="wedgeRectCallout">
            <a:avLst>
              <a:gd name="adj1" fmla="val -15534"/>
              <a:gd name="adj2" fmla="val -867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Find anything that measures temperature and return its types</a:t>
            </a:r>
          </a:p>
        </p:txBody>
      </p:sp>
      <p:sp>
        <p:nvSpPr>
          <p:cNvPr id="90" name="Llamada rectangular 15">
            <a:extLst>
              <a:ext uri="{FF2B5EF4-FFF2-40B4-BE49-F238E27FC236}">
                <a16:creationId xmlns:a16="http://schemas.microsoft.com/office/drawing/2014/main" id="{F9AC480F-F0AF-AD49-B2FD-4CDFE4E6D66D}"/>
              </a:ext>
            </a:extLst>
          </p:cNvPr>
          <p:cNvSpPr/>
          <p:nvPr/>
        </p:nvSpPr>
        <p:spPr>
          <a:xfrm>
            <a:off x="818068" y="5539045"/>
            <a:ext cx="3979007" cy="842521"/>
          </a:xfrm>
          <a:prstGeom prst="wedgeRectCallout">
            <a:avLst>
              <a:gd name="adj1" fmla="val -15534"/>
              <a:gd name="adj2" fmla="val -867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Tell me the rooms of the building that have a temperature sensor</a:t>
            </a:r>
          </a:p>
        </p:txBody>
      </p: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DABA11AC-9C9F-A04F-B940-7B8B4ACF7D13}"/>
              </a:ext>
            </a:extLst>
          </p:cNvPr>
          <p:cNvCxnSpPr>
            <a:cxnSpLocks/>
            <a:stCxn id="5" idx="2"/>
            <a:endCxn id="86" idx="1"/>
          </p:cNvCxnSpPr>
          <p:nvPr/>
        </p:nvCxnSpPr>
        <p:spPr bwMode="auto">
          <a:xfrm rot="5400000">
            <a:off x="2807850" y="2770479"/>
            <a:ext cx="749216" cy="1698685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126" name="Picture 6" descr="Check mark Symbol X mark, wrong, angle, logo, cross png | PNGWing">
            <a:extLst>
              <a:ext uri="{FF2B5EF4-FFF2-40B4-BE49-F238E27FC236}">
                <a16:creationId xmlns:a16="http://schemas.microsoft.com/office/drawing/2014/main" id="{A10A6C2C-F6FE-E542-B31F-3626B59C8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984" y="4726989"/>
            <a:ext cx="524030" cy="37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6" descr="Check mark Symbol X mark, wrong, angle, logo, cross png | PNGWing">
            <a:extLst>
              <a:ext uri="{FF2B5EF4-FFF2-40B4-BE49-F238E27FC236}">
                <a16:creationId xmlns:a16="http://schemas.microsoft.com/office/drawing/2014/main" id="{2775F6C8-20BC-3145-9B1D-B48C93E36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984" y="5840622"/>
            <a:ext cx="524030" cy="37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Left-right Arrow 95">
            <a:extLst>
              <a:ext uri="{FF2B5EF4-FFF2-40B4-BE49-F238E27FC236}">
                <a16:creationId xmlns:a16="http://schemas.microsoft.com/office/drawing/2014/main" id="{16D644E1-822D-F34A-B983-D92B34EADAEB}"/>
              </a:ext>
            </a:extLst>
          </p:cNvPr>
          <p:cNvSpPr/>
          <p:nvPr/>
        </p:nvSpPr>
        <p:spPr>
          <a:xfrm rot="10800000">
            <a:off x="4570950" y="2946087"/>
            <a:ext cx="770275" cy="220402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25C8874-77CA-BC4E-8D48-FE3409EA89A9}"/>
              </a:ext>
            </a:extLst>
          </p:cNvPr>
          <p:cNvGrpSpPr/>
          <p:nvPr/>
        </p:nvGrpSpPr>
        <p:grpSpPr>
          <a:xfrm>
            <a:off x="7712633" y="2501894"/>
            <a:ext cx="1021218" cy="767328"/>
            <a:chOff x="6267375" y="5378788"/>
            <a:chExt cx="1021218" cy="767328"/>
          </a:xfrm>
        </p:grpSpPr>
        <p:sp>
          <p:nvSpPr>
            <p:cNvPr id="100" name="Recortar rectángulo de esquina sencilla 5">
              <a:extLst>
                <a:ext uri="{FF2B5EF4-FFF2-40B4-BE49-F238E27FC236}">
                  <a16:creationId xmlns:a16="http://schemas.microsoft.com/office/drawing/2014/main" id="{87D7373C-CA88-FF4E-AB6F-77CCF3618F01}"/>
                </a:ext>
              </a:extLst>
            </p:cNvPr>
            <p:cNvSpPr/>
            <p:nvPr/>
          </p:nvSpPr>
          <p:spPr>
            <a:xfrm>
              <a:off x="6587498" y="5378788"/>
              <a:ext cx="701095" cy="767328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128" name="Picture 8" descr="дом Ico - bagno.site">
              <a:extLst>
                <a:ext uri="{FF2B5EF4-FFF2-40B4-BE49-F238E27FC236}">
                  <a16:creationId xmlns:a16="http://schemas.microsoft.com/office/drawing/2014/main" id="{59F907CC-2435-4A48-B528-84AA9BCFD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5374" y="5504011"/>
              <a:ext cx="565341" cy="565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CuadroTexto 4">
              <a:extLst>
                <a:ext uri="{FF2B5EF4-FFF2-40B4-BE49-F238E27FC236}">
                  <a16:creationId xmlns:a16="http://schemas.microsoft.com/office/drawing/2014/main" id="{C66ADFEC-1833-644C-B411-A3D6030C781D}"/>
                </a:ext>
              </a:extLst>
            </p:cNvPr>
            <p:cNvSpPr txBox="1"/>
            <p:nvPr/>
          </p:nvSpPr>
          <p:spPr>
            <a:xfrm>
              <a:off x="6267375" y="5809988"/>
              <a:ext cx="50045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RDF</a:t>
              </a:r>
            </a:p>
          </p:txBody>
        </p:sp>
      </p:grpSp>
      <p:cxnSp>
        <p:nvCxnSpPr>
          <p:cNvPr id="106" name="Curved Connector 105">
            <a:extLst>
              <a:ext uri="{FF2B5EF4-FFF2-40B4-BE49-F238E27FC236}">
                <a16:creationId xmlns:a16="http://schemas.microsoft.com/office/drawing/2014/main" id="{65A6887F-C448-E745-8B3C-FDE9C4FFF8FF}"/>
              </a:ext>
            </a:extLst>
          </p:cNvPr>
          <p:cNvCxnSpPr>
            <a:cxnSpLocks/>
            <a:stCxn id="15" idx="0"/>
            <a:endCxn id="100" idx="1"/>
          </p:cNvCxnSpPr>
          <p:nvPr/>
        </p:nvCxnSpPr>
        <p:spPr>
          <a:xfrm flipV="1">
            <a:off x="7280929" y="3269222"/>
            <a:ext cx="1102375" cy="707587"/>
          </a:xfrm>
          <a:prstGeom prst="curved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>
            <a:extLst>
              <a:ext uri="{FF2B5EF4-FFF2-40B4-BE49-F238E27FC236}">
                <a16:creationId xmlns:a16="http://schemas.microsoft.com/office/drawing/2014/main" id="{1D09B3AF-426B-4442-958C-7CEF18BDE671}"/>
              </a:ext>
            </a:extLst>
          </p:cNvPr>
          <p:cNvCxnSpPr>
            <a:cxnSpLocks/>
            <a:stCxn id="63" idx="0"/>
          </p:cNvCxnSpPr>
          <p:nvPr/>
        </p:nvCxnSpPr>
        <p:spPr>
          <a:xfrm flipV="1">
            <a:off x="7392510" y="2870897"/>
            <a:ext cx="640246" cy="11528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>
            <a:extLst>
              <a:ext uri="{FF2B5EF4-FFF2-40B4-BE49-F238E27FC236}">
                <a16:creationId xmlns:a16="http://schemas.microsoft.com/office/drawing/2014/main" id="{0DF3C3B4-E8DB-A642-9F4B-58258487F75F}"/>
              </a:ext>
            </a:extLst>
          </p:cNvPr>
          <p:cNvCxnSpPr>
            <a:cxnSpLocks/>
            <a:stCxn id="59" idx="0"/>
            <a:endCxn id="100" idx="3"/>
          </p:cNvCxnSpPr>
          <p:nvPr/>
        </p:nvCxnSpPr>
        <p:spPr>
          <a:xfrm>
            <a:off x="7544910" y="1927218"/>
            <a:ext cx="838394" cy="574676"/>
          </a:xfrm>
          <a:prstGeom prst="curved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35B201B-441E-8E43-8473-BAE6AEE7FC1D}"/>
              </a:ext>
            </a:extLst>
          </p:cNvPr>
          <p:cNvSpPr txBox="1"/>
          <p:nvPr/>
        </p:nvSpPr>
        <p:spPr>
          <a:xfrm>
            <a:off x="7893234" y="177411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dirty="0"/>
              <a:t>&lt;&lt;linked&gt;&gt;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20EB7C2-0D0C-EA48-8F30-6C41EF915277}"/>
              </a:ext>
            </a:extLst>
          </p:cNvPr>
          <p:cNvSpPr txBox="1"/>
          <p:nvPr/>
        </p:nvSpPr>
        <p:spPr>
          <a:xfrm>
            <a:off x="7547989" y="3911084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dirty="0"/>
              <a:t>&lt;&lt;linked&gt;&gt;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F860685-DF59-974F-9961-40ECA3FEA120}"/>
              </a:ext>
            </a:extLst>
          </p:cNvPr>
          <p:cNvSpPr txBox="1"/>
          <p:nvPr/>
        </p:nvSpPr>
        <p:spPr>
          <a:xfrm>
            <a:off x="7215299" y="2440158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dirty="0"/>
              <a:t>&lt;&lt;linked&gt;&gt;</a:t>
            </a:r>
          </a:p>
        </p:txBody>
      </p:sp>
    </p:spTree>
    <p:extLst>
      <p:ext uri="{BB962C8B-B14F-4D97-AF65-F5344CB8AC3E}">
        <p14:creationId xmlns:p14="http://schemas.microsoft.com/office/powerpoint/2010/main" val="33798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86" grpId="0" animBg="1"/>
      <p:bldP spid="87" grpId="0" animBg="1"/>
      <p:bldP spid="88" grpId="0" animBg="1"/>
      <p:bldP spid="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821A6-A16B-AA41-8C52-CC51CC26196D}"/>
              </a:ext>
            </a:extLst>
          </p:cNvPr>
          <p:cNvSpPr/>
          <p:nvPr/>
        </p:nvSpPr>
        <p:spPr bwMode="auto">
          <a:xfrm>
            <a:off x="6043961" y="936702"/>
            <a:ext cx="2831993" cy="4092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C07F48-0463-1441-BC88-106888A0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S</a:t>
            </a:r>
            <a:r>
              <a:rPr lang="en-ES" sz="1800" dirty="0"/>
              <a:t>hortcomings of returning a list of IDs: efficiency and scalability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BB72A3-8DA3-1345-9961-6F01CB1C54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631D3C-B322-41C9-B213-0B044B1AFDFE}" type="slidenum">
              <a:rPr lang="es-E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Rectángulo 22">
            <a:extLst>
              <a:ext uri="{FF2B5EF4-FFF2-40B4-BE49-F238E27FC236}">
                <a16:creationId xmlns:a16="http://schemas.microsoft.com/office/drawing/2014/main" id="{5386FF79-6584-9C4E-BC60-881A9BF5786C}"/>
              </a:ext>
            </a:extLst>
          </p:cNvPr>
          <p:cNvSpPr/>
          <p:nvPr/>
        </p:nvSpPr>
        <p:spPr>
          <a:xfrm>
            <a:off x="3537168" y="2870897"/>
            <a:ext cx="989264" cy="374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CSE</a:t>
            </a:r>
            <a:r>
              <a:rPr lang="en-GB" baseline="-25000" dirty="0"/>
              <a:t>1</a:t>
            </a: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CB14F4DB-4E79-6A45-B24A-B0B465D32735}"/>
              </a:ext>
            </a:extLst>
          </p:cNvPr>
          <p:cNvSpPr/>
          <p:nvPr/>
        </p:nvSpPr>
        <p:spPr>
          <a:xfrm>
            <a:off x="5372130" y="2667721"/>
            <a:ext cx="809297" cy="704193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>
                <a:solidFill>
                  <a:schemeClr val="tx1"/>
                </a:solidFill>
              </a:rPr>
              <a:t>TS</a:t>
            </a:r>
            <a:endParaRPr lang="en-ES" baseline="-250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345B0F-0DB4-0649-8979-0211155D85A9}"/>
              </a:ext>
            </a:extLst>
          </p:cNvPr>
          <p:cNvGrpSpPr/>
          <p:nvPr/>
        </p:nvGrpSpPr>
        <p:grpSpPr>
          <a:xfrm>
            <a:off x="6218892" y="1238754"/>
            <a:ext cx="1021218" cy="767328"/>
            <a:chOff x="6218892" y="1238754"/>
            <a:chExt cx="1021218" cy="767328"/>
          </a:xfrm>
        </p:grpSpPr>
        <p:sp>
          <p:nvSpPr>
            <p:cNvPr id="45" name="Recortar rectángulo de esquina sencilla 5">
              <a:extLst>
                <a:ext uri="{FF2B5EF4-FFF2-40B4-BE49-F238E27FC236}">
                  <a16:creationId xmlns:a16="http://schemas.microsoft.com/office/drawing/2014/main" id="{B399ECCA-535E-D148-8E3F-265B2DF1DDCE}"/>
                </a:ext>
              </a:extLst>
            </p:cNvPr>
            <p:cNvSpPr/>
            <p:nvPr/>
          </p:nvSpPr>
          <p:spPr>
            <a:xfrm>
              <a:off x="6539015" y="1238754"/>
              <a:ext cx="701095" cy="767328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6" descr="Smart thermometer icon outline style Royalty Free Vector">
              <a:extLst>
                <a:ext uri="{FF2B5EF4-FFF2-40B4-BE49-F238E27FC236}">
                  <a16:creationId xmlns:a16="http://schemas.microsoft.com/office/drawing/2014/main" id="{2318B149-2E5E-AA48-A3A2-7DEC4B959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1" r="21569" b="8647"/>
            <a:stretch/>
          </p:blipFill>
          <p:spPr bwMode="auto">
            <a:xfrm>
              <a:off x="6710949" y="1267093"/>
              <a:ext cx="382431" cy="711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CuadroTexto 4">
              <a:extLst>
                <a:ext uri="{FF2B5EF4-FFF2-40B4-BE49-F238E27FC236}">
                  <a16:creationId xmlns:a16="http://schemas.microsoft.com/office/drawing/2014/main" id="{F978BE1A-7523-3141-A410-5E41838E90AE}"/>
                </a:ext>
              </a:extLst>
            </p:cNvPr>
            <p:cNvSpPr txBox="1"/>
            <p:nvPr/>
          </p:nvSpPr>
          <p:spPr>
            <a:xfrm>
              <a:off x="6218892" y="1669954"/>
              <a:ext cx="50045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RDF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D46348C-B02B-A641-B4E5-4582DBD73F22}"/>
              </a:ext>
            </a:extLst>
          </p:cNvPr>
          <p:cNvGrpSpPr/>
          <p:nvPr/>
        </p:nvGrpSpPr>
        <p:grpSpPr>
          <a:xfrm>
            <a:off x="6218892" y="2450119"/>
            <a:ext cx="1021218" cy="767328"/>
            <a:chOff x="1895932" y="3453022"/>
            <a:chExt cx="1021218" cy="767328"/>
          </a:xfrm>
        </p:grpSpPr>
        <p:sp>
          <p:nvSpPr>
            <p:cNvPr id="42" name="Recortar rectángulo de esquina sencilla 5">
              <a:extLst>
                <a:ext uri="{FF2B5EF4-FFF2-40B4-BE49-F238E27FC236}">
                  <a16:creationId xmlns:a16="http://schemas.microsoft.com/office/drawing/2014/main" id="{D83CC823-15CC-C746-9316-5FCB8AA3D897}"/>
                </a:ext>
              </a:extLst>
            </p:cNvPr>
            <p:cNvSpPr/>
            <p:nvPr/>
          </p:nvSpPr>
          <p:spPr>
            <a:xfrm>
              <a:off x="2216055" y="3453022"/>
              <a:ext cx="701095" cy="767328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Picture 2" descr="Radiator Icons - Download Free Vector Icons | Noun Project">
              <a:extLst>
                <a:ext uri="{FF2B5EF4-FFF2-40B4-BE49-F238E27FC236}">
                  <a16:creationId xmlns:a16="http://schemas.microsoft.com/office/drawing/2014/main" id="{94BA8AE1-6891-0D41-9E49-A661A0FA7F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6" t="6127" r="19950" b="5359"/>
            <a:stretch/>
          </p:blipFill>
          <p:spPr bwMode="auto">
            <a:xfrm>
              <a:off x="2260573" y="3477863"/>
              <a:ext cx="541621" cy="717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CuadroTexto 4">
              <a:extLst>
                <a:ext uri="{FF2B5EF4-FFF2-40B4-BE49-F238E27FC236}">
                  <a16:creationId xmlns:a16="http://schemas.microsoft.com/office/drawing/2014/main" id="{C7071026-C654-7E43-A344-6E7D9E7F6FEF}"/>
                </a:ext>
              </a:extLst>
            </p:cNvPr>
            <p:cNvSpPr txBox="1"/>
            <p:nvPr/>
          </p:nvSpPr>
          <p:spPr>
            <a:xfrm>
              <a:off x="1895932" y="3884222"/>
              <a:ext cx="50045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RDF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88D8B99-FD9D-2D4D-BDDD-0014B2A650C1}"/>
              </a:ext>
            </a:extLst>
          </p:cNvPr>
          <p:cNvGrpSpPr/>
          <p:nvPr/>
        </p:nvGrpSpPr>
        <p:grpSpPr>
          <a:xfrm>
            <a:off x="6371292" y="1391154"/>
            <a:ext cx="1021218" cy="767328"/>
            <a:chOff x="6218892" y="1238754"/>
            <a:chExt cx="1021218" cy="767328"/>
          </a:xfrm>
        </p:grpSpPr>
        <p:sp>
          <p:nvSpPr>
            <p:cNvPr id="55" name="Recortar rectángulo de esquina sencilla 5">
              <a:extLst>
                <a:ext uri="{FF2B5EF4-FFF2-40B4-BE49-F238E27FC236}">
                  <a16:creationId xmlns:a16="http://schemas.microsoft.com/office/drawing/2014/main" id="{4D12C34D-F3CE-C244-955E-9DC8CFBAC326}"/>
                </a:ext>
              </a:extLst>
            </p:cNvPr>
            <p:cNvSpPr/>
            <p:nvPr/>
          </p:nvSpPr>
          <p:spPr>
            <a:xfrm>
              <a:off x="6539015" y="1238754"/>
              <a:ext cx="701095" cy="767328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6" name="Picture 6" descr="Smart thermometer icon outline style Royalty Free Vector">
              <a:extLst>
                <a:ext uri="{FF2B5EF4-FFF2-40B4-BE49-F238E27FC236}">
                  <a16:creationId xmlns:a16="http://schemas.microsoft.com/office/drawing/2014/main" id="{FC93A10B-5AFA-D64B-B717-8E765CD06A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1" r="21569" b="8647"/>
            <a:stretch/>
          </p:blipFill>
          <p:spPr bwMode="auto">
            <a:xfrm>
              <a:off x="6710949" y="1267093"/>
              <a:ext cx="382431" cy="711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CuadroTexto 4">
              <a:extLst>
                <a:ext uri="{FF2B5EF4-FFF2-40B4-BE49-F238E27FC236}">
                  <a16:creationId xmlns:a16="http://schemas.microsoft.com/office/drawing/2014/main" id="{C47C9B4F-64BF-D843-B40C-50AC78D0BEAB}"/>
                </a:ext>
              </a:extLst>
            </p:cNvPr>
            <p:cNvSpPr txBox="1"/>
            <p:nvPr/>
          </p:nvSpPr>
          <p:spPr>
            <a:xfrm>
              <a:off x="6218892" y="1669954"/>
              <a:ext cx="50045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RDF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76C1152-FB6A-9A40-B661-4968ED763F44}"/>
              </a:ext>
            </a:extLst>
          </p:cNvPr>
          <p:cNvGrpSpPr/>
          <p:nvPr/>
        </p:nvGrpSpPr>
        <p:grpSpPr>
          <a:xfrm>
            <a:off x="6523692" y="1543554"/>
            <a:ext cx="1021218" cy="767328"/>
            <a:chOff x="6218892" y="1238754"/>
            <a:chExt cx="1021218" cy="767328"/>
          </a:xfrm>
        </p:grpSpPr>
        <p:sp>
          <p:nvSpPr>
            <p:cNvPr id="59" name="Recortar rectángulo de esquina sencilla 5">
              <a:extLst>
                <a:ext uri="{FF2B5EF4-FFF2-40B4-BE49-F238E27FC236}">
                  <a16:creationId xmlns:a16="http://schemas.microsoft.com/office/drawing/2014/main" id="{366D6258-3A31-574A-BE72-8A85DB513B5F}"/>
                </a:ext>
              </a:extLst>
            </p:cNvPr>
            <p:cNvSpPr/>
            <p:nvPr/>
          </p:nvSpPr>
          <p:spPr>
            <a:xfrm>
              <a:off x="6539015" y="1238754"/>
              <a:ext cx="701095" cy="767328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0" name="Picture 6" descr="Smart thermometer icon outline style Royalty Free Vector">
              <a:extLst>
                <a:ext uri="{FF2B5EF4-FFF2-40B4-BE49-F238E27FC236}">
                  <a16:creationId xmlns:a16="http://schemas.microsoft.com/office/drawing/2014/main" id="{9FD6363B-1A5B-2A43-BE35-577C33A4F2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1" r="21569" b="8647"/>
            <a:stretch/>
          </p:blipFill>
          <p:spPr bwMode="auto">
            <a:xfrm>
              <a:off x="6710949" y="1267093"/>
              <a:ext cx="382431" cy="711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CuadroTexto 4">
              <a:extLst>
                <a:ext uri="{FF2B5EF4-FFF2-40B4-BE49-F238E27FC236}">
                  <a16:creationId xmlns:a16="http://schemas.microsoft.com/office/drawing/2014/main" id="{D2C49AFE-6ACB-1D4D-BFF2-B81F7D043D09}"/>
                </a:ext>
              </a:extLst>
            </p:cNvPr>
            <p:cNvSpPr txBox="1"/>
            <p:nvPr/>
          </p:nvSpPr>
          <p:spPr>
            <a:xfrm>
              <a:off x="6218892" y="1669954"/>
              <a:ext cx="50045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RDF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DB2AE73-5E5D-FD47-9CC4-4BC28CEA7E4A}"/>
              </a:ext>
            </a:extLst>
          </p:cNvPr>
          <p:cNvGrpSpPr/>
          <p:nvPr/>
        </p:nvGrpSpPr>
        <p:grpSpPr>
          <a:xfrm>
            <a:off x="6371292" y="2602519"/>
            <a:ext cx="1021218" cy="767328"/>
            <a:chOff x="1895932" y="3453022"/>
            <a:chExt cx="1021218" cy="767328"/>
          </a:xfrm>
        </p:grpSpPr>
        <p:sp>
          <p:nvSpPr>
            <p:cNvPr id="63" name="Recortar rectángulo de esquina sencilla 5">
              <a:extLst>
                <a:ext uri="{FF2B5EF4-FFF2-40B4-BE49-F238E27FC236}">
                  <a16:creationId xmlns:a16="http://schemas.microsoft.com/office/drawing/2014/main" id="{AC8BD3DD-7FF2-CA43-9535-3064F730E66B}"/>
                </a:ext>
              </a:extLst>
            </p:cNvPr>
            <p:cNvSpPr/>
            <p:nvPr/>
          </p:nvSpPr>
          <p:spPr>
            <a:xfrm>
              <a:off x="2216055" y="3453022"/>
              <a:ext cx="701095" cy="767328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4" name="Picture 2" descr="Radiator Icons - Download Free Vector Icons | Noun Project">
              <a:extLst>
                <a:ext uri="{FF2B5EF4-FFF2-40B4-BE49-F238E27FC236}">
                  <a16:creationId xmlns:a16="http://schemas.microsoft.com/office/drawing/2014/main" id="{5FC2E3AF-D06C-BF4F-8976-5D7A946D3D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6" t="6127" r="19950" b="5359"/>
            <a:stretch/>
          </p:blipFill>
          <p:spPr bwMode="auto">
            <a:xfrm>
              <a:off x="2260573" y="3477863"/>
              <a:ext cx="541621" cy="717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CuadroTexto 4">
              <a:extLst>
                <a:ext uri="{FF2B5EF4-FFF2-40B4-BE49-F238E27FC236}">
                  <a16:creationId xmlns:a16="http://schemas.microsoft.com/office/drawing/2014/main" id="{675CA49E-DC35-DA4E-B3D8-D64857C6C449}"/>
                </a:ext>
              </a:extLst>
            </p:cNvPr>
            <p:cNvSpPr txBox="1"/>
            <p:nvPr/>
          </p:nvSpPr>
          <p:spPr>
            <a:xfrm>
              <a:off x="1895932" y="3884222"/>
              <a:ext cx="50045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RDF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08C244-E9B6-1F43-A554-EBEE409BFDE2}"/>
              </a:ext>
            </a:extLst>
          </p:cNvPr>
          <p:cNvGrpSpPr/>
          <p:nvPr/>
        </p:nvGrpSpPr>
        <p:grpSpPr>
          <a:xfrm>
            <a:off x="6259711" y="3593145"/>
            <a:ext cx="1021218" cy="767328"/>
            <a:chOff x="6259711" y="3593145"/>
            <a:chExt cx="1021218" cy="7673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1C1F2D-7FF3-E64D-8D17-8429C9099C0C}"/>
                </a:ext>
              </a:extLst>
            </p:cNvPr>
            <p:cNvGrpSpPr/>
            <p:nvPr/>
          </p:nvGrpSpPr>
          <p:grpSpPr>
            <a:xfrm>
              <a:off x="6259711" y="3593145"/>
              <a:ext cx="1021218" cy="767328"/>
              <a:chOff x="811416" y="1653239"/>
              <a:chExt cx="1021218" cy="767328"/>
            </a:xfrm>
          </p:grpSpPr>
          <p:sp>
            <p:nvSpPr>
              <p:cNvPr id="15" name="Recortar rectángulo de esquina sencilla 5">
                <a:extLst>
                  <a:ext uri="{FF2B5EF4-FFF2-40B4-BE49-F238E27FC236}">
                    <a16:creationId xmlns:a16="http://schemas.microsoft.com/office/drawing/2014/main" id="{F8618C87-CA19-7A4E-96C8-AEF9FA6B35FB}"/>
                  </a:ext>
                </a:extLst>
              </p:cNvPr>
              <p:cNvSpPr/>
              <p:nvPr/>
            </p:nvSpPr>
            <p:spPr>
              <a:xfrm>
                <a:off x="1131539" y="1653239"/>
                <a:ext cx="701095" cy="767328"/>
              </a:xfrm>
              <a:prstGeom prst="snip1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080" name="Picture 8" descr="Electric kettle icon simple black style Royalty Free Vector">
                <a:extLst>
                  <a:ext uri="{FF2B5EF4-FFF2-40B4-BE49-F238E27FC236}">
                    <a16:creationId xmlns:a16="http://schemas.microsoft.com/office/drawing/2014/main" id="{B67D614F-FCC2-8A45-AE3E-8B328A669C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61" t="18055" r="11519" b="9152"/>
              <a:stretch/>
            </p:blipFill>
            <p:spPr bwMode="auto">
              <a:xfrm>
                <a:off x="1173705" y="1741430"/>
                <a:ext cx="616762" cy="623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CuadroTexto 4">
                <a:extLst>
                  <a:ext uri="{FF2B5EF4-FFF2-40B4-BE49-F238E27FC236}">
                    <a16:creationId xmlns:a16="http://schemas.microsoft.com/office/drawing/2014/main" id="{B3C456A0-B8AB-CE4C-9167-014CB846845B}"/>
                  </a:ext>
                </a:extLst>
              </p:cNvPr>
              <p:cNvSpPr txBox="1"/>
              <p:nvPr/>
            </p:nvSpPr>
            <p:spPr>
              <a:xfrm>
                <a:off x="811416" y="2084439"/>
                <a:ext cx="500458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RDF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164CA0-5F91-8A4A-9D12-44417C775F22}"/>
                </a:ext>
              </a:extLst>
            </p:cNvPr>
            <p:cNvSpPr/>
            <p:nvPr/>
          </p:nvSpPr>
          <p:spPr bwMode="auto">
            <a:xfrm rot="2710490">
              <a:off x="7039260" y="3653014"/>
              <a:ext cx="185546" cy="1307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ES" sz="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4" name="Esquina doblada 2">
            <a:extLst>
              <a:ext uri="{FF2B5EF4-FFF2-40B4-BE49-F238E27FC236}">
                <a16:creationId xmlns:a16="http://schemas.microsoft.com/office/drawing/2014/main" id="{1C0B4A64-2ED9-294D-B61A-D6802E41431C}"/>
              </a:ext>
            </a:extLst>
          </p:cNvPr>
          <p:cNvSpPr/>
          <p:nvPr/>
        </p:nvSpPr>
        <p:spPr>
          <a:xfrm rot="10800000">
            <a:off x="1838485" y="1982534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CuadroTexto 4">
            <a:extLst>
              <a:ext uri="{FF2B5EF4-FFF2-40B4-BE49-F238E27FC236}">
                <a16:creationId xmlns:a16="http://schemas.microsoft.com/office/drawing/2014/main" id="{7FEC423C-E73A-2A47-BFED-0D9B3058D52A}"/>
              </a:ext>
            </a:extLst>
          </p:cNvPr>
          <p:cNvSpPr txBox="1"/>
          <p:nvPr/>
        </p:nvSpPr>
        <p:spPr>
          <a:xfrm>
            <a:off x="1295400" y="2179924"/>
            <a:ext cx="813043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SPARQL</a:t>
            </a:r>
          </a:p>
        </p:txBody>
      </p: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02D6DBF0-BE61-2345-80BB-AC73211745E6}"/>
              </a:ext>
            </a:extLst>
          </p:cNvPr>
          <p:cNvCxnSpPr>
            <a:cxnSpLocks/>
            <a:stCxn id="74" idx="1"/>
            <a:endCxn id="5" idx="0"/>
          </p:cNvCxnSpPr>
          <p:nvPr/>
        </p:nvCxnSpPr>
        <p:spPr bwMode="auto">
          <a:xfrm>
            <a:off x="2333116" y="2251752"/>
            <a:ext cx="1698684" cy="619145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6" name="Left-right Arrow 95">
            <a:extLst>
              <a:ext uri="{FF2B5EF4-FFF2-40B4-BE49-F238E27FC236}">
                <a16:creationId xmlns:a16="http://schemas.microsoft.com/office/drawing/2014/main" id="{16D644E1-822D-F34A-B983-D92B34EADAEB}"/>
              </a:ext>
            </a:extLst>
          </p:cNvPr>
          <p:cNvSpPr/>
          <p:nvPr/>
        </p:nvSpPr>
        <p:spPr>
          <a:xfrm rot="10800000">
            <a:off x="4570950" y="2946087"/>
            <a:ext cx="770275" cy="220402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25C8874-77CA-BC4E-8D48-FE3409EA89A9}"/>
              </a:ext>
            </a:extLst>
          </p:cNvPr>
          <p:cNvGrpSpPr/>
          <p:nvPr/>
        </p:nvGrpSpPr>
        <p:grpSpPr>
          <a:xfrm>
            <a:off x="7712633" y="2501894"/>
            <a:ext cx="1021218" cy="767328"/>
            <a:chOff x="6267375" y="5378788"/>
            <a:chExt cx="1021218" cy="767328"/>
          </a:xfrm>
        </p:grpSpPr>
        <p:sp>
          <p:nvSpPr>
            <p:cNvPr id="100" name="Recortar rectángulo de esquina sencilla 5">
              <a:extLst>
                <a:ext uri="{FF2B5EF4-FFF2-40B4-BE49-F238E27FC236}">
                  <a16:creationId xmlns:a16="http://schemas.microsoft.com/office/drawing/2014/main" id="{87D7373C-CA88-FF4E-AB6F-77CCF3618F01}"/>
                </a:ext>
              </a:extLst>
            </p:cNvPr>
            <p:cNvSpPr/>
            <p:nvPr/>
          </p:nvSpPr>
          <p:spPr>
            <a:xfrm>
              <a:off x="6587498" y="5378788"/>
              <a:ext cx="701095" cy="767328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128" name="Picture 8" descr="дом Ico - bagno.site">
              <a:extLst>
                <a:ext uri="{FF2B5EF4-FFF2-40B4-BE49-F238E27FC236}">
                  <a16:creationId xmlns:a16="http://schemas.microsoft.com/office/drawing/2014/main" id="{59F907CC-2435-4A48-B528-84AA9BCFD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5374" y="5504011"/>
              <a:ext cx="565341" cy="565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CuadroTexto 4">
              <a:extLst>
                <a:ext uri="{FF2B5EF4-FFF2-40B4-BE49-F238E27FC236}">
                  <a16:creationId xmlns:a16="http://schemas.microsoft.com/office/drawing/2014/main" id="{C66ADFEC-1833-644C-B411-A3D6030C781D}"/>
                </a:ext>
              </a:extLst>
            </p:cNvPr>
            <p:cNvSpPr txBox="1"/>
            <p:nvPr/>
          </p:nvSpPr>
          <p:spPr>
            <a:xfrm>
              <a:off x="6267375" y="5809988"/>
              <a:ext cx="50045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RDF</a:t>
              </a:r>
            </a:p>
          </p:txBody>
        </p:sp>
      </p:grpSp>
      <p:cxnSp>
        <p:nvCxnSpPr>
          <p:cNvPr id="106" name="Curved Connector 105">
            <a:extLst>
              <a:ext uri="{FF2B5EF4-FFF2-40B4-BE49-F238E27FC236}">
                <a16:creationId xmlns:a16="http://schemas.microsoft.com/office/drawing/2014/main" id="{65A6887F-C448-E745-8B3C-FDE9C4FFF8FF}"/>
              </a:ext>
            </a:extLst>
          </p:cNvPr>
          <p:cNvCxnSpPr>
            <a:cxnSpLocks/>
            <a:stCxn id="15" idx="0"/>
            <a:endCxn id="100" idx="1"/>
          </p:cNvCxnSpPr>
          <p:nvPr/>
        </p:nvCxnSpPr>
        <p:spPr>
          <a:xfrm flipV="1">
            <a:off x="7280929" y="3269222"/>
            <a:ext cx="1102375" cy="707587"/>
          </a:xfrm>
          <a:prstGeom prst="curved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>
            <a:extLst>
              <a:ext uri="{FF2B5EF4-FFF2-40B4-BE49-F238E27FC236}">
                <a16:creationId xmlns:a16="http://schemas.microsoft.com/office/drawing/2014/main" id="{1D09B3AF-426B-4442-958C-7CEF18BDE671}"/>
              </a:ext>
            </a:extLst>
          </p:cNvPr>
          <p:cNvCxnSpPr>
            <a:cxnSpLocks/>
            <a:stCxn id="63" idx="0"/>
          </p:cNvCxnSpPr>
          <p:nvPr/>
        </p:nvCxnSpPr>
        <p:spPr>
          <a:xfrm flipV="1">
            <a:off x="7392510" y="2870897"/>
            <a:ext cx="640246" cy="11528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>
            <a:extLst>
              <a:ext uri="{FF2B5EF4-FFF2-40B4-BE49-F238E27FC236}">
                <a16:creationId xmlns:a16="http://schemas.microsoft.com/office/drawing/2014/main" id="{0DF3C3B4-E8DB-A642-9F4B-58258487F75F}"/>
              </a:ext>
            </a:extLst>
          </p:cNvPr>
          <p:cNvCxnSpPr>
            <a:cxnSpLocks/>
            <a:stCxn id="59" idx="0"/>
            <a:endCxn id="100" idx="3"/>
          </p:cNvCxnSpPr>
          <p:nvPr/>
        </p:nvCxnSpPr>
        <p:spPr>
          <a:xfrm>
            <a:off x="7544910" y="1927218"/>
            <a:ext cx="838394" cy="574676"/>
          </a:xfrm>
          <a:prstGeom prst="curved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35B201B-441E-8E43-8473-BAE6AEE7FC1D}"/>
              </a:ext>
            </a:extLst>
          </p:cNvPr>
          <p:cNvSpPr txBox="1"/>
          <p:nvPr/>
        </p:nvSpPr>
        <p:spPr>
          <a:xfrm>
            <a:off x="7893234" y="177411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dirty="0"/>
              <a:t>&lt;&lt;linked&gt;&gt;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20EB7C2-0D0C-EA48-8F30-6C41EF915277}"/>
              </a:ext>
            </a:extLst>
          </p:cNvPr>
          <p:cNvSpPr txBox="1"/>
          <p:nvPr/>
        </p:nvSpPr>
        <p:spPr>
          <a:xfrm>
            <a:off x="7547989" y="3911084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dirty="0"/>
              <a:t>&lt;&lt;linked&gt;&gt;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F860685-DF59-974F-9961-40ECA3FEA120}"/>
              </a:ext>
            </a:extLst>
          </p:cNvPr>
          <p:cNvSpPr txBox="1"/>
          <p:nvPr/>
        </p:nvSpPr>
        <p:spPr>
          <a:xfrm>
            <a:off x="7215299" y="2440158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dirty="0"/>
              <a:t>&lt;&lt;linked&gt;&gt;</a:t>
            </a:r>
          </a:p>
        </p:txBody>
      </p:sp>
      <p:sp>
        <p:nvSpPr>
          <p:cNvPr id="68" name="Llamada rectangular 15">
            <a:extLst>
              <a:ext uri="{FF2B5EF4-FFF2-40B4-BE49-F238E27FC236}">
                <a16:creationId xmlns:a16="http://schemas.microsoft.com/office/drawing/2014/main" id="{55FBDC68-E682-1049-BE2D-5A858415CD80}"/>
              </a:ext>
            </a:extLst>
          </p:cNvPr>
          <p:cNvSpPr/>
          <p:nvPr/>
        </p:nvSpPr>
        <p:spPr>
          <a:xfrm>
            <a:off x="786034" y="1195361"/>
            <a:ext cx="3022009" cy="609322"/>
          </a:xfrm>
          <a:prstGeom prst="wedgeRectCallout">
            <a:avLst>
              <a:gd name="adj1" fmla="val -12107"/>
              <a:gd name="adj2" fmla="val 886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Find anything that measures temperature</a:t>
            </a:r>
          </a:p>
        </p:txBody>
      </p:sp>
      <p:pic>
        <p:nvPicPr>
          <p:cNvPr id="69" name="Picture 4" descr="Green check mark icon checkmark in circle Vector Image">
            <a:extLst>
              <a:ext uri="{FF2B5EF4-FFF2-40B4-BE49-F238E27FC236}">
                <a16:creationId xmlns:a16="http://schemas.microsoft.com/office/drawing/2014/main" id="{7144FE2B-1A19-F84A-934D-260E0C334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60" b="72070" l="22424" r="86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95" t="9733" r="5316" b="21004"/>
          <a:stretch/>
        </p:blipFill>
        <p:spPr bwMode="auto">
          <a:xfrm>
            <a:off x="3223799" y="1219873"/>
            <a:ext cx="584244" cy="54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CEBCA2A4-69A4-C942-9E76-B63FB11DF3C8}"/>
              </a:ext>
            </a:extLst>
          </p:cNvPr>
          <p:cNvSpPr/>
          <p:nvPr/>
        </p:nvSpPr>
        <p:spPr bwMode="auto">
          <a:xfrm>
            <a:off x="268046" y="610376"/>
            <a:ext cx="6747703" cy="4566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Find anything that measures temperature and return its types</a:t>
            </a:r>
          </a:p>
        </p:txBody>
      </p:sp>
      <p:sp>
        <p:nvSpPr>
          <p:cNvPr id="72" name="Esquina doblada 2">
            <a:extLst>
              <a:ext uri="{FF2B5EF4-FFF2-40B4-BE49-F238E27FC236}">
                <a16:creationId xmlns:a16="http://schemas.microsoft.com/office/drawing/2014/main" id="{37F73A3B-691C-CB42-A759-14EB09F413BD}"/>
              </a:ext>
            </a:extLst>
          </p:cNvPr>
          <p:cNvSpPr/>
          <p:nvPr/>
        </p:nvSpPr>
        <p:spPr>
          <a:xfrm rot="10800000">
            <a:off x="1838485" y="2791458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CuadroTexto 4">
            <a:extLst>
              <a:ext uri="{FF2B5EF4-FFF2-40B4-BE49-F238E27FC236}">
                <a16:creationId xmlns:a16="http://schemas.microsoft.com/office/drawing/2014/main" id="{E753A4C7-C16B-2347-A88A-98FBCC88FC90}"/>
              </a:ext>
            </a:extLst>
          </p:cNvPr>
          <p:cNvSpPr txBox="1"/>
          <p:nvPr/>
        </p:nvSpPr>
        <p:spPr>
          <a:xfrm>
            <a:off x="1295400" y="2988848"/>
            <a:ext cx="646331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IDs list</a:t>
            </a:r>
          </a:p>
        </p:txBody>
      </p: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28285775-E55E-3944-BC62-F6A4137E3E9B}"/>
              </a:ext>
            </a:extLst>
          </p:cNvPr>
          <p:cNvCxnSpPr>
            <a:cxnSpLocks/>
            <a:stCxn id="5" idx="1"/>
            <a:endCxn id="72" idx="1"/>
          </p:cNvCxnSpPr>
          <p:nvPr/>
        </p:nvCxnSpPr>
        <p:spPr bwMode="auto">
          <a:xfrm flipH="1">
            <a:off x="2333116" y="3058055"/>
            <a:ext cx="1204052" cy="26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384D4A3-FC29-154A-BB3D-3D2B07F952DE}"/>
              </a:ext>
            </a:extLst>
          </p:cNvPr>
          <p:cNvSpPr/>
          <p:nvPr/>
        </p:nvSpPr>
        <p:spPr bwMode="auto">
          <a:xfrm>
            <a:off x="327104" y="3847849"/>
            <a:ext cx="5547529" cy="109632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5A1EA9-3E59-8842-9608-F597B4AB4E6B}"/>
              </a:ext>
            </a:extLst>
          </p:cNvPr>
          <p:cNvSpPr txBox="1"/>
          <p:nvPr/>
        </p:nvSpPr>
        <p:spPr>
          <a:xfrm>
            <a:off x="577165" y="3911084"/>
            <a:ext cx="5198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F</a:t>
            </a:r>
            <a:r>
              <a:rPr lang="en-ES" dirty="0"/>
              <a:t>or each ID, retrieve its Semantic Descriptor</a:t>
            </a:r>
          </a:p>
          <a:p>
            <a:pPr marL="342900" indent="-342900">
              <a:buAutoNum type="arabicPeriod"/>
            </a:pPr>
            <a:r>
              <a:rPr lang="en-ES" dirty="0"/>
              <a:t>Aggregate the Semantic Descriptors</a:t>
            </a:r>
          </a:p>
          <a:p>
            <a:pPr marL="342900" indent="-342900">
              <a:buAutoNum type="arabicPeriod"/>
            </a:pPr>
            <a:r>
              <a:rPr lang="en-ES" dirty="0"/>
              <a:t>Solve the former query locally by a client (AE)</a:t>
            </a:r>
          </a:p>
        </p:txBody>
      </p:sp>
    </p:spTree>
    <p:extLst>
      <p:ext uri="{BB962C8B-B14F-4D97-AF65-F5344CB8AC3E}">
        <p14:creationId xmlns:p14="http://schemas.microsoft.com/office/powerpoint/2010/main" val="426951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821A6-A16B-AA41-8C52-CC51CC26196D}"/>
              </a:ext>
            </a:extLst>
          </p:cNvPr>
          <p:cNvSpPr/>
          <p:nvPr/>
        </p:nvSpPr>
        <p:spPr bwMode="auto">
          <a:xfrm>
            <a:off x="6043961" y="936702"/>
            <a:ext cx="2831993" cy="4092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C07F48-0463-1441-BC88-106888A0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S</a:t>
            </a:r>
            <a:r>
              <a:rPr lang="en-ES" sz="1800" dirty="0"/>
              <a:t>hortcomings of returning a list of IDs: efficiency and scalability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BB72A3-8DA3-1345-9961-6F01CB1C54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631D3C-B322-41C9-B213-0B044B1AFDFE}" type="slidenum">
              <a:rPr lang="es-E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Rectángulo 22">
            <a:extLst>
              <a:ext uri="{FF2B5EF4-FFF2-40B4-BE49-F238E27FC236}">
                <a16:creationId xmlns:a16="http://schemas.microsoft.com/office/drawing/2014/main" id="{5386FF79-6584-9C4E-BC60-881A9BF5786C}"/>
              </a:ext>
            </a:extLst>
          </p:cNvPr>
          <p:cNvSpPr/>
          <p:nvPr/>
        </p:nvSpPr>
        <p:spPr>
          <a:xfrm>
            <a:off x="3537168" y="2870897"/>
            <a:ext cx="989264" cy="374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CSE</a:t>
            </a:r>
            <a:r>
              <a:rPr lang="en-GB" baseline="-25000" dirty="0"/>
              <a:t>1</a:t>
            </a: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CB14F4DB-4E79-6A45-B24A-B0B465D32735}"/>
              </a:ext>
            </a:extLst>
          </p:cNvPr>
          <p:cNvSpPr/>
          <p:nvPr/>
        </p:nvSpPr>
        <p:spPr>
          <a:xfrm>
            <a:off x="5372130" y="2667721"/>
            <a:ext cx="809297" cy="704193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>
                <a:solidFill>
                  <a:schemeClr val="tx1"/>
                </a:solidFill>
              </a:rPr>
              <a:t>TS</a:t>
            </a:r>
            <a:endParaRPr lang="en-ES" baseline="-250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345B0F-0DB4-0649-8979-0211155D85A9}"/>
              </a:ext>
            </a:extLst>
          </p:cNvPr>
          <p:cNvGrpSpPr/>
          <p:nvPr/>
        </p:nvGrpSpPr>
        <p:grpSpPr>
          <a:xfrm>
            <a:off x="6218892" y="1238754"/>
            <a:ext cx="1021218" cy="767328"/>
            <a:chOff x="6218892" y="1238754"/>
            <a:chExt cx="1021218" cy="767328"/>
          </a:xfrm>
        </p:grpSpPr>
        <p:sp>
          <p:nvSpPr>
            <p:cNvPr id="45" name="Recortar rectángulo de esquina sencilla 5">
              <a:extLst>
                <a:ext uri="{FF2B5EF4-FFF2-40B4-BE49-F238E27FC236}">
                  <a16:creationId xmlns:a16="http://schemas.microsoft.com/office/drawing/2014/main" id="{B399ECCA-535E-D148-8E3F-265B2DF1DDCE}"/>
                </a:ext>
              </a:extLst>
            </p:cNvPr>
            <p:cNvSpPr/>
            <p:nvPr/>
          </p:nvSpPr>
          <p:spPr>
            <a:xfrm>
              <a:off x="6539015" y="1238754"/>
              <a:ext cx="701095" cy="767328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6" descr="Smart thermometer icon outline style Royalty Free Vector">
              <a:extLst>
                <a:ext uri="{FF2B5EF4-FFF2-40B4-BE49-F238E27FC236}">
                  <a16:creationId xmlns:a16="http://schemas.microsoft.com/office/drawing/2014/main" id="{2318B149-2E5E-AA48-A3A2-7DEC4B959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1" r="21569" b="8647"/>
            <a:stretch/>
          </p:blipFill>
          <p:spPr bwMode="auto">
            <a:xfrm>
              <a:off x="6710949" y="1267093"/>
              <a:ext cx="382431" cy="711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CuadroTexto 4">
              <a:extLst>
                <a:ext uri="{FF2B5EF4-FFF2-40B4-BE49-F238E27FC236}">
                  <a16:creationId xmlns:a16="http://schemas.microsoft.com/office/drawing/2014/main" id="{F978BE1A-7523-3141-A410-5E41838E90AE}"/>
                </a:ext>
              </a:extLst>
            </p:cNvPr>
            <p:cNvSpPr txBox="1"/>
            <p:nvPr/>
          </p:nvSpPr>
          <p:spPr>
            <a:xfrm>
              <a:off x="6218892" y="1669954"/>
              <a:ext cx="50045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RDF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D46348C-B02B-A641-B4E5-4582DBD73F22}"/>
              </a:ext>
            </a:extLst>
          </p:cNvPr>
          <p:cNvGrpSpPr/>
          <p:nvPr/>
        </p:nvGrpSpPr>
        <p:grpSpPr>
          <a:xfrm>
            <a:off x="6218892" y="2450119"/>
            <a:ext cx="1021218" cy="767328"/>
            <a:chOff x="1895932" y="3453022"/>
            <a:chExt cx="1021218" cy="767328"/>
          </a:xfrm>
        </p:grpSpPr>
        <p:sp>
          <p:nvSpPr>
            <p:cNvPr id="42" name="Recortar rectángulo de esquina sencilla 5">
              <a:extLst>
                <a:ext uri="{FF2B5EF4-FFF2-40B4-BE49-F238E27FC236}">
                  <a16:creationId xmlns:a16="http://schemas.microsoft.com/office/drawing/2014/main" id="{D83CC823-15CC-C746-9316-5FCB8AA3D897}"/>
                </a:ext>
              </a:extLst>
            </p:cNvPr>
            <p:cNvSpPr/>
            <p:nvPr/>
          </p:nvSpPr>
          <p:spPr>
            <a:xfrm>
              <a:off x="2216055" y="3453022"/>
              <a:ext cx="701095" cy="767328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Picture 2" descr="Radiator Icons - Download Free Vector Icons | Noun Project">
              <a:extLst>
                <a:ext uri="{FF2B5EF4-FFF2-40B4-BE49-F238E27FC236}">
                  <a16:creationId xmlns:a16="http://schemas.microsoft.com/office/drawing/2014/main" id="{94BA8AE1-6891-0D41-9E49-A661A0FA7F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6" t="6127" r="19950" b="5359"/>
            <a:stretch/>
          </p:blipFill>
          <p:spPr bwMode="auto">
            <a:xfrm>
              <a:off x="2260573" y="3477863"/>
              <a:ext cx="541621" cy="717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CuadroTexto 4">
              <a:extLst>
                <a:ext uri="{FF2B5EF4-FFF2-40B4-BE49-F238E27FC236}">
                  <a16:creationId xmlns:a16="http://schemas.microsoft.com/office/drawing/2014/main" id="{C7071026-C654-7E43-A344-6E7D9E7F6FEF}"/>
                </a:ext>
              </a:extLst>
            </p:cNvPr>
            <p:cNvSpPr txBox="1"/>
            <p:nvPr/>
          </p:nvSpPr>
          <p:spPr>
            <a:xfrm>
              <a:off x="1895932" y="3884222"/>
              <a:ext cx="50045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RDF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88D8B99-FD9D-2D4D-BDDD-0014B2A650C1}"/>
              </a:ext>
            </a:extLst>
          </p:cNvPr>
          <p:cNvGrpSpPr/>
          <p:nvPr/>
        </p:nvGrpSpPr>
        <p:grpSpPr>
          <a:xfrm>
            <a:off x="6371292" y="1391154"/>
            <a:ext cx="1021218" cy="767328"/>
            <a:chOff x="6218892" y="1238754"/>
            <a:chExt cx="1021218" cy="767328"/>
          </a:xfrm>
        </p:grpSpPr>
        <p:sp>
          <p:nvSpPr>
            <p:cNvPr id="55" name="Recortar rectángulo de esquina sencilla 5">
              <a:extLst>
                <a:ext uri="{FF2B5EF4-FFF2-40B4-BE49-F238E27FC236}">
                  <a16:creationId xmlns:a16="http://schemas.microsoft.com/office/drawing/2014/main" id="{4D12C34D-F3CE-C244-955E-9DC8CFBAC326}"/>
                </a:ext>
              </a:extLst>
            </p:cNvPr>
            <p:cNvSpPr/>
            <p:nvPr/>
          </p:nvSpPr>
          <p:spPr>
            <a:xfrm>
              <a:off x="6539015" y="1238754"/>
              <a:ext cx="701095" cy="767328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6" name="Picture 6" descr="Smart thermometer icon outline style Royalty Free Vector">
              <a:extLst>
                <a:ext uri="{FF2B5EF4-FFF2-40B4-BE49-F238E27FC236}">
                  <a16:creationId xmlns:a16="http://schemas.microsoft.com/office/drawing/2014/main" id="{FC93A10B-5AFA-D64B-B717-8E765CD06A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1" r="21569" b="8647"/>
            <a:stretch/>
          </p:blipFill>
          <p:spPr bwMode="auto">
            <a:xfrm>
              <a:off x="6710949" y="1267093"/>
              <a:ext cx="382431" cy="711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CuadroTexto 4">
              <a:extLst>
                <a:ext uri="{FF2B5EF4-FFF2-40B4-BE49-F238E27FC236}">
                  <a16:creationId xmlns:a16="http://schemas.microsoft.com/office/drawing/2014/main" id="{C47C9B4F-64BF-D843-B40C-50AC78D0BEAB}"/>
                </a:ext>
              </a:extLst>
            </p:cNvPr>
            <p:cNvSpPr txBox="1"/>
            <p:nvPr/>
          </p:nvSpPr>
          <p:spPr>
            <a:xfrm>
              <a:off x="6218892" y="1669954"/>
              <a:ext cx="50045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RDF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76C1152-FB6A-9A40-B661-4968ED763F44}"/>
              </a:ext>
            </a:extLst>
          </p:cNvPr>
          <p:cNvGrpSpPr/>
          <p:nvPr/>
        </p:nvGrpSpPr>
        <p:grpSpPr>
          <a:xfrm>
            <a:off x="6523692" y="1543554"/>
            <a:ext cx="1021218" cy="767328"/>
            <a:chOff x="6218892" y="1238754"/>
            <a:chExt cx="1021218" cy="767328"/>
          </a:xfrm>
        </p:grpSpPr>
        <p:sp>
          <p:nvSpPr>
            <p:cNvPr id="59" name="Recortar rectángulo de esquina sencilla 5">
              <a:extLst>
                <a:ext uri="{FF2B5EF4-FFF2-40B4-BE49-F238E27FC236}">
                  <a16:creationId xmlns:a16="http://schemas.microsoft.com/office/drawing/2014/main" id="{366D6258-3A31-574A-BE72-8A85DB513B5F}"/>
                </a:ext>
              </a:extLst>
            </p:cNvPr>
            <p:cNvSpPr/>
            <p:nvPr/>
          </p:nvSpPr>
          <p:spPr>
            <a:xfrm>
              <a:off x="6539015" y="1238754"/>
              <a:ext cx="701095" cy="767328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0" name="Picture 6" descr="Smart thermometer icon outline style Royalty Free Vector">
              <a:extLst>
                <a:ext uri="{FF2B5EF4-FFF2-40B4-BE49-F238E27FC236}">
                  <a16:creationId xmlns:a16="http://schemas.microsoft.com/office/drawing/2014/main" id="{9FD6363B-1A5B-2A43-BE35-577C33A4F2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1" r="21569" b="8647"/>
            <a:stretch/>
          </p:blipFill>
          <p:spPr bwMode="auto">
            <a:xfrm>
              <a:off x="6710949" y="1267093"/>
              <a:ext cx="382431" cy="711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CuadroTexto 4">
              <a:extLst>
                <a:ext uri="{FF2B5EF4-FFF2-40B4-BE49-F238E27FC236}">
                  <a16:creationId xmlns:a16="http://schemas.microsoft.com/office/drawing/2014/main" id="{D2C49AFE-6ACB-1D4D-BFF2-B81F7D043D09}"/>
                </a:ext>
              </a:extLst>
            </p:cNvPr>
            <p:cNvSpPr txBox="1"/>
            <p:nvPr/>
          </p:nvSpPr>
          <p:spPr>
            <a:xfrm>
              <a:off x="6218892" y="1669954"/>
              <a:ext cx="50045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RDF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DB2AE73-5E5D-FD47-9CC4-4BC28CEA7E4A}"/>
              </a:ext>
            </a:extLst>
          </p:cNvPr>
          <p:cNvGrpSpPr/>
          <p:nvPr/>
        </p:nvGrpSpPr>
        <p:grpSpPr>
          <a:xfrm>
            <a:off x="6371292" y="2602519"/>
            <a:ext cx="1021218" cy="767328"/>
            <a:chOff x="1895932" y="3453022"/>
            <a:chExt cx="1021218" cy="767328"/>
          </a:xfrm>
        </p:grpSpPr>
        <p:sp>
          <p:nvSpPr>
            <p:cNvPr id="63" name="Recortar rectángulo de esquina sencilla 5">
              <a:extLst>
                <a:ext uri="{FF2B5EF4-FFF2-40B4-BE49-F238E27FC236}">
                  <a16:creationId xmlns:a16="http://schemas.microsoft.com/office/drawing/2014/main" id="{AC8BD3DD-7FF2-CA43-9535-3064F730E66B}"/>
                </a:ext>
              </a:extLst>
            </p:cNvPr>
            <p:cNvSpPr/>
            <p:nvPr/>
          </p:nvSpPr>
          <p:spPr>
            <a:xfrm>
              <a:off x="2216055" y="3453022"/>
              <a:ext cx="701095" cy="767328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4" name="Picture 2" descr="Radiator Icons - Download Free Vector Icons | Noun Project">
              <a:extLst>
                <a:ext uri="{FF2B5EF4-FFF2-40B4-BE49-F238E27FC236}">
                  <a16:creationId xmlns:a16="http://schemas.microsoft.com/office/drawing/2014/main" id="{5FC2E3AF-D06C-BF4F-8976-5D7A946D3D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6" t="6127" r="19950" b="5359"/>
            <a:stretch/>
          </p:blipFill>
          <p:spPr bwMode="auto">
            <a:xfrm>
              <a:off x="2260573" y="3477863"/>
              <a:ext cx="541621" cy="717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CuadroTexto 4">
              <a:extLst>
                <a:ext uri="{FF2B5EF4-FFF2-40B4-BE49-F238E27FC236}">
                  <a16:creationId xmlns:a16="http://schemas.microsoft.com/office/drawing/2014/main" id="{675CA49E-DC35-DA4E-B3D8-D64857C6C449}"/>
                </a:ext>
              </a:extLst>
            </p:cNvPr>
            <p:cNvSpPr txBox="1"/>
            <p:nvPr/>
          </p:nvSpPr>
          <p:spPr>
            <a:xfrm>
              <a:off x="1895932" y="3884222"/>
              <a:ext cx="50045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RDF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08C244-E9B6-1F43-A554-EBEE409BFDE2}"/>
              </a:ext>
            </a:extLst>
          </p:cNvPr>
          <p:cNvGrpSpPr/>
          <p:nvPr/>
        </p:nvGrpSpPr>
        <p:grpSpPr>
          <a:xfrm>
            <a:off x="6259711" y="3593145"/>
            <a:ext cx="1021218" cy="767328"/>
            <a:chOff x="6259711" y="3593145"/>
            <a:chExt cx="1021218" cy="7673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1C1F2D-7FF3-E64D-8D17-8429C9099C0C}"/>
                </a:ext>
              </a:extLst>
            </p:cNvPr>
            <p:cNvGrpSpPr/>
            <p:nvPr/>
          </p:nvGrpSpPr>
          <p:grpSpPr>
            <a:xfrm>
              <a:off x="6259711" y="3593145"/>
              <a:ext cx="1021218" cy="767328"/>
              <a:chOff x="811416" y="1653239"/>
              <a:chExt cx="1021218" cy="767328"/>
            </a:xfrm>
          </p:grpSpPr>
          <p:sp>
            <p:nvSpPr>
              <p:cNvPr id="15" name="Recortar rectángulo de esquina sencilla 5">
                <a:extLst>
                  <a:ext uri="{FF2B5EF4-FFF2-40B4-BE49-F238E27FC236}">
                    <a16:creationId xmlns:a16="http://schemas.microsoft.com/office/drawing/2014/main" id="{F8618C87-CA19-7A4E-96C8-AEF9FA6B35FB}"/>
                  </a:ext>
                </a:extLst>
              </p:cNvPr>
              <p:cNvSpPr/>
              <p:nvPr/>
            </p:nvSpPr>
            <p:spPr>
              <a:xfrm>
                <a:off x="1131539" y="1653239"/>
                <a:ext cx="701095" cy="767328"/>
              </a:xfrm>
              <a:prstGeom prst="snip1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080" name="Picture 8" descr="Electric kettle icon simple black style Royalty Free Vector">
                <a:extLst>
                  <a:ext uri="{FF2B5EF4-FFF2-40B4-BE49-F238E27FC236}">
                    <a16:creationId xmlns:a16="http://schemas.microsoft.com/office/drawing/2014/main" id="{B67D614F-FCC2-8A45-AE3E-8B328A669C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61" t="18055" r="11519" b="9152"/>
              <a:stretch/>
            </p:blipFill>
            <p:spPr bwMode="auto">
              <a:xfrm>
                <a:off x="1173705" y="1741430"/>
                <a:ext cx="616762" cy="623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CuadroTexto 4">
                <a:extLst>
                  <a:ext uri="{FF2B5EF4-FFF2-40B4-BE49-F238E27FC236}">
                    <a16:creationId xmlns:a16="http://schemas.microsoft.com/office/drawing/2014/main" id="{B3C456A0-B8AB-CE4C-9167-014CB846845B}"/>
                  </a:ext>
                </a:extLst>
              </p:cNvPr>
              <p:cNvSpPr txBox="1"/>
              <p:nvPr/>
            </p:nvSpPr>
            <p:spPr>
              <a:xfrm>
                <a:off x="811416" y="2084439"/>
                <a:ext cx="500458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RDF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164CA0-5F91-8A4A-9D12-44417C775F22}"/>
                </a:ext>
              </a:extLst>
            </p:cNvPr>
            <p:cNvSpPr/>
            <p:nvPr/>
          </p:nvSpPr>
          <p:spPr bwMode="auto">
            <a:xfrm rot="2710490">
              <a:off x="7039260" y="3653014"/>
              <a:ext cx="185546" cy="1307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ES" sz="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4" name="Esquina doblada 2">
            <a:extLst>
              <a:ext uri="{FF2B5EF4-FFF2-40B4-BE49-F238E27FC236}">
                <a16:creationId xmlns:a16="http://schemas.microsoft.com/office/drawing/2014/main" id="{1C0B4A64-2ED9-294D-B61A-D6802E41431C}"/>
              </a:ext>
            </a:extLst>
          </p:cNvPr>
          <p:cNvSpPr/>
          <p:nvPr/>
        </p:nvSpPr>
        <p:spPr>
          <a:xfrm rot="10800000">
            <a:off x="1838485" y="1982534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CuadroTexto 4">
            <a:extLst>
              <a:ext uri="{FF2B5EF4-FFF2-40B4-BE49-F238E27FC236}">
                <a16:creationId xmlns:a16="http://schemas.microsoft.com/office/drawing/2014/main" id="{7FEC423C-E73A-2A47-BFED-0D9B3058D52A}"/>
              </a:ext>
            </a:extLst>
          </p:cNvPr>
          <p:cNvSpPr txBox="1"/>
          <p:nvPr/>
        </p:nvSpPr>
        <p:spPr>
          <a:xfrm>
            <a:off x="1295400" y="2179924"/>
            <a:ext cx="813043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SPARQL</a:t>
            </a:r>
          </a:p>
        </p:txBody>
      </p: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02D6DBF0-BE61-2345-80BB-AC73211745E6}"/>
              </a:ext>
            </a:extLst>
          </p:cNvPr>
          <p:cNvCxnSpPr>
            <a:cxnSpLocks/>
            <a:stCxn id="74" idx="1"/>
            <a:endCxn id="5" idx="0"/>
          </p:cNvCxnSpPr>
          <p:nvPr/>
        </p:nvCxnSpPr>
        <p:spPr bwMode="auto">
          <a:xfrm>
            <a:off x="2333116" y="2251752"/>
            <a:ext cx="1698684" cy="619145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6" name="Left-right Arrow 95">
            <a:extLst>
              <a:ext uri="{FF2B5EF4-FFF2-40B4-BE49-F238E27FC236}">
                <a16:creationId xmlns:a16="http://schemas.microsoft.com/office/drawing/2014/main" id="{16D644E1-822D-F34A-B983-D92B34EADAEB}"/>
              </a:ext>
            </a:extLst>
          </p:cNvPr>
          <p:cNvSpPr/>
          <p:nvPr/>
        </p:nvSpPr>
        <p:spPr>
          <a:xfrm rot="10800000">
            <a:off x="4570950" y="2946087"/>
            <a:ext cx="770275" cy="220402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25C8874-77CA-BC4E-8D48-FE3409EA89A9}"/>
              </a:ext>
            </a:extLst>
          </p:cNvPr>
          <p:cNvGrpSpPr/>
          <p:nvPr/>
        </p:nvGrpSpPr>
        <p:grpSpPr>
          <a:xfrm>
            <a:off x="7712633" y="2501894"/>
            <a:ext cx="1021218" cy="767328"/>
            <a:chOff x="6267375" y="5378788"/>
            <a:chExt cx="1021218" cy="767328"/>
          </a:xfrm>
        </p:grpSpPr>
        <p:sp>
          <p:nvSpPr>
            <p:cNvPr id="100" name="Recortar rectángulo de esquina sencilla 5">
              <a:extLst>
                <a:ext uri="{FF2B5EF4-FFF2-40B4-BE49-F238E27FC236}">
                  <a16:creationId xmlns:a16="http://schemas.microsoft.com/office/drawing/2014/main" id="{87D7373C-CA88-FF4E-AB6F-77CCF3618F01}"/>
                </a:ext>
              </a:extLst>
            </p:cNvPr>
            <p:cNvSpPr/>
            <p:nvPr/>
          </p:nvSpPr>
          <p:spPr>
            <a:xfrm>
              <a:off x="6587498" y="5378788"/>
              <a:ext cx="701095" cy="767328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128" name="Picture 8" descr="дом Ico - bagno.site">
              <a:extLst>
                <a:ext uri="{FF2B5EF4-FFF2-40B4-BE49-F238E27FC236}">
                  <a16:creationId xmlns:a16="http://schemas.microsoft.com/office/drawing/2014/main" id="{59F907CC-2435-4A48-B528-84AA9BCFD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5374" y="5504011"/>
              <a:ext cx="565341" cy="565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CuadroTexto 4">
              <a:extLst>
                <a:ext uri="{FF2B5EF4-FFF2-40B4-BE49-F238E27FC236}">
                  <a16:creationId xmlns:a16="http://schemas.microsoft.com/office/drawing/2014/main" id="{C66ADFEC-1833-644C-B411-A3D6030C781D}"/>
                </a:ext>
              </a:extLst>
            </p:cNvPr>
            <p:cNvSpPr txBox="1"/>
            <p:nvPr/>
          </p:nvSpPr>
          <p:spPr>
            <a:xfrm>
              <a:off x="6267375" y="5809988"/>
              <a:ext cx="50045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RDF</a:t>
              </a:r>
            </a:p>
          </p:txBody>
        </p:sp>
      </p:grpSp>
      <p:cxnSp>
        <p:nvCxnSpPr>
          <p:cNvPr id="106" name="Curved Connector 105">
            <a:extLst>
              <a:ext uri="{FF2B5EF4-FFF2-40B4-BE49-F238E27FC236}">
                <a16:creationId xmlns:a16="http://schemas.microsoft.com/office/drawing/2014/main" id="{65A6887F-C448-E745-8B3C-FDE9C4FFF8FF}"/>
              </a:ext>
            </a:extLst>
          </p:cNvPr>
          <p:cNvCxnSpPr>
            <a:cxnSpLocks/>
            <a:stCxn id="15" idx="0"/>
            <a:endCxn id="100" idx="1"/>
          </p:cNvCxnSpPr>
          <p:nvPr/>
        </p:nvCxnSpPr>
        <p:spPr>
          <a:xfrm flipV="1">
            <a:off x="7280929" y="3269222"/>
            <a:ext cx="1102375" cy="707587"/>
          </a:xfrm>
          <a:prstGeom prst="curved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>
            <a:extLst>
              <a:ext uri="{FF2B5EF4-FFF2-40B4-BE49-F238E27FC236}">
                <a16:creationId xmlns:a16="http://schemas.microsoft.com/office/drawing/2014/main" id="{1D09B3AF-426B-4442-958C-7CEF18BDE671}"/>
              </a:ext>
            </a:extLst>
          </p:cNvPr>
          <p:cNvCxnSpPr>
            <a:cxnSpLocks/>
            <a:stCxn id="63" idx="0"/>
          </p:cNvCxnSpPr>
          <p:nvPr/>
        </p:nvCxnSpPr>
        <p:spPr>
          <a:xfrm flipV="1">
            <a:off x="7392510" y="2870897"/>
            <a:ext cx="640246" cy="11528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>
            <a:extLst>
              <a:ext uri="{FF2B5EF4-FFF2-40B4-BE49-F238E27FC236}">
                <a16:creationId xmlns:a16="http://schemas.microsoft.com/office/drawing/2014/main" id="{0DF3C3B4-E8DB-A642-9F4B-58258487F75F}"/>
              </a:ext>
            </a:extLst>
          </p:cNvPr>
          <p:cNvCxnSpPr>
            <a:cxnSpLocks/>
            <a:stCxn id="59" idx="0"/>
            <a:endCxn id="100" idx="3"/>
          </p:cNvCxnSpPr>
          <p:nvPr/>
        </p:nvCxnSpPr>
        <p:spPr>
          <a:xfrm>
            <a:off x="7544910" y="1927218"/>
            <a:ext cx="838394" cy="574676"/>
          </a:xfrm>
          <a:prstGeom prst="curved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35B201B-441E-8E43-8473-BAE6AEE7FC1D}"/>
              </a:ext>
            </a:extLst>
          </p:cNvPr>
          <p:cNvSpPr txBox="1"/>
          <p:nvPr/>
        </p:nvSpPr>
        <p:spPr>
          <a:xfrm>
            <a:off x="7893234" y="177411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dirty="0"/>
              <a:t>&lt;&lt;linked&gt;&gt;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20EB7C2-0D0C-EA48-8F30-6C41EF915277}"/>
              </a:ext>
            </a:extLst>
          </p:cNvPr>
          <p:cNvSpPr txBox="1"/>
          <p:nvPr/>
        </p:nvSpPr>
        <p:spPr>
          <a:xfrm>
            <a:off x="7547989" y="3911084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dirty="0"/>
              <a:t>&lt;&lt;linked&gt;&gt;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F860685-DF59-974F-9961-40ECA3FEA120}"/>
              </a:ext>
            </a:extLst>
          </p:cNvPr>
          <p:cNvSpPr txBox="1"/>
          <p:nvPr/>
        </p:nvSpPr>
        <p:spPr>
          <a:xfrm>
            <a:off x="7215299" y="2440158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dirty="0"/>
              <a:t>&lt;&lt;linked&gt;&gt;</a:t>
            </a:r>
          </a:p>
        </p:txBody>
      </p:sp>
      <p:sp>
        <p:nvSpPr>
          <p:cNvPr id="68" name="Llamada rectangular 15">
            <a:extLst>
              <a:ext uri="{FF2B5EF4-FFF2-40B4-BE49-F238E27FC236}">
                <a16:creationId xmlns:a16="http://schemas.microsoft.com/office/drawing/2014/main" id="{55FBDC68-E682-1049-BE2D-5A858415CD80}"/>
              </a:ext>
            </a:extLst>
          </p:cNvPr>
          <p:cNvSpPr/>
          <p:nvPr/>
        </p:nvSpPr>
        <p:spPr>
          <a:xfrm>
            <a:off x="786034" y="1195361"/>
            <a:ext cx="3022009" cy="609322"/>
          </a:xfrm>
          <a:prstGeom prst="wedgeRectCallout">
            <a:avLst>
              <a:gd name="adj1" fmla="val -12107"/>
              <a:gd name="adj2" fmla="val 886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Find anything is either a sensor or a floor</a:t>
            </a:r>
          </a:p>
        </p:txBody>
      </p:sp>
      <p:pic>
        <p:nvPicPr>
          <p:cNvPr id="69" name="Picture 4" descr="Green check mark icon checkmark in circle Vector Image">
            <a:extLst>
              <a:ext uri="{FF2B5EF4-FFF2-40B4-BE49-F238E27FC236}">
                <a16:creationId xmlns:a16="http://schemas.microsoft.com/office/drawing/2014/main" id="{7144FE2B-1A19-F84A-934D-260E0C334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60" b="72070" l="22424" r="86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95" t="9733" r="5316" b="21004"/>
          <a:stretch/>
        </p:blipFill>
        <p:spPr bwMode="auto">
          <a:xfrm>
            <a:off x="3243716" y="1302325"/>
            <a:ext cx="584244" cy="54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CEBCA2A4-69A4-C942-9E76-B63FB11DF3C8}"/>
              </a:ext>
            </a:extLst>
          </p:cNvPr>
          <p:cNvSpPr/>
          <p:nvPr/>
        </p:nvSpPr>
        <p:spPr bwMode="auto">
          <a:xfrm>
            <a:off x="268046" y="610376"/>
            <a:ext cx="7945045" cy="4566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1"/>
                </a:solidFill>
              </a:rPr>
              <a:t>Tell me the rooms of the building that have a temperature sensor</a:t>
            </a:r>
          </a:p>
        </p:txBody>
      </p:sp>
      <p:sp>
        <p:nvSpPr>
          <p:cNvPr id="72" name="Esquina doblada 2">
            <a:extLst>
              <a:ext uri="{FF2B5EF4-FFF2-40B4-BE49-F238E27FC236}">
                <a16:creationId xmlns:a16="http://schemas.microsoft.com/office/drawing/2014/main" id="{37F73A3B-691C-CB42-A759-14EB09F413BD}"/>
              </a:ext>
            </a:extLst>
          </p:cNvPr>
          <p:cNvSpPr/>
          <p:nvPr/>
        </p:nvSpPr>
        <p:spPr>
          <a:xfrm rot="10800000">
            <a:off x="1838485" y="2791458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CuadroTexto 4">
            <a:extLst>
              <a:ext uri="{FF2B5EF4-FFF2-40B4-BE49-F238E27FC236}">
                <a16:creationId xmlns:a16="http://schemas.microsoft.com/office/drawing/2014/main" id="{E753A4C7-C16B-2347-A88A-98FBCC88FC90}"/>
              </a:ext>
            </a:extLst>
          </p:cNvPr>
          <p:cNvSpPr txBox="1"/>
          <p:nvPr/>
        </p:nvSpPr>
        <p:spPr>
          <a:xfrm>
            <a:off x="1295400" y="2988848"/>
            <a:ext cx="646331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IDs list</a:t>
            </a:r>
          </a:p>
        </p:txBody>
      </p: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28285775-E55E-3944-BC62-F6A4137E3E9B}"/>
              </a:ext>
            </a:extLst>
          </p:cNvPr>
          <p:cNvCxnSpPr>
            <a:cxnSpLocks/>
            <a:stCxn id="5" idx="1"/>
            <a:endCxn id="72" idx="1"/>
          </p:cNvCxnSpPr>
          <p:nvPr/>
        </p:nvCxnSpPr>
        <p:spPr bwMode="auto">
          <a:xfrm flipH="1">
            <a:off x="2333116" y="3058055"/>
            <a:ext cx="1204052" cy="26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384D4A3-FC29-154A-BB3D-3D2B07F952DE}"/>
              </a:ext>
            </a:extLst>
          </p:cNvPr>
          <p:cNvSpPr/>
          <p:nvPr/>
        </p:nvSpPr>
        <p:spPr bwMode="auto">
          <a:xfrm>
            <a:off x="327104" y="3847849"/>
            <a:ext cx="5547529" cy="109632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5A1EA9-3E59-8842-9608-F597B4AB4E6B}"/>
              </a:ext>
            </a:extLst>
          </p:cNvPr>
          <p:cNvSpPr txBox="1"/>
          <p:nvPr/>
        </p:nvSpPr>
        <p:spPr>
          <a:xfrm>
            <a:off x="577165" y="3911084"/>
            <a:ext cx="5198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F</a:t>
            </a:r>
            <a:r>
              <a:rPr lang="en-ES" dirty="0"/>
              <a:t>or each ID, retrieve its Semantic Descriptor</a:t>
            </a:r>
          </a:p>
          <a:p>
            <a:pPr marL="342900" indent="-342900">
              <a:buAutoNum type="arabicPeriod"/>
            </a:pPr>
            <a:r>
              <a:rPr lang="en-ES" dirty="0"/>
              <a:t>Aggregate the Semantic Descriptors</a:t>
            </a:r>
          </a:p>
          <a:p>
            <a:pPr marL="342900" indent="-342900">
              <a:buAutoNum type="arabicPeriod"/>
            </a:pPr>
            <a:r>
              <a:rPr lang="en-ES" dirty="0"/>
              <a:t>Solve the former query locally by a client (AE)</a:t>
            </a:r>
          </a:p>
        </p:txBody>
      </p:sp>
    </p:spTree>
    <p:extLst>
      <p:ext uri="{BB962C8B-B14F-4D97-AF65-F5344CB8AC3E}">
        <p14:creationId xmlns:p14="http://schemas.microsoft.com/office/powerpoint/2010/main" val="3076739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45DE8-9F88-D04F-91B5-881C65EB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ES" dirty="0"/>
              <a:t>emo 1: </a:t>
            </a:r>
            <a:r>
              <a:rPr lang="en-GB" dirty="0"/>
              <a:t>Find anything that measures temperature</a:t>
            </a:r>
            <a:endParaRPr lang="en-E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F6B20-1918-F145-BD82-D94A29DDBF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631D3C-B322-41C9-B213-0B044B1AFDFE}" type="slidenum">
              <a:rPr lang="es-E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421E1-F687-5C40-9078-BEE9AC814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720969"/>
            <a:ext cx="8131629" cy="560363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PREFIX </a:t>
            </a:r>
            <a:r>
              <a:rPr lang="en-GB" dirty="0" err="1">
                <a:latin typeface="Abadi MT Condensed Light" panose="020B0306030101010103" pitchFamily="34" charset="77"/>
              </a:rPr>
              <a:t>saref</a:t>
            </a:r>
            <a:r>
              <a:rPr lang="en-GB" dirty="0">
                <a:latin typeface="Abadi MT Condensed Light" panose="020B0306030101010103" pitchFamily="34" charset="77"/>
              </a:rPr>
              <a:t>: &lt;https://</a:t>
            </a:r>
            <a:r>
              <a:rPr lang="en-GB" dirty="0" err="1">
                <a:latin typeface="Abadi MT Condensed Light" panose="020B0306030101010103" pitchFamily="34" charset="77"/>
              </a:rPr>
              <a:t>saref.etsi.org</a:t>
            </a:r>
            <a:r>
              <a:rPr lang="en-GB" dirty="0">
                <a:latin typeface="Abadi MT Condensed Light" panose="020B0306030101010103" pitchFamily="34" charset="77"/>
              </a:rPr>
              <a:t>/core/&gt;</a:t>
            </a:r>
          </a:p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PREFIX sim: &lt;http://stf-589-sim.es/core#&gt;</a:t>
            </a:r>
          </a:p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SELECT DISTINCT ?AE_ID  {</a:t>
            </a:r>
          </a:p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    GRAPH ?CSE_ID {</a:t>
            </a:r>
          </a:p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    	?CSE_ID a </a:t>
            </a:r>
            <a:r>
              <a:rPr lang="en-GB" dirty="0" err="1">
                <a:latin typeface="Abadi MT Condensed Light" panose="020B0306030101010103" pitchFamily="34" charset="77"/>
              </a:rPr>
              <a:t>sim:CSE</a:t>
            </a:r>
            <a:r>
              <a:rPr lang="en-GB" dirty="0">
                <a:latin typeface="Abadi MT Condensed Light" panose="020B0306030101010103" pitchFamily="34" charset="77"/>
              </a:rPr>
              <a:t> .</a:t>
            </a:r>
          </a:p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    	?CSE_ID </a:t>
            </a:r>
            <a:r>
              <a:rPr lang="en-GB" dirty="0" err="1">
                <a:latin typeface="Abadi MT Condensed Light" panose="020B0306030101010103" pitchFamily="34" charset="77"/>
              </a:rPr>
              <a:t>sim:hasRegistered</a:t>
            </a:r>
            <a:r>
              <a:rPr lang="en-GB" dirty="0">
                <a:latin typeface="Abadi MT Condensed Light" panose="020B0306030101010103" pitchFamily="34" charset="77"/>
              </a:rPr>
              <a:t> ?AE_ID .</a:t>
            </a:r>
          </a:p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    	?AE_ID a ?type .</a:t>
            </a:r>
          </a:p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    	?AE_ID </a:t>
            </a:r>
            <a:r>
              <a:rPr lang="en-GB" dirty="0" err="1">
                <a:latin typeface="Abadi MT Condensed Light" panose="020B0306030101010103" pitchFamily="34" charset="77"/>
              </a:rPr>
              <a:t>saref:measuresProperty</a:t>
            </a:r>
            <a:r>
              <a:rPr lang="en-GB" dirty="0">
                <a:latin typeface="Abadi MT Condensed Light" panose="020B0306030101010103" pitchFamily="34" charset="77"/>
              </a:rPr>
              <a:t> ?property .</a:t>
            </a:r>
          </a:p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        ?property a </a:t>
            </a:r>
            <a:r>
              <a:rPr lang="en-GB" dirty="0" err="1">
                <a:latin typeface="Abadi MT Condensed Light" panose="020B0306030101010103" pitchFamily="34" charset="77"/>
              </a:rPr>
              <a:t>saref:Temperature</a:t>
            </a:r>
            <a:r>
              <a:rPr lang="en-GB" dirty="0">
                <a:latin typeface="Abadi MT Condensed Light" panose="020B0306030101010103" pitchFamily="34" charset="77"/>
              </a:rPr>
              <a:t> .</a:t>
            </a:r>
          </a:p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    }</a:t>
            </a:r>
          </a:p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    VALUES ?CSE_ID { &lt;http://stf-589-sim.linkeddata.es/syntectic-cse-4&gt;}</a:t>
            </a:r>
          </a:p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}</a:t>
            </a:r>
            <a:endParaRPr lang="en-ES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253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DFA2D-1B37-0A41-9D14-860A00D4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sz="1400" dirty="0"/>
              <a:t>Demo 2: </a:t>
            </a:r>
            <a:r>
              <a:rPr lang="en-GB" sz="1400" dirty="0"/>
              <a:t>Find anything that measures temperature and return its types</a:t>
            </a:r>
            <a:endParaRPr lang="en-E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ED12C2-F88A-FF4B-9B61-71D2081A4F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631D3C-B322-41C9-B213-0B044B1AFDFE}" type="slidenum">
              <a:rPr lang="es-E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19449-158A-4D4D-8C9A-CFA5A23EE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203" y="694018"/>
            <a:ext cx="8019661" cy="560363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PREFIX </a:t>
            </a:r>
            <a:r>
              <a:rPr lang="en-GB" dirty="0" err="1">
                <a:latin typeface="Abadi MT Condensed Light" panose="020B0306030101010103" pitchFamily="34" charset="77"/>
              </a:rPr>
              <a:t>saref</a:t>
            </a:r>
            <a:r>
              <a:rPr lang="en-GB" dirty="0">
                <a:latin typeface="Abadi MT Condensed Light" panose="020B0306030101010103" pitchFamily="34" charset="77"/>
              </a:rPr>
              <a:t>: &lt;https://</a:t>
            </a:r>
            <a:r>
              <a:rPr lang="en-GB" dirty="0" err="1">
                <a:latin typeface="Abadi MT Condensed Light" panose="020B0306030101010103" pitchFamily="34" charset="77"/>
              </a:rPr>
              <a:t>saref.etsi.org</a:t>
            </a:r>
            <a:r>
              <a:rPr lang="en-GB" dirty="0">
                <a:latin typeface="Abadi MT Condensed Light" panose="020B0306030101010103" pitchFamily="34" charset="77"/>
              </a:rPr>
              <a:t>/core/&gt;</a:t>
            </a:r>
          </a:p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PREFIX sim: &lt;http://stf-589-sim.es/core#&gt;</a:t>
            </a:r>
          </a:p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SELECT DISTINCT ?AE_ID ?</a:t>
            </a:r>
            <a:r>
              <a:rPr lang="en-GB" dirty="0" err="1">
                <a:latin typeface="Abadi MT Condensed Light" panose="020B0306030101010103" pitchFamily="34" charset="77"/>
              </a:rPr>
              <a:t>AE_type</a:t>
            </a:r>
            <a:r>
              <a:rPr lang="en-GB" dirty="0">
                <a:latin typeface="Abadi MT Condensed Light" panose="020B0306030101010103" pitchFamily="34" charset="77"/>
              </a:rPr>
              <a:t> {</a:t>
            </a:r>
          </a:p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    GRAPH ?CSE_ID {</a:t>
            </a:r>
          </a:p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    	?CSE_ID a &lt;http://stf-589-sim.es/</a:t>
            </a:r>
            <a:r>
              <a:rPr lang="en-GB" dirty="0" err="1">
                <a:latin typeface="Abadi MT Condensed Light" panose="020B0306030101010103" pitchFamily="34" charset="77"/>
              </a:rPr>
              <a:t>core#CSE</a:t>
            </a:r>
            <a:r>
              <a:rPr lang="en-GB" dirty="0">
                <a:latin typeface="Abadi MT Condensed Light" panose="020B0306030101010103" pitchFamily="34" charset="77"/>
              </a:rPr>
              <a:t>&gt; .</a:t>
            </a:r>
          </a:p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    	?CSE_ID </a:t>
            </a:r>
            <a:r>
              <a:rPr lang="en-GB" dirty="0" err="1">
                <a:latin typeface="Abadi MT Condensed Light" panose="020B0306030101010103" pitchFamily="34" charset="77"/>
              </a:rPr>
              <a:t>sim:hasRegistered</a:t>
            </a:r>
            <a:r>
              <a:rPr lang="en-GB" dirty="0">
                <a:latin typeface="Abadi MT Condensed Light" panose="020B0306030101010103" pitchFamily="34" charset="77"/>
              </a:rPr>
              <a:t> ?AE_ID .</a:t>
            </a:r>
          </a:p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    	?AE_ID a ?</a:t>
            </a:r>
            <a:r>
              <a:rPr lang="en-GB" dirty="0" err="1">
                <a:latin typeface="Abadi MT Condensed Light" panose="020B0306030101010103" pitchFamily="34" charset="77"/>
              </a:rPr>
              <a:t>AE_type</a:t>
            </a:r>
            <a:r>
              <a:rPr lang="en-GB" dirty="0">
                <a:latin typeface="Abadi MT Condensed Light" panose="020B0306030101010103" pitchFamily="34" charset="77"/>
              </a:rPr>
              <a:t> .</a:t>
            </a:r>
          </a:p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    	?AE_ID </a:t>
            </a:r>
            <a:r>
              <a:rPr lang="en-GB" dirty="0" err="1">
                <a:latin typeface="Abadi MT Condensed Light" panose="020B0306030101010103" pitchFamily="34" charset="77"/>
              </a:rPr>
              <a:t>saref:measuresProperty</a:t>
            </a:r>
            <a:r>
              <a:rPr lang="en-GB" dirty="0">
                <a:latin typeface="Abadi MT Condensed Light" panose="020B0306030101010103" pitchFamily="34" charset="77"/>
              </a:rPr>
              <a:t> ?property .</a:t>
            </a:r>
          </a:p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        ?property a </a:t>
            </a:r>
            <a:r>
              <a:rPr lang="en-GB" dirty="0" err="1">
                <a:latin typeface="Abadi MT Condensed Light" panose="020B0306030101010103" pitchFamily="34" charset="77"/>
              </a:rPr>
              <a:t>saref:Temperature</a:t>
            </a:r>
            <a:r>
              <a:rPr lang="en-GB" dirty="0">
                <a:latin typeface="Abadi MT Condensed Light" panose="020B0306030101010103" pitchFamily="34" charset="77"/>
              </a:rPr>
              <a:t> .</a:t>
            </a:r>
          </a:p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    }</a:t>
            </a:r>
          </a:p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    VALUES ?CSE_ID { &lt;http://stf-589-sim.linkeddata.es/syntectic-cse-4&gt;}</a:t>
            </a:r>
          </a:p>
          <a:p>
            <a:pPr marL="0" indent="0">
              <a:buNone/>
            </a:pPr>
            <a:r>
              <a:rPr lang="en-GB" dirty="0">
                <a:latin typeface="Abadi MT Condensed Light" panose="020B0306030101010103" pitchFamily="34" charset="77"/>
              </a:rPr>
              <a:t>}</a:t>
            </a:r>
            <a:endParaRPr lang="en-ES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88823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DFA2D-1B37-0A41-9D14-860A00D4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sz="1400" dirty="0"/>
              <a:t>Demo 2: </a:t>
            </a:r>
            <a:r>
              <a:rPr lang="en-GB" sz="1400" dirty="0"/>
              <a:t>Tell me the rooms of the building that have a temperature sensor</a:t>
            </a:r>
            <a:endParaRPr lang="en-E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ED12C2-F88A-FF4B-9B61-71D2081A4F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631D3C-B322-41C9-B213-0B044B1AFDFE}" type="slidenum">
              <a:rPr lang="es-E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19449-158A-4D4D-8C9A-CFA5A23EE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203" y="694018"/>
            <a:ext cx="8019661" cy="5603631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badi MT Condensed Light" panose="020B0306030101010103" pitchFamily="34" charset="77"/>
              </a:rPr>
              <a:t>PREFIX </a:t>
            </a:r>
            <a:r>
              <a:rPr lang="en-GB" sz="2000" dirty="0" err="1">
                <a:latin typeface="Abadi MT Condensed Light" panose="020B0306030101010103" pitchFamily="34" charset="77"/>
              </a:rPr>
              <a:t>saref</a:t>
            </a:r>
            <a:r>
              <a:rPr lang="en-GB" sz="2000" dirty="0">
                <a:latin typeface="Abadi MT Condensed Light" panose="020B0306030101010103" pitchFamily="34" charset="77"/>
              </a:rPr>
              <a:t>: &lt;https://</a:t>
            </a:r>
            <a:r>
              <a:rPr lang="en-GB" sz="2000" dirty="0" err="1">
                <a:latin typeface="Abadi MT Condensed Light" panose="020B0306030101010103" pitchFamily="34" charset="77"/>
              </a:rPr>
              <a:t>saref.etsi.org</a:t>
            </a:r>
            <a:r>
              <a:rPr lang="en-GB" sz="2000" dirty="0">
                <a:latin typeface="Abadi MT Condensed Light" panose="020B0306030101010103" pitchFamily="34" charset="77"/>
              </a:rPr>
              <a:t>/core/&gt;</a:t>
            </a:r>
          </a:p>
          <a:p>
            <a:pPr marL="0" indent="0">
              <a:buNone/>
            </a:pPr>
            <a:r>
              <a:rPr lang="en-GB" sz="2000" dirty="0">
                <a:latin typeface="Abadi MT Condensed Light" panose="020B0306030101010103" pitchFamily="34" charset="77"/>
              </a:rPr>
              <a:t>PREFIX sim: &lt;http://stf-589-sim.es/core#&gt;</a:t>
            </a:r>
          </a:p>
          <a:p>
            <a:pPr marL="0" indent="0">
              <a:buNone/>
            </a:pPr>
            <a:r>
              <a:rPr lang="en-GB" sz="2000" dirty="0">
                <a:latin typeface="Abadi MT Condensed Light" panose="020B0306030101010103" pitchFamily="34" charset="77"/>
              </a:rPr>
              <a:t>PREFIX </a:t>
            </a:r>
            <a:r>
              <a:rPr lang="en-GB" sz="2000" dirty="0" err="1">
                <a:latin typeface="Abadi MT Condensed Light" panose="020B0306030101010103" pitchFamily="34" charset="77"/>
              </a:rPr>
              <a:t>rdfs</a:t>
            </a:r>
            <a:r>
              <a:rPr lang="en-GB" sz="2000" dirty="0">
                <a:latin typeface="Abadi MT Condensed Light" panose="020B0306030101010103" pitchFamily="34" charset="77"/>
              </a:rPr>
              <a:t>: &lt;http://www.w3.org/2000/01/</a:t>
            </a:r>
            <a:r>
              <a:rPr lang="en-GB" sz="2000" dirty="0" err="1">
                <a:latin typeface="Abadi MT Condensed Light" panose="020B0306030101010103" pitchFamily="34" charset="77"/>
              </a:rPr>
              <a:t>rdf</a:t>
            </a:r>
            <a:r>
              <a:rPr lang="en-GB" sz="2000" dirty="0">
                <a:latin typeface="Abadi MT Condensed Light" panose="020B0306030101010103" pitchFamily="34" charset="77"/>
              </a:rPr>
              <a:t>-schema#&gt;</a:t>
            </a:r>
          </a:p>
          <a:p>
            <a:pPr marL="0" indent="0">
              <a:buNone/>
            </a:pPr>
            <a:endParaRPr lang="en-GB" sz="2000" dirty="0">
              <a:latin typeface="Abadi MT Condensed Light" panose="020B0306030101010103" pitchFamily="34" charset="77"/>
            </a:endParaRPr>
          </a:p>
          <a:p>
            <a:pPr marL="0" indent="0">
              <a:buNone/>
            </a:pPr>
            <a:r>
              <a:rPr lang="en-GB" sz="2000" dirty="0">
                <a:latin typeface="Abadi MT Condensed Light" panose="020B0306030101010103" pitchFamily="34" charset="77"/>
              </a:rPr>
              <a:t>SELECT DISTINCT ?AE_ID ?</a:t>
            </a:r>
            <a:r>
              <a:rPr lang="en-GB" sz="2000" dirty="0" err="1">
                <a:latin typeface="Abadi MT Condensed Light" panose="020B0306030101010103" pitchFamily="34" charset="77"/>
              </a:rPr>
              <a:t>room_type</a:t>
            </a:r>
            <a:r>
              <a:rPr lang="en-GB" sz="2000" dirty="0">
                <a:latin typeface="Abadi MT Condensed Light" panose="020B0306030101010103" pitchFamily="34" charset="77"/>
              </a:rPr>
              <a:t> {</a:t>
            </a:r>
          </a:p>
          <a:p>
            <a:pPr marL="0" indent="0">
              <a:buNone/>
            </a:pPr>
            <a:r>
              <a:rPr lang="en-GB" sz="2000" dirty="0">
                <a:latin typeface="Abadi MT Condensed Light" panose="020B0306030101010103" pitchFamily="34" charset="77"/>
              </a:rPr>
              <a:t>    GRAPH ?CSE_ID {</a:t>
            </a:r>
          </a:p>
          <a:p>
            <a:pPr marL="0" indent="0">
              <a:buNone/>
            </a:pPr>
            <a:r>
              <a:rPr lang="en-GB" sz="2000" dirty="0">
                <a:latin typeface="Abadi MT Condensed Light" panose="020B0306030101010103" pitchFamily="34" charset="77"/>
              </a:rPr>
              <a:t>    	?CSE_ID a &lt;http://stf-589-sim.es/</a:t>
            </a:r>
            <a:r>
              <a:rPr lang="en-GB" sz="2000" dirty="0" err="1">
                <a:latin typeface="Abadi MT Condensed Light" panose="020B0306030101010103" pitchFamily="34" charset="77"/>
              </a:rPr>
              <a:t>core#CSE</a:t>
            </a:r>
            <a:r>
              <a:rPr lang="en-GB" sz="2000" dirty="0">
                <a:latin typeface="Abadi MT Condensed Light" panose="020B0306030101010103" pitchFamily="34" charset="77"/>
              </a:rPr>
              <a:t>&gt; .</a:t>
            </a:r>
          </a:p>
          <a:p>
            <a:pPr marL="0" indent="0">
              <a:buNone/>
            </a:pPr>
            <a:r>
              <a:rPr lang="en-GB" sz="2000" dirty="0">
                <a:latin typeface="Abadi MT Condensed Light" panose="020B0306030101010103" pitchFamily="34" charset="77"/>
              </a:rPr>
              <a:t>    	?CSE_ID </a:t>
            </a:r>
            <a:r>
              <a:rPr lang="en-GB" sz="2000" dirty="0" err="1">
                <a:latin typeface="Abadi MT Condensed Light" panose="020B0306030101010103" pitchFamily="34" charset="77"/>
              </a:rPr>
              <a:t>sim:hasRegistered</a:t>
            </a:r>
            <a:r>
              <a:rPr lang="en-GB" sz="2000" dirty="0">
                <a:latin typeface="Abadi MT Condensed Light" panose="020B0306030101010103" pitchFamily="34" charset="77"/>
              </a:rPr>
              <a:t> ?AE_ID .</a:t>
            </a:r>
          </a:p>
          <a:p>
            <a:pPr marL="0" indent="0">
              <a:buNone/>
            </a:pPr>
            <a:r>
              <a:rPr lang="en-GB" sz="2000" dirty="0">
                <a:latin typeface="Abadi MT Condensed Light" panose="020B0306030101010103" pitchFamily="34" charset="77"/>
              </a:rPr>
              <a:t>        ?AE_ID a </a:t>
            </a:r>
            <a:r>
              <a:rPr lang="en-GB" sz="2000" dirty="0" err="1">
                <a:latin typeface="Abadi MT Condensed Light" panose="020B0306030101010103" pitchFamily="34" charset="77"/>
              </a:rPr>
              <a:t>saref:TemperatureSensor</a:t>
            </a:r>
            <a:r>
              <a:rPr lang="en-GB" sz="2000" dirty="0">
                <a:latin typeface="Abadi MT Condensed Light" panose="020B0306030101010103" pitchFamily="34" charset="77"/>
              </a:rPr>
              <a:t> .</a:t>
            </a:r>
          </a:p>
          <a:p>
            <a:pPr marL="0" indent="0">
              <a:buNone/>
            </a:pPr>
            <a:r>
              <a:rPr lang="en-GB" sz="2000" dirty="0">
                <a:latin typeface="Abadi MT Condensed Light" panose="020B0306030101010103" pitchFamily="34" charset="77"/>
              </a:rPr>
              <a:t>    	?AE_ID </a:t>
            </a:r>
            <a:r>
              <a:rPr lang="en-GB" sz="2000" dirty="0" err="1">
                <a:latin typeface="Abadi MT Condensed Light" panose="020B0306030101010103" pitchFamily="34" charset="77"/>
              </a:rPr>
              <a:t>saref:measuresProperty</a:t>
            </a:r>
            <a:r>
              <a:rPr lang="en-GB" sz="2000" dirty="0">
                <a:latin typeface="Abadi MT Condensed Light" panose="020B0306030101010103" pitchFamily="34" charset="77"/>
              </a:rPr>
              <a:t> ?property .</a:t>
            </a:r>
          </a:p>
          <a:p>
            <a:pPr marL="0" indent="0">
              <a:buNone/>
            </a:pPr>
            <a:r>
              <a:rPr lang="en-GB" sz="2000" dirty="0">
                <a:latin typeface="Abadi MT Condensed Light" panose="020B0306030101010103" pitchFamily="34" charset="77"/>
              </a:rPr>
              <a:t>        ?property </a:t>
            </a:r>
            <a:r>
              <a:rPr lang="en-GB" sz="2000" dirty="0" err="1">
                <a:latin typeface="Abadi MT Condensed Light" panose="020B0306030101010103" pitchFamily="34" charset="77"/>
              </a:rPr>
              <a:t>saref:isPropertyOf</a:t>
            </a:r>
            <a:r>
              <a:rPr lang="en-GB" sz="2000" dirty="0">
                <a:latin typeface="Abadi MT Condensed Light" panose="020B0306030101010103" pitchFamily="34" charset="77"/>
              </a:rPr>
              <a:t> ?floor .</a:t>
            </a:r>
          </a:p>
          <a:p>
            <a:pPr marL="0" indent="0">
              <a:buNone/>
            </a:pPr>
            <a:r>
              <a:rPr lang="en-GB" sz="2000" dirty="0">
                <a:latin typeface="Abadi MT Condensed Light" panose="020B0306030101010103" pitchFamily="34" charset="77"/>
              </a:rPr>
              <a:t>        ?floor a ?</a:t>
            </a:r>
            <a:r>
              <a:rPr lang="en-GB" sz="2000" dirty="0" err="1">
                <a:latin typeface="Abadi MT Condensed Light" panose="020B0306030101010103" pitchFamily="34" charset="77"/>
              </a:rPr>
              <a:t>room_type</a:t>
            </a:r>
            <a:r>
              <a:rPr lang="en-GB" sz="2000" dirty="0">
                <a:latin typeface="Abadi MT Condensed Light" panose="020B0306030101010103" pitchFamily="34" charset="77"/>
              </a:rPr>
              <a:t> .</a:t>
            </a:r>
          </a:p>
          <a:p>
            <a:pPr marL="0" indent="0">
              <a:buNone/>
            </a:pPr>
            <a:r>
              <a:rPr lang="en-GB" sz="2000" dirty="0">
                <a:latin typeface="Abadi MT Condensed Light" panose="020B0306030101010103" pitchFamily="34" charset="77"/>
              </a:rPr>
              <a:t>    }</a:t>
            </a:r>
          </a:p>
          <a:p>
            <a:pPr marL="0" indent="0">
              <a:buNone/>
            </a:pPr>
            <a:r>
              <a:rPr lang="en-GB" sz="2000" dirty="0">
                <a:latin typeface="Abadi MT Condensed Light" panose="020B0306030101010103" pitchFamily="34" charset="77"/>
              </a:rPr>
              <a:t>    VALUES ?CSE_ID { &lt;http://stf-589-sim.linkeddata.es/syntectic-cse-4&gt;}</a:t>
            </a:r>
          </a:p>
          <a:p>
            <a:pPr marL="0" indent="0">
              <a:buNone/>
            </a:pPr>
            <a:r>
              <a:rPr lang="en-GB" sz="2000" dirty="0">
                <a:latin typeface="Abadi MT Condensed Light" panose="020B0306030101010103" pitchFamily="34" charset="77"/>
              </a:rPr>
              <a:t>}</a:t>
            </a:r>
            <a:endParaRPr lang="en-ES" sz="20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3063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Advanced Semantic Discovery (ASD)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simulation scenario</a:t>
            </a:r>
          </a:p>
          <a:p>
            <a:r>
              <a:rPr lang="en-GB" dirty="0"/>
              <a:t>Simulator of CSEs</a:t>
            </a:r>
          </a:p>
          <a:p>
            <a:r>
              <a:rPr lang="en-GB" b="1" dirty="0"/>
              <a:t>Conclusions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>
          <a:xfrm>
            <a:off x="8623954" y="6619799"/>
            <a:ext cx="252001" cy="224401"/>
          </a:xfrm>
          <a:prstGeom prst="rect">
            <a:avLst/>
          </a:prstGeom>
          <a:solidFill>
            <a:srgbClr val="1C4C76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tr-TR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408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Advanced Semantic Discovery (ASD)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The simulation scenario</a:t>
            </a:r>
          </a:p>
          <a:p>
            <a:r>
              <a:rPr lang="en-GB" dirty="0"/>
              <a:t>Simulator of CSEs</a:t>
            </a:r>
          </a:p>
          <a:p>
            <a:r>
              <a:rPr lang="en-GB" dirty="0"/>
              <a:t>Conclusions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>
          <a:xfrm>
            <a:off x="8623954" y="6619799"/>
            <a:ext cx="252001" cy="224401"/>
          </a:xfrm>
          <a:prstGeom prst="rect">
            <a:avLst/>
          </a:prstGeom>
          <a:solidFill>
            <a:srgbClr val="1C4C76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/>
              <a:t>2</a:t>
            </a:fld>
            <a:endParaRPr lang="tr-TR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828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63D2-B578-A54B-84FF-803C6EB9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FF2933-D5E8-554E-B6BA-0192B8A3D7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631D3C-B322-41C9-B213-0B044B1AFDFE}" type="slidenum">
              <a:rPr lang="es-E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660C1-D6E7-B646-9966-12CB4DAA2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S" sz="1800" dirty="0"/>
              <a:t>Our simulator allows to emulate a variable number of CSEs and solve a discovery query (over one or more CSEs)  </a:t>
            </a:r>
          </a:p>
          <a:p>
            <a:pPr lvl="1"/>
            <a:r>
              <a:rPr lang="en-ES" sz="1400" dirty="0"/>
              <a:t>Additionally, it allows modifying the semantic descriptors of the CSEs dynamically</a:t>
            </a:r>
          </a:p>
          <a:p>
            <a:pPr lvl="1"/>
            <a:r>
              <a:rPr lang="en-ES" sz="1400" dirty="0"/>
              <a:t>Allows modifying the existing CSEs dynamically </a:t>
            </a:r>
          </a:p>
          <a:p>
            <a:pPr lvl="1"/>
            <a:endParaRPr lang="en-ES" sz="1400" dirty="0"/>
          </a:p>
          <a:p>
            <a:r>
              <a:rPr lang="en-ES" sz="1800" dirty="0"/>
              <a:t>Our simulator implements the oneM2M and W3C functionalities for discovery</a:t>
            </a:r>
          </a:p>
          <a:p>
            <a:endParaRPr lang="en-ES" sz="1800" dirty="0"/>
          </a:p>
          <a:p>
            <a:r>
              <a:rPr lang="en-GB" sz="1800" dirty="0"/>
              <a:t>The improvement to oneM2M semantic discovery consists of returning a SPARQL W3C answer instead of a list of IDs</a:t>
            </a:r>
          </a:p>
          <a:p>
            <a:pPr lvl="1"/>
            <a:r>
              <a:rPr lang="en-GB" sz="1800" dirty="0"/>
              <a:t>Allows exploratory queries</a:t>
            </a:r>
          </a:p>
          <a:p>
            <a:pPr lvl="1"/>
            <a:r>
              <a:rPr lang="en-GB" sz="1800" dirty="0"/>
              <a:t>Improves efficiency and scalability</a:t>
            </a:r>
          </a:p>
          <a:p>
            <a:pPr lvl="1"/>
            <a:r>
              <a:rPr lang="en-GB" sz="1800" dirty="0"/>
              <a:t>Prevents lost of information</a:t>
            </a:r>
          </a:p>
          <a:p>
            <a:pPr lvl="1"/>
            <a:r>
              <a:rPr lang="en-GB" sz="1800" dirty="0"/>
              <a:t>100% aligned with the W3C standard</a:t>
            </a:r>
          </a:p>
          <a:p>
            <a:endParaRPr lang="en-ES" sz="1800" dirty="0"/>
          </a:p>
        </p:txBody>
      </p:sp>
    </p:spTree>
    <p:extLst>
      <p:ext uri="{BB962C8B-B14F-4D97-AF65-F5344CB8AC3E}">
        <p14:creationId xmlns:p14="http://schemas.microsoft.com/office/powerpoint/2010/main" val="585257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 dirty="0"/>
              <a:t>?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631D3C-B322-41C9-B213-0B044B1AFDFE}" type="slidenum">
              <a:rPr lang="es-E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>
            <a:off x="849809" y="1436410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592"/>
            <a:ext cx="9144000" cy="613740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auto">
          <a:xfrm>
            <a:off x="0" y="6675175"/>
            <a:ext cx="2638377" cy="164292"/>
          </a:xfrm>
          <a:prstGeom prst="rect">
            <a:avLst/>
          </a:prstGeom>
          <a:solidFill>
            <a:srgbClr val="2E7A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9"/>
    </mc:Choice>
    <mc:Fallback xmlns="">
      <p:transition xmlns:p14="http://schemas.microsoft.com/office/powerpoint/2010/main" spd="slow" advTm="181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631D3C-B322-41C9-B213-0B044B1AFDFE}" type="slidenum">
              <a:rPr lang="es-E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rcRect l="10958" r="10958"/>
          <a:stretch>
            <a:fillRect/>
          </a:stretch>
        </p:blipFill>
        <p:spPr>
          <a:xfrm>
            <a:off x="-299862" y="-74705"/>
            <a:ext cx="9802451" cy="7067227"/>
          </a:xfrm>
        </p:spPr>
      </p:pic>
    </p:spTree>
    <p:extLst>
      <p:ext uri="{BB962C8B-B14F-4D97-AF65-F5344CB8AC3E}">
        <p14:creationId xmlns:p14="http://schemas.microsoft.com/office/powerpoint/2010/main" val="304690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AD9D3-3AE8-884C-B4FA-E6FEF1138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simulation scenario</a:t>
            </a:r>
            <a:endParaRPr lang="en-E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F6F645-8190-7A4D-A945-6505534D3D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631D3C-B322-41C9-B213-0B044B1AFDFE}" type="slidenum">
              <a:rPr lang="es-E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Rectángulo 22">
            <a:extLst>
              <a:ext uri="{FF2B5EF4-FFF2-40B4-BE49-F238E27FC236}">
                <a16:creationId xmlns:a16="http://schemas.microsoft.com/office/drawing/2014/main" id="{11957851-A5F1-7942-803F-329C84BC8D84}"/>
              </a:ext>
            </a:extLst>
          </p:cNvPr>
          <p:cNvSpPr/>
          <p:nvPr/>
        </p:nvSpPr>
        <p:spPr>
          <a:xfrm>
            <a:off x="724432" y="1668191"/>
            <a:ext cx="989264" cy="374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CSE</a:t>
            </a:r>
            <a:r>
              <a:rPr lang="en-GB" baseline="-25000" dirty="0"/>
              <a:t>1</a:t>
            </a:r>
          </a:p>
        </p:txBody>
      </p:sp>
      <p:sp>
        <p:nvSpPr>
          <p:cNvPr id="6" name="Rectángulo 22">
            <a:extLst>
              <a:ext uri="{FF2B5EF4-FFF2-40B4-BE49-F238E27FC236}">
                <a16:creationId xmlns:a16="http://schemas.microsoft.com/office/drawing/2014/main" id="{819F60C3-2C6A-AA41-A8F0-348D9C982565}"/>
              </a:ext>
            </a:extLst>
          </p:cNvPr>
          <p:cNvSpPr/>
          <p:nvPr/>
        </p:nvSpPr>
        <p:spPr>
          <a:xfrm>
            <a:off x="2716118" y="1668191"/>
            <a:ext cx="989264" cy="374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CSE</a:t>
            </a:r>
            <a:r>
              <a:rPr lang="en-GB" baseline="-25000" dirty="0"/>
              <a:t>2</a:t>
            </a:r>
          </a:p>
        </p:txBody>
      </p:sp>
      <p:sp>
        <p:nvSpPr>
          <p:cNvPr id="7" name="Rectángulo 22">
            <a:extLst>
              <a:ext uri="{FF2B5EF4-FFF2-40B4-BE49-F238E27FC236}">
                <a16:creationId xmlns:a16="http://schemas.microsoft.com/office/drawing/2014/main" id="{201A2261-582B-7B49-ACAA-44141943A047}"/>
              </a:ext>
            </a:extLst>
          </p:cNvPr>
          <p:cNvSpPr/>
          <p:nvPr/>
        </p:nvSpPr>
        <p:spPr>
          <a:xfrm>
            <a:off x="4803266" y="1677288"/>
            <a:ext cx="989264" cy="374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CSE</a:t>
            </a:r>
            <a:r>
              <a:rPr lang="en-GB" baseline="-25000" dirty="0"/>
              <a:t>3</a:t>
            </a:r>
          </a:p>
        </p:txBody>
      </p:sp>
      <p:sp>
        <p:nvSpPr>
          <p:cNvPr id="8" name="Rectángulo 22">
            <a:extLst>
              <a:ext uri="{FF2B5EF4-FFF2-40B4-BE49-F238E27FC236}">
                <a16:creationId xmlns:a16="http://schemas.microsoft.com/office/drawing/2014/main" id="{6525CDC1-9481-4945-B905-BAA61D96676F}"/>
              </a:ext>
            </a:extLst>
          </p:cNvPr>
          <p:cNvSpPr/>
          <p:nvPr/>
        </p:nvSpPr>
        <p:spPr>
          <a:xfrm>
            <a:off x="7139073" y="1649113"/>
            <a:ext cx="989264" cy="374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CSE</a:t>
            </a:r>
            <a:r>
              <a:rPr lang="en-GB" baseline="-25000" dirty="0"/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744DFE-F8D2-FC40-8E12-1AA2D5B6C464}"/>
              </a:ext>
            </a:extLst>
          </p:cNvPr>
          <p:cNvSpPr txBox="1"/>
          <p:nvPr/>
        </p:nvSpPr>
        <p:spPr>
          <a:xfrm>
            <a:off x="6274376" y="170146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…</a:t>
            </a: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707CA440-8B87-5942-B74D-07DBDB6EB929}"/>
              </a:ext>
            </a:extLst>
          </p:cNvPr>
          <p:cNvSpPr/>
          <p:nvPr/>
        </p:nvSpPr>
        <p:spPr>
          <a:xfrm>
            <a:off x="758453" y="2368385"/>
            <a:ext cx="809297" cy="704193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>
                <a:solidFill>
                  <a:schemeClr val="tx1"/>
                </a:solidFill>
              </a:rPr>
              <a:t>TS</a:t>
            </a:r>
            <a:r>
              <a:rPr lang="en-E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E3CFC6BB-D053-5040-9276-B52364768715}"/>
              </a:ext>
            </a:extLst>
          </p:cNvPr>
          <p:cNvSpPr/>
          <p:nvPr/>
        </p:nvSpPr>
        <p:spPr>
          <a:xfrm>
            <a:off x="2806316" y="2368385"/>
            <a:ext cx="809297" cy="704193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>
                <a:solidFill>
                  <a:schemeClr val="tx1"/>
                </a:solidFill>
              </a:rPr>
              <a:t>TS</a:t>
            </a:r>
            <a:r>
              <a:rPr lang="en-E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9E0D0A9C-7D06-FD4F-9601-405752B8E7F3}"/>
              </a:ext>
            </a:extLst>
          </p:cNvPr>
          <p:cNvSpPr/>
          <p:nvPr/>
        </p:nvSpPr>
        <p:spPr>
          <a:xfrm>
            <a:off x="4880188" y="2378706"/>
            <a:ext cx="809297" cy="704193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>
                <a:solidFill>
                  <a:schemeClr val="tx1"/>
                </a:solidFill>
              </a:rPr>
              <a:t>TS</a:t>
            </a:r>
            <a:r>
              <a:rPr lang="en-ES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128BBA94-CAFE-EF4F-BDE3-1EFB06BAFF1E}"/>
              </a:ext>
            </a:extLst>
          </p:cNvPr>
          <p:cNvSpPr/>
          <p:nvPr/>
        </p:nvSpPr>
        <p:spPr>
          <a:xfrm>
            <a:off x="7229057" y="2370119"/>
            <a:ext cx="809297" cy="704193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>
                <a:solidFill>
                  <a:schemeClr val="tx1"/>
                </a:solidFill>
              </a:rPr>
              <a:t>TS</a:t>
            </a:r>
            <a:r>
              <a:rPr lang="en-ES" baseline="-250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" name="Esquina doblada 2">
            <a:extLst>
              <a:ext uri="{FF2B5EF4-FFF2-40B4-BE49-F238E27FC236}">
                <a16:creationId xmlns:a16="http://schemas.microsoft.com/office/drawing/2014/main" id="{BB616783-21D4-2041-A1E5-9DCE324CFDEB}"/>
              </a:ext>
            </a:extLst>
          </p:cNvPr>
          <p:cNvSpPr/>
          <p:nvPr/>
        </p:nvSpPr>
        <p:spPr>
          <a:xfrm rot="10800000">
            <a:off x="990919" y="3315871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uadroTexto 4">
            <a:extLst>
              <a:ext uri="{FF2B5EF4-FFF2-40B4-BE49-F238E27FC236}">
                <a16:creationId xmlns:a16="http://schemas.microsoft.com/office/drawing/2014/main" id="{4583AF02-33BA-5241-B503-F579E576E50C}"/>
              </a:ext>
            </a:extLst>
          </p:cNvPr>
          <p:cNvSpPr txBox="1"/>
          <p:nvPr/>
        </p:nvSpPr>
        <p:spPr>
          <a:xfrm>
            <a:off x="688031" y="3528131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6" name="Esquina doblada 2">
            <a:extLst>
              <a:ext uri="{FF2B5EF4-FFF2-40B4-BE49-F238E27FC236}">
                <a16:creationId xmlns:a16="http://schemas.microsoft.com/office/drawing/2014/main" id="{7A810215-EB33-EA4E-82A5-9458D96AECAD}"/>
              </a:ext>
            </a:extLst>
          </p:cNvPr>
          <p:cNvSpPr/>
          <p:nvPr/>
        </p:nvSpPr>
        <p:spPr>
          <a:xfrm rot="10800000">
            <a:off x="1143319" y="3468271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CuadroTexto 4">
            <a:extLst>
              <a:ext uri="{FF2B5EF4-FFF2-40B4-BE49-F238E27FC236}">
                <a16:creationId xmlns:a16="http://schemas.microsoft.com/office/drawing/2014/main" id="{2E366777-6B4C-EA41-8B98-A1CC14AFD830}"/>
              </a:ext>
            </a:extLst>
          </p:cNvPr>
          <p:cNvSpPr txBox="1"/>
          <p:nvPr/>
        </p:nvSpPr>
        <p:spPr>
          <a:xfrm>
            <a:off x="840431" y="3680531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8" name="Esquina doblada 2">
            <a:extLst>
              <a:ext uri="{FF2B5EF4-FFF2-40B4-BE49-F238E27FC236}">
                <a16:creationId xmlns:a16="http://schemas.microsoft.com/office/drawing/2014/main" id="{CE8600AC-4CDC-5842-AA0E-C356E49D1B2B}"/>
              </a:ext>
            </a:extLst>
          </p:cNvPr>
          <p:cNvSpPr/>
          <p:nvPr/>
        </p:nvSpPr>
        <p:spPr>
          <a:xfrm rot="10800000">
            <a:off x="1155754" y="3639331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CuadroTexto 4">
            <a:extLst>
              <a:ext uri="{FF2B5EF4-FFF2-40B4-BE49-F238E27FC236}">
                <a16:creationId xmlns:a16="http://schemas.microsoft.com/office/drawing/2014/main" id="{7743308D-A45B-2B48-A238-C817DA06CF01}"/>
              </a:ext>
            </a:extLst>
          </p:cNvPr>
          <p:cNvSpPr txBox="1"/>
          <p:nvPr/>
        </p:nvSpPr>
        <p:spPr>
          <a:xfrm>
            <a:off x="852866" y="3851591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20" name="Esquina doblada 2">
            <a:extLst>
              <a:ext uri="{FF2B5EF4-FFF2-40B4-BE49-F238E27FC236}">
                <a16:creationId xmlns:a16="http://schemas.microsoft.com/office/drawing/2014/main" id="{8815AF96-24D5-8F44-94EA-6B9EDFC3D57E}"/>
              </a:ext>
            </a:extLst>
          </p:cNvPr>
          <p:cNvSpPr/>
          <p:nvPr/>
        </p:nvSpPr>
        <p:spPr>
          <a:xfrm rot="10800000">
            <a:off x="1125149" y="3315871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CuadroTexto 4">
            <a:extLst>
              <a:ext uri="{FF2B5EF4-FFF2-40B4-BE49-F238E27FC236}">
                <a16:creationId xmlns:a16="http://schemas.microsoft.com/office/drawing/2014/main" id="{65C48E4E-D224-3249-926F-7B1422F099FD}"/>
              </a:ext>
            </a:extLst>
          </p:cNvPr>
          <p:cNvSpPr txBox="1"/>
          <p:nvPr/>
        </p:nvSpPr>
        <p:spPr>
          <a:xfrm>
            <a:off x="822261" y="3528131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22" name="Esquina doblada 2">
            <a:extLst>
              <a:ext uri="{FF2B5EF4-FFF2-40B4-BE49-F238E27FC236}">
                <a16:creationId xmlns:a16="http://schemas.microsoft.com/office/drawing/2014/main" id="{58E5E8C7-4845-A04F-8E80-DFEC86FEAAD0}"/>
              </a:ext>
            </a:extLst>
          </p:cNvPr>
          <p:cNvSpPr/>
          <p:nvPr/>
        </p:nvSpPr>
        <p:spPr>
          <a:xfrm rot="10800000">
            <a:off x="701847" y="3277092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CuadroTexto 4">
            <a:extLst>
              <a:ext uri="{FF2B5EF4-FFF2-40B4-BE49-F238E27FC236}">
                <a16:creationId xmlns:a16="http://schemas.microsoft.com/office/drawing/2014/main" id="{E275FB35-A1C9-E146-9BC2-B7E951E607F9}"/>
              </a:ext>
            </a:extLst>
          </p:cNvPr>
          <p:cNvSpPr txBox="1"/>
          <p:nvPr/>
        </p:nvSpPr>
        <p:spPr>
          <a:xfrm>
            <a:off x="398959" y="3489352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24" name="Esquina doblada 2">
            <a:extLst>
              <a:ext uri="{FF2B5EF4-FFF2-40B4-BE49-F238E27FC236}">
                <a16:creationId xmlns:a16="http://schemas.microsoft.com/office/drawing/2014/main" id="{DB23F9DD-D1F5-9048-BD2C-E5C1F3CFC077}"/>
              </a:ext>
            </a:extLst>
          </p:cNvPr>
          <p:cNvSpPr/>
          <p:nvPr/>
        </p:nvSpPr>
        <p:spPr>
          <a:xfrm rot="10800000">
            <a:off x="777091" y="3503852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uadroTexto 4">
            <a:extLst>
              <a:ext uri="{FF2B5EF4-FFF2-40B4-BE49-F238E27FC236}">
                <a16:creationId xmlns:a16="http://schemas.microsoft.com/office/drawing/2014/main" id="{669C9FA9-A7F8-AF4D-A1A9-B26EEA8F9EA0}"/>
              </a:ext>
            </a:extLst>
          </p:cNvPr>
          <p:cNvSpPr txBox="1"/>
          <p:nvPr/>
        </p:nvSpPr>
        <p:spPr>
          <a:xfrm>
            <a:off x="474203" y="3716112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13AD9F-A5B0-DC42-BB07-18EEA0D1DA35}"/>
              </a:ext>
            </a:extLst>
          </p:cNvPr>
          <p:cNvSpPr txBox="1"/>
          <p:nvPr/>
        </p:nvSpPr>
        <p:spPr>
          <a:xfrm>
            <a:off x="544849" y="4131296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600" dirty="0"/>
              <a:t>Semantic </a:t>
            </a:r>
          </a:p>
          <a:p>
            <a:pPr algn="ctr"/>
            <a:r>
              <a:rPr lang="en-ES" sz="1600" dirty="0"/>
              <a:t>Descriptors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8485A0-6682-844A-B876-86A91E8FEAA0}"/>
              </a:ext>
            </a:extLst>
          </p:cNvPr>
          <p:cNvSpPr/>
          <p:nvPr/>
        </p:nvSpPr>
        <p:spPr>
          <a:xfrm>
            <a:off x="151152" y="3168995"/>
            <a:ext cx="1974114" cy="159703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8" name="Esquina doblada 2">
            <a:extLst>
              <a:ext uri="{FF2B5EF4-FFF2-40B4-BE49-F238E27FC236}">
                <a16:creationId xmlns:a16="http://schemas.microsoft.com/office/drawing/2014/main" id="{29A16261-4DB1-B449-9F87-3608B6FAB881}"/>
              </a:ext>
            </a:extLst>
          </p:cNvPr>
          <p:cNvSpPr/>
          <p:nvPr/>
        </p:nvSpPr>
        <p:spPr>
          <a:xfrm rot="10800000">
            <a:off x="3084993" y="3305890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CuadroTexto 4">
            <a:extLst>
              <a:ext uri="{FF2B5EF4-FFF2-40B4-BE49-F238E27FC236}">
                <a16:creationId xmlns:a16="http://schemas.microsoft.com/office/drawing/2014/main" id="{660AC3EE-4704-CE4F-9A8B-6B8280449CC6}"/>
              </a:ext>
            </a:extLst>
          </p:cNvPr>
          <p:cNvSpPr txBox="1"/>
          <p:nvPr/>
        </p:nvSpPr>
        <p:spPr>
          <a:xfrm>
            <a:off x="2782105" y="3518150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30" name="Esquina doblada 2">
            <a:extLst>
              <a:ext uri="{FF2B5EF4-FFF2-40B4-BE49-F238E27FC236}">
                <a16:creationId xmlns:a16="http://schemas.microsoft.com/office/drawing/2014/main" id="{7346812F-BF82-E840-BB1D-3A6A56C37172}"/>
              </a:ext>
            </a:extLst>
          </p:cNvPr>
          <p:cNvSpPr/>
          <p:nvPr/>
        </p:nvSpPr>
        <p:spPr>
          <a:xfrm rot="10800000">
            <a:off x="3237393" y="3458290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CuadroTexto 4">
            <a:extLst>
              <a:ext uri="{FF2B5EF4-FFF2-40B4-BE49-F238E27FC236}">
                <a16:creationId xmlns:a16="http://schemas.microsoft.com/office/drawing/2014/main" id="{E9093E2E-4423-C641-8EDB-7182F0F70154}"/>
              </a:ext>
            </a:extLst>
          </p:cNvPr>
          <p:cNvSpPr txBox="1"/>
          <p:nvPr/>
        </p:nvSpPr>
        <p:spPr>
          <a:xfrm>
            <a:off x="2934505" y="3670550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32" name="Esquina doblada 2">
            <a:extLst>
              <a:ext uri="{FF2B5EF4-FFF2-40B4-BE49-F238E27FC236}">
                <a16:creationId xmlns:a16="http://schemas.microsoft.com/office/drawing/2014/main" id="{29B99868-EA91-E842-AA1E-2508B2D071AD}"/>
              </a:ext>
            </a:extLst>
          </p:cNvPr>
          <p:cNvSpPr/>
          <p:nvPr/>
        </p:nvSpPr>
        <p:spPr>
          <a:xfrm rot="10800000">
            <a:off x="3249828" y="3629350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CuadroTexto 4">
            <a:extLst>
              <a:ext uri="{FF2B5EF4-FFF2-40B4-BE49-F238E27FC236}">
                <a16:creationId xmlns:a16="http://schemas.microsoft.com/office/drawing/2014/main" id="{250C0EFA-3A11-F04E-BFBF-842AAEF5B0F3}"/>
              </a:ext>
            </a:extLst>
          </p:cNvPr>
          <p:cNvSpPr txBox="1"/>
          <p:nvPr/>
        </p:nvSpPr>
        <p:spPr>
          <a:xfrm>
            <a:off x="2946940" y="3841610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34" name="Esquina doblada 2">
            <a:extLst>
              <a:ext uri="{FF2B5EF4-FFF2-40B4-BE49-F238E27FC236}">
                <a16:creationId xmlns:a16="http://schemas.microsoft.com/office/drawing/2014/main" id="{218ACF0A-4A11-0645-A148-F6963DCB7E05}"/>
              </a:ext>
            </a:extLst>
          </p:cNvPr>
          <p:cNvSpPr/>
          <p:nvPr/>
        </p:nvSpPr>
        <p:spPr>
          <a:xfrm rot="10800000">
            <a:off x="3219223" y="3305890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CuadroTexto 4">
            <a:extLst>
              <a:ext uri="{FF2B5EF4-FFF2-40B4-BE49-F238E27FC236}">
                <a16:creationId xmlns:a16="http://schemas.microsoft.com/office/drawing/2014/main" id="{D3A8CEEB-E1D5-E14A-943B-33DF5D2AE923}"/>
              </a:ext>
            </a:extLst>
          </p:cNvPr>
          <p:cNvSpPr txBox="1"/>
          <p:nvPr/>
        </p:nvSpPr>
        <p:spPr>
          <a:xfrm>
            <a:off x="2916335" y="3518150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36" name="Esquina doblada 2">
            <a:extLst>
              <a:ext uri="{FF2B5EF4-FFF2-40B4-BE49-F238E27FC236}">
                <a16:creationId xmlns:a16="http://schemas.microsoft.com/office/drawing/2014/main" id="{09773AE7-9AF9-A745-9DCF-CC4348AAF347}"/>
              </a:ext>
            </a:extLst>
          </p:cNvPr>
          <p:cNvSpPr/>
          <p:nvPr/>
        </p:nvSpPr>
        <p:spPr>
          <a:xfrm rot="10800000">
            <a:off x="2795921" y="3267111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CuadroTexto 4">
            <a:extLst>
              <a:ext uri="{FF2B5EF4-FFF2-40B4-BE49-F238E27FC236}">
                <a16:creationId xmlns:a16="http://schemas.microsoft.com/office/drawing/2014/main" id="{2166B008-14F5-2444-AE56-68C50A35872D}"/>
              </a:ext>
            </a:extLst>
          </p:cNvPr>
          <p:cNvSpPr txBox="1"/>
          <p:nvPr/>
        </p:nvSpPr>
        <p:spPr>
          <a:xfrm>
            <a:off x="2493033" y="3479371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38" name="Esquina doblada 2">
            <a:extLst>
              <a:ext uri="{FF2B5EF4-FFF2-40B4-BE49-F238E27FC236}">
                <a16:creationId xmlns:a16="http://schemas.microsoft.com/office/drawing/2014/main" id="{C769D3E7-9E22-DA45-A411-E66075172468}"/>
              </a:ext>
            </a:extLst>
          </p:cNvPr>
          <p:cNvSpPr/>
          <p:nvPr/>
        </p:nvSpPr>
        <p:spPr>
          <a:xfrm rot="10800000">
            <a:off x="2871165" y="3493871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CuadroTexto 4">
            <a:extLst>
              <a:ext uri="{FF2B5EF4-FFF2-40B4-BE49-F238E27FC236}">
                <a16:creationId xmlns:a16="http://schemas.microsoft.com/office/drawing/2014/main" id="{736821F3-8FDE-2848-85AC-5D62CCE523C4}"/>
              </a:ext>
            </a:extLst>
          </p:cNvPr>
          <p:cNvSpPr txBox="1"/>
          <p:nvPr/>
        </p:nvSpPr>
        <p:spPr>
          <a:xfrm>
            <a:off x="2568277" y="3706131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6F8CB3-D805-5541-83F4-DFDF61CF6540}"/>
              </a:ext>
            </a:extLst>
          </p:cNvPr>
          <p:cNvSpPr txBox="1"/>
          <p:nvPr/>
        </p:nvSpPr>
        <p:spPr>
          <a:xfrm>
            <a:off x="2638923" y="4121315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600" dirty="0"/>
              <a:t>Semantic </a:t>
            </a:r>
          </a:p>
          <a:p>
            <a:pPr algn="ctr"/>
            <a:r>
              <a:rPr lang="en-ES" sz="1600" dirty="0"/>
              <a:t>Descriptors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651AC24-9560-4D49-BDDE-7A9B9CC7D372}"/>
              </a:ext>
            </a:extLst>
          </p:cNvPr>
          <p:cNvSpPr/>
          <p:nvPr/>
        </p:nvSpPr>
        <p:spPr>
          <a:xfrm>
            <a:off x="2245226" y="3159014"/>
            <a:ext cx="1974114" cy="159703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42" name="Esquina doblada 2">
            <a:extLst>
              <a:ext uri="{FF2B5EF4-FFF2-40B4-BE49-F238E27FC236}">
                <a16:creationId xmlns:a16="http://schemas.microsoft.com/office/drawing/2014/main" id="{33B78CD9-3A20-A44A-BD80-4F05A142D2FA}"/>
              </a:ext>
            </a:extLst>
          </p:cNvPr>
          <p:cNvSpPr/>
          <p:nvPr/>
        </p:nvSpPr>
        <p:spPr>
          <a:xfrm rot="10800000">
            <a:off x="5150608" y="3331490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CuadroTexto 4">
            <a:extLst>
              <a:ext uri="{FF2B5EF4-FFF2-40B4-BE49-F238E27FC236}">
                <a16:creationId xmlns:a16="http://schemas.microsoft.com/office/drawing/2014/main" id="{57E4BD32-9C88-1B40-BD94-73FE8E538EE5}"/>
              </a:ext>
            </a:extLst>
          </p:cNvPr>
          <p:cNvSpPr txBox="1"/>
          <p:nvPr/>
        </p:nvSpPr>
        <p:spPr>
          <a:xfrm>
            <a:off x="4847720" y="3543750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44" name="Esquina doblada 2">
            <a:extLst>
              <a:ext uri="{FF2B5EF4-FFF2-40B4-BE49-F238E27FC236}">
                <a16:creationId xmlns:a16="http://schemas.microsoft.com/office/drawing/2014/main" id="{F0D635B4-A43E-A740-A6D9-3E0F5233155C}"/>
              </a:ext>
            </a:extLst>
          </p:cNvPr>
          <p:cNvSpPr/>
          <p:nvPr/>
        </p:nvSpPr>
        <p:spPr>
          <a:xfrm rot="10800000">
            <a:off x="5303008" y="3483890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CuadroTexto 4">
            <a:extLst>
              <a:ext uri="{FF2B5EF4-FFF2-40B4-BE49-F238E27FC236}">
                <a16:creationId xmlns:a16="http://schemas.microsoft.com/office/drawing/2014/main" id="{A7ACAADC-E22C-1D4A-A070-7B8F759297EA}"/>
              </a:ext>
            </a:extLst>
          </p:cNvPr>
          <p:cNvSpPr txBox="1"/>
          <p:nvPr/>
        </p:nvSpPr>
        <p:spPr>
          <a:xfrm>
            <a:off x="5000120" y="3696150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46" name="Esquina doblada 2">
            <a:extLst>
              <a:ext uri="{FF2B5EF4-FFF2-40B4-BE49-F238E27FC236}">
                <a16:creationId xmlns:a16="http://schemas.microsoft.com/office/drawing/2014/main" id="{4EBB4134-1383-4347-B767-6D3D4CD11D82}"/>
              </a:ext>
            </a:extLst>
          </p:cNvPr>
          <p:cNvSpPr/>
          <p:nvPr/>
        </p:nvSpPr>
        <p:spPr>
          <a:xfrm rot="10800000">
            <a:off x="5315443" y="3654950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CuadroTexto 4">
            <a:extLst>
              <a:ext uri="{FF2B5EF4-FFF2-40B4-BE49-F238E27FC236}">
                <a16:creationId xmlns:a16="http://schemas.microsoft.com/office/drawing/2014/main" id="{4734902B-57D9-274A-B717-B5EA6FFBC7B4}"/>
              </a:ext>
            </a:extLst>
          </p:cNvPr>
          <p:cNvSpPr txBox="1"/>
          <p:nvPr/>
        </p:nvSpPr>
        <p:spPr>
          <a:xfrm>
            <a:off x="5012555" y="3867210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48" name="Esquina doblada 2">
            <a:extLst>
              <a:ext uri="{FF2B5EF4-FFF2-40B4-BE49-F238E27FC236}">
                <a16:creationId xmlns:a16="http://schemas.microsoft.com/office/drawing/2014/main" id="{9E30AF5A-6F56-1F45-9DB1-FAD1B087C1E7}"/>
              </a:ext>
            </a:extLst>
          </p:cNvPr>
          <p:cNvSpPr/>
          <p:nvPr/>
        </p:nvSpPr>
        <p:spPr>
          <a:xfrm rot="10800000">
            <a:off x="5284838" y="3331490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CuadroTexto 4">
            <a:extLst>
              <a:ext uri="{FF2B5EF4-FFF2-40B4-BE49-F238E27FC236}">
                <a16:creationId xmlns:a16="http://schemas.microsoft.com/office/drawing/2014/main" id="{EA5CD91E-6593-A642-BCCA-C79BF3E7622A}"/>
              </a:ext>
            </a:extLst>
          </p:cNvPr>
          <p:cNvSpPr txBox="1"/>
          <p:nvPr/>
        </p:nvSpPr>
        <p:spPr>
          <a:xfrm>
            <a:off x="4981950" y="3543750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50" name="Esquina doblada 2">
            <a:extLst>
              <a:ext uri="{FF2B5EF4-FFF2-40B4-BE49-F238E27FC236}">
                <a16:creationId xmlns:a16="http://schemas.microsoft.com/office/drawing/2014/main" id="{5E9F66A5-633D-6442-8D35-FF6B8B3E319F}"/>
              </a:ext>
            </a:extLst>
          </p:cNvPr>
          <p:cNvSpPr/>
          <p:nvPr/>
        </p:nvSpPr>
        <p:spPr>
          <a:xfrm rot="10800000">
            <a:off x="4861536" y="3292711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CuadroTexto 4">
            <a:extLst>
              <a:ext uri="{FF2B5EF4-FFF2-40B4-BE49-F238E27FC236}">
                <a16:creationId xmlns:a16="http://schemas.microsoft.com/office/drawing/2014/main" id="{AF10B40E-23AE-1E42-9411-36E7B9518810}"/>
              </a:ext>
            </a:extLst>
          </p:cNvPr>
          <p:cNvSpPr txBox="1"/>
          <p:nvPr/>
        </p:nvSpPr>
        <p:spPr>
          <a:xfrm>
            <a:off x="4558648" y="3504971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52" name="Esquina doblada 2">
            <a:extLst>
              <a:ext uri="{FF2B5EF4-FFF2-40B4-BE49-F238E27FC236}">
                <a16:creationId xmlns:a16="http://schemas.microsoft.com/office/drawing/2014/main" id="{13F73DDF-74E8-EC4F-A57C-085FBD1FB147}"/>
              </a:ext>
            </a:extLst>
          </p:cNvPr>
          <p:cNvSpPr/>
          <p:nvPr/>
        </p:nvSpPr>
        <p:spPr>
          <a:xfrm rot="10800000">
            <a:off x="4936780" y="3519471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CuadroTexto 4">
            <a:extLst>
              <a:ext uri="{FF2B5EF4-FFF2-40B4-BE49-F238E27FC236}">
                <a16:creationId xmlns:a16="http://schemas.microsoft.com/office/drawing/2014/main" id="{EEEBE551-5AD4-5E46-97F2-ECA26FF846F5}"/>
              </a:ext>
            </a:extLst>
          </p:cNvPr>
          <p:cNvSpPr txBox="1"/>
          <p:nvPr/>
        </p:nvSpPr>
        <p:spPr>
          <a:xfrm>
            <a:off x="4633892" y="3731731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EE9930-B8B5-6A4A-BA73-85C7EAAB6031}"/>
              </a:ext>
            </a:extLst>
          </p:cNvPr>
          <p:cNvSpPr txBox="1"/>
          <p:nvPr/>
        </p:nvSpPr>
        <p:spPr>
          <a:xfrm>
            <a:off x="4704538" y="4146915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600" dirty="0"/>
              <a:t>Semantic </a:t>
            </a:r>
          </a:p>
          <a:p>
            <a:pPr algn="ctr"/>
            <a:r>
              <a:rPr lang="en-ES" sz="1600" dirty="0"/>
              <a:t>Descriptors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A485B48-78DD-A44B-9C0A-EA65632588D3}"/>
              </a:ext>
            </a:extLst>
          </p:cNvPr>
          <p:cNvSpPr/>
          <p:nvPr/>
        </p:nvSpPr>
        <p:spPr>
          <a:xfrm>
            <a:off x="4310841" y="3184614"/>
            <a:ext cx="1974114" cy="159703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56" name="Esquina doblada 2">
            <a:extLst>
              <a:ext uri="{FF2B5EF4-FFF2-40B4-BE49-F238E27FC236}">
                <a16:creationId xmlns:a16="http://schemas.microsoft.com/office/drawing/2014/main" id="{EAFA1C8C-5062-E040-B629-3CF37F8E826E}"/>
              </a:ext>
            </a:extLst>
          </p:cNvPr>
          <p:cNvSpPr/>
          <p:nvPr/>
        </p:nvSpPr>
        <p:spPr>
          <a:xfrm rot="10800000">
            <a:off x="7489607" y="3336957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CuadroTexto 4">
            <a:extLst>
              <a:ext uri="{FF2B5EF4-FFF2-40B4-BE49-F238E27FC236}">
                <a16:creationId xmlns:a16="http://schemas.microsoft.com/office/drawing/2014/main" id="{B5574FF4-3AD7-0443-80D0-D3188D2DEB96}"/>
              </a:ext>
            </a:extLst>
          </p:cNvPr>
          <p:cNvSpPr txBox="1"/>
          <p:nvPr/>
        </p:nvSpPr>
        <p:spPr>
          <a:xfrm>
            <a:off x="7186719" y="354921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58" name="Esquina doblada 2">
            <a:extLst>
              <a:ext uri="{FF2B5EF4-FFF2-40B4-BE49-F238E27FC236}">
                <a16:creationId xmlns:a16="http://schemas.microsoft.com/office/drawing/2014/main" id="{2ABBFA07-EC40-7E42-A41C-DA1D6727CC0C}"/>
              </a:ext>
            </a:extLst>
          </p:cNvPr>
          <p:cNvSpPr/>
          <p:nvPr/>
        </p:nvSpPr>
        <p:spPr>
          <a:xfrm rot="10800000">
            <a:off x="7642007" y="3489357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CuadroTexto 4">
            <a:extLst>
              <a:ext uri="{FF2B5EF4-FFF2-40B4-BE49-F238E27FC236}">
                <a16:creationId xmlns:a16="http://schemas.microsoft.com/office/drawing/2014/main" id="{FD098F0D-70D0-4945-A552-CE83D7545D4A}"/>
              </a:ext>
            </a:extLst>
          </p:cNvPr>
          <p:cNvSpPr txBox="1"/>
          <p:nvPr/>
        </p:nvSpPr>
        <p:spPr>
          <a:xfrm>
            <a:off x="7339119" y="370161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60" name="Esquina doblada 2">
            <a:extLst>
              <a:ext uri="{FF2B5EF4-FFF2-40B4-BE49-F238E27FC236}">
                <a16:creationId xmlns:a16="http://schemas.microsoft.com/office/drawing/2014/main" id="{FFAC9709-5CFE-1F47-907D-9F860512E613}"/>
              </a:ext>
            </a:extLst>
          </p:cNvPr>
          <p:cNvSpPr/>
          <p:nvPr/>
        </p:nvSpPr>
        <p:spPr>
          <a:xfrm rot="10800000">
            <a:off x="7654442" y="3660417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CuadroTexto 4">
            <a:extLst>
              <a:ext uri="{FF2B5EF4-FFF2-40B4-BE49-F238E27FC236}">
                <a16:creationId xmlns:a16="http://schemas.microsoft.com/office/drawing/2014/main" id="{4CDCB272-3198-5C48-A6C1-FBC4B9D99D56}"/>
              </a:ext>
            </a:extLst>
          </p:cNvPr>
          <p:cNvSpPr txBox="1"/>
          <p:nvPr/>
        </p:nvSpPr>
        <p:spPr>
          <a:xfrm>
            <a:off x="7351554" y="387267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62" name="Esquina doblada 2">
            <a:extLst>
              <a:ext uri="{FF2B5EF4-FFF2-40B4-BE49-F238E27FC236}">
                <a16:creationId xmlns:a16="http://schemas.microsoft.com/office/drawing/2014/main" id="{878F1905-F5D4-FC40-830A-A689230A0860}"/>
              </a:ext>
            </a:extLst>
          </p:cNvPr>
          <p:cNvSpPr/>
          <p:nvPr/>
        </p:nvSpPr>
        <p:spPr>
          <a:xfrm rot="10800000">
            <a:off x="7623837" y="3336957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CuadroTexto 4">
            <a:extLst>
              <a:ext uri="{FF2B5EF4-FFF2-40B4-BE49-F238E27FC236}">
                <a16:creationId xmlns:a16="http://schemas.microsoft.com/office/drawing/2014/main" id="{7EFD7299-5132-DD49-9FE6-FA7B19039EB6}"/>
              </a:ext>
            </a:extLst>
          </p:cNvPr>
          <p:cNvSpPr txBox="1"/>
          <p:nvPr/>
        </p:nvSpPr>
        <p:spPr>
          <a:xfrm>
            <a:off x="7320949" y="354921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64" name="Esquina doblada 2">
            <a:extLst>
              <a:ext uri="{FF2B5EF4-FFF2-40B4-BE49-F238E27FC236}">
                <a16:creationId xmlns:a16="http://schemas.microsoft.com/office/drawing/2014/main" id="{6F41660C-1010-A841-AF04-C37918B29727}"/>
              </a:ext>
            </a:extLst>
          </p:cNvPr>
          <p:cNvSpPr/>
          <p:nvPr/>
        </p:nvSpPr>
        <p:spPr>
          <a:xfrm rot="10800000">
            <a:off x="7200535" y="3298178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CuadroTexto 4">
            <a:extLst>
              <a:ext uri="{FF2B5EF4-FFF2-40B4-BE49-F238E27FC236}">
                <a16:creationId xmlns:a16="http://schemas.microsoft.com/office/drawing/2014/main" id="{83EEDA8A-6389-034A-B76D-D7608613323D}"/>
              </a:ext>
            </a:extLst>
          </p:cNvPr>
          <p:cNvSpPr txBox="1"/>
          <p:nvPr/>
        </p:nvSpPr>
        <p:spPr>
          <a:xfrm>
            <a:off x="6897647" y="3510438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66" name="Esquina doblada 2">
            <a:extLst>
              <a:ext uri="{FF2B5EF4-FFF2-40B4-BE49-F238E27FC236}">
                <a16:creationId xmlns:a16="http://schemas.microsoft.com/office/drawing/2014/main" id="{39AFC23F-AF80-EB45-A6BB-3647D47919C2}"/>
              </a:ext>
            </a:extLst>
          </p:cNvPr>
          <p:cNvSpPr/>
          <p:nvPr/>
        </p:nvSpPr>
        <p:spPr>
          <a:xfrm rot="10800000">
            <a:off x="7275779" y="3524938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CuadroTexto 4">
            <a:extLst>
              <a:ext uri="{FF2B5EF4-FFF2-40B4-BE49-F238E27FC236}">
                <a16:creationId xmlns:a16="http://schemas.microsoft.com/office/drawing/2014/main" id="{189D9C25-0B9A-E340-B899-3A058D7EC5BC}"/>
              </a:ext>
            </a:extLst>
          </p:cNvPr>
          <p:cNvSpPr txBox="1"/>
          <p:nvPr/>
        </p:nvSpPr>
        <p:spPr>
          <a:xfrm>
            <a:off x="6972891" y="3737198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C1E4E42-7E5E-A140-AB98-79D16EDF57FC}"/>
              </a:ext>
            </a:extLst>
          </p:cNvPr>
          <p:cNvSpPr txBox="1"/>
          <p:nvPr/>
        </p:nvSpPr>
        <p:spPr>
          <a:xfrm>
            <a:off x="7043537" y="4152382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600" dirty="0"/>
              <a:t>Semantic </a:t>
            </a:r>
          </a:p>
          <a:p>
            <a:pPr algn="ctr"/>
            <a:r>
              <a:rPr lang="en-ES" sz="1600" dirty="0"/>
              <a:t>Descriptors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C500807-B6EC-DE4A-8A1E-2AF631EB873E}"/>
              </a:ext>
            </a:extLst>
          </p:cNvPr>
          <p:cNvSpPr/>
          <p:nvPr/>
        </p:nvSpPr>
        <p:spPr>
          <a:xfrm>
            <a:off x="6649840" y="3190081"/>
            <a:ext cx="1974114" cy="159703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29D18B44-6EAC-0F4B-8FE7-04C6F1E70FD2}"/>
              </a:ext>
            </a:extLst>
          </p:cNvPr>
          <p:cNvCxnSpPr>
            <a:cxnSpLocks/>
            <a:stCxn id="10" idx="2"/>
            <a:endCxn id="27" idx="0"/>
          </p:cNvCxnSpPr>
          <p:nvPr/>
        </p:nvCxnSpPr>
        <p:spPr>
          <a:xfrm rot="10800000" flipH="1" flipV="1">
            <a:off x="758453" y="2720481"/>
            <a:ext cx="379756" cy="448513"/>
          </a:xfrm>
          <a:prstGeom prst="curvedConnector4">
            <a:avLst>
              <a:gd name="adj1" fmla="val -60197"/>
              <a:gd name="adj2" fmla="val 89251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>
            <a:extLst>
              <a:ext uri="{FF2B5EF4-FFF2-40B4-BE49-F238E27FC236}">
                <a16:creationId xmlns:a16="http://schemas.microsoft.com/office/drawing/2014/main" id="{2B37CBA2-FFA7-CA4C-8525-8D9FFED44166}"/>
              </a:ext>
            </a:extLst>
          </p:cNvPr>
          <p:cNvCxnSpPr>
            <a:cxnSpLocks/>
            <a:stCxn id="11" idx="2"/>
            <a:endCxn id="41" idx="0"/>
          </p:cNvCxnSpPr>
          <p:nvPr/>
        </p:nvCxnSpPr>
        <p:spPr>
          <a:xfrm rot="10800000" flipH="1" flipV="1">
            <a:off x="2806315" y="2720482"/>
            <a:ext cx="425967" cy="438532"/>
          </a:xfrm>
          <a:prstGeom prst="curvedConnector4">
            <a:avLst>
              <a:gd name="adj1" fmla="val -53666"/>
              <a:gd name="adj2" fmla="val 90145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>
            <a:extLst>
              <a:ext uri="{FF2B5EF4-FFF2-40B4-BE49-F238E27FC236}">
                <a16:creationId xmlns:a16="http://schemas.microsoft.com/office/drawing/2014/main" id="{53E5AF70-1855-8D45-9380-EDA3F7CC004E}"/>
              </a:ext>
            </a:extLst>
          </p:cNvPr>
          <p:cNvCxnSpPr>
            <a:cxnSpLocks/>
            <a:stCxn id="12" idx="2"/>
            <a:endCxn id="55" idx="0"/>
          </p:cNvCxnSpPr>
          <p:nvPr/>
        </p:nvCxnSpPr>
        <p:spPr>
          <a:xfrm rot="10800000" flipH="1" flipV="1">
            <a:off x="4880188" y="2730802"/>
            <a:ext cx="417710" cy="453811"/>
          </a:xfrm>
          <a:prstGeom prst="curvedConnector4">
            <a:avLst>
              <a:gd name="adj1" fmla="val -54727"/>
              <a:gd name="adj2" fmla="val 88793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>
            <a:extLst>
              <a:ext uri="{FF2B5EF4-FFF2-40B4-BE49-F238E27FC236}">
                <a16:creationId xmlns:a16="http://schemas.microsoft.com/office/drawing/2014/main" id="{CDE31F07-3C68-C847-AB8B-1126A43A0378}"/>
              </a:ext>
            </a:extLst>
          </p:cNvPr>
          <p:cNvCxnSpPr>
            <a:cxnSpLocks/>
            <a:stCxn id="13" idx="2"/>
            <a:endCxn id="69" idx="0"/>
          </p:cNvCxnSpPr>
          <p:nvPr/>
        </p:nvCxnSpPr>
        <p:spPr>
          <a:xfrm rot="10800000" flipH="1" flipV="1">
            <a:off x="7229057" y="2722215"/>
            <a:ext cx="407840" cy="467865"/>
          </a:xfrm>
          <a:prstGeom prst="curvedConnector4">
            <a:avLst>
              <a:gd name="adj1" fmla="val -56051"/>
              <a:gd name="adj2" fmla="val 87628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Left-right Arrow 73">
            <a:extLst>
              <a:ext uri="{FF2B5EF4-FFF2-40B4-BE49-F238E27FC236}">
                <a16:creationId xmlns:a16="http://schemas.microsoft.com/office/drawing/2014/main" id="{523E2C90-06F9-B542-AAAD-975BC8BD607C}"/>
              </a:ext>
            </a:extLst>
          </p:cNvPr>
          <p:cNvSpPr/>
          <p:nvPr/>
        </p:nvSpPr>
        <p:spPr>
          <a:xfrm rot="5400000">
            <a:off x="1039789" y="2104018"/>
            <a:ext cx="304800" cy="223935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75" name="Left-right Arrow 74">
            <a:extLst>
              <a:ext uri="{FF2B5EF4-FFF2-40B4-BE49-F238E27FC236}">
                <a16:creationId xmlns:a16="http://schemas.microsoft.com/office/drawing/2014/main" id="{646D9816-2E55-2B42-AD57-134EDB0B44E4}"/>
              </a:ext>
            </a:extLst>
          </p:cNvPr>
          <p:cNvSpPr/>
          <p:nvPr/>
        </p:nvSpPr>
        <p:spPr>
          <a:xfrm rot="5400000">
            <a:off x="3058564" y="2095074"/>
            <a:ext cx="304800" cy="223935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76" name="Left-right Arrow 75">
            <a:extLst>
              <a:ext uri="{FF2B5EF4-FFF2-40B4-BE49-F238E27FC236}">
                <a16:creationId xmlns:a16="http://schemas.microsoft.com/office/drawing/2014/main" id="{5863F0EE-F327-624F-9856-23BD8326B8B8}"/>
              </a:ext>
            </a:extLst>
          </p:cNvPr>
          <p:cNvSpPr/>
          <p:nvPr/>
        </p:nvSpPr>
        <p:spPr>
          <a:xfrm rot="5400000">
            <a:off x="5132436" y="2105395"/>
            <a:ext cx="304800" cy="223935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77" name="Left-right Arrow 76">
            <a:extLst>
              <a:ext uri="{FF2B5EF4-FFF2-40B4-BE49-F238E27FC236}">
                <a16:creationId xmlns:a16="http://schemas.microsoft.com/office/drawing/2014/main" id="{F6513E7C-89A5-FC4D-9BC6-8789A7F881CE}"/>
              </a:ext>
            </a:extLst>
          </p:cNvPr>
          <p:cNvSpPr/>
          <p:nvPr/>
        </p:nvSpPr>
        <p:spPr>
          <a:xfrm rot="5400000">
            <a:off x="7489606" y="2087092"/>
            <a:ext cx="304800" cy="223935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0102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F7088-2E53-7540-968A-3E3288555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The simulation scenario: </a:t>
            </a:r>
            <a:r>
              <a:rPr lang="en-GB" sz="2000" u="sng" dirty="0"/>
              <a:t>local</a:t>
            </a:r>
            <a:r>
              <a:rPr lang="en-GB" sz="2000" dirty="0"/>
              <a:t> vs distributed discovery</a:t>
            </a:r>
            <a:endParaRPr lang="en-E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0C535C-DB5F-AE45-B4F0-384BFCD25B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631D3C-B322-41C9-B213-0B044B1AFDFE}" type="slidenum">
              <a:rPr lang="es-E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Rectángulo 22">
            <a:extLst>
              <a:ext uri="{FF2B5EF4-FFF2-40B4-BE49-F238E27FC236}">
                <a16:creationId xmlns:a16="http://schemas.microsoft.com/office/drawing/2014/main" id="{36CCB914-C26A-0C42-B06A-DECD581F9C05}"/>
              </a:ext>
            </a:extLst>
          </p:cNvPr>
          <p:cNvSpPr/>
          <p:nvPr/>
        </p:nvSpPr>
        <p:spPr>
          <a:xfrm>
            <a:off x="3735262" y="2533323"/>
            <a:ext cx="989264" cy="374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CSE</a:t>
            </a:r>
            <a:r>
              <a:rPr lang="en-GB" baseline="-25000" dirty="0"/>
              <a:t>1</a:t>
            </a: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DB8B44B4-6208-514D-9F55-92F9B569D2F5}"/>
              </a:ext>
            </a:extLst>
          </p:cNvPr>
          <p:cNvSpPr/>
          <p:nvPr/>
        </p:nvSpPr>
        <p:spPr>
          <a:xfrm>
            <a:off x="5044649" y="2368384"/>
            <a:ext cx="809297" cy="704193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>
                <a:solidFill>
                  <a:schemeClr val="tx1"/>
                </a:solidFill>
              </a:rPr>
              <a:t>TS</a:t>
            </a:r>
            <a:r>
              <a:rPr lang="en-E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Esquina doblada 2">
            <a:extLst>
              <a:ext uri="{FF2B5EF4-FFF2-40B4-BE49-F238E27FC236}">
                <a16:creationId xmlns:a16="http://schemas.microsoft.com/office/drawing/2014/main" id="{94FEFFB7-35FD-244F-A06A-7255C7B40FF3}"/>
              </a:ext>
            </a:extLst>
          </p:cNvPr>
          <p:cNvSpPr/>
          <p:nvPr/>
        </p:nvSpPr>
        <p:spPr>
          <a:xfrm rot="10800000">
            <a:off x="6901066" y="2045678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0DE26450-2D45-2244-AA21-E2BE68C0F1C7}"/>
              </a:ext>
            </a:extLst>
          </p:cNvPr>
          <p:cNvSpPr txBox="1"/>
          <p:nvPr/>
        </p:nvSpPr>
        <p:spPr>
          <a:xfrm>
            <a:off x="6598178" y="2257938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9" name="Esquina doblada 2">
            <a:extLst>
              <a:ext uri="{FF2B5EF4-FFF2-40B4-BE49-F238E27FC236}">
                <a16:creationId xmlns:a16="http://schemas.microsoft.com/office/drawing/2014/main" id="{3DA1D7B7-45CC-D84E-96A0-B3947BAF8C1D}"/>
              </a:ext>
            </a:extLst>
          </p:cNvPr>
          <p:cNvSpPr/>
          <p:nvPr/>
        </p:nvSpPr>
        <p:spPr>
          <a:xfrm rot="10800000">
            <a:off x="7053466" y="2198078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B1F500CC-3420-FF40-A3B6-4E6A3F020FF2}"/>
              </a:ext>
            </a:extLst>
          </p:cNvPr>
          <p:cNvSpPr txBox="1"/>
          <p:nvPr/>
        </p:nvSpPr>
        <p:spPr>
          <a:xfrm>
            <a:off x="6750578" y="2410338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1" name="Esquina doblada 2">
            <a:extLst>
              <a:ext uri="{FF2B5EF4-FFF2-40B4-BE49-F238E27FC236}">
                <a16:creationId xmlns:a16="http://schemas.microsoft.com/office/drawing/2014/main" id="{EB7004DC-BDA0-C54F-8359-C0A5F506D70C}"/>
              </a:ext>
            </a:extLst>
          </p:cNvPr>
          <p:cNvSpPr/>
          <p:nvPr/>
        </p:nvSpPr>
        <p:spPr>
          <a:xfrm rot="10800000">
            <a:off x="7065901" y="2369138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uadroTexto 4">
            <a:extLst>
              <a:ext uri="{FF2B5EF4-FFF2-40B4-BE49-F238E27FC236}">
                <a16:creationId xmlns:a16="http://schemas.microsoft.com/office/drawing/2014/main" id="{FF9B4D72-A5D5-8F42-8AD9-8F4A57F410B0}"/>
              </a:ext>
            </a:extLst>
          </p:cNvPr>
          <p:cNvSpPr txBox="1"/>
          <p:nvPr/>
        </p:nvSpPr>
        <p:spPr>
          <a:xfrm>
            <a:off x="6763013" y="2581398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3" name="Esquina doblada 2">
            <a:extLst>
              <a:ext uri="{FF2B5EF4-FFF2-40B4-BE49-F238E27FC236}">
                <a16:creationId xmlns:a16="http://schemas.microsoft.com/office/drawing/2014/main" id="{6C219079-A31B-E84B-B0EE-FF0C3BEF290D}"/>
              </a:ext>
            </a:extLst>
          </p:cNvPr>
          <p:cNvSpPr/>
          <p:nvPr/>
        </p:nvSpPr>
        <p:spPr>
          <a:xfrm rot="10800000">
            <a:off x="7035296" y="2045678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CuadroTexto 4">
            <a:extLst>
              <a:ext uri="{FF2B5EF4-FFF2-40B4-BE49-F238E27FC236}">
                <a16:creationId xmlns:a16="http://schemas.microsoft.com/office/drawing/2014/main" id="{2563B803-DEF5-1546-AFA6-7B4AA3AA58AE}"/>
              </a:ext>
            </a:extLst>
          </p:cNvPr>
          <p:cNvSpPr txBox="1"/>
          <p:nvPr/>
        </p:nvSpPr>
        <p:spPr>
          <a:xfrm>
            <a:off x="6732408" y="2257938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5" name="Esquina doblada 2">
            <a:extLst>
              <a:ext uri="{FF2B5EF4-FFF2-40B4-BE49-F238E27FC236}">
                <a16:creationId xmlns:a16="http://schemas.microsoft.com/office/drawing/2014/main" id="{FA4E95C1-27A9-514F-8375-BB3AA29D9C8E}"/>
              </a:ext>
            </a:extLst>
          </p:cNvPr>
          <p:cNvSpPr/>
          <p:nvPr/>
        </p:nvSpPr>
        <p:spPr>
          <a:xfrm rot="10800000">
            <a:off x="6611994" y="2006899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CuadroTexto 4">
            <a:extLst>
              <a:ext uri="{FF2B5EF4-FFF2-40B4-BE49-F238E27FC236}">
                <a16:creationId xmlns:a16="http://schemas.microsoft.com/office/drawing/2014/main" id="{839C8820-BB2A-794A-80A4-FD9FF170D32C}"/>
              </a:ext>
            </a:extLst>
          </p:cNvPr>
          <p:cNvSpPr txBox="1"/>
          <p:nvPr/>
        </p:nvSpPr>
        <p:spPr>
          <a:xfrm>
            <a:off x="6309106" y="2219159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7" name="Esquina doblada 2">
            <a:extLst>
              <a:ext uri="{FF2B5EF4-FFF2-40B4-BE49-F238E27FC236}">
                <a16:creationId xmlns:a16="http://schemas.microsoft.com/office/drawing/2014/main" id="{FAA39042-FF11-C047-8702-7C76F4EA89A9}"/>
              </a:ext>
            </a:extLst>
          </p:cNvPr>
          <p:cNvSpPr/>
          <p:nvPr/>
        </p:nvSpPr>
        <p:spPr>
          <a:xfrm rot="10800000">
            <a:off x="6687238" y="2233659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CuadroTexto 4">
            <a:extLst>
              <a:ext uri="{FF2B5EF4-FFF2-40B4-BE49-F238E27FC236}">
                <a16:creationId xmlns:a16="http://schemas.microsoft.com/office/drawing/2014/main" id="{871FE820-F4C1-C24E-945E-B8B230D711A5}"/>
              </a:ext>
            </a:extLst>
          </p:cNvPr>
          <p:cNvSpPr txBox="1"/>
          <p:nvPr/>
        </p:nvSpPr>
        <p:spPr>
          <a:xfrm>
            <a:off x="6384350" y="2445919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E3C088-BB5A-8644-8A27-18AD7CFA5C1D}"/>
              </a:ext>
            </a:extLst>
          </p:cNvPr>
          <p:cNvSpPr txBox="1"/>
          <p:nvPr/>
        </p:nvSpPr>
        <p:spPr>
          <a:xfrm>
            <a:off x="6454996" y="2861103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600" dirty="0"/>
              <a:t>Semantic </a:t>
            </a:r>
          </a:p>
          <a:p>
            <a:pPr algn="ctr"/>
            <a:r>
              <a:rPr lang="en-ES" sz="1600" dirty="0"/>
              <a:t>Descriptors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138E5DC-B36D-9448-88A4-6FEEA12D77A7}"/>
              </a:ext>
            </a:extLst>
          </p:cNvPr>
          <p:cNvSpPr/>
          <p:nvPr/>
        </p:nvSpPr>
        <p:spPr>
          <a:xfrm>
            <a:off x="6061299" y="1898802"/>
            <a:ext cx="1974114" cy="159703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849BC3BA-565E-CC42-85CE-4F809DDDCC58}"/>
              </a:ext>
            </a:extLst>
          </p:cNvPr>
          <p:cNvCxnSpPr>
            <a:cxnSpLocks/>
            <a:stCxn id="6" idx="1"/>
            <a:endCxn id="20" idx="0"/>
          </p:cNvCxnSpPr>
          <p:nvPr/>
        </p:nvCxnSpPr>
        <p:spPr>
          <a:xfrm rot="5400000" flipH="1" flipV="1">
            <a:off x="6014036" y="1334064"/>
            <a:ext cx="469582" cy="1599058"/>
          </a:xfrm>
          <a:prstGeom prst="curvedConnector3">
            <a:avLst>
              <a:gd name="adj1" fmla="val 148682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C8A1FE0A-58D8-E840-A524-DDC926D8B72F}"/>
              </a:ext>
            </a:extLst>
          </p:cNvPr>
          <p:cNvSpPr/>
          <p:nvPr/>
        </p:nvSpPr>
        <p:spPr>
          <a:xfrm rot="10800000">
            <a:off x="4739849" y="2608514"/>
            <a:ext cx="304800" cy="223935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6" name="Esquina doblada 2">
            <a:extLst>
              <a:ext uri="{FF2B5EF4-FFF2-40B4-BE49-F238E27FC236}">
                <a16:creationId xmlns:a16="http://schemas.microsoft.com/office/drawing/2014/main" id="{E7FE6B47-A632-E042-AB6F-7F7E394D89B1}"/>
              </a:ext>
            </a:extLst>
          </p:cNvPr>
          <p:cNvSpPr/>
          <p:nvPr/>
        </p:nvSpPr>
        <p:spPr>
          <a:xfrm rot="10800000">
            <a:off x="1962131" y="1776459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uadroTexto 4">
            <a:extLst>
              <a:ext uri="{FF2B5EF4-FFF2-40B4-BE49-F238E27FC236}">
                <a16:creationId xmlns:a16="http://schemas.microsoft.com/office/drawing/2014/main" id="{96AEA91C-CB4C-5F43-80F1-288B4E1BF694}"/>
              </a:ext>
            </a:extLst>
          </p:cNvPr>
          <p:cNvSpPr txBox="1"/>
          <p:nvPr/>
        </p:nvSpPr>
        <p:spPr>
          <a:xfrm>
            <a:off x="1419046" y="1973849"/>
            <a:ext cx="813043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SPARQL</a:t>
            </a: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14A13D60-3848-FF46-8EB1-51C6076ABD2E}"/>
              </a:ext>
            </a:extLst>
          </p:cNvPr>
          <p:cNvCxnSpPr>
            <a:stCxn id="26" idx="1"/>
            <a:endCxn id="5" idx="0"/>
          </p:cNvCxnSpPr>
          <p:nvPr/>
        </p:nvCxnSpPr>
        <p:spPr bwMode="auto">
          <a:xfrm>
            <a:off x="2456762" y="2045677"/>
            <a:ext cx="1773132" cy="487646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88FE2A34-43B8-E547-A813-4B26CE9E8751}"/>
              </a:ext>
            </a:extLst>
          </p:cNvPr>
          <p:cNvCxnSpPr>
            <a:cxnSpLocks/>
            <a:stCxn id="5" idx="1"/>
            <a:endCxn id="33" idx="1"/>
          </p:cNvCxnSpPr>
          <p:nvPr/>
        </p:nvCxnSpPr>
        <p:spPr bwMode="auto">
          <a:xfrm rot="10800000" flipV="1">
            <a:off x="2448424" y="2720481"/>
            <a:ext cx="1286838" cy="23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Esquina doblada 2">
            <a:extLst>
              <a:ext uri="{FF2B5EF4-FFF2-40B4-BE49-F238E27FC236}">
                <a16:creationId xmlns:a16="http://schemas.microsoft.com/office/drawing/2014/main" id="{81192B9C-8BDD-B242-A13A-CB87B86DBB4A}"/>
              </a:ext>
            </a:extLst>
          </p:cNvPr>
          <p:cNvSpPr/>
          <p:nvPr/>
        </p:nvSpPr>
        <p:spPr>
          <a:xfrm rot="10800000">
            <a:off x="1953793" y="2451495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CuadroTexto 4">
            <a:extLst>
              <a:ext uri="{FF2B5EF4-FFF2-40B4-BE49-F238E27FC236}">
                <a16:creationId xmlns:a16="http://schemas.microsoft.com/office/drawing/2014/main" id="{C70D3BD6-1EEA-E845-86D0-E97C9B5D3739}"/>
              </a:ext>
            </a:extLst>
          </p:cNvPr>
          <p:cNvSpPr txBox="1"/>
          <p:nvPr/>
        </p:nvSpPr>
        <p:spPr>
          <a:xfrm>
            <a:off x="1441936" y="2668554"/>
            <a:ext cx="697627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IDs List</a:t>
            </a:r>
          </a:p>
        </p:txBody>
      </p:sp>
    </p:spTree>
    <p:extLst>
      <p:ext uri="{BB962C8B-B14F-4D97-AF65-F5344CB8AC3E}">
        <p14:creationId xmlns:p14="http://schemas.microsoft.com/office/powerpoint/2010/main" val="366381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loud 77">
            <a:extLst>
              <a:ext uri="{FF2B5EF4-FFF2-40B4-BE49-F238E27FC236}">
                <a16:creationId xmlns:a16="http://schemas.microsoft.com/office/drawing/2014/main" id="{9E15BD50-77BD-764A-A72C-3AB6490A9383}"/>
              </a:ext>
            </a:extLst>
          </p:cNvPr>
          <p:cNvSpPr/>
          <p:nvPr/>
        </p:nvSpPr>
        <p:spPr bwMode="auto">
          <a:xfrm>
            <a:off x="3825374" y="3351508"/>
            <a:ext cx="1597374" cy="845764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0381A7-9E8D-9443-A88F-4D85EF9A2696}"/>
              </a:ext>
            </a:extLst>
          </p:cNvPr>
          <p:cNvSpPr txBox="1"/>
          <p:nvPr/>
        </p:nvSpPr>
        <p:spPr>
          <a:xfrm>
            <a:off x="4041047" y="3525515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400" dirty="0"/>
              <a:t>Distributed</a:t>
            </a:r>
          </a:p>
          <a:p>
            <a:pPr algn="ctr"/>
            <a:r>
              <a:rPr lang="en-ES" sz="1400" dirty="0"/>
              <a:t>Topology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F7088-2E53-7540-968A-3E3288555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The simulation scenario: local vs </a:t>
            </a:r>
            <a:r>
              <a:rPr lang="en-GB" sz="2000" u="sng" dirty="0"/>
              <a:t>distributed</a:t>
            </a:r>
            <a:r>
              <a:rPr lang="en-GB" sz="2000" dirty="0"/>
              <a:t> discovery</a:t>
            </a:r>
            <a:endParaRPr lang="en-E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0C535C-DB5F-AE45-B4F0-384BFCD25B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631D3C-B322-41C9-B213-0B044B1AFDFE}" type="slidenum">
              <a:rPr lang="es-E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Rectángulo 22">
            <a:extLst>
              <a:ext uri="{FF2B5EF4-FFF2-40B4-BE49-F238E27FC236}">
                <a16:creationId xmlns:a16="http://schemas.microsoft.com/office/drawing/2014/main" id="{36CCB914-C26A-0C42-B06A-DECD581F9C05}"/>
              </a:ext>
            </a:extLst>
          </p:cNvPr>
          <p:cNvSpPr/>
          <p:nvPr/>
        </p:nvSpPr>
        <p:spPr>
          <a:xfrm>
            <a:off x="3735262" y="2533323"/>
            <a:ext cx="989264" cy="374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CSE</a:t>
            </a:r>
            <a:r>
              <a:rPr lang="en-GB" baseline="-25000" dirty="0"/>
              <a:t>1</a:t>
            </a: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DB8B44B4-6208-514D-9F55-92F9B569D2F5}"/>
              </a:ext>
            </a:extLst>
          </p:cNvPr>
          <p:cNvSpPr/>
          <p:nvPr/>
        </p:nvSpPr>
        <p:spPr>
          <a:xfrm>
            <a:off x="5044649" y="2368384"/>
            <a:ext cx="809297" cy="704193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>
                <a:solidFill>
                  <a:schemeClr val="tx1"/>
                </a:solidFill>
              </a:rPr>
              <a:t>TS</a:t>
            </a:r>
            <a:r>
              <a:rPr lang="en-E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Esquina doblada 2">
            <a:extLst>
              <a:ext uri="{FF2B5EF4-FFF2-40B4-BE49-F238E27FC236}">
                <a16:creationId xmlns:a16="http://schemas.microsoft.com/office/drawing/2014/main" id="{94FEFFB7-35FD-244F-A06A-7255C7B40FF3}"/>
              </a:ext>
            </a:extLst>
          </p:cNvPr>
          <p:cNvSpPr/>
          <p:nvPr/>
        </p:nvSpPr>
        <p:spPr>
          <a:xfrm rot="10800000">
            <a:off x="6901066" y="2045678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0DE26450-2D45-2244-AA21-E2BE68C0F1C7}"/>
              </a:ext>
            </a:extLst>
          </p:cNvPr>
          <p:cNvSpPr txBox="1"/>
          <p:nvPr/>
        </p:nvSpPr>
        <p:spPr>
          <a:xfrm>
            <a:off x="6598178" y="2257938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9" name="Esquina doblada 2">
            <a:extLst>
              <a:ext uri="{FF2B5EF4-FFF2-40B4-BE49-F238E27FC236}">
                <a16:creationId xmlns:a16="http://schemas.microsoft.com/office/drawing/2014/main" id="{3DA1D7B7-45CC-D84E-96A0-B3947BAF8C1D}"/>
              </a:ext>
            </a:extLst>
          </p:cNvPr>
          <p:cNvSpPr/>
          <p:nvPr/>
        </p:nvSpPr>
        <p:spPr>
          <a:xfrm rot="10800000">
            <a:off x="7053466" y="2198078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B1F500CC-3420-FF40-A3B6-4E6A3F020FF2}"/>
              </a:ext>
            </a:extLst>
          </p:cNvPr>
          <p:cNvSpPr txBox="1"/>
          <p:nvPr/>
        </p:nvSpPr>
        <p:spPr>
          <a:xfrm>
            <a:off x="6750578" y="2410338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1" name="Esquina doblada 2">
            <a:extLst>
              <a:ext uri="{FF2B5EF4-FFF2-40B4-BE49-F238E27FC236}">
                <a16:creationId xmlns:a16="http://schemas.microsoft.com/office/drawing/2014/main" id="{EB7004DC-BDA0-C54F-8359-C0A5F506D70C}"/>
              </a:ext>
            </a:extLst>
          </p:cNvPr>
          <p:cNvSpPr/>
          <p:nvPr/>
        </p:nvSpPr>
        <p:spPr>
          <a:xfrm rot="10800000">
            <a:off x="7065901" y="2369138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uadroTexto 4">
            <a:extLst>
              <a:ext uri="{FF2B5EF4-FFF2-40B4-BE49-F238E27FC236}">
                <a16:creationId xmlns:a16="http://schemas.microsoft.com/office/drawing/2014/main" id="{FF9B4D72-A5D5-8F42-8AD9-8F4A57F410B0}"/>
              </a:ext>
            </a:extLst>
          </p:cNvPr>
          <p:cNvSpPr txBox="1"/>
          <p:nvPr/>
        </p:nvSpPr>
        <p:spPr>
          <a:xfrm>
            <a:off x="6763013" y="2581398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3" name="Esquina doblada 2">
            <a:extLst>
              <a:ext uri="{FF2B5EF4-FFF2-40B4-BE49-F238E27FC236}">
                <a16:creationId xmlns:a16="http://schemas.microsoft.com/office/drawing/2014/main" id="{6C219079-A31B-E84B-B0EE-FF0C3BEF290D}"/>
              </a:ext>
            </a:extLst>
          </p:cNvPr>
          <p:cNvSpPr/>
          <p:nvPr/>
        </p:nvSpPr>
        <p:spPr>
          <a:xfrm rot="10800000">
            <a:off x="7035296" y="2045678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CuadroTexto 4">
            <a:extLst>
              <a:ext uri="{FF2B5EF4-FFF2-40B4-BE49-F238E27FC236}">
                <a16:creationId xmlns:a16="http://schemas.microsoft.com/office/drawing/2014/main" id="{2563B803-DEF5-1546-AFA6-7B4AA3AA58AE}"/>
              </a:ext>
            </a:extLst>
          </p:cNvPr>
          <p:cNvSpPr txBox="1"/>
          <p:nvPr/>
        </p:nvSpPr>
        <p:spPr>
          <a:xfrm>
            <a:off x="6732408" y="2257938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5" name="Esquina doblada 2">
            <a:extLst>
              <a:ext uri="{FF2B5EF4-FFF2-40B4-BE49-F238E27FC236}">
                <a16:creationId xmlns:a16="http://schemas.microsoft.com/office/drawing/2014/main" id="{FA4E95C1-27A9-514F-8375-BB3AA29D9C8E}"/>
              </a:ext>
            </a:extLst>
          </p:cNvPr>
          <p:cNvSpPr/>
          <p:nvPr/>
        </p:nvSpPr>
        <p:spPr>
          <a:xfrm rot="10800000">
            <a:off x="6611994" y="2006899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CuadroTexto 4">
            <a:extLst>
              <a:ext uri="{FF2B5EF4-FFF2-40B4-BE49-F238E27FC236}">
                <a16:creationId xmlns:a16="http://schemas.microsoft.com/office/drawing/2014/main" id="{839C8820-BB2A-794A-80A4-FD9FF170D32C}"/>
              </a:ext>
            </a:extLst>
          </p:cNvPr>
          <p:cNvSpPr txBox="1"/>
          <p:nvPr/>
        </p:nvSpPr>
        <p:spPr>
          <a:xfrm>
            <a:off x="6309106" y="2219159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7" name="Esquina doblada 2">
            <a:extLst>
              <a:ext uri="{FF2B5EF4-FFF2-40B4-BE49-F238E27FC236}">
                <a16:creationId xmlns:a16="http://schemas.microsoft.com/office/drawing/2014/main" id="{FAA39042-FF11-C047-8702-7C76F4EA89A9}"/>
              </a:ext>
            </a:extLst>
          </p:cNvPr>
          <p:cNvSpPr/>
          <p:nvPr/>
        </p:nvSpPr>
        <p:spPr>
          <a:xfrm rot="10800000">
            <a:off x="6687238" y="2233659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CuadroTexto 4">
            <a:extLst>
              <a:ext uri="{FF2B5EF4-FFF2-40B4-BE49-F238E27FC236}">
                <a16:creationId xmlns:a16="http://schemas.microsoft.com/office/drawing/2014/main" id="{871FE820-F4C1-C24E-945E-B8B230D711A5}"/>
              </a:ext>
            </a:extLst>
          </p:cNvPr>
          <p:cNvSpPr txBox="1"/>
          <p:nvPr/>
        </p:nvSpPr>
        <p:spPr>
          <a:xfrm>
            <a:off x="6384350" y="2445919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E3C088-BB5A-8644-8A27-18AD7CFA5C1D}"/>
              </a:ext>
            </a:extLst>
          </p:cNvPr>
          <p:cNvSpPr txBox="1"/>
          <p:nvPr/>
        </p:nvSpPr>
        <p:spPr>
          <a:xfrm>
            <a:off x="6454996" y="2861103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600" dirty="0"/>
              <a:t>Semantic </a:t>
            </a:r>
          </a:p>
          <a:p>
            <a:pPr algn="ctr"/>
            <a:r>
              <a:rPr lang="en-ES" sz="1600" dirty="0"/>
              <a:t>Descriptors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138E5DC-B36D-9448-88A4-6FEEA12D77A7}"/>
              </a:ext>
            </a:extLst>
          </p:cNvPr>
          <p:cNvSpPr/>
          <p:nvPr/>
        </p:nvSpPr>
        <p:spPr>
          <a:xfrm>
            <a:off x="6061299" y="1898802"/>
            <a:ext cx="1974114" cy="159703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849BC3BA-565E-CC42-85CE-4F809DDDCC58}"/>
              </a:ext>
            </a:extLst>
          </p:cNvPr>
          <p:cNvCxnSpPr>
            <a:cxnSpLocks/>
            <a:stCxn id="6" idx="1"/>
            <a:endCxn id="20" idx="0"/>
          </p:cNvCxnSpPr>
          <p:nvPr/>
        </p:nvCxnSpPr>
        <p:spPr>
          <a:xfrm rot="5400000" flipH="1" flipV="1">
            <a:off x="6014036" y="1334064"/>
            <a:ext cx="469582" cy="1599058"/>
          </a:xfrm>
          <a:prstGeom prst="curvedConnector3">
            <a:avLst>
              <a:gd name="adj1" fmla="val 148682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C8A1FE0A-58D8-E840-A524-DDC926D8B72F}"/>
              </a:ext>
            </a:extLst>
          </p:cNvPr>
          <p:cNvSpPr/>
          <p:nvPr/>
        </p:nvSpPr>
        <p:spPr>
          <a:xfrm rot="10800000">
            <a:off x="4739849" y="2608514"/>
            <a:ext cx="304800" cy="223935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14A13D60-3848-FF46-8EB1-51C6076ABD2E}"/>
              </a:ext>
            </a:extLst>
          </p:cNvPr>
          <p:cNvCxnSpPr>
            <a:stCxn id="26" idx="1"/>
            <a:endCxn id="5" idx="0"/>
          </p:cNvCxnSpPr>
          <p:nvPr/>
        </p:nvCxnSpPr>
        <p:spPr bwMode="auto">
          <a:xfrm>
            <a:off x="2456762" y="2045677"/>
            <a:ext cx="1773132" cy="487646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88FE2A34-43B8-E547-A813-4B26CE9E8751}"/>
              </a:ext>
            </a:extLst>
          </p:cNvPr>
          <p:cNvCxnSpPr>
            <a:cxnSpLocks/>
            <a:stCxn id="5" idx="1"/>
          </p:cNvCxnSpPr>
          <p:nvPr/>
        </p:nvCxnSpPr>
        <p:spPr bwMode="auto">
          <a:xfrm flipH="1">
            <a:off x="2444166" y="2720481"/>
            <a:ext cx="1291096" cy="687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Rectángulo 22">
            <a:extLst>
              <a:ext uri="{FF2B5EF4-FFF2-40B4-BE49-F238E27FC236}">
                <a16:creationId xmlns:a16="http://schemas.microsoft.com/office/drawing/2014/main" id="{74DF7F6E-DB26-D44C-BCD9-95AD4964BD8E}"/>
              </a:ext>
            </a:extLst>
          </p:cNvPr>
          <p:cNvSpPr/>
          <p:nvPr/>
        </p:nvSpPr>
        <p:spPr>
          <a:xfrm>
            <a:off x="3054915" y="3924511"/>
            <a:ext cx="989264" cy="374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CSE</a:t>
            </a:r>
            <a:r>
              <a:rPr lang="en-GB" baseline="-25000" dirty="0"/>
              <a:t>2</a:t>
            </a:r>
          </a:p>
        </p:txBody>
      </p:sp>
      <p:sp>
        <p:nvSpPr>
          <p:cNvPr id="37" name="Rectángulo 22">
            <a:extLst>
              <a:ext uri="{FF2B5EF4-FFF2-40B4-BE49-F238E27FC236}">
                <a16:creationId xmlns:a16="http://schemas.microsoft.com/office/drawing/2014/main" id="{C0CA88FD-5C68-4C4B-A6E0-320E591F6BB0}"/>
              </a:ext>
            </a:extLst>
          </p:cNvPr>
          <p:cNvSpPr/>
          <p:nvPr/>
        </p:nvSpPr>
        <p:spPr>
          <a:xfrm>
            <a:off x="5077691" y="3918341"/>
            <a:ext cx="989264" cy="374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CSE</a:t>
            </a:r>
            <a:r>
              <a:rPr lang="en-GB" baseline="-25000" dirty="0"/>
              <a:t>3</a:t>
            </a:r>
          </a:p>
        </p:txBody>
      </p:sp>
      <p:sp>
        <p:nvSpPr>
          <p:cNvPr id="38" name="Can 37">
            <a:extLst>
              <a:ext uri="{FF2B5EF4-FFF2-40B4-BE49-F238E27FC236}">
                <a16:creationId xmlns:a16="http://schemas.microsoft.com/office/drawing/2014/main" id="{BF58C811-377C-0F48-B98E-A70ED61C09F7}"/>
              </a:ext>
            </a:extLst>
          </p:cNvPr>
          <p:cNvSpPr/>
          <p:nvPr/>
        </p:nvSpPr>
        <p:spPr>
          <a:xfrm>
            <a:off x="3145113" y="4624705"/>
            <a:ext cx="809297" cy="704193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>
                <a:solidFill>
                  <a:schemeClr val="tx1"/>
                </a:solidFill>
              </a:rPr>
              <a:t>TS</a:t>
            </a:r>
            <a:r>
              <a:rPr lang="en-E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Can 38">
            <a:extLst>
              <a:ext uri="{FF2B5EF4-FFF2-40B4-BE49-F238E27FC236}">
                <a16:creationId xmlns:a16="http://schemas.microsoft.com/office/drawing/2014/main" id="{8FB2A06C-123B-EC47-9A85-9590646366A6}"/>
              </a:ext>
            </a:extLst>
          </p:cNvPr>
          <p:cNvSpPr/>
          <p:nvPr/>
        </p:nvSpPr>
        <p:spPr>
          <a:xfrm>
            <a:off x="5154613" y="4619759"/>
            <a:ext cx="809297" cy="704193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>
                <a:solidFill>
                  <a:schemeClr val="tx1"/>
                </a:solidFill>
              </a:rPr>
              <a:t>TS</a:t>
            </a:r>
            <a:r>
              <a:rPr lang="en-E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" name="Esquina doblada 2">
            <a:extLst>
              <a:ext uri="{FF2B5EF4-FFF2-40B4-BE49-F238E27FC236}">
                <a16:creationId xmlns:a16="http://schemas.microsoft.com/office/drawing/2014/main" id="{8E31A22C-62F5-4145-9172-DD454FEBF7D7}"/>
              </a:ext>
            </a:extLst>
          </p:cNvPr>
          <p:cNvSpPr/>
          <p:nvPr/>
        </p:nvSpPr>
        <p:spPr>
          <a:xfrm rot="10800000">
            <a:off x="1403281" y="4862020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CuadroTexto 4">
            <a:extLst>
              <a:ext uri="{FF2B5EF4-FFF2-40B4-BE49-F238E27FC236}">
                <a16:creationId xmlns:a16="http://schemas.microsoft.com/office/drawing/2014/main" id="{6B0F5DAF-0996-0749-ACDF-DAB0BAAAAAE4}"/>
              </a:ext>
            </a:extLst>
          </p:cNvPr>
          <p:cNvSpPr txBox="1"/>
          <p:nvPr/>
        </p:nvSpPr>
        <p:spPr>
          <a:xfrm>
            <a:off x="1100393" y="5074280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42" name="Esquina doblada 2">
            <a:extLst>
              <a:ext uri="{FF2B5EF4-FFF2-40B4-BE49-F238E27FC236}">
                <a16:creationId xmlns:a16="http://schemas.microsoft.com/office/drawing/2014/main" id="{9E07320A-FFB4-D24F-B583-A9AB6B87FF69}"/>
              </a:ext>
            </a:extLst>
          </p:cNvPr>
          <p:cNvSpPr/>
          <p:nvPr/>
        </p:nvSpPr>
        <p:spPr>
          <a:xfrm rot="10800000">
            <a:off x="1555681" y="5014420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CuadroTexto 4">
            <a:extLst>
              <a:ext uri="{FF2B5EF4-FFF2-40B4-BE49-F238E27FC236}">
                <a16:creationId xmlns:a16="http://schemas.microsoft.com/office/drawing/2014/main" id="{A64413A5-7125-5049-AE76-C8229AA6276B}"/>
              </a:ext>
            </a:extLst>
          </p:cNvPr>
          <p:cNvSpPr txBox="1"/>
          <p:nvPr/>
        </p:nvSpPr>
        <p:spPr>
          <a:xfrm>
            <a:off x="1252793" y="5226680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44" name="Esquina doblada 2">
            <a:extLst>
              <a:ext uri="{FF2B5EF4-FFF2-40B4-BE49-F238E27FC236}">
                <a16:creationId xmlns:a16="http://schemas.microsoft.com/office/drawing/2014/main" id="{3565E747-5E82-2548-9000-6DB1E5720987}"/>
              </a:ext>
            </a:extLst>
          </p:cNvPr>
          <p:cNvSpPr/>
          <p:nvPr/>
        </p:nvSpPr>
        <p:spPr>
          <a:xfrm rot="10800000">
            <a:off x="1568116" y="5185480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CuadroTexto 4">
            <a:extLst>
              <a:ext uri="{FF2B5EF4-FFF2-40B4-BE49-F238E27FC236}">
                <a16:creationId xmlns:a16="http://schemas.microsoft.com/office/drawing/2014/main" id="{086B4DE7-C734-E94E-97E4-35CB6D35B7E1}"/>
              </a:ext>
            </a:extLst>
          </p:cNvPr>
          <p:cNvSpPr txBox="1"/>
          <p:nvPr/>
        </p:nvSpPr>
        <p:spPr>
          <a:xfrm>
            <a:off x="1265228" y="5397740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46" name="Esquina doblada 2">
            <a:extLst>
              <a:ext uri="{FF2B5EF4-FFF2-40B4-BE49-F238E27FC236}">
                <a16:creationId xmlns:a16="http://schemas.microsoft.com/office/drawing/2014/main" id="{E5C5A780-2F08-6B4E-BE9B-8332CCB8C83A}"/>
              </a:ext>
            </a:extLst>
          </p:cNvPr>
          <p:cNvSpPr/>
          <p:nvPr/>
        </p:nvSpPr>
        <p:spPr>
          <a:xfrm rot="10800000">
            <a:off x="1537511" y="4862020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CuadroTexto 4">
            <a:extLst>
              <a:ext uri="{FF2B5EF4-FFF2-40B4-BE49-F238E27FC236}">
                <a16:creationId xmlns:a16="http://schemas.microsoft.com/office/drawing/2014/main" id="{CA92B54E-BD70-2F42-AA1A-3C5CE070742D}"/>
              </a:ext>
            </a:extLst>
          </p:cNvPr>
          <p:cNvSpPr txBox="1"/>
          <p:nvPr/>
        </p:nvSpPr>
        <p:spPr>
          <a:xfrm>
            <a:off x="1234623" y="5074280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48" name="Esquina doblada 2">
            <a:extLst>
              <a:ext uri="{FF2B5EF4-FFF2-40B4-BE49-F238E27FC236}">
                <a16:creationId xmlns:a16="http://schemas.microsoft.com/office/drawing/2014/main" id="{D2EE7F5B-B5CC-1241-8508-6BA923E4C81B}"/>
              </a:ext>
            </a:extLst>
          </p:cNvPr>
          <p:cNvSpPr/>
          <p:nvPr/>
        </p:nvSpPr>
        <p:spPr>
          <a:xfrm rot="10800000">
            <a:off x="1114209" y="4823241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CuadroTexto 4">
            <a:extLst>
              <a:ext uri="{FF2B5EF4-FFF2-40B4-BE49-F238E27FC236}">
                <a16:creationId xmlns:a16="http://schemas.microsoft.com/office/drawing/2014/main" id="{C5E79FCD-7E8A-3241-9F15-CBA540C9540D}"/>
              </a:ext>
            </a:extLst>
          </p:cNvPr>
          <p:cNvSpPr txBox="1"/>
          <p:nvPr/>
        </p:nvSpPr>
        <p:spPr>
          <a:xfrm>
            <a:off x="811321" y="5035501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50" name="Esquina doblada 2">
            <a:extLst>
              <a:ext uri="{FF2B5EF4-FFF2-40B4-BE49-F238E27FC236}">
                <a16:creationId xmlns:a16="http://schemas.microsoft.com/office/drawing/2014/main" id="{20B9A9D5-0655-974D-9133-8C4C7D78D763}"/>
              </a:ext>
            </a:extLst>
          </p:cNvPr>
          <p:cNvSpPr/>
          <p:nvPr/>
        </p:nvSpPr>
        <p:spPr>
          <a:xfrm rot="10800000">
            <a:off x="1189453" y="5050001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CuadroTexto 4">
            <a:extLst>
              <a:ext uri="{FF2B5EF4-FFF2-40B4-BE49-F238E27FC236}">
                <a16:creationId xmlns:a16="http://schemas.microsoft.com/office/drawing/2014/main" id="{65E2E8F1-C16E-5940-AA94-A4B00808DD03}"/>
              </a:ext>
            </a:extLst>
          </p:cNvPr>
          <p:cNvSpPr txBox="1"/>
          <p:nvPr/>
        </p:nvSpPr>
        <p:spPr>
          <a:xfrm>
            <a:off x="886565" y="5262261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89B9B8-1D46-824D-A4F0-BF736AA63126}"/>
              </a:ext>
            </a:extLst>
          </p:cNvPr>
          <p:cNvSpPr txBox="1"/>
          <p:nvPr/>
        </p:nvSpPr>
        <p:spPr>
          <a:xfrm>
            <a:off x="957211" y="5677445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600" dirty="0"/>
              <a:t>Semantic </a:t>
            </a:r>
          </a:p>
          <a:p>
            <a:pPr algn="ctr"/>
            <a:r>
              <a:rPr lang="en-ES" sz="1600" dirty="0"/>
              <a:t>Descriptors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D3C27E8-7153-414C-A117-3B5B62E2E1FE}"/>
              </a:ext>
            </a:extLst>
          </p:cNvPr>
          <p:cNvSpPr/>
          <p:nvPr/>
        </p:nvSpPr>
        <p:spPr>
          <a:xfrm>
            <a:off x="563514" y="4715144"/>
            <a:ext cx="1974114" cy="159703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54" name="Esquina doblada 2">
            <a:extLst>
              <a:ext uri="{FF2B5EF4-FFF2-40B4-BE49-F238E27FC236}">
                <a16:creationId xmlns:a16="http://schemas.microsoft.com/office/drawing/2014/main" id="{91CE74B9-1807-BE47-8514-DB6608416C03}"/>
              </a:ext>
            </a:extLst>
          </p:cNvPr>
          <p:cNvSpPr/>
          <p:nvPr/>
        </p:nvSpPr>
        <p:spPr>
          <a:xfrm rot="10800000">
            <a:off x="7382637" y="4357327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CuadroTexto 4">
            <a:extLst>
              <a:ext uri="{FF2B5EF4-FFF2-40B4-BE49-F238E27FC236}">
                <a16:creationId xmlns:a16="http://schemas.microsoft.com/office/drawing/2014/main" id="{D6A9C1F3-CBF5-EE48-B5A4-36A81A4B636F}"/>
              </a:ext>
            </a:extLst>
          </p:cNvPr>
          <p:cNvSpPr txBox="1"/>
          <p:nvPr/>
        </p:nvSpPr>
        <p:spPr>
          <a:xfrm>
            <a:off x="7079749" y="456958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56" name="Esquina doblada 2">
            <a:extLst>
              <a:ext uri="{FF2B5EF4-FFF2-40B4-BE49-F238E27FC236}">
                <a16:creationId xmlns:a16="http://schemas.microsoft.com/office/drawing/2014/main" id="{B97A5009-605C-734F-B40C-3B037CEB55EF}"/>
              </a:ext>
            </a:extLst>
          </p:cNvPr>
          <p:cNvSpPr/>
          <p:nvPr/>
        </p:nvSpPr>
        <p:spPr>
          <a:xfrm rot="10800000">
            <a:off x="7535037" y="4509727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CuadroTexto 4">
            <a:extLst>
              <a:ext uri="{FF2B5EF4-FFF2-40B4-BE49-F238E27FC236}">
                <a16:creationId xmlns:a16="http://schemas.microsoft.com/office/drawing/2014/main" id="{B4EF0436-5474-9C4D-92DB-E9AEF2CC20DC}"/>
              </a:ext>
            </a:extLst>
          </p:cNvPr>
          <p:cNvSpPr txBox="1"/>
          <p:nvPr/>
        </p:nvSpPr>
        <p:spPr>
          <a:xfrm>
            <a:off x="7232149" y="472198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58" name="Esquina doblada 2">
            <a:extLst>
              <a:ext uri="{FF2B5EF4-FFF2-40B4-BE49-F238E27FC236}">
                <a16:creationId xmlns:a16="http://schemas.microsoft.com/office/drawing/2014/main" id="{5D2E8C14-8161-0043-9C8D-3D6C4D08A6D8}"/>
              </a:ext>
            </a:extLst>
          </p:cNvPr>
          <p:cNvSpPr/>
          <p:nvPr/>
        </p:nvSpPr>
        <p:spPr>
          <a:xfrm rot="10800000">
            <a:off x="7547472" y="4680787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CuadroTexto 4">
            <a:extLst>
              <a:ext uri="{FF2B5EF4-FFF2-40B4-BE49-F238E27FC236}">
                <a16:creationId xmlns:a16="http://schemas.microsoft.com/office/drawing/2014/main" id="{8AB75B44-6C2D-834E-8F99-1C47EB76DB95}"/>
              </a:ext>
            </a:extLst>
          </p:cNvPr>
          <p:cNvSpPr txBox="1"/>
          <p:nvPr/>
        </p:nvSpPr>
        <p:spPr>
          <a:xfrm>
            <a:off x="7244584" y="489304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60" name="Esquina doblada 2">
            <a:extLst>
              <a:ext uri="{FF2B5EF4-FFF2-40B4-BE49-F238E27FC236}">
                <a16:creationId xmlns:a16="http://schemas.microsoft.com/office/drawing/2014/main" id="{C83F5C32-556C-6D4A-9C96-AC0C5C3CA3F4}"/>
              </a:ext>
            </a:extLst>
          </p:cNvPr>
          <p:cNvSpPr/>
          <p:nvPr/>
        </p:nvSpPr>
        <p:spPr>
          <a:xfrm rot="10800000">
            <a:off x="7516867" y="4357327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CuadroTexto 4">
            <a:extLst>
              <a:ext uri="{FF2B5EF4-FFF2-40B4-BE49-F238E27FC236}">
                <a16:creationId xmlns:a16="http://schemas.microsoft.com/office/drawing/2014/main" id="{DA7F8624-681B-4949-BC87-9023C0F6FE5D}"/>
              </a:ext>
            </a:extLst>
          </p:cNvPr>
          <p:cNvSpPr txBox="1"/>
          <p:nvPr/>
        </p:nvSpPr>
        <p:spPr>
          <a:xfrm>
            <a:off x="7213979" y="456958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62" name="Esquina doblada 2">
            <a:extLst>
              <a:ext uri="{FF2B5EF4-FFF2-40B4-BE49-F238E27FC236}">
                <a16:creationId xmlns:a16="http://schemas.microsoft.com/office/drawing/2014/main" id="{CCA25A23-E533-0A43-BBDB-EEFF224D50C0}"/>
              </a:ext>
            </a:extLst>
          </p:cNvPr>
          <p:cNvSpPr/>
          <p:nvPr/>
        </p:nvSpPr>
        <p:spPr>
          <a:xfrm rot="10800000">
            <a:off x="7093565" y="4318548"/>
            <a:ext cx="494631" cy="538437"/>
          </a:xfrm>
          <a:prstGeom prst="foldedCorner">
            <a:avLst>
              <a:gd name="adj" fmla="val 3254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CuadroTexto 4">
            <a:extLst>
              <a:ext uri="{FF2B5EF4-FFF2-40B4-BE49-F238E27FC236}">
                <a16:creationId xmlns:a16="http://schemas.microsoft.com/office/drawing/2014/main" id="{AD3C571E-674E-6442-A2A4-5E33FC54B772}"/>
              </a:ext>
            </a:extLst>
          </p:cNvPr>
          <p:cNvSpPr txBox="1"/>
          <p:nvPr/>
        </p:nvSpPr>
        <p:spPr>
          <a:xfrm>
            <a:off x="6790677" y="4530808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64" name="Esquina doblada 2">
            <a:extLst>
              <a:ext uri="{FF2B5EF4-FFF2-40B4-BE49-F238E27FC236}">
                <a16:creationId xmlns:a16="http://schemas.microsoft.com/office/drawing/2014/main" id="{EC974B1A-3DFA-9E49-92B8-D8954835BDCF}"/>
              </a:ext>
            </a:extLst>
          </p:cNvPr>
          <p:cNvSpPr/>
          <p:nvPr/>
        </p:nvSpPr>
        <p:spPr>
          <a:xfrm rot="10800000">
            <a:off x="7168809" y="4545308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CuadroTexto 4">
            <a:extLst>
              <a:ext uri="{FF2B5EF4-FFF2-40B4-BE49-F238E27FC236}">
                <a16:creationId xmlns:a16="http://schemas.microsoft.com/office/drawing/2014/main" id="{6C376768-C1E8-4040-917E-D54F73D2CAE8}"/>
              </a:ext>
            </a:extLst>
          </p:cNvPr>
          <p:cNvSpPr txBox="1"/>
          <p:nvPr/>
        </p:nvSpPr>
        <p:spPr>
          <a:xfrm>
            <a:off x="6865921" y="4757568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16CE25B-739F-9C49-AAD3-5B0B763DAE41}"/>
              </a:ext>
            </a:extLst>
          </p:cNvPr>
          <p:cNvSpPr txBox="1"/>
          <p:nvPr/>
        </p:nvSpPr>
        <p:spPr>
          <a:xfrm>
            <a:off x="6936567" y="5172752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600" dirty="0"/>
              <a:t>Semantic </a:t>
            </a:r>
          </a:p>
          <a:p>
            <a:pPr algn="ctr"/>
            <a:r>
              <a:rPr lang="en-ES" sz="1600" dirty="0"/>
              <a:t>Descriptors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F74EC24-5310-7C4D-8463-8A681B4310FA}"/>
              </a:ext>
            </a:extLst>
          </p:cNvPr>
          <p:cNvSpPr/>
          <p:nvPr/>
        </p:nvSpPr>
        <p:spPr>
          <a:xfrm>
            <a:off x="6542870" y="4210451"/>
            <a:ext cx="1974114" cy="159703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68" name="Curved Connector 67">
            <a:extLst>
              <a:ext uri="{FF2B5EF4-FFF2-40B4-BE49-F238E27FC236}">
                <a16:creationId xmlns:a16="http://schemas.microsoft.com/office/drawing/2014/main" id="{9F9C2E06-3D69-BD47-BBB2-8A1197F8CD79}"/>
              </a:ext>
            </a:extLst>
          </p:cNvPr>
          <p:cNvCxnSpPr>
            <a:cxnSpLocks/>
            <a:stCxn id="38" idx="2"/>
            <a:endCxn id="53" idx="0"/>
          </p:cNvCxnSpPr>
          <p:nvPr/>
        </p:nvCxnSpPr>
        <p:spPr>
          <a:xfrm rot="10800000">
            <a:off x="1550571" y="4715144"/>
            <a:ext cx="1594542" cy="261658"/>
          </a:xfrm>
          <a:prstGeom prst="curvedConnector4">
            <a:avLst>
              <a:gd name="adj1" fmla="val 19049"/>
              <a:gd name="adj2" fmla="val 187366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A5F23829-0A02-CA46-B0B7-D13F9CDC1450}"/>
              </a:ext>
            </a:extLst>
          </p:cNvPr>
          <p:cNvCxnSpPr>
            <a:cxnSpLocks/>
            <a:stCxn id="39" idx="4"/>
            <a:endCxn id="67" idx="0"/>
          </p:cNvCxnSpPr>
          <p:nvPr/>
        </p:nvCxnSpPr>
        <p:spPr>
          <a:xfrm flipV="1">
            <a:off x="5963910" y="4210451"/>
            <a:ext cx="1566017" cy="761405"/>
          </a:xfrm>
          <a:prstGeom prst="curvedConnector4">
            <a:avLst>
              <a:gd name="adj1" fmla="val 18485"/>
              <a:gd name="adj2" fmla="val 130023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Left-right Arrow 69">
            <a:extLst>
              <a:ext uri="{FF2B5EF4-FFF2-40B4-BE49-F238E27FC236}">
                <a16:creationId xmlns:a16="http://schemas.microsoft.com/office/drawing/2014/main" id="{21F30C87-CAFA-7840-8A30-B2418E3B48B9}"/>
              </a:ext>
            </a:extLst>
          </p:cNvPr>
          <p:cNvSpPr/>
          <p:nvPr/>
        </p:nvSpPr>
        <p:spPr>
          <a:xfrm rot="5400000">
            <a:off x="3397361" y="4351394"/>
            <a:ext cx="304800" cy="223935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71" name="Left-right Arrow 70">
            <a:extLst>
              <a:ext uri="{FF2B5EF4-FFF2-40B4-BE49-F238E27FC236}">
                <a16:creationId xmlns:a16="http://schemas.microsoft.com/office/drawing/2014/main" id="{2ABD6F60-1800-B244-B7AA-7D0CE0EED3D2}"/>
              </a:ext>
            </a:extLst>
          </p:cNvPr>
          <p:cNvSpPr/>
          <p:nvPr/>
        </p:nvSpPr>
        <p:spPr>
          <a:xfrm rot="5400000">
            <a:off x="5406861" y="4346448"/>
            <a:ext cx="304800" cy="223935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81" name="Curved Connector 80">
            <a:extLst>
              <a:ext uri="{FF2B5EF4-FFF2-40B4-BE49-F238E27FC236}">
                <a16:creationId xmlns:a16="http://schemas.microsoft.com/office/drawing/2014/main" id="{0C7A195D-0FA9-5547-9593-3369C105C111}"/>
              </a:ext>
            </a:extLst>
          </p:cNvPr>
          <p:cNvCxnSpPr>
            <a:cxnSpLocks/>
            <a:stCxn id="36" idx="0"/>
            <a:endCxn id="5" idx="2"/>
          </p:cNvCxnSpPr>
          <p:nvPr/>
        </p:nvCxnSpPr>
        <p:spPr>
          <a:xfrm rot="5400000" flipH="1" flipV="1">
            <a:off x="3381284" y="3075902"/>
            <a:ext cx="1016872" cy="68034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Curved Connector 80">
            <a:extLst>
              <a:ext uri="{FF2B5EF4-FFF2-40B4-BE49-F238E27FC236}">
                <a16:creationId xmlns:a16="http://schemas.microsoft.com/office/drawing/2014/main" id="{B816A880-AB2D-E844-94D3-A30E844287A9}"/>
              </a:ext>
            </a:extLst>
          </p:cNvPr>
          <p:cNvCxnSpPr>
            <a:cxnSpLocks/>
            <a:stCxn id="37" idx="0"/>
            <a:endCxn id="5" idx="2"/>
          </p:cNvCxnSpPr>
          <p:nvPr/>
        </p:nvCxnSpPr>
        <p:spPr>
          <a:xfrm rot="16200000" flipV="1">
            <a:off x="4395758" y="2741775"/>
            <a:ext cx="1010702" cy="1342429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45EA47C-A9CE-BB45-8A8A-82A1E36C5951}"/>
              </a:ext>
            </a:extLst>
          </p:cNvPr>
          <p:cNvGrpSpPr/>
          <p:nvPr/>
        </p:nvGrpSpPr>
        <p:grpSpPr>
          <a:xfrm>
            <a:off x="1949534" y="2307061"/>
            <a:ext cx="494632" cy="736262"/>
            <a:chOff x="1962130" y="1578634"/>
            <a:chExt cx="494632" cy="73626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AF4C7A9-966B-FC41-8516-8EC46077AC2B}"/>
                </a:ext>
              </a:extLst>
            </p:cNvPr>
            <p:cNvSpPr/>
            <p:nvPr/>
          </p:nvSpPr>
          <p:spPr bwMode="auto">
            <a:xfrm>
              <a:off x="1962130" y="1789252"/>
              <a:ext cx="494632" cy="1833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ES" sz="800" b="0" i="0" u="none" strike="noStrike" cap="none" normalizeH="0" baseline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650BBA6-22E9-9244-8591-AA4998994A28}"/>
                </a:ext>
              </a:extLst>
            </p:cNvPr>
            <p:cNvSpPr/>
            <p:nvPr/>
          </p:nvSpPr>
          <p:spPr bwMode="auto">
            <a:xfrm>
              <a:off x="1962130" y="1978635"/>
              <a:ext cx="494632" cy="16882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ES" sz="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9B68B05-BC38-0841-BAC2-789918CB3EDB}"/>
                </a:ext>
              </a:extLst>
            </p:cNvPr>
            <p:cNvSpPr/>
            <p:nvPr/>
          </p:nvSpPr>
          <p:spPr bwMode="auto">
            <a:xfrm>
              <a:off x="1962130" y="2145634"/>
              <a:ext cx="494632" cy="16882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ES" sz="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" name="Esquina doblada 2">
              <a:extLst>
                <a:ext uri="{FF2B5EF4-FFF2-40B4-BE49-F238E27FC236}">
                  <a16:creationId xmlns:a16="http://schemas.microsoft.com/office/drawing/2014/main" id="{655AB41D-7FEE-D04D-A600-DD2CA938D6F4}"/>
                </a:ext>
              </a:extLst>
            </p:cNvPr>
            <p:cNvSpPr/>
            <p:nvPr/>
          </p:nvSpPr>
          <p:spPr>
            <a:xfrm rot="10800000">
              <a:off x="1962131" y="1776459"/>
              <a:ext cx="494631" cy="538437"/>
            </a:xfrm>
            <a:prstGeom prst="foldedCorner">
              <a:avLst>
                <a:gd name="adj" fmla="val 32549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Triangle 97">
              <a:extLst>
                <a:ext uri="{FF2B5EF4-FFF2-40B4-BE49-F238E27FC236}">
                  <a16:creationId xmlns:a16="http://schemas.microsoft.com/office/drawing/2014/main" id="{F1D3A461-62EB-4E4D-BD2E-A974A94C60A9}"/>
                </a:ext>
              </a:extLst>
            </p:cNvPr>
            <p:cNvSpPr/>
            <p:nvPr/>
          </p:nvSpPr>
          <p:spPr bwMode="auto">
            <a:xfrm rot="5729344">
              <a:off x="1865142" y="1687656"/>
              <a:ext cx="366228" cy="148183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ES" sz="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4" name="CuadroTexto 4">
            <a:extLst>
              <a:ext uri="{FF2B5EF4-FFF2-40B4-BE49-F238E27FC236}">
                <a16:creationId xmlns:a16="http://schemas.microsoft.com/office/drawing/2014/main" id="{C70D3BD6-1EEA-E845-86D0-E97C9B5D3739}"/>
              </a:ext>
            </a:extLst>
          </p:cNvPr>
          <p:cNvSpPr txBox="1"/>
          <p:nvPr/>
        </p:nvSpPr>
        <p:spPr>
          <a:xfrm>
            <a:off x="1437678" y="2675192"/>
            <a:ext cx="697627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IDs List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972E88F-6A3B-5F4F-9567-591EC74048D4}"/>
              </a:ext>
            </a:extLst>
          </p:cNvPr>
          <p:cNvGrpSpPr/>
          <p:nvPr/>
        </p:nvGrpSpPr>
        <p:grpSpPr>
          <a:xfrm>
            <a:off x="1962130" y="1578634"/>
            <a:ext cx="494632" cy="736262"/>
            <a:chOff x="1962130" y="1578634"/>
            <a:chExt cx="494632" cy="73626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781E6C4-A6F9-9D40-922E-09B29314654E}"/>
                </a:ext>
              </a:extLst>
            </p:cNvPr>
            <p:cNvSpPr/>
            <p:nvPr/>
          </p:nvSpPr>
          <p:spPr bwMode="auto">
            <a:xfrm>
              <a:off x="1962130" y="1789252"/>
              <a:ext cx="494632" cy="1833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ES" sz="800" b="0" i="0" u="none" strike="noStrike" cap="none" normalizeH="0" baseline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5E317FB-33CC-0B41-AA4D-4029B5CE9C24}"/>
                </a:ext>
              </a:extLst>
            </p:cNvPr>
            <p:cNvSpPr/>
            <p:nvPr/>
          </p:nvSpPr>
          <p:spPr bwMode="auto">
            <a:xfrm>
              <a:off x="1962130" y="1978635"/>
              <a:ext cx="494632" cy="16882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ES" sz="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52B0E48-002F-4D47-AAC3-1984F5F05FF5}"/>
                </a:ext>
              </a:extLst>
            </p:cNvPr>
            <p:cNvSpPr/>
            <p:nvPr/>
          </p:nvSpPr>
          <p:spPr bwMode="auto">
            <a:xfrm>
              <a:off x="1962130" y="2145634"/>
              <a:ext cx="494632" cy="16882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ES" sz="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Esquina doblada 2">
              <a:extLst>
                <a:ext uri="{FF2B5EF4-FFF2-40B4-BE49-F238E27FC236}">
                  <a16:creationId xmlns:a16="http://schemas.microsoft.com/office/drawing/2014/main" id="{E7FE6B47-A632-E042-AB6F-7F7E394D89B1}"/>
                </a:ext>
              </a:extLst>
            </p:cNvPr>
            <p:cNvSpPr/>
            <p:nvPr/>
          </p:nvSpPr>
          <p:spPr>
            <a:xfrm rot="10800000">
              <a:off x="1962131" y="1776459"/>
              <a:ext cx="494631" cy="538437"/>
            </a:xfrm>
            <a:prstGeom prst="foldedCorner">
              <a:avLst>
                <a:gd name="adj" fmla="val 32549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Triangle 90">
              <a:extLst>
                <a:ext uri="{FF2B5EF4-FFF2-40B4-BE49-F238E27FC236}">
                  <a16:creationId xmlns:a16="http://schemas.microsoft.com/office/drawing/2014/main" id="{B61D6AF0-8D36-9B4D-AA88-4B589C560084}"/>
                </a:ext>
              </a:extLst>
            </p:cNvPr>
            <p:cNvSpPr/>
            <p:nvPr/>
          </p:nvSpPr>
          <p:spPr bwMode="auto">
            <a:xfrm rot="5729344">
              <a:off x="1865142" y="1687656"/>
              <a:ext cx="366228" cy="148183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ES" sz="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7" name="CuadroTexto 4">
            <a:extLst>
              <a:ext uri="{FF2B5EF4-FFF2-40B4-BE49-F238E27FC236}">
                <a16:creationId xmlns:a16="http://schemas.microsoft.com/office/drawing/2014/main" id="{96AEA91C-CB4C-5F43-80F1-288B4E1BF694}"/>
              </a:ext>
            </a:extLst>
          </p:cNvPr>
          <p:cNvSpPr txBox="1"/>
          <p:nvPr/>
        </p:nvSpPr>
        <p:spPr>
          <a:xfrm>
            <a:off x="1419046" y="1973849"/>
            <a:ext cx="813043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SPARQL</a:t>
            </a:r>
          </a:p>
        </p:txBody>
      </p:sp>
    </p:spTree>
    <p:extLst>
      <p:ext uri="{BB962C8B-B14F-4D97-AF65-F5344CB8AC3E}">
        <p14:creationId xmlns:p14="http://schemas.microsoft.com/office/powerpoint/2010/main" val="203000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AD9D3-3AE8-884C-B4FA-E6FEF1138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The simulation scenario: scaling distributed CSEs</a:t>
            </a:r>
            <a:endParaRPr lang="en-E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F6F645-8190-7A4D-A945-6505534D3D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631D3C-B322-41C9-B213-0B044B1AFDFE}" type="slidenum">
              <a:rPr lang="es-E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Rectángulo 22">
            <a:extLst>
              <a:ext uri="{FF2B5EF4-FFF2-40B4-BE49-F238E27FC236}">
                <a16:creationId xmlns:a16="http://schemas.microsoft.com/office/drawing/2014/main" id="{11957851-A5F1-7942-803F-329C84BC8D84}"/>
              </a:ext>
            </a:extLst>
          </p:cNvPr>
          <p:cNvSpPr/>
          <p:nvPr/>
        </p:nvSpPr>
        <p:spPr>
          <a:xfrm>
            <a:off x="724432" y="1668191"/>
            <a:ext cx="989264" cy="374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CSE</a:t>
            </a:r>
            <a:r>
              <a:rPr lang="en-GB" baseline="-25000" dirty="0"/>
              <a:t>1</a:t>
            </a:r>
          </a:p>
        </p:txBody>
      </p:sp>
      <p:sp>
        <p:nvSpPr>
          <p:cNvPr id="6" name="Rectángulo 22">
            <a:extLst>
              <a:ext uri="{FF2B5EF4-FFF2-40B4-BE49-F238E27FC236}">
                <a16:creationId xmlns:a16="http://schemas.microsoft.com/office/drawing/2014/main" id="{819F60C3-2C6A-AA41-A8F0-348D9C982565}"/>
              </a:ext>
            </a:extLst>
          </p:cNvPr>
          <p:cNvSpPr/>
          <p:nvPr/>
        </p:nvSpPr>
        <p:spPr>
          <a:xfrm>
            <a:off x="2716118" y="1668191"/>
            <a:ext cx="989264" cy="374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CSE</a:t>
            </a:r>
            <a:r>
              <a:rPr lang="en-GB" baseline="-25000" dirty="0"/>
              <a:t>2</a:t>
            </a:r>
          </a:p>
        </p:txBody>
      </p:sp>
      <p:sp>
        <p:nvSpPr>
          <p:cNvPr id="7" name="Rectángulo 22">
            <a:extLst>
              <a:ext uri="{FF2B5EF4-FFF2-40B4-BE49-F238E27FC236}">
                <a16:creationId xmlns:a16="http://schemas.microsoft.com/office/drawing/2014/main" id="{201A2261-582B-7B49-ACAA-44141943A047}"/>
              </a:ext>
            </a:extLst>
          </p:cNvPr>
          <p:cNvSpPr/>
          <p:nvPr/>
        </p:nvSpPr>
        <p:spPr>
          <a:xfrm>
            <a:off x="4803266" y="1677288"/>
            <a:ext cx="989264" cy="374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CSE</a:t>
            </a:r>
            <a:r>
              <a:rPr lang="en-GB" baseline="-25000" dirty="0"/>
              <a:t>3</a:t>
            </a:r>
          </a:p>
        </p:txBody>
      </p:sp>
      <p:sp>
        <p:nvSpPr>
          <p:cNvPr id="8" name="Rectángulo 22">
            <a:extLst>
              <a:ext uri="{FF2B5EF4-FFF2-40B4-BE49-F238E27FC236}">
                <a16:creationId xmlns:a16="http://schemas.microsoft.com/office/drawing/2014/main" id="{6525CDC1-9481-4945-B905-BAA61D96676F}"/>
              </a:ext>
            </a:extLst>
          </p:cNvPr>
          <p:cNvSpPr/>
          <p:nvPr/>
        </p:nvSpPr>
        <p:spPr>
          <a:xfrm>
            <a:off x="7139073" y="1649113"/>
            <a:ext cx="989264" cy="374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CSE</a:t>
            </a:r>
            <a:r>
              <a:rPr lang="en-GB" baseline="-25000" dirty="0"/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744DFE-F8D2-FC40-8E12-1AA2D5B6C464}"/>
              </a:ext>
            </a:extLst>
          </p:cNvPr>
          <p:cNvSpPr txBox="1"/>
          <p:nvPr/>
        </p:nvSpPr>
        <p:spPr>
          <a:xfrm>
            <a:off x="6274376" y="170146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…</a:t>
            </a: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707CA440-8B87-5942-B74D-07DBDB6EB929}"/>
              </a:ext>
            </a:extLst>
          </p:cNvPr>
          <p:cNvSpPr/>
          <p:nvPr/>
        </p:nvSpPr>
        <p:spPr>
          <a:xfrm>
            <a:off x="758453" y="2368385"/>
            <a:ext cx="809297" cy="704193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>
                <a:solidFill>
                  <a:schemeClr val="tx1"/>
                </a:solidFill>
              </a:rPr>
              <a:t>TS</a:t>
            </a:r>
            <a:r>
              <a:rPr lang="en-E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E3CFC6BB-D053-5040-9276-B52364768715}"/>
              </a:ext>
            </a:extLst>
          </p:cNvPr>
          <p:cNvSpPr/>
          <p:nvPr/>
        </p:nvSpPr>
        <p:spPr>
          <a:xfrm>
            <a:off x="2806316" y="2368385"/>
            <a:ext cx="809297" cy="704193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>
                <a:solidFill>
                  <a:schemeClr val="tx1"/>
                </a:solidFill>
              </a:rPr>
              <a:t>TS</a:t>
            </a:r>
            <a:r>
              <a:rPr lang="en-E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9E0D0A9C-7D06-FD4F-9601-405752B8E7F3}"/>
              </a:ext>
            </a:extLst>
          </p:cNvPr>
          <p:cNvSpPr/>
          <p:nvPr/>
        </p:nvSpPr>
        <p:spPr>
          <a:xfrm>
            <a:off x="4880188" y="2378706"/>
            <a:ext cx="809297" cy="704193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>
                <a:solidFill>
                  <a:schemeClr val="tx1"/>
                </a:solidFill>
              </a:rPr>
              <a:t>TS</a:t>
            </a:r>
            <a:r>
              <a:rPr lang="en-E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128BBA94-CAFE-EF4F-BDE3-1EFB06BAFF1E}"/>
              </a:ext>
            </a:extLst>
          </p:cNvPr>
          <p:cNvSpPr/>
          <p:nvPr/>
        </p:nvSpPr>
        <p:spPr>
          <a:xfrm>
            <a:off x="7229057" y="2370119"/>
            <a:ext cx="809297" cy="704193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>
                <a:solidFill>
                  <a:schemeClr val="tx1"/>
                </a:solidFill>
              </a:rPr>
              <a:t>TS</a:t>
            </a:r>
            <a:r>
              <a:rPr lang="en-ES" baseline="-250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" name="Esquina doblada 2">
            <a:extLst>
              <a:ext uri="{FF2B5EF4-FFF2-40B4-BE49-F238E27FC236}">
                <a16:creationId xmlns:a16="http://schemas.microsoft.com/office/drawing/2014/main" id="{BB616783-21D4-2041-A1E5-9DCE324CFDEB}"/>
              </a:ext>
            </a:extLst>
          </p:cNvPr>
          <p:cNvSpPr/>
          <p:nvPr/>
        </p:nvSpPr>
        <p:spPr>
          <a:xfrm rot="10800000">
            <a:off x="990919" y="3315871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uadroTexto 4">
            <a:extLst>
              <a:ext uri="{FF2B5EF4-FFF2-40B4-BE49-F238E27FC236}">
                <a16:creationId xmlns:a16="http://schemas.microsoft.com/office/drawing/2014/main" id="{4583AF02-33BA-5241-B503-F579E576E50C}"/>
              </a:ext>
            </a:extLst>
          </p:cNvPr>
          <p:cNvSpPr txBox="1"/>
          <p:nvPr/>
        </p:nvSpPr>
        <p:spPr>
          <a:xfrm>
            <a:off x="688031" y="3528131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6" name="Esquina doblada 2">
            <a:extLst>
              <a:ext uri="{FF2B5EF4-FFF2-40B4-BE49-F238E27FC236}">
                <a16:creationId xmlns:a16="http://schemas.microsoft.com/office/drawing/2014/main" id="{7A810215-EB33-EA4E-82A5-9458D96AECAD}"/>
              </a:ext>
            </a:extLst>
          </p:cNvPr>
          <p:cNvSpPr/>
          <p:nvPr/>
        </p:nvSpPr>
        <p:spPr>
          <a:xfrm rot="10800000">
            <a:off x="1143319" y="3468271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CuadroTexto 4">
            <a:extLst>
              <a:ext uri="{FF2B5EF4-FFF2-40B4-BE49-F238E27FC236}">
                <a16:creationId xmlns:a16="http://schemas.microsoft.com/office/drawing/2014/main" id="{2E366777-6B4C-EA41-8B98-A1CC14AFD830}"/>
              </a:ext>
            </a:extLst>
          </p:cNvPr>
          <p:cNvSpPr txBox="1"/>
          <p:nvPr/>
        </p:nvSpPr>
        <p:spPr>
          <a:xfrm>
            <a:off x="840431" y="3680531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8" name="Esquina doblada 2">
            <a:extLst>
              <a:ext uri="{FF2B5EF4-FFF2-40B4-BE49-F238E27FC236}">
                <a16:creationId xmlns:a16="http://schemas.microsoft.com/office/drawing/2014/main" id="{CE8600AC-4CDC-5842-AA0E-C356E49D1B2B}"/>
              </a:ext>
            </a:extLst>
          </p:cNvPr>
          <p:cNvSpPr/>
          <p:nvPr/>
        </p:nvSpPr>
        <p:spPr>
          <a:xfrm rot="10800000">
            <a:off x="1155754" y="3639331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CuadroTexto 4">
            <a:extLst>
              <a:ext uri="{FF2B5EF4-FFF2-40B4-BE49-F238E27FC236}">
                <a16:creationId xmlns:a16="http://schemas.microsoft.com/office/drawing/2014/main" id="{7743308D-A45B-2B48-A238-C817DA06CF01}"/>
              </a:ext>
            </a:extLst>
          </p:cNvPr>
          <p:cNvSpPr txBox="1"/>
          <p:nvPr/>
        </p:nvSpPr>
        <p:spPr>
          <a:xfrm>
            <a:off x="852866" y="3851591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20" name="Esquina doblada 2">
            <a:extLst>
              <a:ext uri="{FF2B5EF4-FFF2-40B4-BE49-F238E27FC236}">
                <a16:creationId xmlns:a16="http://schemas.microsoft.com/office/drawing/2014/main" id="{8815AF96-24D5-8F44-94EA-6B9EDFC3D57E}"/>
              </a:ext>
            </a:extLst>
          </p:cNvPr>
          <p:cNvSpPr/>
          <p:nvPr/>
        </p:nvSpPr>
        <p:spPr>
          <a:xfrm rot="10800000">
            <a:off x="1125149" y="3315871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CuadroTexto 4">
            <a:extLst>
              <a:ext uri="{FF2B5EF4-FFF2-40B4-BE49-F238E27FC236}">
                <a16:creationId xmlns:a16="http://schemas.microsoft.com/office/drawing/2014/main" id="{65C48E4E-D224-3249-926F-7B1422F099FD}"/>
              </a:ext>
            </a:extLst>
          </p:cNvPr>
          <p:cNvSpPr txBox="1"/>
          <p:nvPr/>
        </p:nvSpPr>
        <p:spPr>
          <a:xfrm>
            <a:off x="822261" y="3528131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22" name="Esquina doblada 2">
            <a:extLst>
              <a:ext uri="{FF2B5EF4-FFF2-40B4-BE49-F238E27FC236}">
                <a16:creationId xmlns:a16="http://schemas.microsoft.com/office/drawing/2014/main" id="{58E5E8C7-4845-A04F-8E80-DFEC86FEAAD0}"/>
              </a:ext>
            </a:extLst>
          </p:cNvPr>
          <p:cNvSpPr/>
          <p:nvPr/>
        </p:nvSpPr>
        <p:spPr>
          <a:xfrm rot="10800000">
            <a:off x="701847" y="3277092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CuadroTexto 4">
            <a:extLst>
              <a:ext uri="{FF2B5EF4-FFF2-40B4-BE49-F238E27FC236}">
                <a16:creationId xmlns:a16="http://schemas.microsoft.com/office/drawing/2014/main" id="{E275FB35-A1C9-E146-9BC2-B7E951E607F9}"/>
              </a:ext>
            </a:extLst>
          </p:cNvPr>
          <p:cNvSpPr txBox="1"/>
          <p:nvPr/>
        </p:nvSpPr>
        <p:spPr>
          <a:xfrm>
            <a:off x="398959" y="3489352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24" name="Esquina doblada 2">
            <a:extLst>
              <a:ext uri="{FF2B5EF4-FFF2-40B4-BE49-F238E27FC236}">
                <a16:creationId xmlns:a16="http://schemas.microsoft.com/office/drawing/2014/main" id="{DB23F9DD-D1F5-9048-BD2C-E5C1F3CFC077}"/>
              </a:ext>
            </a:extLst>
          </p:cNvPr>
          <p:cNvSpPr/>
          <p:nvPr/>
        </p:nvSpPr>
        <p:spPr>
          <a:xfrm rot="10800000">
            <a:off x="777091" y="3503852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uadroTexto 4">
            <a:extLst>
              <a:ext uri="{FF2B5EF4-FFF2-40B4-BE49-F238E27FC236}">
                <a16:creationId xmlns:a16="http://schemas.microsoft.com/office/drawing/2014/main" id="{669C9FA9-A7F8-AF4D-A1A9-B26EEA8F9EA0}"/>
              </a:ext>
            </a:extLst>
          </p:cNvPr>
          <p:cNvSpPr txBox="1"/>
          <p:nvPr/>
        </p:nvSpPr>
        <p:spPr>
          <a:xfrm>
            <a:off x="474203" y="3716112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13AD9F-A5B0-DC42-BB07-18EEA0D1DA35}"/>
              </a:ext>
            </a:extLst>
          </p:cNvPr>
          <p:cNvSpPr txBox="1"/>
          <p:nvPr/>
        </p:nvSpPr>
        <p:spPr>
          <a:xfrm>
            <a:off x="544849" y="4131296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600" dirty="0"/>
              <a:t>Semantic </a:t>
            </a:r>
          </a:p>
          <a:p>
            <a:pPr algn="ctr"/>
            <a:r>
              <a:rPr lang="en-ES" sz="1600" dirty="0"/>
              <a:t>Descriptors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8485A0-6682-844A-B876-86A91E8FEAA0}"/>
              </a:ext>
            </a:extLst>
          </p:cNvPr>
          <p:cNvSpPr/>
          <p:nvPr/>
        </p:nvSpPr>
        <p:spPr>
          <a:xfrm>
            <a:off x="151152" y="3168995"/>
            <a:ext cx="1974114" cy="159703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8" name="Esquina doblada 2">
            <a:extLst>
              <a:ext uri="{FF2B5EF4-FFF2-40B4-BE49-F238E27FC236}">
                <a16:creationId xmlns:a16="http://schemas.microsoft.com/office/drawing/2014/main" id="{29A16261-4DB1-B449-9F87-3608B6FAB881}"/>
              </a:ext>
            </a:extLst>
          </p:cNvPr>
          <p:cNvSpPr/>
          <p:nvPr/>
        </p:nvSpPr>
        <p:spPr>
          <a:xfrm rot="10800000">
            <a:off x="3084993" y="3305890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CuadroTexto 4">
            <a:extLst>
              <a:ext uri="{FF2B5EF4-FFF2-40B4-BE49-F238E27FC236}">
                <a16:creationId xmlns:a16="http://schemas.microsoft.com/office/drawing/2014/main" id="{660AC3EE-4704-CE4F-9A8B-6B8280449CC6}"/>
              </a:ext>
            </a:extLst>
          </p:cNvPr>
          <p:cNvSpPr txBox="1"/>
          <p:nvPr/>
        </p:nvSpPr>
        <p:spPr>
          <a:xfrm>
            <a:off x="2782105" y="3518150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30" name="Esquina doblada 2">
            <a:extLst>
              <a:ext uri="{FF2B5EF4-FFF2-40B4-BE49-F238E27FC236}">
                <a16:creationId xmlns:a16="http://schemas.microsoft.com/office/drawing/2014/main" id="{7346812F-BF82-E840-BB1D-3A6A56C37172}"/>
              </a:ext>
            </a:extLst>
          </p:cNvPr>
          <p:cNvSpPr/>
          <p:nvPr/>
        </p:nvSpPr>
        <p:spPr>
          <a:xfrm rot="10800000">
            <a:off x="3237393" y="3458290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CuadroTexto 4">
            <a:extLst>
              <a:ext uri="{FF2B5EF4-FFF2-40B4-BE49-F238E27FC236}">
                <a16:creationId xmlns:a16="http://schemas.microsoft.com/office/drawing/2014/main" id="{E9093E2E-4423-C641-8EDB-7182F0F70154}"/>
              </a:ext>
            </a:extLst>
          </p:cNvPr>
          <p:cNvSpPr txBox="1"/>
          <p:nvPr/>
        </p:nvSpPr>
        <p:spPr>
          <a:xfrm>
            <a:off x="2934505" y="3670550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32" name="Esquina doblada 2">
            <a:extLst>
              <a:ext uri="{FF2B5EF4-FFF2-40B4-BE49-F238E27FC236}">
                <a16:creationId xmlns:a16="http://schemas.microsoft.com/office/drawing/2014/main" id="{29B99868-EA91-E842-AA1E-2508B2D071AD}"/>
              </a:ext>
            </a:extLst>
          </p:cNvPr>
          <p:cNvSpPr/>
          <p:nvPr/>
        </p:nvSpPr>
        <p:spPr>
          <a:xfrm rot="10800000">
            <a:off x="3249828" y="3629350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CuadroTexto 4">
            <a:extLst>
              <a:ext uri="{FF2B5EF4-FFF2-40B4-BE49-F238E27FC236}">
                <a16:creationId xmlns:a16="http://schemas.microsoft.com/office/drawing/2014/main" id="{250C0EFA-3A11-F04E-BFBF-842AAEF5B0F3}"/>
              </a:ext>
            </a:extLst>
          </p:cNvPr>
          <p:cNvSpPr txBox="1"/>
          <p:nvPr/>
        </p:nvSpPr>
        <p:spPr>
          <a:xfrm>
            <a:off x="2946940" y="3841610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34" name="Esquina doblada 2">
            <a:extLst>
              <a:ext uri="{FF2B5EF4-FFF2-40B4-BE49-F238E27FC236}">
                <a16:creationId xmlns:a16="http://schemas.microsoft.com/office/drawing/2014/main" id="{218ACF0A-4A11-0645-A148-F6963DCB7E05}"/>
              </a:ext>
            </a:extLst>
          </p:cNvPr>
          <p:cNvSpPr/>
          <p:nvPr/>
        </p:nvSpPr>
        <p:spPr>
          <a:xfrm rot="10800000">
            <a:off x="3219223" y="3305890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CuadroTexto 4">
            <a:extLst>
              <a:ext uri="{FF2B5EF4-FFF2-40B4-BE49-F238E27FC236}">
                <a16:creationId xmlns:a16="http://schemas.microsoft.com/office/drawing/2014/main" id="{D3A8CEEB-E1D5-E14A-943B-33DF5D2AE923}"/>
              </a:ext>
            </a:extLst>
          </p:cNvPr>
          <p:cNvSpPr txBox="1"/>
          <p:nvPr/>
        </p:nvSpPr>
        <p:spPr>
          <a:xfrm>
            <a:off x="2916335" y="3518150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36" name="Esquina doblada 2">
            <a:extLst>
              <a:ext uri="{FF2B5EF4-FFF2-40B4-BE49-F238E27FC236}">
                <a16:creationId xmlns:a16="http://schemas.microsoft.com/office/drawing/2014/main" id="{09773AE7-9AF9-A745-9DCF-CC4348AAF347}"/>
              </a:ext>
            </a:extLst>
          </p:cNvPr>
          <p:cNvSpPr/>
          <p:nvPr/>
        </p:nvSpPr>
        <p:spPr>
          <a:xfrm rot="10800000">
            <a:off x="2795921" y="3267111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CuadroTexto 4">
            <a:extLst>
              <a:ext uri="{FF2B5EF4-FFF2-40B4-BE49-F238E27FC236}">
                <a16:creationId xmlns:a16="http://schemas.microsoft.com/office/drawing/2014/main" id="{2166B008-14F5-2444-AE56-68C50A35872D}"/>
              </a:ext>
            </a:extLst>
          </p:cNvPr>
          <p:cNvSpPr txBox="1"/>
          <p:nvPr/>
        </p:nvSpPr>
        <p:spPr>
          <a:xfrm>
            <a:off x="2493033" y="3479371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38" name="Esquina doblada 2">
            <a:extLst>
              <a:ext uri="{FF2B5EF4-FFF2-40B4-BE49-F238E27FC236}">
                <a16:creationId xmlns:a16="http://schemas.microsoft.com/office/drawing/2014/main" id="{C769D3E7-9E22-DA45-A411-E66075172468}"/>
              </a:ext>
            </a:extLst>
          </p:cNvPr>
          <p:cNvSpPr/>
          <p:nvPr/>
        </p:nvSpPr>
        <p:spPr>
          <a:xfrm rot="10800000">
            <a:off x="2871165" y="3493871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CuadroTexto 4">
            <a:extLst>
              <a:ext uri="{FF2B5EF4-FFF2-40B4-BE49-F238E27FC236}">
                <a16:creationId xmlns:a16="http://schemas.microsoft.com/office/drawing/2014/main" id="{736821F3-8FDE-2848-85AC-5D62CCE523C4}"/>
              </a:ext>
            </a:extLst>
          </p:cNvPr>
          <p:cNvSpPr txBox="1"/>
          <p:nvPr/>
        </p:nvSpPr>
        <p:spPr>
          <a:xfrm>
            <a:off x="2568277" y="3706131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6F8CB3-D805-5541-83F4-DFDF61CF6540}"/>
              </a:ext>
            </a:extLst>
          </p:cNvPr>
          <p:cNvSpPr txBox="1"/>
          <p:nvPr/>
        </p:nvSpPr>
        <p:spPr>
          <a:xfrm>
            <a:off x="2638923" y="4121315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600" dirty="0"/>
              <a:t>Semantic </a:t>
            </a:r>
          </a:p>
          <a:p>
            <a:pPr algn="ctr"/>
            <a:r>
              <a:rPr lang="en-ES" sz="1600" dirty="0"/>
              <a:t>Descriptors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651AC24-9560-4D49-BDDE-7A9B9CC7D372}"/>
              </a:ext>
            </a:extLst>
          </p:cNvPr>
          <p:cNvSpPr/>
          <p:nvPr/>
        </p:nvSpPr>
        <p:spPr>
          <a:xfrm>
            <a:off x="2245226" y="3159014"/>
            <a:ext cx="1974114" cy="159703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42" name="Esquina doblada 2">
            <a:extLst>
              <a:ext uri="{FF2B5EF4-FFF2-40B4-BE49-F238E27FC236}">
                <a16:creationId xmlns:a16="http://schemas.microsoft.com/office/drawing/2014/main" id="{33B78CD9-3A20-A44A-BD80-4F05A142D2FA}"/>
              </a:ext>
            </a:extLst>
          </p:cNvPr>
          <p:cNvSpPr/>
          <p:nvPr/>
        </p:nvSpPr>
        <p:spPr>
          <a:xfrm rot="10800000">
            <a:off x="5150608" y="3331490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CuadroTexto 4">
            <a:extLst>
              <a:ext uri="{FF2B5EF4-FFF2-40B4-BE49-F238E27FC236}">
                <a16:creationId xmlns:a16="http://schemas.microsoft.com/office/drawing/2014/main" id="{57E4BD32-9C88-1B40-BD94-73FE8E538EE5}"/>
              </a:ext>
            </a:extLst>
          </p:cNvPr>
          <p:cNvSpPr txBox="1"/>
          <p:nvPr/>
        </p:nvSpPr>
        <p:spPr>
          <a:xfrm>
            <a:off x="4847720" y="3543750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44" name="Esquina doblada 2">
            <a:extLst>
              <a:ext uri="{FF2B5EF4-FFF2-40B4-BE49-F238E27FC236}">
                <a16:creationId xmlns:a16="http://schemas.microsoft.com/office/drawing/2014/main" id="{F0D635B4-A43E-A740-A6D9-3E0F5233155C}"/>
              </a:ext>
            </a:extLst>
          </p:cNvPr>
          <p:cNvSpPr/>
          <p:nvPr/>
        </p:nvSpPr>
        <p:spPr>
          <a:xfrm rot="10800000">
            <a:off x="5303008" y="3483890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CuadroTexto 4">
            <a:extLst>
              <a:ext uri="{FF2B5EF4-FFF2-40B4-BE49-F238E27FC236}">
                <a16:creationId xmlns:a16="http://schemas.microsoft.com/office/drawing/2014/main" id="{A7ACAADC-E22C-1D4A-A070-7B8F759297EA}"/>
              </a:ext>
            </a:extLst>
          </p:cNvPr>
          <p:cNvSpPr txBox="1"/>
          <p:nvPr/>
        </p:nvSpPr>
        <p:spPr>
          <a:xfrm>
            <a:off x="5000120" y="3696150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46" name="Esquina doblada 2">
            <a:extLst>
              <a:ext uri="{FF2B5EF4-FFF2-40B4-BE49-F238E27FC236}">
                <a16:creationId xmlns:a16="http://schemas.microsoft.com/office/drawing/2014/main" id="{4EBB4134-1383-4347-B767-6D3D4CD11D82}"/>
              </a:ext>
            </a:extLst>
          </p:cNvPr>
          <p:cNvSpPr/>
          <p:nvPr/>
        </p:nvSpPr>
        <p:spPr>
          <a:xfrm rot="10800000">
            <a:off x="5315443" y="3654950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CuadroTexto 4">
            <a:extLst>
              <a:ext uri="{FF2B5EF4-FFF2-40B4-BE49-F238E27FC236}">
                <a16:creationId xmlns:a16="http://schemas.microsoft.com/office/drawing/2014/main" id="{4734902B-57D9-274A-B717-B5EA6FFBC7B4}"/>
              </a:ext>
            </a:extLst>
          </p:cNvPr>
          <p:cNvSpPr txBox="1"/>
          <p:nvPr/>
        </p:nvSpPr>
        <p:spPr>
          <a:xfrm>
            <a:off x="5012555" y="3867210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48" name="Esquina doblada 2">
            <a:extLst>
              <a:ext uri="{FF2B5EF4-FFF2-40B4-BE49-F238E27FC236}">
                <a16:creationId xmlns:a16="http://schemas.microsoft.com/office/drawing/2014/main" id="{9E30AF5A-6F56-1F45-9DB1-FAD1B087C1E7}"/>
              </a:ext>
            </a:extLst>
          </p:cNvPr>
          <p:cNvSpPr/>
          <p:nvPr/>
        </p:nvSpPr>
        <p:spPr>
          <a:xfrm rot="10800000">
            <a:off x="5284838" y="3331490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CuadroTexto 4">
            <a:extLst>
              <a:ext uri="{FF2B5EF4-FFF2-40B4-BE49-F238E27FC236}">
                <a16:creationId xmlns:a16="http://schemas.microsoft.com/office/drawing/2014/main" id="{EA5CD91E-6593-A642-BCCA-C79BF3E7622A}"/>
              </a:ext>
            </a:extLst>
          </p:cNvPr>
          <p:cNvSpPr txBox="1"/>
          <p:nvPr/>
        </p:nvSpPr>
        <p:spPr>
          <a:xfrm>
            <a:off x="4981950" y="3543750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50" name="Esquina doblada 2">
            <a:extLst>
              <a:ext uri="{FF2B5EF4-FFF2-40B4-BE49-F238E27FC236}">
                <a16:creationId xmlns:a16="http://schemas.microsoft.com/office/drawing/2014/main" id="{5E9F66A5-633D-6442-8D35-FF6B8B3E319F}"/>
              </a:ext>
            </a:extLst>
          </p:cNvPr>
          <p:cNvSpPr/>
          <p:nvPr/>
        </p:nvSpPr>
        <p:spPr>
          <a:xfrm rot="10800000">
            <a:off x="4861536" y="3292711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CuadroTexto 4">
            <a:extLst>
              <a:ext uri="{FF2B5EF4-FFF2-40B4-BE49-F238E27FC236}">
                <a16:creationId xmlns:a16="http://schemas.microsoft.com/office/drawing/2014/main" id="{AF10B40E-23AE-1E42-9411-36E7B9518810}"/>
              </a:ext>
            </a:extLst>
          </p:cNvPr>
          <p:cNvSpPr txBox="1"/>
          <p:nvPr/>
        </p:nvSpPr>
        <p:spPr>
          <a:xfrm>
            <a:off x="4558648" y="3504971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52" name="Esquina doblada 2">
            <a:extLst>
              <a:ext uri="{FF2B5EF4-FFF2-40B4-BE49-F238E27FC236}">
                <a16:creationId xmlns:a16="http://schemas.microsoft.com/office/drawing/2014/main" id="{13F73DDF-74E8-EC4F-A57C-085FBD1FB147}"/>
              </a:ext>
            </a:extLst>
          </p:cNvPr>
          <p:cNvSpPr/>
          <p:nvPr/>
        </p:nvSpPr>
        <p:spPr>
          <a:xfrm rot="10800000">
            <a:off x="4936780" y="3519471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CuadroTexto 4">
            <a:extLst>
              <a:ext uri="{FF2B5EF4-FFF2-40B4-BE49-F238E27FC236}">
                <a16:creationId xmlns:a16="http://schemas.microsoft.com/office/drawing/2014/main" id="{EEEBE551-5AD4-5E46-97F2-ECA26FF846F5}"/>
              </a:ext>
            </a:extLst>
          </p:cNvPr>
          <p:cNvSpPr txBox="1"/>
          <p:nvPr/>
        </p:nvSpPr>
        <p:spPr>
          <a:xfrm>
            <a:off x="4633892" y="3731731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EE9930-B8B5-6A4A-BA73-85C7EAAB6031}"/>
              </a:ext>
            </a:extLst>
          </p:cNvPr>
          <p:cNvSpPr txBox="1"/>
          <p:nvPr/>
        </p:nvSpPr>
        <p:spPr>
          <a:xfrm>
            <a:off x="4704538" y="4146915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600" dirty="0"/>
              <a:t>Semantic </a:t>
            </a:r>
          </a:p>
          <a:p>
            <a:pPr algn="ctr"/>
            <a:r>
              <a:rPr lang="en-ES" sz="1600" dirty="0"/>
              <a:t>Descriptors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A485B48-78DD-A44B-9C0A-EA65632588D3}"/>
              </a:ext>
            </a:extLst>
          </p:cNvPr>
          <p:cNvSpPr/>
          <p:nvPr/>
        </p:nvSpPr>
        <p:spPr>
          <a:xfrm>
            <a:off x="4310841" y="3184614"/>
            <a:ext cx="1974114" cy="159703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56" name="Esquina doblada 2">
            <a:extLst>
              <a:ext uri="{FF2B5EF4-FFF2-40B4-BE49-F238E27FC236}">
                <a16:creationId xmlns:a16="http://schemas.microsoft.com/office/drawing/2014/main" id="{EAFA1C8C-5062-E040-B629-3CF37F8E826E}"/>
              </a:ext>
            </a:extLst>
          </p:cNvPr>
          <p:cNvSpPr/>
          <p:nvPr/>
        </p:nvSpPr>
        <p:spPr>
          <a:xfrm rot="10800000">
            <a:off x="7489607" y="3336957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CuadroTexto 4">
            <a:extLst>
              <a:ext uri="{FF2B5EF4-FFF2-40B4-BE49-F238E27FC236}">
                <a16:creationId xmlns:a16="http://schemas.microsoft.com/office/drawing/2014/main" id="{B5574FF4-3AD7-0443-80D0-D3188D2DEB96}"/>
              </a:ext>
            </a:extLst>
          </p:cNvPr>
          <p:cNvSpPr txBox="1"/>
          <p:nvPr/>
        </p:nvSpPr>
        <p:spPr>
          <a:xfrm>
            <a:off x="7186719" y="354921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58" name="Esquina doblada 2">
            <a:extLst>
              <a:ext uri="{FF2B5EF4-FFF2-40B4-BE49-F238E27FC236}">
                <a16:creationId xmlns:a16="http://schemas.microsoft.com/office/drawing/2014/main" id="{2ABBFA07-EC40-7E42-A41C-DA1D6727CC0C}"/>
              </a:ext>
            </a:extLst>
          </p:cNvPr>
          <p:cNvSpPr/>
          <p:nvPr/>
        </p:nvSpPr>
        <p:spPr>
          <a:xfrm rot="10800000">
            <a:off x="7642007" y="3489357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CuadroTexto 4">
            <a:extLst>
              <a:ext uri="{FF2B5EF4-FFF2-40B4-BE49-F238E27FC236}">
                <a16:creationId xmlns:a16="http://schemas.microsoft.com/office/drawing/2014/main" id="{FD098F0D-70D0-4945-A552-CE83D7545D4A}"/>
              </a:ext>
            </a:extLst>
          </p:cNvPr>
          <p:cNvSpPr txBox="1"/>
          <p:nvPr/>
        </p:nvSpPr>
        <p:spPr>
          <a:xfrm>
            <a:off x="7339119" y="370161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60" name="Esquina doblada 2">
            <a:extLst>
              <a:ext uri="{FF2B5EF4-FFF2-40B4-BE49-F238E27FC236}">
                <a16:creationId xmlns:a16="http://schemas.microsoft.com/office/drawing/2014/main" id="{FFAC9709-5CFE-1F47-907D-9F860512E613}"/>
              </a:ext>
            </a:extLst>
          </p:cNvPr>
          <p:cNvSpPr/>
          <p:nvPr/>
        </p:nvSpPr>
        <p:spPr>
          <a:xfrm rot="10800000">
            <a:off x="7654442" y="3660417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CuadroTexto 4">
            <a:extLst>
              <a:ext uri="{FF2B5EF4-FFF2-40B4-BE49-F238E27FC236}">
                <a16:creationId xmlns:a16="http://schemas.microsoft.com/office/drawing/2014/main" id="{4CDCB272-3198-5C48-A6C1-FBC4B9D99D56}"/>
              </a:ext>
            </a:extLst>
          </p:cNvPr>
          <p:cNvSpPr txBox="1"/>
          <p:nvPr/>
        </p:nvSpPr>
        <p:spPr>
          <a:xfrm>
            <a:off x="7351554" y="387267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62" name="Esquina doblada 2">
            <a:extLst>
              <a:ext uri="{FF2B5EF4-FFF2-40B4-BE49-F238E27FC236}">
                <a16:creationId xmlns:a16="http://schemas.microsoft.com/office/drawing/2014/main" id="{878F1905-F5D4-FC40-830A-A689230A0860}"/>
              </a:ext>
            </a:extLst>
          </p:cNvPr>
          <p:cNvSpPr/>
          <p:nvPr/>
        </p:nvSpPr>
        <p:spPr>
          <a:xfrm rot="10800000">
            <a:off x="7623837" y="3336957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CuadroTexto 4">
            <a:extLst>
              <a:ext uri="{FF2B5EF4-FFF2-40B4-BE49-F238E27FC236}">
                <a16:creationId xmlns:a16="http://schemas.microsoft.com/office/drawing/2014/main" id="{7EFD7299-5132-DD49-9FE6-FA7B19039EB6}"/>
              </a:ext>
            </a:extLst>
          </p:cNvPr>
          <p:cNvSpPr txBox="1"/>
          <p:nvPr/>
        </p:nvSpPr>
        <p:spPr>
          <a:xfrm>
            <a:off x="7320949" y="354921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64" name="Esquina doblada 2">
            <a:extLst>
              <a:ext uri="{FF2B5EF4-FFF2-40B4-BE49-F238E27FC236}">
                <a16:creationId xmlns:a16="http://schemas.microsoft.com/office/drawing/2014/main" id="{6F41660C-1010-A841-AF04-C37918B29727}"/>
              </a:ext>
            </a:extLst>
          </p:cNvPr>
          <p:cNvSpPr/>
          <p:nvPr/>
        </p:nvSpPr>
        <p:spPr>
          <a:xfrm rot="10800000">
            <a:off x="7200535" y="3298178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CuadroTexto 4">
            <a:extLst>
              <a:ext uri="{FF2B5EF4-FFF2-40B4-BE49-F238E27FC236}">
                <a16:creationId xmlns:a16="http://schemas.microsoft.com/office/drawing/2014/main" id="{83EEDA8A-6389-034A-B76D-D7608613323D}"/>
              </a:ext>
            </a:extLst>
          </p:cNvPr>
          <p:cNvSpPr txBox="1"/>
          <p:nvPr/>
        </p:nvSpPr>
        <p:spPr>
          <a:xfrm>
            <a:off x="6897647" y="3510438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66" name="Esquina doblada 2">
            <a:extLst>
              <a:ext uri="{FF2B5EF4-FFF2-40B4-BE49-F238E27FC236}">
                <a16:creationId xmlns:a16="http://schemas.microsoft.com/office/drawing/2014/main" id="{39AFC23F-AF80-EB45-A6BB-3647D47919C2}"/>
              </a:ext>
            </a:extLst>
          </p:cNvPr>
          <p:cNvSpPr/>
          <p:nvPr/>
        </p:nvSpPr>
        <p:spPr>
          <a:xfrm rot="10800000">
            <a:off x="7275779" y="3524938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CuadroTexto 4">
            <a:extLst>
              <a:ext uri="{FF2B5EF4-FFF2-40B4-BE49-F238E27FC236}">
                <a16:creationId xmlns:a16="http://schemas.microsoft.com/office/drawing/2014/main" id="{189D9C25-0B9A-E340-B899-3A058D7EC5BC}"/>
              </a:ext>
            </a:extLst>
          </p:cNvPr>
          <p:cNvSpPr txBox="1"/>
          <p:nvPr/>
        </p:nvSpPr>
        <p:spPr>
          <a:xfrm>
            <a:off x="6972891" y="3737198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C1E4E42-7E5E-A140-AB98-79D16EDF57FC}"/>
              </a:ext>
            </a:extLst>
          </p:cNvPr>
          <p:cNvSpPr txBox="1"/>
          <p:nvPr/>
        </p:nvSpPr>
        <p:spPr>
          <a:xfrm>
            <a:off x="7043537" y="4152382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600" dirty="0"/>
              <a:t>Semantic </a:t>
            </a:r>
          </a:p>
          <a:p>
            <a:pPr algn="ctr"/>
            <a:r>
              <a:rPr lang="en-ES" sz="1600" dirty="0"/>
              <a:t>Descriptors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C500807-B6EC-DE4A-8A1E-2AF631EB873E}"/>
              </a:ext>
            </a:extLst>
          </p:cNvPr>
          <p:cNvSpPr/>
          <p:nvPr/>
        </p:nvSpPr>
        <p:spPr>
          <a:xfrm>
            <a:off x="6649840" y="3190081"/>
            <a:ext cx="1974114" cy="159703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29D18B44-6EAC-0F4B-8FE7-04C6F1E70FD2}"/>
              </a:ext>
            </a:extLst>
          </p:cNvPr>
          <p:cNvCxnSpPr>
            <a:cxnSpLocks/>
            <a:stCxn id="10" idx="2"/>
            <a:endCxn id="27" idx="0"/>
          </p:cNvCxnSpPr>
          <p:nvPr/>
        </p:nvCxnSpPr>
        <p:spPr>
          <a:xfrm rot="10800000" flipH="1" flipV="1">
            <a:off x="758453" y="2720481"/>
            <a:ext cx="379756" cy="448513"/>
          </a:xfrm>
          <a:prstGeom prst="curvedConnector4">
            <a:avLst>
              <a:gd name="adj1" fmla="val -60197"/>
              <a:gd name="adj2" fmla="val 89251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>
            <a:extLst>
              <a:ext uri="{FF2B5EF4-FFF2-40B4-BE49-F238E27FC236}">
                <a16:creationId xmlns:a16="http://schemas.microsoft.com/office/drawing/2014/main" id="{2B37CBA2-FFA7-CA4C-8525-8D9FFED44166}"/>
              </a:ext>
            </a:extLst>
          </p:cNvPr>
          <p:cNvCxnSpPr>
            <a:cxnSpLocks/>
            <a:stCxn id="11" idx="2"/>
            <a:endCxn id="41" idx="0"/>
          </p:cNvCxnSpPr>
          <p:nvPr/>
        </p:nvCxnSpPr>
        <p:spPr>
          <a:xfrm rot="10800000" flipH="1" flipV="1">
            <a:off x="2806315" y="2720482"/>
            <a:ext cx="425967" cy="438532"/>
          </a:xfrm>
          <a:prstGeom prst="curvedConnector4">
            <a:avLst>
              <a:gd name="adj1" fmla="val -53666"/>
              <a:gd name="adj2" fmla="val 90145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>
            <a:extLst>
              <a:ext uri="{FF2B5EF4-FFF2-40B4-BE49-F238E27FC236}">
                <a16:creationId xmlns:a16="http://schemas.microsoft.com/office/drawing/2014/main" id="{53E5AF70-1855-8D45-9380-EDA3F7CC004E}"/>
              </a:ext>
            </a:extLst>
          </p:cNvPr>
          <p:cNvCxnSpPr>
            <a:cxnSpLocks/>
            <a:stCxn id="12" idx="2"/>
            <a:endCxn id="55" idx="0"/>
          </p:cNvCxnSpPr>
          <p:nvPr/>
        </p:nvCxnSpPr>
        <p:spPr>
          <a:xfrm rot="10800000" flipH="1" flipV="1">
            <a:off x="4880188" y="2730802"/>
            <a:ext cx="417710" cy="453811"/>
          </a:xfrm>
          <a:prstGeom prst="curvedConnector4">
            <a:avLst>
              <a:gd name="adj1" fmla="val -54727"/>
              <a:gd name="adj2" fmla="val 88793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>
            <a:extLst>
              <a:ext uri="{FF2B5EF4-FFF2-40B4-BE49-F238E27FC236}">
                <a16:creationId xmlns:a16="http://schemas.microsoft.com/office/drawing/2014/main" id="{CDE31F07-3C68-C847-AB8B-1126A43A0378}"/>
              </a:ext>
            </a:extLst>
          </p:cNvPr>
          <p:cNvCxnSpPr>
            <a:cxnSpLocks/>
            <a:stCxn id="13" idx="2"/>
            <a:endCxn id="69" idx="0"/>
          </p:cNvCxnSpPr>
          <p:nvPr/>
        </p:nvCxnSpPr>
        <p:spPr>
          <a:xfrm rot="10800000" flipH="1" flipV="1">
            <a:off x="7229057" y="2722215"/>
            <a:ext cx="407840" cy="467865"/>
          </a:xfrm>
          <a:prstGeom prst="curvedConnector4">
            <a:avLst>
              <a:gd name="adj1" fmla="val -56051"/>
              <a:gd name="adj2" fmla="val 87628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Left-right Arrow 73">
            <a:extLst>
              <a:ext uri="{FF2B5EF4-FFF2-40B4-BE49-F238E27FC236}">
                <a16:creationId xmlns:a16="http://schemas.microsoft.com/office/drawing/2014/main" id="{523E2C90-06F9-B542-AAAD-975BC8BD607C}"/>
              </a:ext>
            </a:extLst>
          </p:cNvPr>
          <p:cNvSpPr/>
          <p:nvPr/>
        </p:nvSpPr>
        <p:spPr>
          <a:xfrm rot="5400000">
            <a:off x="1039789" y="2104018"/>
            <a:ext cx="304800" cy="223935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75" name="Left-right Arrow 74">
            <a:extLst>
              <a:ext uri="{FF2B5EF4-FFF2-40B4-BE49-F238E27FC236}">
                <a16:creationId xmlns:a16="http://schemas.microsoft.com/office/drawing/2014/main" id="{646D9816-2E55-2B42-AD57-134EDB0B44E4}"/>
              </a:ext>
            </a:extLst>
          </p:cNvPr>
          <p:cNvSpPr/>
          <p:nvPr/>
        </p:nvSpPr>
        <p:spPr>
          <a:xfrm rot="5400000">
            <a:off x="3058564" y="2095074"/>
            <a:ext cx="304800" cy="223935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76" name="Left-right Arrow 75">
            <a:extLst>
              <a:ext uri="{FF2B5EF4-FFF2-40B4-BE49-F238E27FC236}">
                <a16:creationId xmlns:a16="http://schemas.microsoft.com/office/drawing/2014/main" id="{5863F0EE-F327-624F-9856-23BD8326B8B8}"/>
              </a:ext>
            </a:extLst>
          </p:cNvPr>
          <p:cNvSpPr/>
          <p:nvPr/>
        </p:nvSpPr>
        <p:spPr>
          <a:xfrm rot="5400000">
            <a:off x="5132436" y="2105395"/>
            <a:ext cx="304800" cy="223935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77" name="Left-right Arrow 76">
            <a:extLst>
              <a:ext uri="{FF2B5EF4-FFF2-40B4-BE49-F238E27FC236}">
                <a16:creationId xmlns:a16="http://schemas.microsoft.com/office/drawing/2014/main" id="{F6513E7C-89A5-FC4D-9BC6-8789A7F881CE}"/>
              </a:ext>
            </a:extLst>
          </p:cNvPr>
          <p:cNvSpPr/>
          <p:nvPr/>
        </p:nvSpPr>
        <p:spPr>
          <a:xfrm rot="5400000">
            <a:off x="7489606" y="2087092"/>
            <a:ext cx="304800" cy="223935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B531E97-174A-A244-B00C-AA71FCABD241}"/>
              </a:ext>
            </a:extLst>
          </p:cNvPr>
          <p:cNvSpPr/>
          <p:nvPr/>
        </p:nvSpPr>
        <p:spPr bwMode="auto">
          <a:xfrm>
            <a:off x="544849" y="5257990"/>
            <a:ext cx="2371486" cy="9643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2" name="Round Diagonal Corner of Rectangle 81">
            <a:extLst>
              <a:ext uri="{FF2B5EF4-FFF2-40B4-BE49-F238E27FC236}">
                <a16:creationId xmlns:a16="http://schemas.microsoft.com/office/drawing/2014/main" id="{D624AEF8-4940-F441-99FD-AF745D85985B}"/>
              </a:ext>
            </a:extLst>
          </p:cNvPr>
          <p:cNvSpPr/>
          <p:nvPr/>
        </p:nvSpPr>
        <p:spPr bwMode="auto">
          <a:xfrm>
            <a:off x="2343604" y="5263376"/>
            <a:ext cx="4554043" cy="959004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1" name="Can 80">
            <a:extLst>
              <a:ext uri="{FF2B5EF4-FFF2-40B4-BE49-F238E27FC236}">
                <a16:creationId xmlns:a16="http://schemas.microsoft.com/office/drawing/2014/main" id="{23F62BE8-E6B9-8B40-A365-1CE161F32213}"/>
              </a:ext>
            </a:extLst>
          </p:cNvPr>
          <p:cNvSpPr/>
          <p:nvPr/>
        </p:nvSpPr>
        <p:spPr>
          <a:xfrm>
            <a:off x="1829626" y="5360495"/>
            <a:ext cx="1086709" cy="704193"/>
          </a:xfrm>
          <a:prstGeom prst="ca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ES" sz="2000" baseline="-25000" dirty="0">
                <a:solidFill>
                  <a:schemeClr val="tx1"/>
                </a:solidFill>
              </a:rPr>
              <a:t>TripleStore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6E15B7C-DFF9-3848-8DDB-7A55BF938FE3}"/>
              </a:ext>
            </a:extLst>
          </p:cNvPr>
          <p:cNvSpPr/>
          <p:nvPr/>
        </p:nvSpPr>
        <p:spPr bwMode="auto">
          <a:xfrm>
            <a:off x="864108" y="5145308"/>
            <a:ext cx="917221" cy="2453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E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REST API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1C1CDA9-89B3-D44D-B778-E4419ABB52D3}"/>
              </a:ext>
            </a:extLst>
          </p:cNvPr>
          <p:cNvSpPr txBox="1"/>
          <p:nvPr/>
        </p:nvSpPr>
        <p:spPr>
          <a:xfrm>
            <a:off x="511014" y="5583099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CSEs </a:t>
            </a:r>
          </a:p>
          <a:p>
            <a:r>
              <a:rPr lang="en-ES" dirty="0"/>
              <a:t>Simulator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415A561-2A17-FE45-8E73-F16EC3AEC1A3}"/>
              </a:ext>
            </a:extLst>
          </p:cNvPr>
          <p:cNvCxnSpPr>
            <a:stCxn id="83" idx="2"/>
            <a:endCxn id="81" idx="2"/>
          </p:cNvCxnSpPr>
          <p:nvPr/>
        </p:nvCxnSpPr>
        <p:spPr bwMode="auto">
          <a:xfrm rot="16200000" flipH="1">
            <a:off x="1415193" y="5298159"/>
            <a:ext cx="321958" cy="506907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A979CBC4-4395-C84A-98E8-58B1716B2ED0}"/>
              </a:ext>
            </a:extLst>
          </p:cNvPr>
          <p:cNvSpPr txBox="1"/>
          <p:nvPr/>
        </p:nvSpPr>
        <p:spPr>
          <a:xfrm>
            <a:off x="5596211" y="5666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94870D-ED74-A447-BB0B-6F9FA04CC142}"/>
              </a:ext>
            </a:extLst>
          </p:cNvPr>
          <p:cNvGrpSpPr/>
          <p:nvPr/>
        </p:nvGrpSpPr>
        <p:grpSpPr>
          <a:xfrm>
            <a:off x="3086444" y="5390633"/>
            <a:ext cx="830677" cy="674055"/>
            <a:chOff x="3086444" y="5390633"/>
            <a:chExt cx="830677" cy="674055"/>
          </a:xfrm>
        </p:grpSpPr>
        <p:sp>
          <p:nvSpPr>
            <p:cNvPr id="89" name="Snip Single Corner of Rectangle 88">
              <a:extLst>
                <a:ext uri="{FF2B5EF4-FFF2-40B4-BE49-F238E27FC236}">
                  <a16:creationId xmlns:a16="http://schemas.microsoft.com/office/drawing/2014/main" id="{FB73F602-9F0E-C04A-B560-6BDA801A7035}"/>
                </a:ext>
              </a:extLst>
            </p:cNvPr>
            <p:cNvSpPr/>
            <p:nvPr/>
          </p:nvSpPr>
          <p:spPr bwMode="auto">
            <a:xfrm>
              <a:off x="3097667" y="5390633"/>
              <a:ext cx="769544" cy="674055"/>
            </a:xfrm>
            <a:prstGeom prst="snip1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ES" sz="800" b="0" i="0" u="none" strike="noStrike" cap="none" normalizeH="0" baseline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B9FAC6A-8BC5-3847-BC55-EA144E3CD174}"/>
                </a:ext>
              </a:extLst>
            </p:cNvPr>
            <p:cNvSpPr txBox="1"/>
            <p:nvPr/>
          </p:nvSpPr>
          <p:spPr>
            <a:xfrm>
              <a:off x="3086444" y="5450981"/>
              <a:ext cx="8306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ES" sz="1400" dirty="0"/>
                <a:t>Named </a:t>
              </a:r>
            </a:p>
            <a:p>
              <a:pPr algn="ctr"/>
              <a:r>
                <a:rPr lang="en-ES" sz="1400" dirty="0"/>
                <a:t>Graph 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EF3ED16-3765-914A-A560-398B28DDCE1E}"/>
              </a:ext>
            </a:extLst>
          </p:cNvPr>
          <p:cNvGrpSpPr/>
          <p:nvPr/>
        </p:nvGrpSpPr>
        <p:grpSpPr>
          <a:xfrm>
            <a:off x="3940963" y="5390633"/>
            <a:ext cx="830677" cy="674055"/>
            <a:chOff x="3940963" y="5390633"/>
            <a:chExt cx="830677" cy="674055"/>
          </a:xfrm>
        </p:grpSpPr>
        <p:sp>
          <p:nvSpPr>
            <p:cNvPr id="95" name="Snip Single Corner of Rectangle 94">
              <a:extLst>
                <a:ext uri="{FF2B5EF4-FFF2-40B4-BE49-F238E27FC236}">
                  <a16:creationId xmlns:a16="http://schemas.microsoft.com/office/drawing/2014/main" id="{4476058E-3CD0-8641-9D83-5257600835C5}"/>
                </a:ext>
              </a:extLst>
            </p:cNvPr>
            <p:cNvSpPr/>
            <p:nvPr/>
          </p:nvSpPr>
          <p:spPr bwMode="auto">
            <a:xfrm>
              <a:off x="3952186" y="5390633"/>
              <a:ext cx="769544" cy="674055"/>
            </a:xfrm>
            <a:prstGeom prst="snip1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ES" sz="800" b="0" i="0" u="none" strike="noStrike" cap="none" normalizeH="0" baseline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23F3BF3-74BD-B14E-A33B-ABAFA73861A0}"/>
                </a:ext>
              </a:extLst>
            </p:cNvPr>
            <p:cNvSpPr txBox="1"/>
            <p:nvPr/>
          </p:nvSpPr>
          <p:spPr>
            <a:xfrm>
              <a:off x="3940963" y="5450981"/>
              <a:ext cx="8306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ES" sz="1400" dirty="0"/>
                <a:t>Named </a:t>
              </a:r>
            </a:p>
            <a:p>
              <a:pPr algn="ctr"/>
              <a:r>
                <a:rPr lang="en-ES" sz="1400" dirty="0"/>
                <a:t>Graph 2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D55514B-82B5-BE45-8841-B836BD60CED0}"/>
              </a:ext>
            </a:extLst>
          </p:cNvPr>
          <p:cNvGrpSpPr/>
          <p:nvPr/>
        </p:nvGrpSpPr>
        <p:grpSpPr>
          <a:xfrm>
            <a:off x="4788763" y="5390633"/>
            <a:ext cx="830677" cy="674055"/>
            <a:chOff x="4788763" y="5390633"/>
            <a:chExt cx="830677" cy="674055"/>
          </a:xfrm>
        </p:grpSpPr>
        <p:sp>
          <p:nvSpPr>
            <p:cNvPr id="97" name="Snip Single Corner of Rectangle 96">
              <a:extLst>
                <a:ext uri="{FF2B5EF4-FFF2-40B4-BE49-F238E27FC236}">
                  <a16:creationId xmlns:a16="http://schemas.microsoft.com/office/drawing/2014/main" id="{4A15C3AD-DDB0-5E4D-AC5B-B1B5E7B7A41F}"/>
                </a:ext>
              </a:extLst>
            </p:cNvPr>
            <p:cNvSpPr/>
            <p:nvPr/>
          </p:nvSpPr>
          <p:spPr bwMode="auto">
            <a:xfrm>
              <a:off x="4799986" y="5390633"/>
              <a:ext cx="769544" cy="674055"/>
            </a:xfrm>
            <a:prstGeom prst="snip1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ES" sz="800" b="0" i="0" u="none" strike="noStrike" cap="none" normalizeH="0" baseline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ABBDE06-5177-1544-B548-6AF78F53E5BA}"/>
                </a:ext>
              </a:extLst>
            </p:cNvPr>
            <p:cNvSpPr txBox="1"/>
            <p:nvPr/>
          </p:nvSpPr>
          <p:spPr>
            <a:xfrm>
              <a:off x="4788763" y="5450981"/>
              <a:ext cx="8306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ES" sz="1400" dirty="0"/>
                <a:t>Named </a:t>
              </a:r>
            </a:p>
            <a:p>
              <a:pPr algn="ctr"/>
              <a:r>
                <a:rPr lang="en-ES" sz="1400" dirty="0"/>
                <a:t>Graph 3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2117371-76FE-9F40-B6B3-CAB49076BF24}"/>
              </a:ext>
            </a:extLst>
          </p:cNvPr>
          <p:cNvGrpSpPr/>
          <p:nvPr/>
        </p:nvGrpSpPr>
        <p:grpSpPr>
          <a:xfrm>
            <a:off x="6017424" y="5390633"/>
            <a:ext cx="880369" cy="674055"/>
            <a:chOff x="6017424" y="5390633"/>
            <a:chExt cx="880369" cy="674055"/>
          </a:xfrm>
        </p:grpSpPr>
        <p:sp>
          <p:nvSpPr>
            <p:cNvPr id="99" name="Snip Single Corner of Rectangle 98">
              <a:extLst>
                <a:ext uri="{FF2B5EF4-FFF2-40B4-BE49-F238E27FC236}">
                  <a16:creationId xmlns:a16="http://schemas.microsoft.com/office/drawing/2014/main" id="{06D5EB78-275B-F340-9EAF-E24C280D7125}"/>
                </a:ext>
              </a:extLst>
            </p:cNvPr>
            <p:cNvSpPr/>
            <p:nvPr/>
          </p:nvSpPr>
          <p:spPr bwMode="auto">
            <a:xfrm>
              <a:off x="6053493" y="5390633"/>
              <a:ext cx="769544" cy="674055"/>
            </a:xfrm>
            <a:prstGeom prst="snip1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ES" sz="800" b="0" i="0" u="none" strike="noStrike" cap="none" normalizeH="0" baseline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3029227-5F1D-DE4C-B0AE-3886F5C6CDBD}"/>
                </a:ext>
              </a:extLst>
            </p:cNvPr>
            <p:cNvSpPr txBox="1"/>
            <p:nvPr/>
          </p:nvSpPr>
          <p:spPr>
            <a:xfrm>
              <a:off x="6017424" y="5450981"/>
              <a:ext cx="880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ES" sz="1400" dirty="0"/>
                <a:t>Named </a:t>
              </a:r>
            </a:p>
            <a:p>
              <a:pPr algn="ctr"/>
              <a:r>
                <a:rPr lang="en-ES" sz="1400" dirty="0"/>
                <a:t>Graph M</a:t>
              </a:r>
            </a:p>
          </p:txBody>
        </p:sp>
      </p:grpSp>
      <p:cxnSp>
        <p:nvCxnSpPr>
          <p:cNvPr id="101" name="Curved Connector 100">
            <a:extLst>
              <a:ext uri="{FF2B5EF4-FFF2-40B4-BE49-F238E27FC236}">
                <a16:creationId xmlns:a16="http://schemas.microsoft.com/office/drawing/2014/main" id="{4E9B67BB-F303-1740-93BD-758A907E418A}"/>
              </a:ext>
            </a:extLst>
          </p:cNvPr>
          <p:cNvCxnSpPr>
            <a:cxnSpLocks/>
            <a:stCxn id="69" idx="4"/>
            <a:endCxn id="99" idx="3"/>
          </p:cNvCxnSpPr>
          <p:nvPr/>
        </p:nvCxnSpPr>
        <p:spPr>
          <a:xfrm rot="5400000">
            <a:off x="6735821" y="4489556"/>
            <a:ext cx="603521" cy="1198632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>
            <a:extLst>
              <a:ext uri="{FF2B5EF4-FFF2-40B4-BE49-F238E27FC236}">
                <a16:creationId xmlns:a16="http://schemas.microsoft.com/office/drawing/2014/main" id="{B1D4E789-FC27-AE48-A151-2F6FF7E290B2}"/>
              </a:ext>
            </a:extLst>
          </p:cNvPr>
          <p:cNvCxnSpPr>
            <a:cxnSpLocks/>
            <a:stCxn id="55" idx="4"/>
            <a:endCxn id="97" idx="3"/>
          </p:cNvCxnSpPr>
          <p:nvPr/>
        </p:nvCxnSpPr>
        <p:spPr>
          <a:xfrm rot="5400000">
            <a:off x="4936834" y="5029569"/>
            <a:ext cx="608988" cy="113140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>
            <a:extLst>
              <a:ext uri="{FF2B5EF4-FFF2-40B4-BE49-F238E27FC236}">
                <a16:creationId xmlns:a16="http://schemas.microsoft.com/office/drawing/2014/main" id="{E44BEB5F-9827-0340-9A3F-D5ABE9A9F82E}"/>
              </a:ext>
            </a:extLst>
          </p:cNvPr>
          <p:cNvCxnSpPr>
            <a:cxnSpLocks/>
            <a:stCxn id="41" idx="4"/>
            <a:endCxn id="95" idx="3"/>
          </p:cNvCxnSpPr>
          <p:nvPr/>
        </p:nvCxnSpPr>
        <p:spPr>
          <a:xfrm rot="16200000" flipH="1">
            <a:off x="3467326" y="4521001"/>
            <a:ext cx="634588" cy="1104675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>
            <a:extLst>
              <a:ext uri="{FF2B5EF4-FFF2-40B4-BE49-F238E27FC236}">
                <a16:creationId xmlns:a16="http://schemas.microsoft.com/office/drawing/2014/main" id="{1A624185-2C86-354E-9304-D603D73DA9C5}"/>
              </a:ext>
            </a:extLst>
          </p:cNvPr>
          <p:cNvCxnSpPr>
            <a:cxnSpLocks/>
            <a:stCxn id="27" idx="4"/>
            <a:endCxn id="89" idx="3"/>
          </p:cNvCxnSpPr>
          <p:nvPr/>
        </p:nvCxnSpPr>
        <p:spPr>
          <a:xfrm rot="16200000" flipH="1">
            <a:off x="1998021" y="3906214"/>
            <a:ext cx="624607" cy="2344230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AD9D3-3AE8-884C-B4FA-E6FEF1138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The simulation scenario: scaling distributed CSEs</a:t>
            </a:r>
            <a:endParaRPr lang="en-E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F6F645-8190-7A4D-A945-6505534D3D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631D3C-B322-41C9-B213-0B044B1AFDFE}" type="slidenum">
              <a:rPr lang="es-E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B531E97-174A-A244-B00C-AA71FCABD241}"/>
              </a:ext>
            </a:extLst>
          </p:cNvPr>
          <p:cNvSpPr/>
          <p:nvPr/>
        </p:nvSpPr>
        <p:spPr bwMode="auto">
          <a:xfrm>
            <a:off x="544849" y="5257990"/>
            <a:ext cx="2371486" cy="9643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2" name="Round Diagonal Corner of Rectangle 81">
            <a:extLst>
              <a:ext uri="{FF2B5EF4-FFF2-40B4-BE49-F238E27FC236}">
                <a16:creationId xmlns:a16="http://schemas.microsoft.com/office/drawing/2014/main" id="{D624AEF8-4940-F441-99FD-AF745D85985B}"/>
              </a:ext>
            </a:extLst>
          </p:cNvPr>
          <p:cNvSpPr/>
          <p:nvPr/>
        </p:nvSpPr>
        <p:spPr bwMode="auto">
          <a:xfrm>
            <a:off x="2343604" y="5263376"/>
            <a:ext cx="4554043" cy="959004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1" name="Can 80">
            <a:extLst>
              <a:ext uri="{FF2B5EF4-FFF2-40B4-BE49-F238E27FC236}">
                <a16:creationId xmlns:a16="http://schemas.microsoft.com/office/drawing/2014/main" id="{23F62BE8-E6B9-8B40-A365-1CE161F32213}"/>
              </a:ext>
            </a:extLst>
          </p:cNvPr>
          <p:cNvSpPr/>
          <p:nvPr/>
        </p:nvSpPr>
        <p:spPr>
          <a:xfrm>
            <a:off x="1829626" y="5360495"/>
            <a:ext cx="1086709" cy="704193"/>
          </a:xfrm>
          <a:prstGeom prst="ca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ES" sz="2000" baseline="-25000" dirty="0">
                <a:solidFill>
                  <a:schemeClr val="tx1"/>
                </a:solidFill>
              </a:rPr>
              <a:t>TripleStore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6E15B7C-DFF9-3848-8DDB-7A55BF938FE3}"/>
              </a:ext>
            </a:extLst>
          </p:cNvPr>
          <p:cNvSpPr/>
          <p:nvPr/>
        </p:nvSpPr>
        <p:spPr bwMode="auto">
          <a:xfrm>
            <a:off x="864108" y="5145308"/>
            <a:ext cx="917221" cy="2453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E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REST API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1C1CDA9-89B3-D44D-B778-E4419ABB52D3}"/>
              </a:ext>
            </a:extLst>
          </p:cNvPr>
          <p:cNvSpPr txBox="1"/>
          <p:nvPr/>
        </p:nvSpPr>
        <p:spPr>
          <a:xfrm>
            <a:off x="511014" y="5583099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CSEs </a:t>
            </a:r>
          </a:p>
          <a:p>
            <a:r>
              <a:rPr lang="en-ES" dirty="0"/>
              <a:t>Simulator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415A561-2A17-FE45-8E73-F16EC3AEC1A3}"/>
              </a:ext>
            </a:extLst>
          </p:cNvPr>
          <p:cNvCxnSpPr>
            <a:stCxn id="83" idx="2"/>
            <a:endCxn id="81" idx="2"/>
          </p:cNvCxnSpPr>
          <p:nvPr/>
        </p:nvCxnSpPr>
        <p:spPr bwMode="auto">
          <a:xfrm rot="16200000" flipH="1">
            <a:off x="1415193" y="5298159"/>
            <a:ext cx="321958" cy="506907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Snip Single Corner of Rectangle 88">
            <a:extLst>
              <a:ext uri="{FF2B5EF4-FFF2-40B4-BE49-F238E27FC236}">
                <a16:creationId xmlns:a16="http://schemas.microsoft.com/office/drawing/2014/main" id="{FB73F602-9F0E-C04A-B560-6BDA801A7035}"/>
              </a:ext>
            </a:extLst>
          </p:cNvPr>
          <p:cNvSpPr/>
          <p:nvPr/>
        </p:nvSpPr>
        <p:spPr bwMode="auto">
          <a:xfrm>
            <a:off x="3097667" y="5390633"/>
            <a:ext cx="769544" cy="674055"/>
          </a:xfrm>
          <a:prstGeom prst="snip1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979CBC4-4395-C84A-98E8-58B1716B2ED0}"/>
              </a:ext>
            </a:extLst>
          </p:cNvPr>
          <p:cNvSpPr txBox="1"/>
          <p:nvPr/>
        </p:nvSpPr>
        <p:spPr>
          <a:xfrm>
            <a:off x="5596211" y="56660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…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B9FAC6A-8BC5-3847-BC55-EA144E3CD174}"/>
              </a:ext>
            </a:extLst>
          </p:cNvPr>
          <p:cNvSpPr txBox="1"/>
          <p:nvPr/>
        </p:nvSpPr>
        <p:spPr>
          <a:xfrm>
            <a:off x="3086444" y="5450981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400" dirty="0"/>
              <a:t>Named </a:t>
            </a:r>
          </a:p>
          <a:p>
            <a:pPr algn="ctr"/>
            <a:r>
              <a:rPr lang="en-ES" sz="1400" dirty="0"/>
              <a:t>Graph 1</a:t>
            </a:r>
          </a:p>
        </p:txBody>
      </p:sp>
      <p:sp>
        <p:nvSpPr>
          <p:cNvPr id="95" name="Snip Single Corner of Rectangle 94">
            <a:extLst>
              <a:ext uri="{FF2B5EF4-FFF2-40B4-BE49-F238E27FC236}">
                <a16:creationId xmlns:a16="http://schemas.microsoft.com/office/drawing/2014/main" id="{4476058E-3CD0-8641-9D83-5257600835C5}"/>
              </a:ext>
            </a:extLst>
          </p:cNvPr>
          <p:cNvSpPr/>
          <p:nvPr/>
        </p:nvSpPr>
        <p:spPr bwMode="auto">
          <a:xfrm>
            <a:off x="3952186" y="5390633"/>
            <a:ext cx="769544" cy="674055"/>
          </a:xfrm>
          <a:prstGeom prst="snip1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23F3BF3-74BD-B14E-A33B-ABAFA73861A0}"/>
              </a:ext>
            </a:extLst>
          </p:cNvPr>
          <p:cNvSpPr txBox="1"/>
          <p:nvPr/>
        </p:nvSpPr>
        <p:spPr>
          <a:xfrm>
            <a:off x="3940963" y="5450981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400" dirty="0"/>
              <a:t>Named </a:t>
            </a:r>
          </a:p>
          <a:p>
            <a:pPr algn="ctr"/>
            <a:r>
              <a:rPr lang="en-ES" sz="1400" dirty="0"/>
              <a:t>Graph 2</a:t>
            </a:r>
          </a:p>
        </p:txBody>
      </p:sp>
      <p:sp>
        <p:nvSpPr>
          <p:cNvPr id="97" name="Snip Single Corner of Rectangle 96">
            <a:extLst>
              <a:ext uri="{FF2B5EF4-FFF2-40B4-BE49-F238E27FC236}">
                <a16:creationId xmlns:a16="http://schemas.microsoft.com/office/drawing/2014/main" id="{4A15C3AD-DDB0-5E4D-AC5B-B1B5E7B7A41F}"/>
              </a:ext>
            </a:extLst>
          </p:cNvPr>
          <p:cNvSpPr/>
          <p:nvPr/>
        </p:nvSpPr>
        <p:spPr bwMode="auto">
          <a:xfrm>
            <a:off x="4799986" y="5390633"/>
            <a:ext cx="769544" cy="674055"/>
          </a:xfrm>
          <a:prstGeom prst="snip1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ABBDE06-5177-1544-B548-6AF78F53E5BA}"/>
              </a:ext>
            </a:extLst>
          </p:cNvPr>
          <p:cNvSpPr txBox="1"/>
          <p:nvPr/>
        </p:nvSpPr>
        <p:spPr>
          <a:xfrm>
            <a:off x="4788763" y="5450981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400" dirty="0"/>
              <a:t>Named </a:t>
            </a:r>
          </a:p>
          <a:p>
            <a:pPr algn="ctr"/>
            <a:r>
              <a:rPr lang="en-ES" sz="1400" dirty="0"/>
              <a:t>Graph 3</a:t>
            </a:r>
          </a:p>
        </p:txBody>
      </p:sp>
      <p:sp>
        <p:nvSpPr>
          <p:cNvPr id="99" name="Snip Single Corner of Rectangle 98">
            <a:extLst>
              <a:ext uri="{FF2B5EF4-FFF2-40B4-BE49-F238E27FC236}">
                <a16:creationId xmlns:a16="http://schemas.microsoft.com/office/drawing/2014/main" id="{06D5EB78-275B-F340-9EAF-E24C280D7125}"/>
              </a:ext>
            </a:extLst>
          </p:cNvPr>
          <p:cNvSpPr/>
          <p:nvPr/>
        </p:nvSpPr>
        <p:spPr bwMode="auto">
          <a:xfrm>
            <a:off x="6053493" y="5390633"/>
            <a:ext cx="769544" cy="674055"/>
          </a:xfrm>
          <a:prstGeom prst="snip1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3029227-5F1D-DE4C-B0AE-3886F5C6CDBD}"/>
              </a:ext>
            </a:extLst>
          </p:cNvPr>
          <p:cNvSpPr txBox="1"/>
          <p:nvPr/>
        </p:nvSpPr>
        <p:spPr>
          <a:xfrm>
            <a:off x="6017424" y="5450981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400" dirty="0"/>
              <a:t>Named </a:t>
            </a:r>
          </a:p>
          <a:p>
            <a:pPr algn="ctr"/>
            <a:r>
              <a:rPr lang="en-ES" sz="1400" dirty="0"/>
              <a:t>Graph 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19863A-DB6E-D649-98C9-48FCC7F48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387536"/>
              </p:ext>
            </p:extLst>
          </p:nvPr>
        </p:nvGraphicFramePr>
        <p:xfrm>
          <a:off x="2810775" y="1176501"/>
          <a:ext cx="3619700" cy="27779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19700">
                  <a:extLst>
                    <a:ext uri="{9D8B030D-6E8A-4147-A177-3AD203B41FA5}">
                      <a16:colId xmlns:a16="http://schemas.microsoft.com/office/drawing/2014/main" val="3737686489"/>
                    </a:ext>
                  </a:extLst>
                </a:gridCol>
              </a:tblGrid>
              <a:tr h="374454">
                <a:tc>
                  <a:txBody>
                    <a:bodyPr/>
                    <a:lstStyle/>
                    <a:p>
                      <a:r>
                        <a:rPr lang="en-ES" dirty="0"/>
                        <a:t>Operations Supported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924568"/>
                  </a:ext>
                </a:extLst>
              </a:tr>
              <a:tr h="374454">
                <a:tc>
                  <a:txBody>
                    <a:bodyPr/>
                    <a:lstStyle/>
                    <a:p>
                      <a:r>
                        <a:rPr lang="en-ES" dirty="0"/>
                        <a:t>Discovery in one CSE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238313"/>
                  </a:ext>
                </a:extLst>
              </a:tr>
              <a:tr h="374454">
                <a:tc>
                  <a:txBody>
                    <a:bodyPr/>
                    <a:lstStyle/>
                    <a:p>
                      <a:r>
                        <a:rPr lang="en-ES" dirty="0"/>
                        <a:t>Discovery in multiple CSEs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911998"/>
                  </a:ext>
                </a:extLst>
              </a:tr>
              <a:tr h="374454">
                <a:tc>
                  <a:txBody>
                    <a:bodyPr/>
                    <a:lstStyle/>
                    <a:p>
                      <a:r>
                        <a:rPr lang="en-ES" dirty="0"/>
                        <a:t>Create/Delete a new CSE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06212"/>
                  </a:ext>
                </a:extLst>
              </a:tr>
              <a:tr h="374454">
                <a:tc>
                  <a:txBody>
                    <a:bodyPr/>
                    <a:lstStyle/>
                    <a:p>
                      <a:r>
                        <a:rPr lang="en-ES" dirty="0"/>
                        <a:t>Create/Delete/Read a Semantic Descriptor within an existing CSE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877190"/>
                  </a:ext>
                </a:extLst>
              </a:tr>
              <a:tr h="374454">
                <a:tc>
                  <a:txBody>
                    <a:bodyPr/>
                    <a:lstStyle/>
                    <a:p>
                      <a:r>
                        <a:rPr lang="en-ES" dirty="0"/>
                        <a:t>Establish a relationship among existing CSEs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558905"/>
                  </a:ext>
                </a:extLst>
              </a:tr>
            </a:tbl>
          </a:graphicData>
        </a:graphic>
      </p:graphicFrame>
      <p:pic>
        <p:nvPicPr>
          <p:cNvPr id="34" name="Picture 2" descr="oneM2M to host third Industry Day in India to advance worldwide IoT adoption">
            <a:extLst>
              <a:ext uri="{FF2B5EF4-FFF2-40B4-BE49-F238E27FC236}">
                <a16:creationId xmlns:a16="http://schemas.microsoft.com/office/drawing/2014/main" id="{CD338C08-CE92-CC4E-808D-4B1A31B7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475" y="1555578"/>
            <a:ext cx="572928" cy="3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oneM2M to host third Industry Day in India to advance worldwide IoT adoption">
            <a:extLst>
              <a:ext uri="{FF2B5EF4-FFF2-40B4-BE49-F238E27FC236}">
                <a16:creationId xmlns:a16="http://schemas.microsoft.com/office/drawing/2014/main" id="{17507DE2-FDC1-1548-879D-FF58A2323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608" y="2845399"/>
            <a:ext cx="572928" cy="3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oneM2M to host third Industry Day in India to advance worldwide IoT adoption">
            <a:extLst>
              <a:ext uri="{FF2B5EF4-FFF2-40B4-BE49-F238E27FC236}">
                <a16:creationId xmlns:a16="http://schemas.microsoft.com/office/drawing/2014/main" id="{A2EF3952-6309-364E-B6A5-F33DF1AF5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96" y="3507360"/>
            <a:ext cx="572928" cy="3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World Wide Web Consortium - Wikipedia, la enciclopedia libre">
            <a:extLst>
              <a:ext uri="{FF2B5EF4-FFF2-40B4-BE49-F238E27FC236}">
                <a16:creationId xmlns:a16="http://schemas.microsoft.com/office/drawing/2014/main" id="{938D0AA4-FA6F-8149-B409-BA7EA70A1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25" y="1554698"/>
            <a:ext cx="576433" cy="39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45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 Diagonal Corner of Rectangle 70">
            <a:extLst>
              <a:ext uri="{FF2B5EF4-FFF2-40B4-BE49-F238E27FC236}">
                <a16:creationId xmlns:a16="http://schemas.microsoft.com/office/drawing/2014/main" id="{EE8C5038-76B1-CD46-8B9E-2DA82F3483B0}"/>
              </a:ext>
            </a:extLst>
          </p:cNvPr>
          <p:cNvSpPr/>
          <p:nvPr/>
        </p:nvSpPr>
        <p:spPr bwMode="auto">
          <a:xfrm>
            <a:off x="1931438" y="3439325"/>
            <a:ext cx="6795704" cy="2285628"/>
          </a:xfrm>
          <a:prstGeom prst="round2Diag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9E116-6BAE-124E-959B-C6FA34A4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simulation scenario: scaling distributed CSEs</a:t>
            </a:r>
            <a:endParaRPr lang="en-E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93EF3-BD17-2449-85F0-F00F395B3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631D3C-B322-41C9-B213-0B044B1AFDFE}" type="slidenum">
              <a:rPr lang="es-E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06247D-102B-BB40-B125-5CB2624EF560}"/>
              </a:ext>
            </a:extLst>
          </p:cNvPr>
          <p:cNvSpPr/>
          <p:nvPr/>
        </p:nvSpPr>
        <p:spPr bwMode="auto">
          <a:xfrm>
            <a:off x="1331257" y="1319480"/>
            <a:ext cx="2371486" cy="9643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Round Diagonal Corner of Rectangle 5">
            <a:extLst>
              <a:ext uri="{FF2B5EF4-FFF2-40B4-BE49-F238E27FC236}">
                <a16:creationId xmlns:a16="http://schemas.microsoft.com/office/drawing/2014/main" id="{692EFB3C-DD72-494A-985E-B3AAD0EC718D}"/>
              </a:ext>
            </a:extLst>
          </p:cNvPr>
          <p:cNvSpPr/>
          <p:nvPr/>
        </p:nvSpPr>
        <p:spPr bwMode="auto">
          <a:xfrm>
            <a:off x="3130012" y="1324866"/>
            <a:ext cx="4554043" cy="959004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573587C0-DDF7-304E-A629-AFBAB1CFC8AB}"/>
              </a:ext>
            </a:extLst>
          </p:cNvPr>
          <p:cNvSpPr/>
          <p:nvPr/>
        </p:nvSpPr>
        <p:spPr>
          <a:xfrm>
            <a:off x="2616034" y="1421985"/>
            <a:ext cx="1086709" cy="704193"/>
          </a:xfrm>
          <a:prstGeom prst="ca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ES" sz="2000" baseline="-25000" dirty="0">
                <a:solidFill>
                  <a:schemeClr val="tx1"/>
                </a:solidFill>
              </a:rPr>
              <a:t>TripleStore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87C5F8-EE8A-1047-9910-80DE6751DDDD}"/>
              </a:ext>
            </a:extLst>
          </p:cNvPr>
          <p:cNvSpPr/>
          <p:nvPr/>
        </p:nvSpPr>
        <p:spPr bwMode="auto">
          <a:xfrm>
            <a:off x="1636466" y="2119226"/>
            <a:ext cx="917221" cy="2453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E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REST API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9641A-17A9-9041-8DBB-C1DD44348BEE}"/>
              </a:ext>
            </a:extLst>
          </p:cNvPr>
          <p:cNvSpPr txBox="1"/>
          <p:nvPr/>
        </p:nvSpPr>
        <p:spPr>
          <a:xfrm>
            <a:off x="1265814" y="1216876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CSEs </a:t>
            </a:r>
          </a:p>
          <a:p>
            <a:r>
              <a:rPr lang="en-ES" dirty="0"/>
              <a:t>Simulator</a:t>
            </a:r>
          </a:p>
        </p:txBody>
      </p:sp>
      <p:cxnSp>
        <p:nvCxnSpPr>
          <p:cNvPr id="10" name="Straight Arrow Connector 86">
            <a:extLst>
              <a:ext uri="{FF2B5EF4-FFF2-40B4-BE49-F238E27FC236}">
                <a16:creationId xmlns:a16="http://schemas.microsoft.com/office/drawing/2014/main" id="{11655262-9C6C-4A49-BEEF-59980C230DFC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 bwMode="auto">
          <a:xfrm rot="5400000" flipH="1" flipV="1">
            <a:off x="2182983" y="1686176"/>
            <a:ext cx="345144" cy="520957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nip Single Corner of Rectangle 10">
            <a:extLst>
              <a:ext uri="{FF2B5EF4-FFF2-40B4-BE49-F238E27FC236}">
                <a16:creationId xmlns:a16="http://schemas.microsoft.com/office/drawing/2014/main" id="{25880762-0DA7-B84A-A224-212EFF7165DF}"/>
              </a:ext>
            </a:extLst>
          </p:cNvPr>
          <p:cNvSpPr/>
          <p:nvPr/>
        </p:nvSpPr>
        <p:spPr bwMode="auto">
          <a:xfrm>
            <a:off x="3884075" y="1452123"/>
            <a:ext cx="769544" cy="674055"/>
          </a:xfrm>
          <a:prstGeom prst="snip1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B445F0-3FFA-D949-A123-A02B4D254593}"/>
              </a:ext>
            </a:extLst>
          </p:cNvPr>
          <p:cNvSpPr txBox="1"/>
          <p:nvPr/>
        </p:nvSpPr>
        <p:spPr>
          <a:xfrm>
            <a:off x="5653141" y="17355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AB843C-28FD-594C-B3A6-5904942B5420}"/>
              </a:ext>
            </a:extLst>
          </p:cNvPr>
          <p:cNvSpPr txBox="1"/>
          <p:nvPr/>
        </p:nvSpPr>
        <p:spPr>
          <a:xfrm>
            <a:off x="3872852" y="1512471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400" dirty="0"/>
              <a:t>Named </a:t>
            </a:r>
          </a:p>
          <a:p>
            <a:pPr algn="ctr"/>
            <a:r>
              <a:rPr lang="en-ES" sz="1400" dirty="0"/>
              <a:t>Graph 1</a:t>
            </a:r>
          </a:p>
        </p:txBody>
      </p:sp>
      <p:sp>
        <p:nvSpPr>
          <p:cNvPr id="14" name="Snip Single Corner of Rectangle 13">
            <a:extLst>
              <a:ext uri="{FF2B5EF4-FFF2-40B4-BE49-F238E27FC236}">
                <a16:creationId xmlns:a16="http://schemas.microsoft.com/office/drawing/2014/main" id="{EE03B454-A90B-574F-BCCA-6489C7C5C411}"/>
              </a:ext>
            </a:extLst>
          </p:cNvPr>
          <p:cNvSpPr/>
          <p:nvPr/>
        </p:nvSpPr>
        <p:spPr bwMode="auto">
          <a:xfrm>
            <a:off x="4738594" y="1452123"/>
            <a:ext cx="769544" cy="674055"/>
          </a:xfrm>
          <a:prstGeom prst="snip1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431AB2-45B8-F540-B829-C5F32D383116}"/>
              </a:ext>
            </a:extLst>
          </p:cNvPr>
          <p:cNvSpPr txBox="1"/>
          <p:nvPr/>
        </p:nvSpPr>
        <p:spPr>
          <a:xfrm>
            <a:off x="4727371" y="1512471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400" dirty="0"/>
              <a:t>Named </a:t>
            </a:r>
          </a:p>
          <a:p>
            <a:pPr algn="ctr"/>
            <a:r>
              <a:rPr lang="en-ES" sz="1400" dirty="0"/>
              <a:t>Graph 2</a:t>
            </a:r>
          </a:p>
        </p:txBody>
      </p:sp>
      <p:sp>
        <p:nvSpPr>
          <p:cNvPr id="18" name="Snip Single Corner of Rectangle 17">
            <a:extLst>
              <a:ext uri="{FF2B5EF4-FFF2-40B4-BE49-F238E27FC236}">
                <a16:creationId xmlns:a16="http://schemas.microsoft.com/office/drawing/2014/main" id="{0BC7B78D-212D-564E-9D9B-5C1A8E4648A1}"/>
              </a:ext>
            </a:extLst>
          </p:cNvPr>
          <p:cNvSpPr/>
          <p:nvPr/>
        </p:nvSpPr>
        <p:spPr bwMode="auto">
          <a:xfrm>
            <a:off x="6110423" y="1460158"/>
            <a:ext cx="769544" cy="674055"/>
          </a:xfrm>
          <a:prstGeom prst="snip1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3048EA-0B9C-D043-9FBE-016614496AF7}"/>
              </a:ext>
            </a:extLst>
          </p:cNvPr>
          <p:cNvSpPr txBox="1"/>
          <p:nvPr/>
        </p:nvSpPr>
        <p:spPr>
          <a:xfrm>
            <a:off x="6074354" y="1520506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400" dirty="0"/>
              <a:t>Named </a:t>
            </a:r>
          </a:p>
          <a:p>
            <a:pPr algn="ctr"/>
            <a:r>
              <a:rPr lang="en-ES" sz="1400" dirty="0"/>
              <a:t>Graph M</a:t>
            </a:r>
          </a:p>
        </p:txBody>
      </p:sp>
      <p:sp>
        <p:nvSpPr>
          <p:cNvPr id="20" name="Rectángulo 22">
            <a:extLst>
              <a:ext uri="{FF2B5EF4-FFF2-40B4-BE49-F238E27FC236}">
                <a16:creationId xmlns:a16="http://schemas.microsoft.com/office/drawing/2014/main" id="{E61F2DBB-6C1E-3C4A-ADCE-2B1FF9588E24}"/>
              </a:ext>
            </a:extLst>
          </p:cNvPr>
          <p:cNvSpPr/>
          <p:nvPr/>
        </p:nvSpPr>
        <p:spPr>
          <a:xfrm>
            <a:off x="1354967" y="5017409"/>
            <a:ext cx="2287468" cy="9590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Automatic synthetic</a:t>
            </a:r>
          </a:p>
          <a:p>
            <a:pPr algn="ctr"/>
            <a:r>
              <a:rPr lang="en-GB" dirty="0"/>
              <a:t>Semantic Descriptor generator</a:t>
            </a:r>
            <a:endParaRPr lang="en-GB" baseline="-25000" dirty="0"/>
          </a:p>
        </p:txBody>
      </p:sp>
      <p:sp>
        <p:nvSpPr>
          <p:cNvPr id="21" name="Esquina doblada 2">
            <a:extLst>
              <a:ext uri="{FF2B5EF4-FFF2-40B4-BE49-F238E27FC236}">
                <a16:creationId xmlns:a16="http://schemas.microsoft.com/office/drawing/2014/main" id="{EC6471D0-92D3-1246-A675-E76239E67601}"/>
              </a:ext>
            </a:extLst>
          </p:cNvPr>
          <p:cNvSpPr/>
          <p:nvPr/>
        </p:nvSpPr>
        <p:spPr>
          <a:xfrm rot="10800000">
            <a:off x="2767709" y="3270437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CuadroTexto 4">
            <a:extLst>
              <a:ext uri="{FF2B5EF4-FFF2-40B4-BE49-F238E27FC236}">
                <a16:creationId xmlns:a16="http://schemas.microsoft.com/office/drawing/2014/main" id="{A30A0C9D-46DF-8B44-B31C-039B0FBE6FBD}"/>
              </a:ext>
            </a:extLst>
          </p:cNvPr>
          <p:cNvSpPr txBox="1"/>
          <p:nvPr/>
        </p:nvSpPr>
        <p:spPr>
          <a:xfrm>
            <a:off x="2464821" y="348269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23" name="Esquina doblada 2">
            <a:extLst>
              <a:ext uri="{FF2B5EF4-FFF2-40B4-BE49-F238E27FC236}">
                <a16:creationId xmlns:a16="http://schemas.microsoft.com/office/drawing/2014/main" id="{2AA30C2B-4890-9547-BF2A-38A088A2A4D1}"/>
              </a:ext>
            </a:extLst>
          </p:cNvPr>
          <p:cNvSpPr/>
          <p:nvPr/>
        </p:nvSpPr>
        <p:spPr>
          <a:xfrm rot="10800000">
            <a:off x="2920109" y="3422837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CuadroTexto 4">
            <a:extLst>
              <a:ext uri="{FF2B5EF4-FFF2-40B4-BE49-F238E27FC236}">
                <a16:creationId xmlns:a16="http://schemas.microsoft.com/office/drawing/2014/main" id="{E5C36013-0703-DB49-A580-D5DC65D2858D}"/>
              </a:ext>
            </a:extLst>
          </p:cNvPr>
          <p:cNvSpPr txBox="1"/>
          <p:nvPr/>
        </p:nvSpPr>
        <p:spPr>
          <a:xfrm>
            <a:off x="2617221" y="363509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25" name="Esquina doblada 2">
            <a:extLst>
              <a:ext uri="{FF2B5EF4-FFF2-40B4-BE49-F238E27FC236}">
                <a16:creationId xmlns:a16="http://schemas.microsoft.com/office/drawing/2014/main" id="{9117FDD3-9991-ED41-BF72-9A91EB6FCE8C}"/>
              </a:ext>
            </a:extLst>
          </p:cNvPr>
          <p:cNvSpPr/>
          <p:nvPr/>
        </p:nvSpPr>
        <p:spPr>
          <a:xfrm rot="10800000">
            <a:off x="2932544" y="3593897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CuadroTexto 4">
            <a:extLst>
              <a:ext uri="{FF2B5EF4-FFF2-40B4-BE49-F238E27FC236}">
                <a16:creationId xmlns:a16="http://schemas.microsoft.com/office/drawing/2014/main" id="{A0EC8D75-FAC5-4245-AB77-FF39059F51B3}"/>
              </a:ext>
            </a:extLst>
          </p:cNvPr>
          <p:cNvSpPr txBox="1"/>
          <p:nvPr/>
        </p:nvSpPr>
        <p:spPr>
          <a:xfrm>
            <a:off x="2629656" y="380615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27" name="Esquina doblada 2">
            <a:extLst>
              <a:ext uri="{FF2B5EF4-FFF2-40B4-BE49-F238E27FC236}">
                <a16:creationId xmlns:a16="http://schemas.microsoft.com/office/drawing/2014/main" id="{13CB08A4-D396-ED4B-8393-D67030F9414D}"/>
              </a:ext>
            </a:extLst>
          </p:cNvPr>
          <p:cNvSpPr/>
          <p:nvPr/>
        </p:nvSpPr>
        <p:spPr>
          <a:xfrm rot="10800000">
            <a:off x="2901939" y="3270437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CuadroTexto 4">
            <a:extLst>
              <a:ext uri="{FF2B5EF4-FFF2-40B4-BE49-F238E27FC236}">
                <a16:creationId xmlns:a16="http://schemas.microsoft.com/office/drawing/2014/main" id="{33C14246-809A-FD45-B03E-A9289C4C2D39}"/>
              </a:ext>
            </a:extLst>
          </p:cNvPr>
          <p:cNvSpPr txBox="1"/>
          <p:nvPr/>
        </p:nvSpPr>
        <p:spPr>
          <a:xfrm>
            <a:off x="2599051" y="348269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29" name="Esquina doblada 2">
            <a:extLst>
              <a:ext uri="{FF2B5EF4-FFF2-40B4-BE49-F238E27FC236}">
                <a16:creationId xmlns:a16="http://schemas.microsoft.com/office/drawing/2014/main" id="{60E85889-C2D1-8D4E-B6A2-18147B2D7BAC}"/>
              </a:ext>
            </a:extLst>
          </p:cNvPr>
          <p:cNvSpPr/>
          <p:nvPr/>
        </p:nvSpPr>
        <p:spPr>
          <a:xfrm rot="10800000">
            <a:off x="2478637" y="3231658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CuadroTexto 4">
            <a:extLst>
              <a:ext uri="{FF2B5EF4-FFF2-40B4-BE49-F238E27FC236}">
                <a16:creationId xmlns:a16="http://schemas.microsoft.com/office/drawing/2014/main" id="{B797714B-703E-0C46-90CF-DF3086417A88}"/>
              </a:ext>
            </a:extLst>
          </p:cNvPr>
          <p:cNvSpPr txBox="1"/>
          <p:nvPr/>
        </p:nvSpPr>
        <p:spPr>
          <a:xfrm>
            <a:off x="2175749" y="3443918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31" name="Esquina doblada 2">
            <a:extLst>
              <a:ext uri="{FF2B5EF4-FFF2-40B4-BE49-F238E27FC236}">
                <a16:creationId xmlns:a16="http://schemas.microsoft.com/office/drawing/2014/main" id="{FE04BA89-12F4-B54F-920F-1CF74C62FE3D}"/>
              </a:ext>
            </a:extLst>
          </p:cNvPr>
          <p:cNvSpPr/>
          <p:nvPr/>
        </p:nvSpPr>
        <p:spPr>
          <a:xfrm rot="10800000">
            <a:off x="2553881" y="3458418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CuadroTexto 4">
            <a:extLst>
              <a:ext uri="{FF2B5EF4-FFF2-40B4-BE49-F238E27FC236}">
                <a16:creationId xmlns:a16="http://schemas.microsoft.com/office/drawing/2014/main" id="{A7162999-4F30-2241-9698-80333D722C13}"/>
              </a:ext>
            </a:extLst>
          </p:cNvPr>
          <p:cNvSpPr txBox="1"/>
          <p:nvPr/>
        </p:nvSpPr>
        <p:spPr>
          <a:xfrm>
            <a:off x="2250993" y="3670678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BB58AC-AB7A-FA44-904F-9535E1773074}"/>
              </a:ext>
            </a:extLst>
          </p:cNvPr>
          <p:cNvSpPr txBox="1"/>
          <p:nvPr/>
        </p:nvSpPr>
        <p:spPr>
          <a:xfrm>
            <a:off x="2321639" y="4085862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600" dirty="0"/>
              <a:t>Semantic </a:t>
            </a:r>
          </a:p>
          <a:p>
            <a:pPr algn="ctr"/>
            <a:r>
              <a:rPr lang="en-ES" sz="1600" dirty="0"/>
              <a:t>Descriptors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2604494-F81B-474E-B741-A4D177ED2A3B}"/>
              </a:ext>
            </a:extLst>
          </p:cNvPr>
          <p:cNvSpPr/>
          <p:nvPr/>
        </p:nvSpPr>
        <p:spPr>
          <a:xfrm>
            <a:off x="1927942" y="3123561"/>
            <a:ext cx="1974114" cy="1597031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35" name="Esquina doblada 2">
            <a:extLst>
              <a:ext uri="{FF2B5EF4-FFF2-40B4-BE49-F238E27FC236}">
                <a16:creationId xmlns:a16="http://schemas.microsoft.com/office/drawing/2014/main" id="{AECF44B2-F958-DF49-91FE-AF9FF336A20F}"/>
              </a:ext>
            </a:extLst>
          </p:cNvPr>
          <p:cNvSpPr/>
          <p:nvPr/>
        </p:nvSpPr>
        <p:spPr>
          <a:xfrm rot="10800000">
            <a:off x="7460133" y="4046756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CuadroTexto 4">
            <a:extLst>
              <a:ext uri="{FF2B5EF4-FFF2-40B4-BE49-F238E27FC236}">
                <a16:creationId xmlns:a16="http://schemas.microsoft.com/office/drawing/2014/main" id="{04983E07-9D46-C244-B378-656316C45380}"/>
              </a:ext>
            </a:extLst>
          </p:cNvPr>
          <p:cNvSpPr txBox="1"/>
          <p:nvPr/>
        </p:nvSpPr>
        <p:spPr>
          <a:xfrm>
            <a:off x="7157245" y="4259016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37" name="Esquina doblada 2">
            <a:extLst>
              <a:ext uri="{FF2B5EF4-FFF2-40B4-BE49-F238E27FC236}">
                <a16:creationId xmlns:a16="http://schemas.microsoft.com/office/drawing/2014/main" id="{032DACD4-142C-0748-A6D7-B83F89147C61}"/>
              </a:ext>
            </a:extLst>
          </p:cNvPr>
          <p:cNvSpPr/>
          <p:nvPr/>
        </p:nvSpPr>
        <p:spPr>
          <a:xfrm rot="10800000">
            <a:off x="7612533" y="4199156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CuadroTexto 4">
            <a:extLst>
              <a:ext uri="{FF2B5EF4-FFF2-40B4-BE49-F238E27FC236}">
                <a16:creationId xmlns:a16="http://schemas.microsoft.com/office/drawing/2014/main" id="{DC037AAF-9B36-8642-86FB-CB533CD857CE}"/>
              </a:ext>
            </a:extLst>
          </p:cNvPr>
          <p:cNvSpPr txBox="1"/>
          <p:nvPr/>
        </p:nvSpPr>
        <p:spPr>
          <a:xfrm>
            <a:off x="7309645" y="4411416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39" name="Esquina doblada 2">
            <a:extLst>
              <a:ext uri="{FF2B5EF4-FFF2-40B4-BE49-F238E27FC236}">
                <a16:creationId xmlns:a16="http://schemas.microsoft.com/office/drawing/2014/main" id="{3AB3EDE0-F867-C84F-A9F4-F1BAC8C17B20}"/>
              </a:ext>
            </a:extLst>
          </p:cNvPr>
          <p:cNvSpPr/>
          <p:nvPr/>
        </p:nvSpPr>
        <p:spPr>
          <a:xfrm rot="10800000">
            <a:off x="7624968" y="4370216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CuadroTexto 4">
            <a:extLst>
              <a:ext uri="{FF2B5EF4-FFF2-40B4-BE49-F238E27FC236}">
                <a16:creationId xmlns:a16="http://schemas.microsoft.com/office/drawing/2014/main" id="{F22148A0-431B-F94D-A767-5C0E043EAA02}"/>
              </a:ext>
            </a:extLst>
          </p:cNvPr>
          <p:cNvSpPr txBox="1"/>
          <p:nvPr/>
        </p:nvSpPr>
        <p:spPr>
          <a:xfrm>
            <a:off x="7322080" y="4582476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41" name="Esquina doblada 2">
            <a:extLst>
              <a:ext uri="{FF2B5EF4-FFF2-40B4-BE49-F238E27FC236}">
                <a16:creationId xmlns:a16="http://schemas.microsoft.com/office/drawing/2014/main" id="{CBE76AAA-2BA8-DB41-A736-FAF1CB3F378B}"/>
              </a:ext>
            </a:extLst>
          </p:cNvPr>
          <p:cNvSpPr/>
          <p:nvPr/>
        </p:nvSpPr>
        <p:spPr>
          <a:xfrm rot="10800000">
            <a:off x="7594363" y="4046756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CuadroTexto 4">
            <a:extLst>
              <a:ext uri="{FF2B5EF4-FFF2-40B4-BE49-F238E27FC236}">
                <a16:creationId xmlns:a16="http://schemas.microsoft.com/office/drawing/2014/main" id="{9E3CE234-8AF3-D640-9A57-8A863DFC3975}"/>
              </a:ext>
            </a:extLst>
          </p:cNvPr>
          <p:cNvSpPr txBox="1"/>
          <p:nvPr/>
        </p:nvSpPr>
        <p:spPr>
          <a:xfrm>
            <a:off x="7291475" y="4259016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43" name="Esquina doblada 2">
            <a:extLst>
              <a:ext uri="{FF2B5EF4-FFF2-40B4-BE49-F238E27FC236}">
                <a16:creationId xmlns:a16="http://schemas.microsoft.com/office/drawing/2014/main" id="{173E4373-320B-A446-A723-6AE905DD72F5}"/>
              </a:ext>
            </a:extLst>
          </p:cNvPr>
          <p:cNvSpPr/>
          <p:nvPr/>
        </p:nvSpPr>
        <p:spPr>
          <a:xfrm rot="10800000">
            <a:off x="7171061" y="4007977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CuadroTexto 4">
            <a:extLst>
              <a:ext uri="{FF2B5EF4-FFF2-40B4-BE49-F238E27FC236}">
                <a16:creationId xmlns:a16="http://schemas.microsoft.com/office/drawing/2014/main" id="{EF5ECAB1-E00A-E64E-B757-44634DCA9FF6}"/>
              </a:ext>
            </a:extLst>
          </p:cNvPr>
          <p:cNvSpPr txBox="1"/>
          <p:nvPr/>
        </p:nvSpPr>
        <p:spPr>
          <a:xfrm>
            <a:off x="6868173" y="422023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45" name="Esquina doblada 2">
            <a:extLst>
              <a:ext uri="{FF2B5EF4-FFF2-40B4-BE49-F238E27FC236}">
                <a16:creationId xmlns:a16="http://schemas.microsoft.com/office/drawing/2014/main" id="{F0E41529-B420-734E-910A-A83F6A59AD20}"/>
              </a:ext>
            </a:extLst>
          </p:cNvPr>
          <p:cNvSpPr/>
          <p:nvPr/>
        </p:nvSpPr>
        <p:spPr>
          <a:xfrm rot="10800000">
            <a:off x="7246305" y="4234737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CuadroTexto 4">
            <a:extLst>
              <a:ext uri="{FF2B5EF4-FFF2-40B4-BE49-F238E27FC236}">
                <a16:creationId xmlns:a16="http://schemas.microsoft.com/office/drawing/2014/main" id="{09AC5A13-D829-FE4D-A521-A86102987DC0}"/>
              </a:ext>
            </a:extLst>
          </p:cNvPr>
          <p:cNvSpPr txBox="1"/>
          <p:nvPr/>
        </p:nvSpPr>
        <p:spPr>
          <a:xfrm>
            <a:off x="6943417" y="4446997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CD47A6-AD77-AB4C-8754-DF603AB6AD2E}"/>
              </a:ext>
            </a:extLst>
          </p:cNvPr>
          <p:cNvSpPr txBox="1"/>
          <p:nvPr/>
        </p:nvSpPr>
        <p:spPr>
          <a:xfrm>
            <a:off x="7014063" y="4862181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600" dirty="0"/>
              <a:t>Semantic </a:t>
            </a:r>
          </a:p>
          <a:p>
            <a:pPr algn="ctr"/>
            <a:r>
              <a:rPr lang="en-ES" sz="1600" dirty="0"/>
              <a:t>Descriptors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0659164-3E26-8F44-A567-105F345A7E46}"/>
              </a:ext>
            </a:extLst>
          </p:cNvPr>
          <p:cNvSpPr/>
          <p:nvPr/>
        </p:nvSpPr>
        <p:spPr>
          <a:xfrm>
            <a:off x="6620366" y="3899880"/>
            <a:ext cx="1974114" cy="1597031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18D6B909-B2DC-894C-9419-1BE2AA4D6B5A}"/>
              </a:ext>
            </a:extLst>
          </p:cNvPr>
          <p:cNvCxnSpPr>
            <a:cxnSpLocks/>
            <a:stCxn id="20" idx="3"/>
            <a:endCxn id="34" idx="4"/>
          </p:cNvCxnSpPr>
          <p:nvPr/>
        </p:nvCxnSpPr>
        <p:spPr>
          <a:xfrm flipH="1" flipV="1">
            <a:off x="2914999" y="4720592"/>
            <a:ext cx="727436" cy="776319"/>
          </a:xfrm>
          <a:prstGeom prst="curvedConnector4">
            <a:avLst>
              <a:gd name="adj1" fmla="val -31425"/>
              <a:gd name="adj2" fmla="val 80883"/>
            </a:avLst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F65815A6-1242-FD43-A3B3-CCF6FFF9B8C9}"/>
              </a:ext>
            </a:extLst>
          </p:cNvPr>
          <p:cNvCxnSpPr>
            <a:cxnSpLocks/>
            <a:stCxn id="20" idx="3"/>
            <a:endCxn id="48" idx="3"/>
          </p:cNvCxnSpPr>
          <p:nvPr/>
        </p:nvCxnSpPr>
        <p:spPr>
          <a:xfrm flipV="1">
            <a:off x="3642435" y="5263031"/>
            <a:ext cx="3267033" cy="233880"/>
          </a:xfrm>
          <a:prstGeom prst="curvedConnector4">
            <a:avLst>
              <a:gd name="adj1" fmla="val 45575"/>
              <a:gd name="adj2" fmla="val 2258"/>
            </a:avLst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478B8FE-2B4C-9240-A2ED-3F6ED1F6AE40}"/>
              </a:ext>
            </a:extLst>
          </p:cNvPr>
          <p:cNvSpPr txBox="1"/>
          <p:nvPr/>
        </p:nvSpPr>
        <p:spPr>
          <a:xfrm>
            <a:off x="6352004" y="36435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…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36A2D8B-4D1D-AE44-913A-C8255A3817A1}"/>
              </a:ext>
            </a:extLst>
          </p:cNvPr>
          <p:cNvSpPr/>
          <p:nvPr/>
        </p:nvSpPr>
        <p:spPr>
          <a:xfrm>
            <a:off x="6190125" y="3698549"/>
            <a:ext cx="750701" cy="477002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1641A9C8-DB9D-9443-BAAF-29B8D32B33BA}"/>
              </a:ext>
            </a:extLst>
          </p:cNvPr>
          <p:cNvCxnSpPr>
            <a:cxnSpLocks/>
            <a:stCxn id="20" idx="3"/>
            <a:endCxn id="57" idx="4"/>
          </p:cNvCxnSpPr>
          <p:nvPr/>
        </p:nvCxnSpPr>
        <p:spPr>
          <a:xfrm flipV="1">
            <a:off x="3642435" y="4175551"/>
            <a:ext cx="2923041" cy="1321360"/>
          </a:xfrm>
          <a:prstGeom prst="curvedConnector2">
            <a:avLst/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>
            <a:extLst>
              <a:ext uri="{FF2B5EF4-FFF2-40B4-BE49-F238E27FC236}">
                <a16:creationId xmlns:a16="http://schemas.microsoft.com/office/drawing/2014/main" id="{62E579CA-DACD-0E4A-96D1-0B2269A777D9}"/>
              </a:ext>
            </a:extLst>
          </p:cNvPr>
          <p:cNvCxnSpPr>
            <a:cxnSpLocks/>
            <a:stCxn id="34" idx="0"/>
            <a:endCxn id="11" idx="1"/>
          </p:cNvCxnSpPr>
          <p:nvPr/>
        </p:nvCxnSpPr>
        <p:spPr>
          <a:xfrm rot="5400000" flipH="1" flipV="1">
            <a:off x="3093232" y="1947946"/>
            <a:ext cx="997383" cy="1353848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>
            <a:extLst>
              <a:ext uri="{FF2B5EF4-FFF2-40B4-BE49-F238E27FC236}">
                <a16:creationId xmlns:a16="http://schemas.microsoft.com/office/drawing/2014/main" id="{D857E0B3-3BE0-1746-8134-CD2BA0A0FA66}"/>
              </a:ext>
            </a:extLst>
          </p:cNvPr>
          <p:cNvCxnSpPr>
            <a:cxnSpLocks/>
            <a:stCxn id="132" idx="0"/>
            <a:endCxn id="14" idx="1"/>
          </p:cNvCxnSpPr>
          <p:nvPr/>
        </p:nvCxnSpPr>
        <p:spPr>
          <a:xfrm rot="5400000" flipH="1" flipV="1">
            <a:off x="4533395" y="2637125"/>
            <a:ext cx="1100917" cy="79025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>
            <a:extLst>
              <a:ext uri="{FF2B5EF4-FFF2-40B4-BE49-F238E27FC236}">
                <a16:creationId xmlns:a16="http://schemas.microsoft.com/office/drawing/2014/main" id="{E54B0373-E62B-2A4D-BD06-5EC0D4E56D0D}"/>
              </a:ext>
            </a:extLst>
          </p:cNvPr>
          <p:cNvCxnSpPr>
            <a:cxnSpLocks/>
            <a:stCxn id="57" idx="0"/>
            <a:endCxn id="12" idx="2"/>
          </p:cNvCxnSpPr>
          <p:nvPr/>
        </p:nvCxnSpPr>
        <p:spPr>
          <a:xfrm rot="16200000" flipV="1">
            <a:off x="5416344" y="2549417"/>
            <a:ext cx="1593679" cy="704586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>
            <a:extLst>
              <a:ext uri="{FF2B5EF4-FFF2-40B4-BE49-F238E27FC236}">
                <a16:creationId xmlns:a16="http://schemas.microsoft.com/office/drawing/2014/main" id="{1289B933-6FC4-1E43-AE58-6C4C8E93DA16}"/>
              </a:ext>
            </a:extLst>
          </p:cNvPr>
          <p:cNvCxnSpPr>
            <a:cxnSpLocks/>
            <a:stCxn id="48" idx="0"/>
            <a:endCxn id="18" idx="1"/>
          </p:cNvCxnSpPr>
          <p:nvPr/>
        </p:nvCxnSpPr>
        <p:spPr>
          <a:xfrm rot="16200000" flipV="1">
            <a:off x="6168476" y="2460933"/>
            <a:ext cx="1765667" cy="1112228"/>
          </a:xfrm>
          <a:prstGeom prst="curvedConnector3">
            <a:avLst>
              <a:gd name="adj1" fmla="val 50000"/>
            </a:avLst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Esquina doblada 2">
            <a:extLst>
              <a:ext uri="{FF2B5EF4-FFF2-40B4-BE49-F238E27FC236}">
                <a16:creationId xmlns:a16="http://schemas.microsoft.com/office/drawing/2014/main" id="{A3418777-4CE2-AF47-8510-85E5F59CEC21}"/>
              </a:ext>
            </a:extLst>
          </p:cNvPr>
          <p:cNvSpPr/>
          <p:nvPr/>
        </p:nvSpPr>
        <p:spPr>
          <a:xfrm rot="10800000">
            <a:off x="4897051" y="3373971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0" name="CuadroTexto 4">
            <a:extLst>
              <a:ext uri="{FF2B5EF4-FFF2-40B4-BE49-F238E27FC236}">
                <a16:creationId xmlns:a16="http://schemas.microsoft.com/office/drawing/2014/main" id="{94906CCD-FC20-B345-88B0-37C8B16DFADD}"/>
              </a:ext>
            </a:extLst>
          </p:cNvPr>
          <p:cNvSpPr txBox="1"/>
          <p:nvPr/>
        </p:nvSpPr>
        <p:spPr>
          <a:xfrm>
            <a:off x="4594163" y="3586231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21" name="Esquina doblada 2">
            <a:extLst>
              <a:ext uri="{FF2B5EF4-FFF2-40B4-BE49-F238E27FC236}">
                <a16:creationId xmlns:a16="http://schemas.microsoft.com/office/drawing/2014/main" id="{89BFFC79-B172-AB4D-ACA6-1F762E99CF8F}"/>
              </a:ext>
            </a:extLst>
          </p:cNvPr>
          <p:cNvSpPr/>
          <p:nvPr/>
        </p:nvSpPr>
        <p:spPr>
          <a:xfrm rot="10800000">
            <a:off x="5049451" y="3526371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2" name="CuadroTexto 4">
            <a:extLst>
              <a:ext uri="{FF2B5EF4-FFF2-40B4-BE49-F238E27FC236}">
                <a16:creationId xmlns:a16="http://schemas.microsoft.com/office/drawing/2014/main" id="{133AF5A2-A913-5144-8D49-7E200793E59C}"/>
              </a:ext>
            </a:extLst>
          </p:cNvPr>
          <p:cNvSpPr txBox="1"/>
          <p:nvPr/>
        </p:nvSpPr>
        <p:spPr>
          <a:xfrm>
            <a:off x="4746563" y="3738631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23" name="Esquina doblada 2">
            <a:extLst>
              <a:ext uri="{FF2B5EF4-FFF2-40B4-BE49-F238E27FC236}">
                <a16:creationId xmlns:a16="http://schemas.microsoft.com/office/drawing/2014/main" id="{04CE294C-39F6-3246-B65C-00B42CA79A45}"/>
              </a:ext>
            </a:extLst>
          </p:cNvPr>
          <p:cNvSpPr/>
          <p:nvPr/>
        </p:nvSpPr>
        <p:spPr>
          <a:xfrm rot="10800000">
            <a:off x="5061886" y="3697431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4" name="CuadroTexto 4">
            <a:extLst>
              <a:ext uri="{FF2B5EF4-FFF2-40B4-BE49-F238E27FC236}">
                <a16:creationId xmlns:a16="http://schemas.microsoft.com/office/drawing/2014/main" id="{A82BC9AB-7586-0742-A661-B218C464C48A}"/>
              </a:ext>
            </a:extLst>
          </p:cNvPr>
          <p:cNvSpPr txBox="1"/>
          <p:nvPr/>
        </p:nvSpPr>
        <p:spPr>
          <a:xfrm>
            <a:off x="4758998" y="3909691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25" name="Esquina doblada 2">
            <a:extLst>
              <a:ext uri="{FF2B5EF4-FFF2-40B4-BE49-F238E27FC236}">
                <a16:creationId xmlns:a16="http://schemas.microsoft.com/office/drawing/2014/main" id="{375C5746-7979-3141-B718-EB604BBBC81C}"/>
              </a:ext>
            </a:extLst>
          </p:cNvPr>
          <p:cNvSpPr/>
          <p:nvPr/>
        </p:nvSpPr>
        <p:spPr>
          <a:xfrm rot="10800000">
            <a:off x="5031281" y="3373971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6" name="CuadroTexto 4">
            <a:extLst>
              <a:ext uri="{FF2B5EF4-FFF2-40B4-BE49-F238E27FC236}">
                <a16:creationId xmlns:a16="http://schemas.microsoft.com/office/drawing/2014/main" id="{9B4ABBA4-6FA7-0948-B6B2-EDB12EA0BA5B}"/>
              </a:ext>
            </a:extLst>
          </p:cNvPr>
          <p:cNvSpPr txBox="1"/>
          <p:nvPr/>
        </p:nvSpPr>
        <p:spPr>
          <a:xfrm>
            <a:off x="4728393" y="3586231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27" name="Esquina doblada 2">
            <a:extLst>
              <a:ext uri="{FF2B5EF4-FFF2-40B4-BE49-F238E27FC236}">
                <a16:creationId xmlns:a16="http://schemas.microsoft.com/office/drawing/2014/main" id="{0287DE22-C4A4-8243-B113-DC5F316F3527}"/>
              </a:ext>
            </a:extLst>
          </p:cNvPr>
          <p:cNvSpPr/>
          <p:nvPr/>
        </p:nvSpPr>
        <p:spPr>
          <a:xfrm rot="10800000">
            <a:off x="4607979" y="3335192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8" name="CuadroTexto 4">
            <a:extLst>
              <a:ext uri="{FF2B5EF4-FFF2-40B4-BE49-F238E27FC236}">
                <a16:creationId xmlns:a16="http://schemas.microsoft.com/office/drawing/2014/main" id="{C6E2E2A9-851E-2A4C-8049-CB2D160D29D6}"/>
              </a:ext>
            </a:extLst>
          </p:cNvPr>
          <p:cNvSpPr txBox="1"/>
          <p:nvPr/>
        </p:nvSpPr>
        <p:spPr>
          <a:xfrm>
            <a:off x="4305091" y="3547452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29" name="Esquina doblada 2">
            <a:extLst>
              <a:ext uri="{FF2B5EF4-FFF2-40B4-BE49-F238E27FC236}">
                <a16:creationId xmlns:a16="http://schemas.microsoft.com/office/drawing/2014/main" id="{FC7D51AC-A6DF-524D-B197-C787E046C473}"/>
              </a:ext>
            </a:extLst>
          </p:cNvPr>
          <p:cNvSpPr/>
          <p:nvPr/>
        </p:nvSpPr>
        <p:spPr>
          <a:xfrm rot="10800000">
            <a:off x="4683223" y="3561952"/>
            <a:ext cx="494631" cy="538437"/>
          </a:xfrm>
          <a:prstGeom prst="foldedCorner">
            <a:avLst>
              <a:gd name="adj" fmla="val 3254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0" name="CuadroTexto 4">
            <a:extLst>
              <a:ext uri="{FF2B5EF4-FFF2-40B4-BE49-F238E27FC236}">
                <a16:creationId xmlns:a16="http://schemas.microsoft.com/office/drawing/2014/main" id="{5EA2FEBF-F040-274C-97BB-15204A7E43AD}"/>
              </a:ext>
            </a:extLst>
          </p:cNvPr>
          <p:cNvSpPr txBox="1"/>
          <p:nvPr/>
        </p:nvSpPr>
        <p:spPr>
          <a:xfrm>
            <a:off x="4380335" y="3774212"/>
            <a:ext cx="50045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1E9E3DD-FFC2-3F45-BB9D-8E500EA67106}"/>
              </a:ext>
            </a:extLst>
          </p:cNvPr>
          <p:cNvSpPr txBox="1"/>
          <p:nvPr/>
        </p:nvSpPr>
        <p:spPr>
          <a:xfrm>
            <a:off x="4450981" y="4189396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sz="1600" dirty="0"/>
              <a:t>Semantic </a:t>
            </a:r>
          </a:p>
          <a:p>
            <a:pPr algn="ctr"/>
            <a:r>
              <a:rPr lang="en-ES" sz="1600" dirty="0"/>
              <a:t>Descriptors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9B7D8629-2601-DC47-8766-50E9828048FE}"/>
              </a:ext>
            </a:extLst>
          </p:cNvPr>
          <p:cNvSpPr/>
          <p:nvPr/>
        </p:nvSpPr>
        <p:spPr>
          <a:xfrm>
            <a:off x="4057284" y="3227095"/>
            <a:ext cx="1974114" cy="1597031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35929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2640-E50D-4540-9031-E3F234FB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ASD Discovery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C5F94-E800-914A-8C2B-4840EB6E08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631D3C-B322-41C9-B213-0B044B1AFDFE}" type="slidenum">
              <a:rPr lang="es-E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8A8D74-49A0-BA40-9DD1-6398886FFE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1069" y="984568"/>
            <a:ext cx="8684885" cy="50225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A0863F-D312-224D-BEE2-18F0ADA7082B}"/>
              </a:ext>
            </a:extLst>
          </p:cNvPr>
          <p:cNvSpPr/>
          <p:nvPr/>
        </p:nvSpPr>
        <p:spPr bwMode="auto">
          <a:xfrm>
            <a:off x="5752615" y="850900"/>
            <a:ext cx="163486" cy="16130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B0F51A-E13C-4943-A281-208903E3F3E5}"/>
              </a:ext>
            </a:extLst>
          </p:cNvPr>
          <p:cNvSpPr/>
          <p:nvPr/>
        </p:nvSpPr>
        <p:spPr bwMode="auto">
          <a:xfrm>
            <a:off x="5752615" y="1125706"/>
            <a:ext cx="163486" cy="16130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C3D90-7154-7B4A-8815-2586E3F20C38}"/>
              </a:ext>
            </a:extLst>
          </p:cNvPr>
          <p:cNvSpPr/>
          <p:nvPr/>
        </p:nvSpPr>
        <p:spPr bwMode="auto">
          <a:xfrm>
            <a:off x="5752615" y="1358303"/>
            <a:ext cx="163486" cy="16130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1F9B14-7519-014B-85BA-DAF760C25825}"/>
              </a:ext>
            </a:extLst>
          </p:cNvPr>
          <p:cNvSpPr/>
          <p:nvPr/>
        </p:nvSpPr>
        <p:spPr bwMode="auto">
          <a:xfrm>
            <a:off x="5752615" y="1590900"/>
            <a:ext cx="163486" cy="161309"/>
          </a:xfrm>
          <a:prstGeom prst="rect">
            <a:avLst/>
          </a:prstGeom>
          <a:solidFill>
            <a:srgbClr val="BB41DB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49BA56-5E27-3E44-9884-775439B9D492}"/>
              </a:ext>
            </a:extLst>
          </p:cNvPr>
          <p:cNvSpPr txBox="1"/>
          <p:nvPr/>
        </p:nvSpPr>
        <p:spPr>
          <a:xfrm>
            <a:off x="5916101" y="769256"/>
            <a:ext cx="1339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 dirty="0"/>
              <a:t>WoT module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073AFB-19D4-4749-890A-6A18F8062EC4}"/>
              </a:ext>
            </a:extLst>
          </p:cNvPr>
          <p:cNvSpPr txBox="1"/>
          <p:nvPr/>
        </p:nvSpPr>
        <p:spPr>
          <a:xfrm>
            <a:off x="5916101" y="1037083"/>
            <a:ext cx="1595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 dirty="0"/>
              <a:t>SAREF module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4491CD-600B-5C4E-8CCB-CB221BC96120}"/>
              </a:ext>
            </a:extLst>
          </p:cNvPr>
          <p:cNvSpPr txBox="1"/>
          <p:nvPr/>
        </p:nvSpPr>
        <p:spPr>
          <a:xfrm>
            <a:off x="5916101" y="1262772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 dirty="0"/>
              <a:t>SAREF for buildings module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5DB802-4C78-FD45-8D4D-7A0EE59DF337}"/>
              </a:ext>
            </a:extLst>
          </p:cNvPr>
          <p:cNvSpPr txBox="1"/>
          <p:nvPr/>
        </p:nvSpPr>
        <p:spPr>
          <a:xfrm>
            <a:off x="5916101" y="1525831"/>
            <a:ext cx="1869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 dirty="0"/>
              <a:t>Simulation module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F7BEC1-77A8-DF4C-9974-268BA7BB643F}"/>
              </a:ext>
            </a:extLst>
          </p:cNvPr>
          <p:cNvSpPr/>
          <p:nvPr/>
        </p:nvSpPr>
        <p:spPr bwMode="auto">
          <a:xfrm>
            <a:off x="5752615" y="1842154"/>
            <a:ext cx="163486" cy="161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3B4ED-7471-B343-A5DD-3B8B850C2F01}"/>
              </a:ext>
            </a:extLst>
          </p:cNvPr>
          <p:cNvSpPr txBox="1"/>
          <p:nvPr/>
        </p:nvSpPr>
        <p:spPr>
          <a:xfrm>
            <a:off x="5916101" y="1782671"/>
            <a:ext cx="2167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 dirty="0"/>
              <a:t>Geo SPARQL module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DCC935-6097-FE48-BA51-84ADDFC07465}"/>
              </a:ext>
            </a:extLst>
          </p:cNvPr>
          <p:cNvSpPr/>
          <p:nvPr/>
        </p:nvSpPr>
        <p:spPr bwMode="auto">
          <a:xfrm>
            <a:off x="5752615" y="2066565"/>
            <a:ext cx="163486" cy="161309"/>
          </a:xfrm>
          <a:prstGeom prst="rect">
            <a:avLst/>
          </a:prstGeom>
          <a:solidFill>
            <a:srgbClr val="F05F4D">
              <a:alpha val="58824"/>
            </a:srgbClr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6495FA-350C-C245-84FB-8F928EA1FA15}"/>
              </a:ext>
            </a:extLst>
          </p:cNvPr>
          <p:cNvSpPr txBox="1"/>
          <p:nvPr/>
        </p:nvSpPr>
        <p:spPr>
          <a:xfrm>
            <a:off x="5916101" y="2007082"/>
            <a:ext cx="2417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600" dirty="0"/>
              <a:t>SAREF for cities module</a:t>
            </a:r>
          </a:p>
        </p:txBody>
      </p:sp>
    </p:spTree>
    <p:extLst>
      <p:ext uri="{BB962C8B-B14F-4D97-AF65-F5344CB8AC3E}">
        <p14:creationId xmlns:p14="http://schemas.microsoft.com/office/powerpoint/2010/main" val="377358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Project">
  <a:themeElements>
    <a:clrScheme name="Custom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late_Proje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mplate_Projec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ojec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ojec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ojec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ojec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ojec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ojec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2197</TotalTime>
  <Words>1322</Words>
  <Application>Microsoft Office PowerPoint</Application>
  <PresentationFormat>On-screen Show (4:3)</PresentationFormat>
  <Paragraphs>404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.AppleSystemUIFont</vt:lpstr>
      <vt:lpstr>Abadi MT Condensed Light</vt:lpstr>
      <vt:lpstr>Arial</vt:lpstr>
      <vt:lpstr>Calibri</vt:lpstr>
      <vt:lpstr>Courier New</vt:lpstr>
      <vt:lpstr>Helvetica</vt:lpstr>
      <vt:lpstr>Helvetica Neue</vt:lpstr>
      <vt:lpstr>Wingdings</vt:lpstr>
      <vt:lpstr>Template_Project</vt:lpstr>
      <vt:lpstr>PowerPoint Presentation</vt:lpstr>
      <vt:lpstr>Advanced Semantic Discovery (ASD)</vt:lpstr>
      <vt:lpstr>The simulation scenario</vt:lpstr>
      <vt:lpstr>The simulation scenario: local vs distributed discovery</vt:lpstr>
      <vt:lpstr>The simulation scenario: local vs distributed discovery</vt:lpstr>
      <vt:lpstr>The simulation scenario: scaling distributed CSEs</vt:lpstr>
      <vt:lpstr>The simulation scenario: scaling distributed CSEs</vt:lpstr>
      <vt:lpstr>The simulation scenario: scaling distributed CSEs</vt:lpstr>
      <vt:lpstr>ASD Discovery</vt:lpstr>
      <vt:lpstr>Advanced Semantic Discovery (ASD)</vt:lpstr>
      <vt:lpstr>SPARQL semantic discovery: oneM2M vs W3C</vt:lpstr>
      <vt:lpstr>Simulating oneM2M SPARQL semantic discovery</vt:lpstr>
      <vt:lpstr>Shortcomings of returning a list of IDs</vt:lpstr>
      <vt:lpstr>Shortcomings of returning a list of IDs: efficiency and scalability</vt:lpstr>
      <vt:lpstr>Shortcomings of returning a list of IDs: efficiency and scalability</vt:lpstr>
      <vt:lpstr>Demo 1: Find anything that measures temperature</vt:lpstr>
      <vt:lpstr>Demo 2: Find anything that measures temperature and return its types</vt:lpstr>
      <vt:lpstr>Demo 2: Tell me the rooms of the building that have a temperature sensor</vt:lpstr>
      <vt:lpstr>Advanced Semantic Discovery (ASD)</vt:lpstr>
      <vt:lpstr>Conclusions</vt:lpstr>
      <vt:lpstr>Questions?</vt:lpstr>
      <vt:lpstr>PowerPoint Presentation</vt:lpstr>
    </vt:vector>
  </TitlesOfParts>
  <Company>Universidad Politecnica de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Olga Ximena Giraldo Pasmin</dc:creator>
  <cp:lastModifiedBy>Karen Hughes</cp:lastModifiedBy>
  <cp:revision>352</cp:revision>
  <dcterms:created xsi:type="dcterms:W3CDTF">2016-05-24T13:28:38Z</dcterms:created>
  <dcterms:modified xsi:type="dcterms:W3CDTF">2021-01-12T11:45:30Z</dcterms:modified>
</cp:coreProperties>
</file>