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sldIdLst>
    <p:sldId id="275" r:id="rId2"/>
    <p:sldId id="276" r:id="rId3"/>
    <p:sldId id="309" r:id="rId4"/>
    <p:sldId id="297" r:id="rId5"/>
    <p:sldId id="298" r:id="rId6"/>
    <p:sldId id="311" r:id="rId7"/>
    <p:sldId id="315" r:id="rId8"/>
    <p:sldId id="280" r:id="rId9"/>
    <p:sldId id="288" r:id="rId10"/>
    <p:sldId id="281" r:id="rId11"/>
    <p:sldId id="282" r:id="rId12"/>
    <p:sldId id="285" r:id="rId13"/>
    <p:sldId id="308" r:id="rId14"/>
    <p:sldId id="286" r:id="rId15"/>
    <p:sldId id="306" r:id="rId16"/>
    <p:sldId id="299" r:id="rId17"/>
    <p:sldId id="287" r:id="rId18"/>
    <p:sldId id="307" r:id="rId19"/>
    <p:sldId id="289" r:id="rId20"/>
    <p:sldId id="312" r:id="rId21"/>
    <p:sldId id="283" r:id="rId22"/>
    <p:sldId id="304" r:id="rId23"/>
    <p:sldId id="305" r:id="rId24"/>
    <p:sldId id="291" r:id="rId25"/>
    <p:sldId id="292" r:id="rId26"/>
    <p:sldId id="293" r:id="rId27"/>
    <p:sldId id="294" r:id="rId28"/>
    <p:sldId id="295" r:id="rId29"/>
    <p:sldId id="313" r:id="rId30"/>
    <p:sldId id="296" r:id="rId31"/>
    <p:sldId id="314" r:id="rId32"/>
  </p:sldIdLst>
  <p:sldSz cx="12192000" cy="6858000"/>
  <p:notesSz cx="6858000" cy="9144000"/>
  <p:embeddedFontLst>
    <p:embeddedFont>
      <p:font typeface="ＭＳ Ｐゴシック" panose="020B0600070205080204" pitchFamily="34" charset="-128"/>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Myriad Pro" panose="020B0503030403020204" charset="0"/>
      <p:regular r:id="rId41"/>
      <p:bold r:id="rId42"/>
      <p:italic r:id="rId43"/>
      <p:boldItalic r:id="rId44"/>
    </p:embeddedFont>
    <p:embeddedFont>
      <p:font typeface="Myriad Pro Light" panose="020B0403030403020204" charset="0"/>
      <p:regular r:id="rId45"/>
      <p:bold r:id="rId46"/>
      <p:italic r:id="rId47"/>
      <p:boldItalic r:id="rId48"/>
    </p:embeddedFont>
    <p:embeddedFont>
      <p:font typeface="Tele-GroteskNor" pitchFamily="2"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0" autoAdjust="0"/>
    <p:restoredTop sz="94660"/>
  </p:normalViewPr>
  <p:slideViewPr>
    <p:cSldViewPr snapToGrid="0">
      <p:cViewPr varScale="1">
        <p:scale>
          <a:sx n="86" d="100"/>
          <a:sy n="86" d="100"/>
        </p:scale>
        <p:origin x="51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08-03-2021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‹Nr.›</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33603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398465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8</a:t>
            </a:fld>
            <a:endParaRPr lang="en-US"/>
          </a:p>
        </p:txBody>
      </p:sp>
    </p:spTree>
    <p:extLst>
      <p:ext uri="{BB962C8B-B14F-4D97-AF65-F5344CB8AC3E}">
        <p14:creationId xmlns:p14="http://schemas.microsoft.com/office/powerpoint/2010/main" val="242414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a:t>Modifiez le style du titre</a:t>
            </a:r>
            <a:endParaRPr lang="en-US" dirty="0"/>
          </a:p>
        </p:txBody>
      </p:sp>
    </p:spTree>
    <p:extLst>
      <p:ext uri="{BB962C8B-B14F-4D97-AF65-F5344CB8AC3E}">
        <p14:creationId xmlns:p14="http://schemas.microsoft.com/office/powerpoint/2010/main" val="26493361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3/8/2021</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3/8/2021</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3/8/2021</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3/8/2021</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3/8/2021</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2020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2" r:id="rId10"/>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member.onem2m.org/Application/documentApp/documentinfo/?documentId=16519&amp;fromList=Y" TargetMode="External"/><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5" Type="http://schemas.openxmlformats.org/officeDocument/2006/relationships/image" Target="../media/image21.png"/><Relationship Id="rId4" Type="http://schemas.openxmlformats.org/officeDocument/2006/relationships/hyperlink" Target="http://member.onem2m.org/Application/documentapp/downloadimmediate/?docId=11996" TargetMode="Externa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member.onem2m.org/WebSite/homepage.aspx"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onem2m.org/technical/published-documents"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member.onem2m.org/Static_pages/Others/Rules_Pages/oneM2M_Partnership_Agreement-V2_0.doc" TargetMode="External"/><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www.onem2m.org/developer-guide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onem2m.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hyperlink" Target="http://member.onem2m.org/WebSite/homepage.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member.onem2m.org/WebSite/homepage.aspx"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oneM2M</a:t>
            </a:r>
          </a:p>
        </p:txBody>
      </p:sp>
      <p:sp>
        <p:nvSpPr>
          <p:cNvPr id="3" name="Text Placeholder 2"/>
          <p:cNvSpPr>
            <a:spLocks noGrp="1"/>
          </p:cNvSpPr>
          <p:nvPr>
            <p:ph type="subTitle" idx="1"/>
          </p:nvPr>
        </p:nvSpPr>
        <p:spPr/>
        <p:txBody>
          <a:bodyPr/>
          <a:lstStyle/>
          <a:p>
            <a:r>
              <a:rPr lang="en-US" dirty="0"/>
              <a:t>Roland Hechwartner, TP Chair </a:t>
            </a:r>
          </a:p>
          <a:p>
            <a:r>
              <a:rPr lang="en-US" dirty="0"/>
              <a:t>Karen Hughes, ETSI</a:t>
            </a:r>
          </a:p>
          <a:p>
            <a:r>
              <a:rPr lang="en-US" dirty="0"/>
              <a:t>2021-03-10</a:t>
            </a:r>
          </a:p>
        </p:txBody>
      </p:sp>
      <p:sp>
        <p:nvSpPr>
          <p:cNvPr id="4" name="Textfeld 3">
            <a:extLst>
              <a:ext uri="{FF2B5EF4-FFF2-40B4-BE49-F238E27FC236}">
                <a16:creationId xmlns:a16="http://schemas.microsoft.com/office/drawing/2014/main" id="{12F27E70-516E-4A01-9798-6AF1C63A38D8}"/>
              </a:ext>
            </a:extLst>
          </p:cNvPr>
          <p:cNvSpPr txBox="1"/>
          <p:nvPr/>
        </p:nvSpPr>
        <p:spPr>
          <a:xfrm>
            <a:off x="3435848" y="3628864"/>
            <a:ext cx="5337936" cy="369332"/>
          </a:xfrm>
          <a:prstGeom prst="rect">
            <a:avLst/>
          </a:prstGeom>
          <a:noFill/>
        </p:spPr>
        <p:txBody>
          <a:bodyPr wrap="none" rtlCol="0">
            <a:spAutoFit/>
          </a:bodyPr>
          <a:lstStyle/>
          <a:p>
            <a:r>
              <a:rPr lang="en-US" dirty="0"/>
              <a:t>TP-2021-0035-oneM2M Introduction to New Members</a:t>
            </a:r>
          </a:p>
        </p:txBody>
      </p:sp>
    </p:spTree>
    <p:extLst>
      <p:ext uri="{BB962C8B-B14F-4D97-AF65-F5344CB8AC3E}">
        <p14:creationId xmlns:p14="http://schemas.microsoft.com/office/powerpoint/2010/main" val="336214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10</a:t>
            </a:fld>
            <a:endParaRPr lang="en-US"/>
          </a:p>
        </p:txBody>
      </p:sp>
    </p:spTree>
    <p:extLst>
      <p:ext uri="{BB962C8B-B14F-4D97-AF65-F5344CB8AC3E}">
        <p14:creationId xmlns:p14="http://schemas.microsoft.com/office/powerpoint/2010/main" val="137261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Partnership Characteristics</a:t>
            </a:r>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Driven</a:t>
            </a:r>
          </a:p>
          <a:p>
            <a:pPr>
              <a:spcBef>
                <a:spcPts val="2400"/>
              </a:spcBef>
            </a:pPr>
            <a:r>
              <a:rPr lang="en-US" dirty="0">
                <a:latin typeface="Myriad Pro"/>
              </a:rPr>
              <a:t>FRAND </a:t>
            </a:r>
            <a:r>
              <a:rPr lang="en-US" sz="2000" dirty="0">
                <a:latin typeface="Myriad Pro"/>
              </a:rPr>
              <a:t>Fair, Reasonable, and Non-Discriminatory – based </a:t>
            </a:r>
            <a:r>
              <a:rPr lang="en-US" dirty="0">
                <a:latin typeface="Myriad Pro"/>
              </a:rPr>
              <a:t>IPR Policies</a:t>
            </a:r>
          </a:p>
        </p:txBody>
      </p:sp>
      <p:sp>
        <p:nvSpPr>
          <p:cNvPr id="6" name="Foliennummernplatzhalter 5"/>
          <p:cNvSpPr>
            <a:spLocks noGrp="1"/>
          </p:cNvSpPr>
          <p:nvPr>
            <p:ph type="sldNum" sz="quarter" idx="12"/>
          </p:nvPr>
        </p:nvSpPr>
        <p:spPr/>
        <p:txBody>
          <a:bodyPr/>
          <a:lstStyle/>
          <a:p>
            <a:fld id="{163F5A94-8458-4F17-AD3C-1A083E20221D}" type="slidenum">
              <a:rPr lang="en-US" smtClean="0"/>
              <a:t>11</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Tree>
    <p:extLst>
      <p:ext uri="{BB962C8B-B14F-4D97-AF65-F5344CB8AC3E}">
        <p14:creationId xmlns:p14="http://schemas.microsoft.com/office/powerpoint/2010/main" val="303037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TP 43 (Dec 2019)</a:t>
            </a:r>
          </a:p>
          <a:p>
            <a:pPr lvl="2">
              <a:spcBef>
                <a:spcPts val="0"/>
              </a:spcBef>
            </a:pPr>
            <a:r>
              <a:rPr lang="en-US" sz="1400" dirty="0">
                <a:latin typeface="Myriad Pro"/>
              </a:rPr>
              <a:t>Interim meetings should be numbered according to the TP meeting that they follow   </a:t>
            </a:r>
            <a:r>
              <a:rPr lang="en-US" sz="1000" dirty="0">
                <a:latin typeface="Myriad Pro"/>
              </a:rPr>
              <a:t>eg.ARC 27.1</a:t>
            </a:r>
          </a:p>
          <a:p>
            <a:pPr>
              <a:spcBef>
                <a:spcPts val="1200"/>
              </a:spcBef>
            </a:pPr>
            <a:r>
              <a:rPr lang="en-US" sz="2400" dirty="0">
                <a:latin typeface="Myriad Pro"/>
              </a:rPr>
              <a:t>Physical Meeting</a:t>
            </a:r>
          </a:p>
          <a:p>
            <a:pPr lvl="1">
              <a:spcBef>
                <a:spcPts val="0"/>
              </a:spcBef>
            </a:pPr>
            <a:r>
              <a:rPr lang="en-US" sz="1800" dirty="0">
                <a:latin typeface="Myriad Pro"/>
              </a:rPr>
              <a:t>Face to face meeting  (currently six f2f-meetings per year)</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lvl="2">
              <a:spcBef>
                <a:spcPts val="0"/>
              </a:spcBef>
            </a:pPr>
            <a:r>
              <a:rPr lang="en-US" sz="1400" dirty="0">
                <a:latin typeface="Myriad Pro"/>
              </a:rPr>
              <a:t>Are created on the portal using local (meeting) time</a:t>
            </a:r>
            <a:endParaRPr lang="en-US" sz="1600" dirty="0">
              <a:latin typeface="Myriad Pro"/>
            </a:endParaRPr>
          </a:p>
          <a:p>
            <a:pPr>
              <a:spcBef>
                <a:spcPts val="1200"/>
              </a:spcBef>
            </a:pPr>
            <a:r>
              <a:rPr lang="en-US" sz="2400" dirty="0">
                <a:latin typeface="Myriad Pro"/>
              </a:rPr>
              <a:t>Virtual Meeting</a:t>
            </a:r>
          </a:p>
          <a:p>
            <a:pPr lvl="1">
              <a:spcBef>
                <a:spcPts val="0"/>
              </a:spcBef>
            </a:pPr>
            <a:r>
              <a:rPr lang="en-US" sz="1800" dirty="0">
                <a:latin typeface="Myriad Pro"/>
              </a:rPr>
              <a:t>Web-meetings / conference calls</a:t>
            </a:r>
          </a:p>
          <a:p>
            <a:pPr lvl="1">
              <a:spcBef>
                <a:spcPts val="0"/>
              </a:spcBef>
            </a:pPr>
            <a:r>
              <a:rPr lang="en-US" sz="1800" dirty="0">
                <a:latin typeface="Myriad Pro"/>
              </a:rPr>
              <a:t>GoToMeeting is used for virtual meetings</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Tree>
    <p:extLst>
      <p:ext uri="{BB962C8B-B14F-4D97-AF65-F5344CB8AC3E}">
        <p14:creationId xmlns:p14="http://schemas.microsoft.com/office/powerpoint/2010/main" val="260264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95101"/>
            <a:ext cx="7679584" cy="5297773"/>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br>
              <a:rPr lang="en-US" sz="1200" dirty="0"/>
            </a:br>
            <a:r>
              <a:rPr lang="en-US" sz="1200" dirty="0"/>
              <a:t>oneM2M 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br>
              <a:rPr lang="en-US" sz="1200" b="1" dirty="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br>
              <a:rPr lang="en-US" sz="1200" dirty="0"/>
            </a:br>
            <a:r>
              <a:rPr lang="en-US" sz="1200" dirty="0"/>
              <a:t>oneM2M 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13</a:t>
            </a:fld>
            <a:endParaRPr lang="en-US"/>
          </a:p>
        </p:txBody>
      </p:sp>
      <p:sp>
        <p:nvSpPr>
          <p:cNvPr id="6" name="Titel 5"/>
          <p:cNvSpPr>
            <a:spLocks noGrp="1"/>
          </p:cNvSpPr>
          <p:nvPr>
            <p:ph type="title"/>
          </p:nvPr>
        </p:nvSpPr>
        <p:spPr/>
        <p:txBody>
          <a:bodyPr>
            <a:normAutofit fontScale="90000"/>
          </a:bodyPr>
          <a:lstStyle/>
          <a:p>
            <a:r>
              <a:rPr lang="en-US" dirty="0"/>
              <a:t>Meeting Agenda – legal notices</a:t>
            </a:r>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3296093" y="5840819"/>
            <a:ext cx="721951" cy="6598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04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rPr>
              <a:t>ADM-0002-oneM2M Partnership Agreement V2.0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rPr>
              <a:t>ADM-0005-Working Procedures V7.0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rPr>
              <a:t>ADM-0003-oneM2M Drafting Rules V1.0</a:t>
            </a: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14</a:t>
            </a:fld>
            <a:endParaRPr lang="en-US"/>
          </a:p>
        </p:txBody>
      </p:sp>
    </p:spTree>
    <p:extLst>
      <p:ext uri="{BB962C8B-B14F-4D97-AF65-F5344CB8AC3E}">
        <p14:creationId xmlns:p14="http://schemas.microsoft.com/office/powerpoint/2010/main" val="41637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a:latin typeface="Myriad Pro"/>
              </a:rPr>
              <a:t>Temporary 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7" name="Titel 6"/>
          <p:cNvSpPr>
            <a:spLocks noGrp="1"/>
          </p:cNvSpPr>
          <p:nvPr>
            <p:ph type="title"/>
          </p:nvPr>
        </p:nvSpPr>
        <p:spPr/>
        <p:txBody>
          <a:bodyPr>
            <a:normAutofit/>
          </a:bodyPr>
          <a:lstStyle/>
          <a:p>
            <a:r>
              <a:rPr lang="en-US" dirty="0"/>
              <a:t>Development of Deliverables</a:t>
            </a:r>
          </a:p>
        </p:txBody>
      </p:sp>
    </p:spTree>
    <p:extLst>
      <p:ext uri="{BB962C8B-B14F-4D97-AF65-F5344CB8AC3E}">
        <p14:creationId xmlns:p14="http://schemas.microsoft.com/office/powerpoint/2010/main" val="346175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Normative Language</a:t>
            </a:r>
          </a:p>
        </p:txBody>
      </p:sp>
      <p:sp>
        <p:nvSpPr>
          <p:cNvPr id="3" name="Inhaltsplatzhalter 2"/>
          <p:cNvSpPr>
            <a:spLocks noGrp="1"/>
          </p:cNvSpPr>
          <p:nvPr>
            <p:ph idx="1"/>
          </p:nvPr>
        </p:nvSpPr>
        <p:spPr>
          <a:xfrm>
            <a:off x="334696" y="1493919"/>
            <a:ext cx="11582484" cy="4351338"/>
          </a:xfrm>
        </p:spPr>
        <p:txBody>
          <a:bodyPr/>
          <a:lstStyle/>
          <a:p>
            <a:r>
              <a:rPr lang="en-US" sz="2400" dirty="0"/>
              <a:t>Proper development of useful requirements is dependent upon a common understanding of normative verbs.  </a:t>
            </a:r>
          </a:p>
          <a:p>
            <a:r>
              <a:rPr lang="en-US" sz="2400" dirty="0"/>
              <a:t>The verb pairs in use in oneM2M are:</a:t>
            </a:r>
          </a:p>
          <a:p>
            <a:pPr lvl="1"/>
            <a:r>
              <a:rPr lang="en-US" sz="2000" dirty="0"/>
              <a:t>Shall/Shall not</a:t>
            </a:r>
          </a:p>
          <a:p>
            <a:pPr lvl="1"/>
            <a:r>
              <a:rPr lang="en-US" sz="2000" dirty="0"/>
              <a:t>May/Need not</a:t>
            </a:r>
          </a:p>
          <a:p>
            <a:pPr lvl="1"/>
            <a:r>
              <a:rPr lang="en-US" sz="2000" dirty="0"/>
              <a:t>Should/Should not</a:t>
            </a:r>
          </a:p>
          <a:p>
            <a:r>
              <a:rPr lang="en-US" sz="2400" dirty="0"/>
              <a:t>The usage of these three verb pairs is reserved for Technical Specifications to express normative statements and shall not be used otherwise. </a:t>
            </a:r>
          </a:p>
        </p:txBody>
      </p:sp>
      <p:sp>
        <p:nvSpPr>
          <p:cNvPr id="4" name="Foliennummernplatzhalter 3"/>
          <p:cNvSpPr>
            <a:spLocks noGrp="1"/>
          </p:cNvSpPr>
          <p:nvPr>
            <p:ph type="sldNum" sz="quarter" idx="12"/>
          </p:nvPr>
        </p:nvSpPr>
        <p:spPr/>
        <p:txBody>
          <a:bodyPr/>
          <a:lstStyle/>
          <a:p>
            <a:fld id="{163F5A94-8458-4F17-AD3C-1A083E20221D}" type="slidenum">
              <a:rPr lang="en-US" smtClean="0"/>
              <a:t>16</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a:t>Source: ADM-0003-oneM2M Drafting Rules V1.0 [1]</a:t>
            </a:r>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a:t>In the annex you find a copy of the text in table 5, section 7 in [1] that briefly describes the effect of each verb pair and shows examples of proper usage.</a:t>
            </a:r>
          </a:p>
        </p:txBody>
      </p:sp>
    </p:spTree>
    <p:extLst>
      <p:ext uri="{BB962C8B-B14F-4D97-AF65-F5344CB8AC3E}">
        <p14:creationId xmlns:p14="http://schemas.microsoft.com/office/powerpoint/2010/main" val="92382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Items </a:t>
            </a: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a:latin typeface="Myriad Pro"/>
              </a:rPr>
              <a:t>=&gt; 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and </a:t>
            </a:r>
            <a:r>
              <a:rPr lang="en-US" sz="2400" b="1" dirty="0">
                <a:solidFill>
                  <a:srgbClr val="C63133"/>
                </a:solidFill>
                <a:latin typeface="Myriad Pro"/>
                <a:ea typeface="+mj-ea"/>
                <a:cs typeface="+mj-cs"/>
              </a:rPr>
              <a:t>RATIFIES</a:t>
            </a:r>
          </a:p>
          <a:p>
            <a:pPr lvl="1">
              <a:spcBef>
                <a:spcPts val="0"/>
              </a:spcBef>
            </a:pPr>
            <a:r>
              <a:rPr lang="en-US" sz="1800" dirty="0">
                <a:latin typeface="Myriad Pro"/>
              </a:rPr>
              <a:t>the approved deliverables to be made available to the Partners Type1 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ADM-0004-Method_of_work-V1_4_1</a:t>
            </a:r>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17</a:t>
            </a:fld>
            <a:endParaRPr lang="en-US"/>
          </a:p>
        </p:txBody>
      </p:sp>
    </p:spTree>
    <p:extLst>
      <p:ext uri="{BB962C8B-B14F-4D97-AF65-F5344CB8AC3E}">
        <p14:creationId xmlns:p14="http://schemas.microsoft.com/office/powerpoint/2010/main" val="337381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hlinkClick r:id="rId2"/>
            <a:extLst>
              <a:ext uri="{FF2B5EF4-FFF2-40B4-BE49-F238E27FC236}">
                <a16:creationId xmlns:a16="http://schemas.microsoft.com/office/drawing/2014/main" id="{F55F7F72-6B12-435A-ADBC-E89C516DE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718"/>
            <a:ext cx="12192000" cy="4341572"/>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18</a:t>
            </a:fld>
            <a:endParaRPr lang="en-US"/>
          </a:p>
        </p:txBody>
      </p:sp>
      <p:sp>
        <p:nvSpPr>
          <p:cNvPr id="4" name="Titel 3"/>
          <p:cNvSpPr>
            <a:spLocks noGrp="1"/>
          </p:cNvSpPr>
          <p:nvPr>
            <p:ph type="title"/>
          </p:nvPr>
        </p:nvSpPr>
        <p:spPr/>
        <p:txBody>
          <a:bodyPr/>
          <a:lstStyle/>
          <a:p>
            <a:r>
              <a:rPr lang="en-US" dirty="0"/>
              <a:t>Members’ Portal</a:t>
            </a:r>
          </a:p>
        </p:txBody>
      </p:sp>
    </p:spTree>
    <p:extLst>
      <p:ext uri="{BB962C8B-B14F-4D97-AF65-F5344CB8AC3E}">
        <p14:creationId xmlns:p14="http://schemas.microsoft.com/office/powerpoint/2010/main" val="3728087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19</a:t>
            </a:fld>
            <a:endParaRPr lang="en-US"/>
          </a:p>
        </p:txBody>
      </p:sp>
      <p:sp>
        <p:nvSpPr>
          <p:cNvPr id="3" name="Titel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210564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a:t>What is oneM2M?</a:t>
            </a:r>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153849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85195"/>
            <a:ext cx="10540621" cy="962653"/>
          </a:xfrm>
        </p:spPr>
        <p:txBody>
          <a:bodyPr>
            <a:normAutofit/>
          </a:bodyPr>
          <a:lstStyle/>
          <a:p>
            <a:r>
              <a:rPr lang="en-US" sz="5400" dirty="0"/>
              <a:t>Backup</a:t>
            </a:r>
          </a:p>
        </p:txBody>
      </p:sp>
      <p:sp>
        <p:nvSpPr>
          <p:cNvPr id="6" name="Subtitle 5"/>
          <p:cNvSpPr>
            <a:spLocks noGrp="1"/>
          </p:cNvSpPr>
          <p:nvPr>
            <p:ph type="subTitle" idx="1"/>
          </p:nvPr>
        </p:nvSpPr>
        <p:spPr>
          <a:xfrm>
            <a:off x="5207868" y="5343975"/>
            <a:ext cx="9144000" cy="1655762"/>
          </a:xfrm>
        </p:spPr>
        <p:txBody>
          <a:bodyPr>
            <a:normAutofit fontScale="92500" lnSpcReduction="20000"/>
          </a:bodyPr>
          <a:lstStyle/>
          <a:p>
            <a:pPr marL="342900" indent="-342900" algn="l">
              <a:lnSpc>
                <a:spcPct val="110000"/>
              </a:lnSpc>
              <a:spcBef>
                <a:spcPts val="600"/>
              </a:spcBef>
              <a:buFont typeface="Arial" panose="020B0604020202020204" pitchFamily="34" charset="0"/>
              <a:buChar char="•"/>
            </a:pPr>
            <a:r>
              <a:rPr lang="en-US" sz="1800" dirty="0"/>
              <a:t>FRAND-based IPR Policies (1 slide)</a:t>
            </a:r>
          </a:p>
          <a:p>
            <a:pPr marL="342900" indent="-342900" algn="l">
              <a:lnSpc>
                <a:spcPct val="110000"/>
              </a:lnSpc>
              <a:spcBef>
                <a:spcPts val="600"/>
              </a:spcBef>
              <a:buFont typeface="Arial" panose="020B0604020202020204" pitchFamily="34" charset="0"/>
              <a:buChar char="•"/>
            </a:pPr>
            <a:r>
              <a:rPr lang="en-US" sz="1800" dirty="0"/>
              <a:t>Normative verbs – use and examples (2 slides)</a:t>
            </a:r>
          </a:p>
          <a:p>
            <a:pPr marL="342900" indent="-342900" algn="l">
              <a:lnSpc>
                <a:spcPct val="110000"/>
              </a:lnSpc>
              <a:spcBef>
                <a:spcPts val="600"/>
              </a:spcBef>
              <a:buFont typeface="Arial" panose="020B0604020202020204" pitchFamily="34" charset="0"/>
              <a:buChar char="•"/>
            </a:pPr>
            <a:r>
              <a:rPr lang="en-US" sz="1800" dirty="0"/>
              <a:t>Voting (3 slides)</a:t>
            </a:r>
          </a:p>
          <a:p>
            <a:pPr marL="342900" indent="-342900" algn="l">
              <a:lnSpc>
                <a:spcPct val="110000"/>
              </a:lnSpc>
              <a:spcBef>
                <a:spcPts val="600"/>
              </a:spcBef>
              <a:buFont typeface="Arial" panose="020B0604020202020204" pitchFamily="34" charset="0"/>
              <a:buChar char="•"/>
            </a:pPr>
            <a:r>
              <a:rPr lang="en-US" sz="1800" dirty="0"/>
              <a:t>oneM2M Releases (3 slides)</a:t>
            </a:r>
          </a:p>
          <a:p>
            <a:pPr marL="342900" indent="-342900" algn="l">
              <a:lnSpc>
                <a:spcPct val="110000"/>
              </a:lnSpc>
              <a:spcBef>
                <a:spcPts val="600"/>
              </a:spcBef>
              <a:buFont typeface="Arial" panose="020B0604020202020204" pitchFamily="34" charset="0"/>
              <a:buChar char="•"/>
            </a:pPr>
            <a:r>
              <a:rPr lang="en-US" sz="1800" dirty="0"/>
              <a:t>Links to publicly accessible information (2 slides)</a:t>
            </a:r>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20</a:t>
            </a:fld>
            <a:endParaRPr lang="en-US"/>
          </a:p>
        </p:txBody>
      </p:sp>
    </p:spTree>
    <p:extLst>
      <p:ext uri="{BB962C8B-B14F-4D97-AF65-F5344CB8AC3E}">
        <p14:creationId xmlns:p14="http://schemas.microsoft.com/office/powerpoint/2010/main" val="1575866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
        <p:nvSpPr>
          <p:cNvPr id="4" name="Foliennummernplatzhalter 3"/>
          <p:cNvSpPr>
            <a:spLocks noGrp="1"/>
          </p:cNvSpPr>
          <p:nvPr>
            <p:ph type="sldNum" sz="quarter" idx="12"/>
          </p:nvPr>
        </p:nvSpPr>
        <p:spPr/>
        <p:txBody>
          <a:bodyPr/>
          <a:lstStyle/>
          <a:p>
            <a:fld id="{163F5A94-8458-4F17-AD3C-1A083E20221D}" type="slidenum">
              <a:rPr lang="en-US" smtClean="0"/>
              <a:t>21</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52488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Verbs</a:t>
            </a:r>
            <a:br>
              <a:rPr lang="en-US" dirty="0"/>
            </a:br>
            <a:r>
              <a:rPr lang="en-US" sz="4000" b="0" dirty="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25837431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Verbs</a:t>
            </a:r>
            <a:br>
              <a:rPr lang="en-US" dirty="0"/>
            </a:br>
            <a:r>
              <a:rPr lang="en-US" sz="4000" b="0" dirty="0"/>
              <a:t>May/Need not - Should/Should not</a:t>
            </a:r>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8311469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Myriad Pro"/>
              </a:rPr>
              <a:t>Voting List</a:t>
            </a: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6" name="Foliennummernplatzhalter 5"/>
          <p:cNvSpPr>
            <a:spLocks noGrp="1"/>
          </p:cNvSpPr>
          <p:nvPr>
            <p:ph type="sldNum" sz="quarter" idx="12"/>
          </p:nvPr>
        </p:nvSpPr>
        <p:spPr/>
        <p:txBody>
          <a:bodyPr/>
          <a:lstStyle/>
          <a:p>
            <a:fld id="{163F5A94-8458-4F17-AD3C-1A083E20221D}" type="slidenum">
              <a:rPr lang="en-US" smtClean="0"/>
              <a:t>24</a:t>
            </a:fld>
            <a:endParaRPr lang="en-US"/>
          </a:p>
        </p:txBody>
      </p:sp>
    </p:spTree>
    <p:extLst>
      <p:ext uri="{BB962C8B-B14F-4D97-AF65-F5344CB8AC3E}">
        <p14:creationId xmlns:p14="http://schemas.microsoft.com/office/powerpoint/2010/main" val="261329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25</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extLst>
      <p:ext uri="{BB962C8B-B14F-4D97-AF65-F5344CB8AC3E}">
        <p14:creationId xmlns:p14="http://schemas.microsoft.com/office/powerpoint/2010/main" val="365128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26</a:t>
            </a:fld>
            <a:endParaRPr lang="en-US"/>
          </a:p>
        </p:txBody>
      </p:sp>
      <p:sp>
        <p:nvSpPr>
          <p:cNvPr id="3" name="Titel 2"/>
          <p:cNvSpPr>
            <a:spLocks noGrp="1"/>
          </p:cNvSpPr>
          <p:nvPr>
            <p:ph type="title"/>
          </p:nvPr>
        </p:nvSpPr>
        <p:spPr/>
        <p:txBody>
          <a:bodyPr/>
          <a:lstStyle/>
          <a:p>
            <a:r>
              <a:rPr lang="en-US" dirty="0"/>
              <a:t>How does it work?</a:t>
            </a:r>
          </a:p>
        </p:txBody>
      </p:sp>
    </p:spTree>
    <p:extLst>
      <p:ext uri="{BB962C8B-B14F-4D97-AF65-F5344CB8AC3E}">
        <p14:creationId xmlns:p14="http://schemas.microsoft.com/office/powerpoint/2010/main" val="3641869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653848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87168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stCxn id="33" idx="2"/>
          </p:cNvCxnSpPr>
          <p:nvPr/>
        </p:nvCxnSpPr>
        <p:spPr>
          <a:xfrm>
            <a:off x="2338931" y="3916219"/>
            <a:ext cx="6779438" cy="1605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81634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76062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515258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648420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120897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80645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414032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5606468" y="4547097"/>
            <a:ext cx="1759253"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rgbClr val="00B050"/>
                </a:solidFill>
                <a:latin typeface="+mj-lt"/>
                <a:ea typeface="Swagger" pitchFamily="2" charset="0"/>
              </a:rPr>
              <a:t>Dec 3, 2018</a:t>
            </a:r>
          </a:p>
        </p:txBody>
      </p:sp>
      <p:sp>
        <p:nvSpPr>
          <p:cNvPr id="21" name="Textfeld 20"/>
          <p:cNvSpPr txBox="1"/>
          <p:nvPr/>
        </p:nvSpPr>
        <p:spPr>
          <a:xfrm>
            <a:off x="327551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466528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6537696" y="2302379"/>
            <a:ext cx="1080000" cy="550151"/>
          </a:xfrm>
          <a:prstGeom prst="rect">
            <a:avLst/>
          </a:prstGeom>
          <a:no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87061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81490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520528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7060192" y="2852530"/>
            <a:ext cx="17504" cy="1021923"/>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86138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700591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8193182"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99847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219985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211244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5265887" y="442474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Mar 12. 2018</a:t>
            </a:r>
          </a:p>
        </p:txBody>
      </p:sp>
      <p:sp>
        <p:nvSpPr>
          <p:cNvPr id="3" name="Foliennummernplatzhalter 2"/>
          <p:cNvSpPr>
            <a:spLocks noGrp="1"/>
          </p:cNvSpPr>
          <p:nvPr>
            <p:ph type="sldNum" sz="quarter" idx="12"/>
          </p:nvPr>
        </p:nvSpPr>
        <p:spPr/>
        <p:txBody>
          <a:bodyPr/>
          <a:lstStyle/>
          <a:p>
            <a:fld id="{163F5A94-8458-4F17-AD3C-1A083E20221D}" type="slidenum">
              <a:rPr lang="en-US" smtClean="0"/>
              <a:t>27</a:t>
            </a:fld>
            <a:endParaRPr lang="en-US"/>
          </a:p>
        </p:txBody>
      </p:sp>
      <p:cxnSp>
        <p:nvCxnSpPr>
          <p:cNvPr id="32" name="Gerader Verbinder 31"/>
          <p:cNvCxnSpPr>
            <a:endCxn id="36" idx="2"/>
          </p:cNvCxnSpPr>
          <p:nvPr/>
        </p:nvCxnSpPr>
        <p:spPr>
          <a:xfrm flipH="1" flipV="1">
            <a:off x="8857645" y="3530171"/>
            <a:ext cx="1" cy="340347"/>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8803368"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8317644" y="2980020"/>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4</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7767716"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chemeClr val="tx2"/>
                </a:solidFill>
                <a:latin typeface="+mj-lt"/>
                <a:ea typeface="Swagger" pitchFamily="2" charset="0"/>
              </a:rPr>
              <a:t>Q3, 2021</a:t>
            </a:r>
          </a:p>
        </p:txBody>
      </p:sp>
    </p:spTree>
    <p:extLst>
      <p:ext uri="{BB962C8B-B14F-4D97-AF65-F5344CB8AC3E}">
        <p14:creationId xmlns:p14="http://schemas.microsoft.com/office/powerpoint/2010/main" val="311386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9210" y="1095469"/>
            <a:ext cx="6316979" cy="4932429"/>
          </a:xfrm>
          <a:prstGeom prst="rect">
            <a:avLst/>
          </a:prstGeom>
          <a:ln w="25400">
            <a:noFill/>
          </a:ln>
        </p:spPr>
        <p:txBody>
          <a:bodyPr/>
          <a:lstStyle/>
          <a:p>
            <a:pPr marL="742950" lvl="1" indent="-285750" eaLnBrk="0" hangingPunct="0">
              <a:spcBef>
                <a:spcPts val="200"/>
              </a:spcBef>
              <a:buFont typeface="Wingdings" panose="05000000000000000000" pitchFamily="2" charset="2"/>
              <a:buChar char="q"/>
            </a:pPr>
            <a:endParaRPr lang="en-US" sz="100" dirty="0">
              <a:solidFill>
                <a:srgbClr val="C00000"/>
              </a:solidFill>
            </a:endParaRPr>
          </a:p>
          <a:p>
            <a:pPr marL="742950" lvl="1" indent="-285750" eaLnBrk="0" hangingPunct="0">
              <a:spcBef>
                <a:spcPts val="200"/>
              </a:spcBef>
              <a:buFont typeface="Wingdings" panose="05000000000000000000" pitchFamily="2" charset="2"/>
              <a:buChar char="q"/>
            </a:pPr>
            <a:r>
              <a:rPr lang="en-US" sz="900" dirty="0">
                <a:solidFill>
                  <a:srgbClr val="C00000"/>
                </a:solidFill>
              </a:rPr>
              <a:t>TS 0001: Functional Architecture</a:t>
            </a:r>
          </a:p>
          <a:p>
            <a:pPr marL="742950" lvl="1" indent="-285750" eaLnBrk="0" hangingPunct="0">
              <a:spcBef>
                <a:spcPts val="200"/>
              </a:spcBef>
              <a:buFont typeface="Wingdings" panose="05000000000000000000" pitchFamily="2" charset="2"/>
              <a:buChar char="q"/>
            </a:pPr>
            <a:r>
              <a:rPr lang="en-US" sz="900" dirty="0">
                <a:solidFill>
                  <a:srgbClr val="C00000"/>
                </a:solidFill>
              </a:rPr>
              <a:t>TS 0002: Requirements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0003: Security Solutions</a:t>
            </a:r>
          </a:p>
          <a:p>
            <a:pPr marL="742950" lvl="1" indent="-285750" eaLnBrk="0" hangingPunct="0">
              <a:spcBef>
                <a:spcPts val="200"/>
              </a:spcBef>
              <a:buFont typeface="Wingdings" panose="05000000000000000000" pitchFamily="2" charset="2"/>
              <a:buChar char="q"/>
            </a:pPr>
            <a:r>
              <a:rPr lang="en-US" sz="900" dirty="0">
                <a:solidFill>
                  <a:srgbClr val="C00000"/>
                </a:solidFill>
              </a:rPr>
              <a:t>TS 0004: Service Layer Core Protocol</a:t>
            </a:r>
          </a:p>
          <a:p>
            <a:pPr marL="742950" lvl="1" indent="-285750" eaLnBrk="0" hangingPunct="0">
              <a:spcBef>
                <a:spcPts val="200"/>
              </a:spcBef>
              <a:buFont typeface="Wingdings" panose="05000000000000000000" pitchFamily="2" charset="2"/>
              <a:buChar char="q"/>
            </a:pPr>
            <a:r>
              <a:rPr lang="en-US" sz="900" dirty="0">
                <a:solidFill>
                  <a:srgbClr val="C00000"/>
                </a:solidFill>
              </a:rPr>
              <a:t>TS 0005: Management Enablement (OMA)</a:t>
            </a:r>
          </a:p>
          <a:p>
            <a:pPr marL="742950" lvl="1" indent="-285750" eaLnBrk="0" hangingPunct="0">
              <a:spcBef>
                <a:spcPts val="200"/>
              </a:spcBef>
              <a:buFont typeface="Wingdings" panose="05000000000000000000" pitchFamily="2" charset="2"/>
              <a:buChar char="q"/>
            </a:pPr>
            <a:r>
              <a:rPr lang="en-US" sz="900" dirty="0">
                <a:solidFill>
                  <a:srgbClr val="C00000"/>
                </a:solidFill>
              </a:rPr>
              <a:t>TS 0006: Management Enablement (BBF)</a:t>
            </a:r>
          </a:p>
          <a:p>
            <a:pPr marL="742950" lvl="1" indent="-285750" eaLnBrk="0" hangingPunct="0">
              <a:spcBef>
                <a:spcPts val="200"/>
              </a:spcBef>
              <a:buFont typeface="Wingdings" panose="05000000000000000000" pitchFamily="2" charset="2"/>
              <a:buChar char="q"/>
            </a:pPr>
            <a:r>
              <a:rPr lang="en-US" sz="900" dirty="0">
                <a:solidFill>
                  <a:srgbClr val="C00000"/>
                </a:solidFill>
              </a:rPr>
              <a:t>TS 0007: Service Components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0009: HTTP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0010: MQTT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0011: Common Terminology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0012: oneM2M Base Ontology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0014: LWM2M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0015: Testing Framework</a:t>
            </a:r>
          </a:p>
          <a:p>
            <a:pPr marL="742950" lvl="1" indent="-285750" eaLnBrk="0" hangingPunct="0">
              <a:spcBef>
                <a:spcPts val="200"/>
              </a:spcBef>
              <a:buFont typeface="Wingdings" panose="05000000000000000000" pitchFamily="2" charset="2"/>
              <a:buChar char="q"/>
            </a:pPr>
            <a:r>
              <a:rPr lang="en-US" sz="900" dirty="0">
                <a:solidFill>
                  <a:srgbClr val="C00000"/>
                </a:solidFill>
              </a:rPr>
              <a:t>TS 0020: WebSocket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0021: oneM2M and AllJoyn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0023: Home Appliances Information Model and Mapping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0024: OIC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TR 0001: Use Cases Collection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0007: Study of Abstraction and Semantic Enablements</a:t>
            </a:r>
          </a:p>
          <a:p>
            <a:pPr marL="742950" lvl="1" indent="-285750" eaLnBrk="0" hangingPunct="0">
              <a:spcBef>
                <a:spcPts val="200"/>
              </a:spcBef>
              <a:buFont typeface="Wingdings" panose="05000000000000000000" pitchFamily="2" charset="2"/>
              <a:buChar char="q"/>
            </a:pPr>
            <a:r>
              <a:rPr lang="en-US" sz="900" dirty="0">
                <a:solidFill>
                  <a:srgbClr val="C00000"/>
                </a:solidFill>
              </a:rPr>
              <a:t>TR 0008: Security</a:t>
            </a:r>
          </a:p>
          <a:p>
            <a:pPr marL="742950" lvl="1" indent="-285750" eaLnBrk="0" hangingPunct="0">
              <a:spcBef>
                <a:spcPts val="200"/>
              </a:spcBef>
              <a:buFont typeface="Wingdings" panose="05000000000000000000" pitchFamily="2" charset="2"/>
              <a:buChar char="q"/>
            </a:pPr>
            <a:r>
              <a:rPr lang="en-US" sz="900" dirty="0">
                <a:solidFill>
                  <a:srgbClr val="C00000"/>
                </a:solidFill>
              </a:rPr>
              <a:t>TR 0012: oneM2M End-to-End security and Group Authentication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0016: Study of Authorization Architecture for Supporting Heterogeneous Access Control Policies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0017: Home Domain Abstract Information Model</a:t>
            </a:r>
          </a:p>
          <a:p>
            <a:pPr marL="742950" lvl="1" indent="-285750" eaLnBrk="0" hangingPunct="0">
              <a:spcBef>
                <a:spcPts val="200"/>
              </a:spcBef>
              <a:buFont typeface="Wingdings" panose="05000000000000000000" pitchFamily="2" charset="2"/>
              <a:buChar char="q"/>
            </a:pPr>
            <a:r>
              <a:rPr lang="en-US" sz="900" dirty="0">
                <a:solidFill>
                  <a:srgbClr val="C00000"/>
                </a:solidFill>
              </a:rPr>
              <a:t>TR 0018: Industrial Domain Enablement</a:t>
            </a:r>
          </a:p>
          <a:p>
            <a:pPr marL="742950" lvl="1" indent="-285750" eaLnBrk="0" hangingPunct="0">
              <a:spcBef>
                <a:spcPts val="200"/>
              </a:spcBef>
              <a:buFont typeface="Wingdings" panose="05000000000000000000" pitchFamily="2" charset="2"/>
              <a:buChar char="q"/>
            </a:pPr>
            <a:r>
              <a:rPr lang="en-US" sz="900" dirty="0">
                <a:solidFill>
                  <a:srgbClr val="C00000"/>
                </a:solidFill>
              </a:rPr>
              <a:t>TR 0022: Continuation and Integration of HGI Smart Home Activities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0024: 3GPP Release 13 Interworking</a:t>
            </a:r>
          </a:p>
          <a:p>
            <a:pPr marL="742950" lvl="1" indent="-285750" eaLnBrk="0" hangingPunct="0">
              <a:spcBef>
                <a:spcPts val="200"/>
              </a:spcBef>
              <a:buFont typeface="Wingdings" panose="05000000000000000000" pitchFamily="2" charset="2"/>
              <a:buChar char="q"/>
            </a:pPr>
            <a:r>
              <a:rPr lang="en-US" sz="900" b="1" dirty="0">
                <a:solidFill>
                  <a:srgbClr val="C00000"/>
                </a:solidFill>
              </a:rPr>
              <a:t>TS-0032 – MAF and MEF Interface Specification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TR-0025 Application developer guide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TR-0034 </a:t>
            </a:r>
            <a:r>
              <a:rPr lang="en-US" sz="900" b="1" dirty="0" err="1">
                <a:solidFill>
                  <a:srgbClr val="C00000"/>
                </a:solidFill>
              </a:rPr>
              <a:t>CoAP</a:t>
            </a:r>
            <a:r>
              <a:rPr lang="en-US" sz="900" b="1" dirty="0">
                <a:solidFill>
                  <a:srgbClr val="C00000"/>
                </a:solidFill>
              </a:rPr>
              <a:t> binding and long polling for temp. </a:t>
            </a:r>
            <a:r>
              <a:rPr lang="en-US" sz="900" b="1" dirty="0" err="1">
                <a:solidFill>
                  <a:srgbClr val="C00000"/>
                </a:solidFill>
              </a:rPr>
              <a:t>monit</a:t>
            </a:r>
            <a:r>
              <a:rPr lang="en-US" sz="900" b="1" dirty="0">
                <a:solidFill>
                  <a:srgbClr val="C00000"/>
                </a:solidFill>
              </a:rPr>
              <a:t>. </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TR-0035 Device management use case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TR-0037 Smart farm example using MQTT binding</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TR-0039 Developer guide-SDT-based implementation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TR-0045 Implementing semantics</a:t>
            </a:r>
          </a:p>
          <a:p>
            <a:pPr marL="742950" lvl="1" indent="-285750" eaLnBrk="0" hangingPunct="0">
              <a:spcBef>
                <a:spcPts val="200"/>
              </a:spcBef>
              <a:buFont typeface="Wingdings" panose="05000000000000000000" pitchFamily="2" charset="2"/>
              <a:buChar char="q"/>
            </a:pPr>
            <a:endParaRPr lang="en-US" sz="1000" dirty="0">
              <a:solidFill>
                <a:srgbClr val="C00000"/>
              </a:solidFill>
            </a:endParaRPr>
          </a:p>
        </p:txBody>
      </p:sp>
      <p:sp>
        <p:nvSpPr>
          <p:cNvPr id="6" name="Rectangle 3"/>
          <p:cNvSpPr/>
          <p:nvPr/>
        </p:nvSpPr>
        <p:spPr>
          <a:xfrm rot="2203317">
            <a:off x="8537578" y="2464706"/>
            <a:ext cx="3312104" cy="769441"/>
          </a:xfrm>
          <a:prstGeom prst="rect">
            <a:avLst/>
          </a:prstGeom>
          <a:ln>
            <a:solidFill>
              <a:schemeClr val="tx1">
                <a:lumMod val="65000"/>
                <a:lumOff val="35000"/>
              </a:schemeClr>
            </a:solidFill>
          </a:ln>
        </p:spPr>
        <p:txBody>
          <a:bodyPr wrap="square">
            <a:spAutoFit/>
          </a:bodyPr>
          <a:lstStyle/>
          <a:p>
            <a:r>
              <a:rPr lang="en-US" sz="1600" dirty="0"/>
              <a:t>See all published documents by </a:t>
            </a:r>
            <a:br>
              <a:rPr lang="en-US" sz="1600" dirty="0"/>
            </a:br>
            <a:r>
              <a:rPr lang="en-US" sz="1600" dirty="0"/>
              <a:t>oneM2M and its Partner Type 1 : </a:t>
            </a:r>
            <a:endParaRPr lang="en-US" sz="1600" dirty="0">
              <a:hlinkClick r:id="rId2"/>
            </a:endParaRPr>
          </a:p>
          <a:p>
            <a:r>
              <a:rPr lang="en-US" sz="1000" dirty="0">
                <a:hlinkClick r:id="rId2"/>
              </a:rPr>
              <a:t>http://www.onem2m.org/technical/published-documents</a:t>
            </a:r>
            <a:r>
              <a:rPr lang="en-US" sz="1100" dirty="0"/>
              <a:t> </a:t>
            </a:r>
            <a:endParaRPr lang="en-US" sz="1050" dirty="0"/>
          </a:p>
        </p:txBody>
      </p:sp>
      <p:sp>
        <p:nvSpPr>
          <p:cNvPr id="7" name="Geschweifte Klammer links 6"/>
          <p:cNvSpPr/>
          <p:nvPr/>
        </p:nvSpPr>
        <p:spPr>
          <a:xfrm>
            <a:off x="2650921" y="1229919"/>
            <a:ext cx="196492" cy="1558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Geschweifte Klammer links 7"/>
          <p:cNvSpPr/>
          <p:nvPr/>
        </p:nvSpPr>
        <p:spPr>
          <a:xfrm>
            <a:off x="2159769" y="1229919"/>
            <a:ext cx="274060" cy="4138786"/>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feld 8"/>
          <p:cNvSpPr txBox="1"/>
          <p:nvPr/>
        </p:nvSpPr>
        <p:spPr>
          <a:xfrm rot="16200000">
            <a:off x="1928558" y="1820623"/>
            <a:ext cx="1150638" cy="369332"/>
          </a:xfrm>
          <a:prstGeom prst="rect">
            <a:avLst/>
          </a:prstGeom>
          <a:noFill/>
        </p:spPr>
        <p:txBody>
          <a:bodyPr wrap="square" rtlCol="0">
            <a:spAutoFit/>
          </a:bodyPr>
          <a:lstStyle/>
          <a:p>
            <a:r>
              <a:rPr lang="en-US" dirty="0">
                <a:solidFill>
                  <a:schemeClr val="tx2"/>
                </a:solidFill>
              </a:rPr>
              <a:t>Release 1</a:t>
            </a:r>
            <a:endParaRPr lang="en-US" baseline="30000" dirty="0">
              <a:solidFill>
                <a:schemeClr val="tx2"/>
              </a:solidFill>
            </a:endParaRPr>
          </a:p>
        </p:txBody>
      </p:sp>
      <p:sp>
        <p:nvSpPr>
          <p:cNvPr id="10" name="Textfeld 9"/>
          <p:cNvSpPr txBox="1"/>
          <p:nvPr/>
        </p:nvSpPr>
        <p:spPr>
          <a:xfrm rot="16200000">
            <a:off x="1355936" y="2919945"/>
            <a:ext cx="1302246" cy="369332"/>
          </a:xfrm>
          <a:prstGeom prst="rect">
            <a:avLst/>
          </a:prstGeom>
          <a:noFill/>
        </p:spPr>
        <p:txBody>
          <a:bodyPr wrap="square" rtlCol="0">
            <a:spAutoFit/>
          </a:bodyPr>
          <a:lstStyle/>
          <a:p>
            <a:r>
              <a:rPr lang="en-US" dirty="0">
                <a:solidFill>
                  <a:schemeClr val="tx2"/>
                </a:solidFill>
              </a:rPr>
              <a:t>Release 2</a:t>
            </a:r>
            <a:endParaRPr lang="en-US" baseline="30000" dirty="0">
              <a:solidFill>
                <a:schemeClr val="tx2"/>
              </a:solidFill>
            </a:endParaRPr>
          </a:p>
        </p:txBody>
      </p:sp>
      <p:sp>
        <p:nvSpPr>
          <p:cNvPr id="11" name="Geschweifte Klammer links 10"/>
          <p:cNvSpPr/>
          <p:nvPr/>
        </p:nvSpPr>
        <p:spPr>
          <a:xfrm>
            <a:off x="1668617" y="1229920"/>
            <a:ext cx="274060" cy="5252362"/>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feld 11"/>
          <p:cNvSpPr txBox="1"/>
          <p:nvPr/>
        </p:nvSpPr>
        <p:spPr>
          <a:xfrm rot="16200000">
            <a:off x="792826" y="3571428"/>
            <a:ext cx="1313269" cy="369332"/>
          </a:xfrm>
          <a:prstGeom prst="rect">
            <a:avLst/>
          </a:prstGeom>
          <a:noFill/>
        </p:spPr>
        <p:txBody>
          <a:bodyPr wrap="square" rtlCol="0">
            <a:spAutoFit/>
          </a:bodyPr>
          <a:lstStyle/>
          <a:p>
            <a:r>
              <a:rPr lang="en-US" dirty="0">
                <a:solidFill>
                  <a:schemeClr val="tx2"/>
                </a:solidFill>
              </a:rPr>
              <a:t>Release 2A</a:t>
            </a:r>
            <a:endParaRPr lang="en-US" baseline="30000" dirty="0">
              <a:solidFill>
                <a:schemeClr val="tx2"/>
              </a:solidFill>
            </a:endParaRPr>
          </a:p>
        </p:txBody>
      </p:sp>
      <p:sp>
        <p:nvSpPr>
          <p:cNvPr id="4" name="Titel 3"/>
          <p:cNvSpPr>
            <a:spLocks noGrp="1"/>
          </p:cNvSpPr>
          <p:nvPr>
            <p:ph type="title"/>
          </p:nvPr>
        </p:nvSpPr>
        <p:spPr/>
        <p:txBody>
          <a:bodyPr>
            <a:normAutofit/>
          </a:bodyPr>
          <a:lstStyle/>
          <a:p>
            <a:r>
              <a:rPr lang="en-US" dirty="0"/>
              <a:t>oneM2M Releases and Specifications</a:t>
            </a:r>
          </a:p>
        </p:txBody>
      </p:sp>
      <p:sp>
        <p:nvSpPr>
          <p:cNvPr id="2" name="Textfeld 1"/>
          <p:cNvSpPr txBox="1"/>
          <p:nvPr/>
        </p:nvSpPr>
        <p:spPr>
          <a:xfrm>
            <a:off x="8636189" y="5002593"/>
            <a:ext cx="3448636" cy="1169551"/>
          </a:xfrm>
          <a:prstGeom prst="rect">
            <a:avLst/>
          </a:prstGeom>
          <a:solidFill>
            <a:schemeClr val="bg2"/>
          </a:solidFill>
        </p:spPr>
        <p:txBody>
          <a:bodyPr wrap="none" rtlCol="0">
            <a:spAutoFit/>
          </a:bodyPr>
          <a:lstStyle/>
          <a:p>
            <a:r>
              <a:rPr lang="en-US" sz="1400" dirty="0"/>
              <a:t>For details see also</a:t>
            </a:r>
          </a:p>
          <a:p>
            <a:r>
              <a:rPr lang="en-US" sz="1400" dirty="0"/>
              <a:t>[1] ADM-0008-Release 1 Control Document</a:t>
            </a:r>
          </a:p>
          <a:p>
            <a:r>
              <a:rPr lang="en-US" sz="1400" dirty="0"/>
              <a:t>[2] ADM-0011-Release 2 Control Document</a:t>
            </a:r>
          </a:p>
          <a:p>
            <a:r>
              <a:rPr lang="en-US" sz="1400" dirty="0"/>
              <a:t>[3] ADM-0012-Release 2A Control Document</a:t>
            </a:r>
          </a:p>
          <a:p>
            <a:endParaRPr lang="en-US" sz="1400" dirty="0"/>
          </a:p>
        </p:txBody>
      </p:sp>
    </p:spTree>
    <p:extLst>
      <p:ext uri="{BB962C8B-B14F-4D97-AF65-F5344CB8AC3E}">
        <p14:creationId xmlns:p14="http://schemas.microsoft.com/office/powerpoint/2010/main" val="1020059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a:t>oneM2M Release 3 Deliverables</a:t>
            </a:r>
          </a:p>
        </p:txBody>
      </p:sp>
      <p:sp>
        <p:nvSpPr>
          <p:cNvPr id="13" name="Inhaltsplatzhalter 2"/>
          <p:cNvSpPr txBox="1">
            <a:spLocks/>
          </p:cNvSpPr>
          <p:nvPr/>
        </p:nvSpPr>
        <p:spPr>
          <a:xfrm>
            <a:off x="2481126" y="1364190"/>
            <a:ext cx="3969291" cy="3886744"/>
          </a:xfrm>
          <a:prstGeom prst="rect">
            <a:avLst/>
          </a:prstGeom>
          <a:solidFill>
            <a:schemeClr val="bg1">
              <a:lumMod val="95000"/>
            </a:schemeClr>
          </a:solidFill>
        </p:spPr>
        <p:txBody>
          <a:bodyPr>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TS 0001 - Functional Architecture, V 3.13.2</a:t>
            </a:r>
          </a:p>
          <a:p>
            <a:pPr marL="0" indent="0">
              <a:buFont typeface="Arial" panose="020B0604020202020204" pitchFamily="34" charset="0"/>
              <a:buNone/>
            </a:pPr>
            <a:r>
              <a:rPr lang="en-US" sz="1400"/>
              <a:t>TS 0002 - Requirements, V 3.1.2</a:t>
            </a:r>
          </a:p>
          <a:p>
            <a:pPr marL="0" indent="0">
              <a:buFont typeface="Arial" panose="020B0604020202020204" pitchFamily="34" charset="0"/>
              <a:buNone/>
            </a:pPr>
            <a:r>
              <a:rPr lang="en-US" sz="1400"/>
              <a:t>TS 0003 - Security Solutions, V 3.10.2</a:t>
            </a:r>
          </a:p>
          <a:p>
            <a:pPr marL="0" indent="0">
              <a:buFont typeface="Arial" panose="020B0604020202020204" pitchFamily="34" charset="0"/>
              <a:buNone/>
            </a:pPr>
            <a:r>
              <a:rPr lang="en-US" sz="1400"/>
              <a:t>TS 0004 - Service Layer Core Protocol, V 3.11.0</a:t>
            </a:r>
          </a:p>
          <a:p>
            <a:pPr marL="0" indent="0">
              <a:buFont typeface="Arial" panose="020B0604020202020204" pitchFamily="34" charset="0"/>
              <a:buNone/>
            </a:pPr>
            <a:r>
              <a:rPr lang="en-US" sz="1400"/>
              <a:t>TS 0005 – Management enablement (OMA), V 3.4.2</a:t>
            </a:r>
          </a:p>
          <a:p>
            <a:pPr marL="0" indent="0">
              <a:buFont typeface="Arial" panose="020B0604020202020204" pitchFamily="34" charset="0"/>
              <a:buNone/>
            </a:pPr>
            <a:r>
              <a:rPr lang="en-US" sz="1400"/>
              <a:t>TS 0006 – Management enablement (BBF),  V 3.6.2</a:t>
            </a:r>
          </a:p>
          <a:p>
            <a:pPr marL="0" indent="0">
              <a:buFont typeface="Arial" panose="020B0604020202020204" pitchFamily="34" charset="0"/>
              <a:buNone/>
            </a:pPr>
            <a:r>
              <a:rPr lang="en-US" sz="1400"/>
              <a:t>TS 0008 – CoAP Protocol Binding, V 3.3.1</a:t>
            </a:r>
          </a:p>
          <a:p>
            <a:pPr marL="0" indent="0">
              <a:buFont typeface="Arial" panose="020B0604020202020204" pitchFamily="34" charset="0"/>
              <a:buNone/>
            </a:pPr>
            <a:r>
              <a:rPr lang="en-US" sz="1400"/>
              <a:t>TS 0009 – HTTP Protocol Binding,  V3.2.0</a:t>
            </a:r>
          </a:p>
          <a:p>
            <a:pPr marL="0" indent="0">
              <a:buFont typeface="Arial" panose="020B0604020202020204" pitchFamily="34" charset="0"/>
              <a:buNone/>
            </a:pPr>
            <a:r>
              <a:rPr lang="en-US" sz="1400"/>
              <a:t>TS 0010 – MQTT Protocol Binding,  V 3.0.2</a:t>
            </a:r>
          </a:p>
          <a:p>
            <a:pPr marL="0" indent="0">
              <a:buFont typeface="Arial" panose="020B0604020202020204" pitchFamily="34" charset="0"/>
              <a:buNone/>
            </a:pPr>
            <a:r>
              <a:rPr lang="en-US" sz="1400"/>
              <a:t>TS 0011 – Common Terminology, V 3.0.2</a:t>
            </a:r>
          </a:p>
          <a:p>
            <a:pPr marL="0" indent="0">
              <a:buFont typeface="Arial" panose="020B0604020202020204" pitchFamily="34" charset="0"/>
              <a:buNone/>
            </a:pPr>
            <a:r>
              <a:rPr lang="en-US" sz="1400"/>
              <a:t>TS-0012 – Base Ontology, V 3.7.3</a:t>
            </a:r>
          </a:p>
          <a:p>
            <a:pPr marL="0" indent="0">
              <a:buFont typeface="Arial" panose="020B0604020202020204" pitchFamily="34" charset="0"/>
              <a:buNone/>
            </a:pPr>
            <a:r>
              <a:rPr lang="en-US" sz="1400"/>
              <a:t>TS-0014 – LWM2M Interworking, V 3.1.1</a:t>
            </a:r>
            <a:endParaRPr lang="en-US" sz="1400" dirty="0"/>
          </a:p>
        </p:txBody>
      </p:sp>
      <p:sp>
        <p:nvSpPr>
          <p:cNvPr id="14" name="Inhaltsplatzhalter 2"/>
          <p:cNvSpPr txBox="1">
            <a:spLocks/>
          </p:cNvSpPr>
          <p:nvPr/>
        </p:nvSpPr>
        <p:spPr>
          <a:xfrm>
            <a:off x="6521827" y="1364053"/>
            <a:ext cx="5206883" cy="388701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TS-0016 – Secure Environment Abstraction V 3.0.2</a:t>
            </a:r>
          </a:p>
          <a:p>
            <a:pPr marL="0" indent="0">
              <a:buNone/>
            </a:pPr>
            <a:r>
              <a:rPr lang="en-US" sz="1400" dirty="0"/>
              <a:t>TS-0020 – </a:t>
            </a:r>
            <a:r>
              <a:rPr lang="en-US" sz="1400" dirty="0" err="1"/>
              <a:t>WebSocket</a:t>
            </a:r>
            <a:r>
              <a:rPr lang="en-US" sz="1400" dirty="0"/>
              <a:t> Protocol Binding, V 3.0.1</a:t>
            </a:r>
          </a:p>
          <a:p>
            <a:pPr marL="0" indent="0">
              <a:buNone/>
            </a:pPr>
            <a:r>
              <a:rPr lang="en-US" sz="1400" dirty="0"/>
              <a:t>TS-0022 – Field Device Configuration-V 3.0.1</a:t>
            </a:r>
          </a:p>
          <a:p>
            <a:pPr marL="0" indent="0">
              <a:buNone/>
            </a:pPr>
            <a:r>
              <a:rPr lang="en-US" sz="1400" dirty="0"/>
              <a:t>TS-0023 – Home Appliances Information Model and Mapping, V 3.7.3</a:t>
            </a:r>
          </a:p>
          <a:p>
            <a:pPr marL="0" indent="0">
              <a:buNone/>
            </a:pPr>
            <a:r>
              <a:rPr lang="en-US" sz="1400" dirty="0"/>
              <a:t>TS-0024 – OCF Interworking, V 3.2.2</a:t>
            </a:r>
          </a:p>
          <a:p>
            <a:pPr marL="0" indent="0">
              <a:buNone/>
            </a:pPr>
            <a:r>
              <a:rPr lang="en-US" sz="1400" dirty="0"/>
              <a:t>TS-0026 – 3GPP Interworking V3.0.0</a:t>
            </a:r>
          </a:p>
          <a:p>
            <a:pPr marL="0" indent="0">
              <a:buNone/>
            </a:pPr>
            <a:r>
              <a:rPr lang="en-US" sz="1400" dirty="0"/>
              <a:t>TS-0030 – Ontology Based Interworking V 3.0.3</a:t>
            </a:r>
          </a:p>
          <a:p>
            <a:pPr marL="0" indent="0">
              <a:buNone/>
            </a:pPr>
            <a:r>
              <a:rPr lang="en-US" sz="1400" dirty="0"/>
              <a:t>TS-0031 – Feature Catalogue V 3.0.0</a:t>
            </a:r>
          </a:p>
          <a:p>
            <a:pPr marL="0" indent="0">
              <a:buNone/>
            </a:pPr>
            <a:r>
              <a:rPr lang="en-US" sz="1400" dirty="0"/>
              <a:t>TS-0032 – MAF and MEF Interface Specification V 3.0.1</a:t>
            </a:r>
          </a:p>
          <a:p>
            <a:pPr marL="0" indent="0">
              <a:buNone/>
            </a:pPr>
            <a:r>
              <a:rPr lang="en-US" sz="1400" dirty="0"/>
              <a:t>TS-0033 – Interworking Framework V 3.0.0</a:t>
            </a:r>
          </a:p>
          <a:p>
            <a:pPr marL="0" indent="0">
              <a:buNone/>
            </a:pPr>
            <a:r>
              <a:rPr lang="en-US" sz="1400" dirty="0"/>
              <a:t>TS-0034 – Semantics Support V 3.0.0</a:t>
            </a:r>
          </a:p>
          <a:p>
            <a:pPr marL="0" indent="0">
              <a:buNone/>
            </a:pPr>
            <a:r>
              <a:rPr lang="en-US" sz="1400" dirty="0"/>
              <a:t>TS-0035 – </a:t>
            </a:r>
            <a:r>
              <a:rPr lang="en-US" sz="1400" dirty="0" err="1"/>
              <a:t>OSGi</a:t>
            </a:r>
            <a:r>
              <a:rPr lang="en-US" sz="1400" dirty="0"/>
              <a:t> Interworking V 3.0.0</a:t>
            </a:r>
          </a:p>
        </p:txBody>
      </p:sp>
      <p:sp>
        <p:nvSpPr>
          <p:cNvPr id="15" name="Inhaltsplatzhalter 2"/>
          <p:cNvSpPr txBox="1">
            <a:spLocks/>
          </p:cNvSpPr>
          <p:nvPr/>
        </p:nvSpPr>
        <p:spPr>
          <a:xfrm>
            <a:off x="2488900" y="5335676"/>
            <a:ext cx="9239810" cy="1008176"/>
          </a:xfrm>
          <a:prstGeom prst="rect">
            <a:avLst/>
          </a:prstGeom>
          <a:solidFill>
            <a:schemeClr val="bg1">
              <a:lumMod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TR-0001 Use Cases Collection, V 3.1.1</a:t>
            </a:r>
          </a:p>
          <a:p>
            <a:pPr marL="0" indent="0">
              <a:buNone/>
            </a:pPr>
            <a:r>
              <a:rPr lang="en-US" sz="1400" dirty="0"/>
              <a:t>TR-0026 Vehicular Domain Enablement, V 3.0.1</a:t>
            </a:r>
          </a:p>
          <a:p>
            <a:pPr marL="0" indent="0">
              <a:buNone/>
            </a:pPr>
            <a:r>
              <a:rPr lang="en-US" sz="1400" dirty="0"/>
              <a:t>TR-0033 Study on Enhanced Semantic Enablement V 3.0.0</a:t>
            </a:r>
          </a:p>
        </p:txBody>
      </p:sp>
      <p:sp>
        <p:nvSpPr>
          <p:cNvPr id="16" name="Rechteck 15"/>
          <p:cNvSpPr/>
          <p:nvPr/>
        </p:nvSpPr>
        <p:spPr>
          <a:xfrm>
            <a:off x="452387" y="1364053"/>
            <a:ext cx="1915428" cy="3886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a:t>
            </a:r>
            <a:br>
              <a:rPr lang="en-US" dirty="0"/>
            </a:br>
            <a:r>
              <a:rPr lang="en-US" dirty="0"/>
              <a:t>Specifications</a:t>
            </a:r>
          </a:p>
        </p:txBody>
      </p:sp>
      <p:sp>
        <p:nvSpPr>
          <p:cNvPr id="17" name="Rechteck 16"/>
          <p:cNvSpPr/>
          <p:nvPr/>
        </p:nvSpPr>
        <p:spPr>
          <a:xfrm>
            <a:off x="452387" y="5335676"/>
            <a:ext cx="1915428" cy="1008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a:t>
            </a:r>
            <a:br>
              <a:rPr lang="en-US" dirty="0"/>
            </a:br>
            <a:r>
              <a:rPr lang="en-US" dirty="0"/>
              <a:t>Reports</a:t>
            </a:r>
          </a:p>
        </p:txBody>
      </p:sp>
      <p:sp>
        <p:nvSpPr>
          <p:cNvPr id="5" name="Textfeld 4"/>
          <p:cNvSpPr txBox="1"/>
          <p:nvPr/>
        </p:nvSpPr>
        <p:spPr>
          <a:xfrm>
            <a:off x="459095" y="808928"/>
            <a:ext cx="3918893" cy="369332"/>
          </a:xfrm>
          <a:prstGeom prst="rect">
            <a:avLst/>
          </a:prstGeom>
          <a:noFill/>
        </p:spPr>
        <p:txBody>
          <a:bodyPr wrap="none" rtlCol="0">
            <a:spAutoFit/>
          </a:bodyPr>
          <a:lstStyle/>
          <a:p>
            <a:r>
              <a:rPr lang="en-US" dirty="0"/>
              <a:t>ADM-0017 Release 3 Control Document</a:t>
            </a:r>
          </a:p>
        </p:txBody>
      </p:sp>
    </p:spTree>
    <p:extLst>
      <p:ext uri="{BB962C8B-B14F-4D97-AF65-F5344CB8AC3E}">
        <p14:creationId xmlns:p14="http://schemas.microsoft.com/office/powerpoint/2010/main" val="2926607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559718" y="1303030"/>
            <a:ext cx="8969376" cy="3954862"/>
          </a:xfrm>
          <a:prstGeom prst="rect">
            <a:avLst/>
          </a:prstGeom>
          <a:noFill/>
          <a:ln>
            <a:noFill/>
          </a:ln>
          <a:effectLst/>
        </p:spPr>
      </p:pic>
      <p:cxnSp>
        <p:nvCxnSpPr>
          <p:cNvPr id="13" name="Connecteur droit 110"/>
          <p:cNvCxnSpPr>
            <a:cxnSpLocks/>
            <a:endCxn id="42" idx="0"/>
          </p:cNvCxnSpPr>
          <p:nvPr/>
        </p:nvCxnSpPr>
        <p:spPr>
          <a:xfrm flipH="1" flipV="1">
            <a:off x="6088240" y="1327182"/>
            <a:ext cx="3305428"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654729" y="1327182"/>
            <a:ext cx="3433511"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3535791" y="1327182"/>
            <a:ext cx="2552449"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750353" y="1760569"/>
            <a:ext cx="337887"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6088240" y="1327182"/>
            <a:ext cx="1871916"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6088240" y="1327182"/>
            <a:ext cx="2506913"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6088240" y="1327182"/>
            <a:ext cx="3305427"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6088240" y="1327182"/>
            <a:ext cx="1422654"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3810428" y="1327182"/>
            <a:ext cx="4555623"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2">
                    <a:lumMod val="75000"/>
                  </a:schemeClr>
                </a:solidFill>
                <a:latin typeface="Myriad Pro"/>
              </a:rPr>
              <a:t>More than </a:t>
            </a:r>
            <a:r>
              <a:rPr lang="en-US" sz="1400" b="1" dirty="0">
                <a:solidFill>
                  <a:schemeClr val="tx2">
                    <a:lumMod val="75000"/>
                  </a:schemeClr>
                </a:solidFill>
                <a:latin typeface="Myriad Pro"/>
              </a:rPr>
              <a:t>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lstStyle/>
          <a:p>
            <a:r>
              <a:rPr lang="en-US" dirty="0"/>
              <a:t>oneM2M Partnership Project</a:t>
            </a:r>
          </a:p>
        </p:txBody>
      </p:sp>
      <p:grpSp>
        <p:nvGrpSpPr>
          <p:cNvPr id="53" name="Group 52">
            <a:extLst>
              <a:ext uri="{FF2B5EF4-FFF2-40B4-BE49-F238E27FC236}">
                <a16:creationId xmlns:a16="http://schemas.microsoft.com/office/drawing/2014/main" id="{CA40462B-1C33-4865-A3E3-CEB947AABA8E}"/>
              </a:ext>
            </a:extLst>
          </p:cNvPr>
          <p:cNvGrpSpPr/>
          <p:nvPr/>
        </p:nvGrpSpPr>
        <p:grpSpPr>
          <a:xfrm>
            <a:off x="5039916" y="52940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a16="http://schemas.microsoft.com/office/drawing/2014/main" id="{8DAF238B-508A-482D-9F79-6FFF56428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8823325" y="6169968"/>
            <a:ext cx="3076483" cy="230832"/>
          </a:xfrm>
          <a:prstGeom prst="rect">
            <a:avLst/>
          </a:prstGeom>
          <a:noFill/>
        </p:spPr>
        <p:txBody>
          <a:bodyPr wrap="none" rtlCol="0">
            <a:spAutoFit/>
          </a:bodyPr>
          <a:lstStyle/>
          <a:p>
            <a:r>
              <a:rPr lang="en-US" sz="900" dirty="0">
                <a:latin typeface="Myriad Pro"/>
              </a:rPr>
              <a:t>[1] </a:t>
            </a:r>
            <a:r>
              <a:rPr lang="en-US" sz="900" dirty="0">
                <a:latin typeface="Myriad Pro"/>
                <a:hlinkClick r:id="rId12"/>
              </a:rPr>
              <a:t>Partnership Agreement</a:t>
            </a:r>
            <a:r>
              <a:rPr lang="en-US" sz="900" dirty="0">
                <a:latin typeface="Myriad Pro"/>
              </a:rPr>
              <a:t> V 2.0 (Approved March 2013)</a:t>
            </a:r>
          </a:p>
        </p:txBody>
      </p:sp>
    </p:spTree>
    <p:extLst>
      <p:ext uri="{BB962C8B-B14F-4D97-AF65-F5344CB8AC3E}">
        <p14:creationId xmlns:p14="http://schemas.microsoft.com/office/powerpoint/2010/main" val="193726163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feil nach rechts 8"/>
          <p:cNvSpPr/>
          <p:nvPr/>
        </p:nvSpPr>
        <p:spPr>
          <a:xfrm>
            <a:off x="334696" y="2093367"/>
            <a:ext cx="4725967" cy="3479709"/>
          </a:xfrm>
          <a:prstGeom prst="rightArrow">
            <a:avLst>
              <a:gd name="adj1" fmla="val 50000"/>
              <a:gd name="adj2" fmla="val 40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liennummernplatzhalter 4"/>
          <p:cNvSpPr>
            <a:spLocks noGrp="1"/>
          </p:cNvSpPr>
          <p:nvPr>
            <p:ph type="sldNum" sz="quarter" idx="12"/>
          </p:nvPr>
        </p:nvSpPr>
        <p:spPr/>
        <p:txBody>
          <a:bodyPr/>
          <a:lstStyle/>
          <a:p>
            <a:fld id="{163F5A94-8458-4F17-AD3C-1A083E20221D}" type="slidenum">
              <a:rPr lang="en-US" smtClean="0"/>
              <a:t>30</a:t>
            </a:fld>
            <a:endParaRPr lang="en-US"/>
          </a:p>
        </p:txBody>
      </p:sp>
      <p:sp>
        <p:nvSpPr>
          <p:cNvPr id="6" name="Titel 5"/>
          <p:cNvSpPr>
            <a:spLocks noGrp="1"/>
          </p:cNvSpPr>
          <p:nvPr>
            <p:ph type="title"/>
          </p:nvPr>
        </p:nvSpPr>
        <p:spPr/>
        <p:txBody>
          <a:bodyPr>
            <a:normAutofit/>
          </a:bodyPr>
          <a:lstStyle/>
          <a:p>
            <a:r>
              <a:rPr lang="en-US" dirty="0"/>
              <a:t>Publicly Accessible Links</a:t>
            </a:r>
          </a:p>
        </p:txBody>
      </p:sp>
      <p:pic>
        <p:nvPicPr>
          <p:cNvPr id="4" name="Grafik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349" y="1173570"/>
            <a:ext cx="6499593" cy="5319305"/>
          </a:xfrm>
          <a:prstGeom prst="rect">
            <a:avLst/>
          </a:prstGeom>
        </p:spPr>
      </p:pic>
      <p:sp>
        <p:nvSpPr>
          <p:cNvPr id="8" name="Textfeld 7"/>
          <p:cNvSpPr txBox="1"/>
          <p:nvPr/>
        </p:nvSpPr>
        <p:spPr>
          <a:xfrm>
            <a:off x="334696" y="3123903"/>
            <a:ext cx="4294124" cy="1261884"/>
          </a:xfrm>
          <a:prstGeom prst="rect">
            <a:avLst/>
          </a:prstGeom>
          <a:noFill/>
        </p:spPr>
        <p:txBody>
          <a:bodyPr wrap="none" rtlCol="0">
            <a:spAutoFit/>
          </a:bodyPr>
          <a:lstStyle/>
          <a:p>
            <a:r>
              <a:rPr lang="en-US" sz="4000" dirty="0">
                <a:solidFill>
                  <a:schemeClr val="bg1"/>
                </a:solidFill>
              </a:rPr>
              <a:t>Developer Guides </a:t>
            </a:r>
          </a:p>
          <a:p>
            <a:r>
              <a:rPr lang="en-US" dirty="0">
                <a:solidFill>
                  <a:schemeClr val="bg1"/>
                </a:solidFill>
              </a:rPr>
              <a:t>are now accessible via the public link:</a:t>
            </a:r>
          </a:p>
          <a:p>
            <a:r>
              <a:rPr lang="en-US" dirty="0">
                <a:solidFill>
                  <a:schemeClr val="bg1"/>
                </a:solidFill>
                <a:hlinkClick r:id="rId2"/>
              </a:rPr>
              <a:t>http://www.onem2m.org/developer-guides</a:t>
            </a:r>
            <a:endParaRPr lang="en-US" dirty="0">
              <a:solidFill>
                <a:schemeClr val="bg1"/>
              </a:solidFill>
            </a:endParaRPr>
          </a:p>
        </p:txBody>
      </p:sp>
    </p:spTree>
    <p:extLst>
      <p:ext uri="{BB962C8B-B14F-4D97-AF65-F5344CB8AC3E}">
        <p14:creationId xmlns:p14="http://schemas.microsoft.com/office/powerpoint/2010/main" val="1136007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38901" y="1896389"/>
            <a:ext cx="6405738" cy="3929641"/>
          </a:xfrm>
        </p:spPr>
        <p:txBody>
          <a:bodyPr>
            <a:noAutofit/>
          </a:bodyPr>
          <a:lstStyle/>
          <a:p>
            <a:r>
              <a:rPr lang="en-US" sz="2400" dirty="0">
                <a:latin typeface="Myriad Pro"/>
              </a:rPr>
              <a:t>Web Site</a:t>
            </a:r>
          </a:p>
          <a:p>
            <a:pPr lvl="1"/>
            <a:r>
              <a:rPr lang="en-US" sz="1800" dirty="0">
                <a:latin typeface="Myriad Pro"/>
              </a:rPr>
              <a:t>http://www.oneM2M.org</a:t>
            </a:r>
          </a:p>
          <a:p>
            <a:r>
              <a:rPr lang="en-US" sz="2400" dirty="0">
                <a:latin typeface="Myriad Pro"/>
              </a:rPr>
              <a:t>Developer Guides</a:t>
            </a:r>
          </a:p>
          <a:p>
            <a:pPr lvl="1"/>
            <a:r>
              <a:rPr lang="en-US" sz="2000" dirty="0">
                <a:latin typeface="Myriad Pro"/>
              </a:rPr>
              <a:t>http://www.onem2m.org/developer-guides</a:t>
            </a:r>
          </a:p>
          <a:p>
            <a:r>
              <a:rPr lang="en-US" sz="2400" dirty="0">
                <a:latin typeface="Myriad Pro"/>
              </a:rPr>
              <a:t>Technical Questions</a:t>
            </a:r>
          </a:p>
          <a:p>
            <a:pPr lvl="1"/>
            <a:r>
              <a:rPr lang="en-US" sz="1800" dirty="0">
                <a:latin typeface="Myriad Pro"/>
              </a:rPr>
              <a:t>http://www.onem2m.org/technical/technical-questions</a:t>
            </a:r>
          </a:p>
          <a:p>
            <a:r>
              <a:rPr lang="en-US" sz="2400" dirty="0">
                <a:latin typeface="Myriad Pro"/>
              </a:rPr>
              <a:t>Published Specifications</a:t>
            </a:r>
          </a:p>
          <a:p>
            <a:pPr lvl="1"/>
            <a:r>
              <a:rPr lang="en-US" sz="1800" dirty="0">
                <a:latin typeface="Myriad Pro"/>
              </a:rPr>
              <a:t>http://www.onem2m.org/technical/published-documents</a:t>
            </a:r>
          </a:p>
          <a:p>
            <a:r>
              <a:rPr lang="en-US" sz="2400" dirty="0">
                <a:latin typeface="Myriad Pro"/>
              </a:rPr>
              <a:t>Documents developed in oneM2M</a:t>
            </a:r>
          </a:p>
          <a:p>
            <a:pPr lvl="1"/>
            <a:r>
              <a:rPr lang="en-US" sz="1800" dirty="0">
                <a:latin typeface="Myriad Pro"/>
              </a:rPr>
              <a:t>http://www.onem2m.org/technical/latest-drafts</a:t>
            </a:r>
          </a:p>
        </p:txBody>
      </p:sp>
      <p:sp>
        <p:nvSpPr>
          <p:cNvPr id="5" name="Foliennummernplatzhalter 4"/>
          <p:cNvSpPr>
            <a:spLocks noGrp="1"/>
          </p:cNvSpPr>
          <p:nvPr>
            <p:ph type="sldNum" sz="quarter" idx="12"/>
          </p:nvPr>
        </p:nvSpPr>
        <p:spPr/>
        <p:txBody>
          <a:bodyPr/>
          <a:lstStyle/>
          <a:p>
            <a:fld id="{163F5A94-8458-4F17-AD3C-1A083E20221D}" type="slidenum">
              <a:rPr lang="en-US" smtClean="0"/>
              <a:t>31</a:t>
            </a:fld>
            <a:endParaRPr lang="en-US"/>
          </a:p>
        </p:txBody>
      </p:sp>
      <p:sp>
        <p:nvSpPr>
          <p:cNvPr id="6" name="Titel 5"/>
          <p:cNvSpPr>
            <a:spLocks noGrp="1"/>
          </p:cNvSpPr>
          <p:nvPr>
            <p:ph type="title"/>
          </p:nvPr>
        </p:nvSpPr>
        <p:spPr/>
        <p:txBody>
          <a:bodyPr>
            <a:normAutofit/>
          </a:bodyPr>
          <a:lstStyle/>
          <a:p>
            <a:r>
              <a:rPr lang="en-US" dirty="0"/>
              <a:t>Publicly Accessible Links</a:t>
            </a:r>
          </a:p>
        </p:txBody>
      </p:sp>
      <p:sp>
        <p:nvSpPr>
          <p:cNvPr id="7" name="Inhaltsplatzhalter 2"/>
          <p:cNvSpPr txBox="1">
            <a:spLocks/>
          </p:cNvSpPr>
          <p:nvPr/>
        </p:nvSpPr>
        <p:spPr>
          <a:xfrm>
            <a:off x="6322845" y="1896389"/>
            <a:ext cx="5738526" cy="1926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yriad Pro"/>
              </a:rPr>
              <a:t>Webinars</a:t>
            </a:r>
          </a:p>
          <a:p>
            <a:pPr lvl="1"/>
            <a:r>
              <a:rPr lang="en-US" sz="2000" dirty="0">
                <a:latin typeface="Myriad Pro"/>
              </a:rPr>
              <a:t>http://www.onem2m.org/technical/webinars</a:t>
            </a:r>
          </a:p>
          <a:p>
            <a:r>
              <a:rPr lang="en-US" sz="2400" dirty="0">
                <a:latin typeface="Myriad Pro"/>
              </a:rPr>
              <a:t>YouTube Channel</a:t>
            </a:r>
          </a:p>
          <a:p>
            <a:pPr lvl="1"/>
            <a:r>
              <a:rPr lang="en-US" sz="1800" dirty="0">
                <a:latin typeface="Myriad Pro"/>
              </a:rPr>
              <a:t>https://www.youtube.com/c/onem2morg</a:t>
            </a:r>
          </a:p>
          <a:p>
            <a:r>
              <a:rPr lang="en-US" sz="2400" dirty="0">
                <a:latin typeface="Myriad Pro"/>
              </a:rPr>
              <a:t>Events</a:t>
            </a:r>
          </a:p>
          <a:p>
            <a:pPr lvl="1"/>
            <a:r>
              <a:rPr lang="en-US" sz="1800" dirty="0">
                <a:latin typeface="Myriad Pro"/>
              </a:rPr>
              <a:t>http://www.onem2m.org/news-events/events</a:t>
            </a:r>
          </a:p>
        </p:txBody>
      </p:sp>
    </p:spTree>
    <p:extLst>
      <p:ext uri="{BB962C8B-B14F-4D97-AF65-F5344CB8AC3E}">
        <p14:creationId xmlns:p14="http://schemas.microsoft.com/office/powerpoint/2010/main" val="197609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4119340"/>
            <a:ext cx="9539029" cy="17744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provides strategic direction to oneM2M </a:t>
            </a:r>
          </a:p>
          <a:p>
            <a:pPr marL="285750" indent="-285750">
              <a:buFont typeface="Arial" panose="020B0604020202020204" pitchFamily="34" charset="0"/>
              <a:buChar char="•"/>
            </a:pPr>
            <a:r>
              <a:rPr lang="en-US" sz="2000" dirty="0">
                <a:solidFill>
                  <a:schemeClr val="tx1"/>
                </a:solidFill>
                <a:latin typeface="Myriad Pro"/>
              </a:rPr>
              <a:t>has the right to:</a:t>
            </a:r>
          </a:p>
          <a:p>
            <a:pPr marL="800100" lvl="1" indent="-342900">
              <a:buFont typeface="Arial" panose="020B0604020202020204" pitchFamily="34" charset="0"/>
              <a:buChar char="•"/>
            </a:pPr>
            <a:r>
              <a:rPr lang="en-US" dirty="0">
                <a:solidFill>
                  <a:srgbClr val="C00000"/>
                </a:solidFill>
                <a:latin typeface="Myriad Pro" panose="020B0503030403020204" charset="0"/>
              </a:rPr>
              <a:t>Attend, participate and vote </a:t>
            </a:r>
            <a:r>
              <a:rPr lang="en-US" dirty="0">
                <a:solidFill>
                  <a:schemeClr val="tx1">
                    <a:lumMod val="95000"/>
                    <a:lumOff val="5000"/>
                  </a:schemeClr>
                </a:solidFill>
                <a:latin typeface="Myriad Pro" panose="020B0503030403020204" charset="0"/>
              </a:rPr>
              <a:t>in meetings of the </a:t>
            </a:r>
            <a:r>
              <a:rPr lang="en-US"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dirty="0">
                <a:solidFill>
                  <a:srgbClr val="C00000"/>
                </a:solidFill>
                <a:latin typeface="Myriad Pro" panose="020B0503030403020204" charset="0"/>
              </a:rPr>
              <a:t>Attend, participate and vote </a:t>
            </a:r>
            <a:r>
              <a:rPr lang="en-US" dirty="0">
                <a:solidFill>
                  <a:schemeClr val="tx1">
                    <a:lumMod val="95000"/>
                    <a:lumOff val="5000"/>
                  </a:schemeClr>
                </a:solidFill>
                <a:latin typeface="Myriad Pro" panose="020B0503030403020204" charset="0"/>
              </a:rPr>
              <a:t>in meetings of the </a:t>
            </a:r>
            <a:r>
              <a:rPr lang="en-US" dirty="0">
                <a:solidFill>
                  <a:srgbClr val="C00000"/>
                </a:solidFill>
                <a:latin typeface="Myriad Pro" panose="020B0503030403020204" charset="0"/>
              </a:rPr>
              <a:t>Technical Plenary </a:t>
            </a:r>
            <a:r>
              <a:rPr lang="en-US" dirty="0">
                <a:solidFill>
                  <a:schemeClr val="tx1">
                    <a:lumMod val="95000"/>
                    <a:lumOff val="5000"/>
                  </a:schemeClr>
                </a:solidFill>
                <a:latin typeface="Myriad Pro" panose="020B0503030403020204" charset="0"/>
              </a:rPr>
              <a:t>and its subgroups</a:t>
            </a:r>
          </a:p>
        </p:txBody>
      </p:sp>
      <p:sp>
        <p:nvSpPr>
          <p:cNvPr id="9" name="Rounded Rectangle 25"/>
          <p:cNvSpPr/>
          <p:nvPr/>
        </p:nvSpPr>
        <p:spPr>
          <a:xfrm>
            <a:off x="2158599" y="1534524"/>
            <a:ext cx="9539029" cy="23946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provides strategic direction to oneM2M </a:t>
            </a:r>
          </a:p>
          <a:p>
            <a:pPr marL="285750" indent="-285750">
              <a:buFont typeface="Arial" panose="020B0604020202020204" pitchFamily="34" charset="0"/>
              <a:buChar char="•"/>
            </a:pPr>
            <a:r>
              <a:rPr lang="en-US" sz="2000" dirty="0">
                <a:solidFill>
                  <a:schemeClr val="tx1"/>
                </a:solidFill>
                <a:latin typeface="Myriad Pro"/>
              </a:rPr>
              <a:t>convert/transpose/publish all relevant Technical Specifications and Technical Reports into its own deliverables through its normal processes</a:t>
            </a:r>
          </a:p>
          <a:p>
            <a:pPr marL="285750" indent="-285750">
              <a:buFont typeface="Arial" panose="020B0604020202020204" pitchFamily="34" charset="0"/>
              <a:buChar char="•"/>
            </a:pPr>
            <a:r>
              <a:rPr lang="en-US" sz="2000" dirty="0">
                <a:solidFill>
                  <a:schemeClr val="tx1"/>
                </a:solidFill>
                <a:latin typeface="Myriad Pro"/>
              </a:rPr>
              <a:t>has the right to:</a:t>
            </a:r>
          </a:p>
          <a:p>
            <a:pPr marL="800100" lvl="1" indent="-342900">
              <a:buFont typeface="Arial" panose="020B0604020202020204" pitchFamily="34" charset="0"/>
              <a:buChar char="•"/>
            </a:pPr>
            <a:r>
              <a:rPr lang="en-US" dirty="0">
                <a:solidFill>
                  <a:srgbClr val="C00000"/>
                </a:solidFill>
                <a:latin typeface="Myriad Pro" panose="020B0503030403020204" charset="0"/>
              </a:rPr>
              <a:t>Attend, participate and vote </a:t>
            </a:r>
            <a:r>
              <a:rPr lang="en-US" dirty="0">
                <a:solidFill>
                  <a:schemeClr val="tx1">
                    <a:lumMod val="95000"/>
                    <a:lumOff val="5000"/>
                  </a:schemeClr>
                </a:solidFill>
                <a:latin typeface="Myriad Pro" panose="020B0503030403020204" charset="0"/>
              </a:rPr>
              <a:t>in meetings of the </a:t>
            </a:r>
            <a:r>
              <a:rPr lang="en-US"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dirty="0">
                <a:solidFill>
                  <a:srgbClr val="C00000"/>
                </a:solidFill>
                <a:latin typeface="Myriad Pro" panose="020B0503030403020204" charset="0"/>
              </a:rPr>
              <a:t>Admit</a:t>
            </a:r>
            <a:r>
              <a:rPr lang="en-US" dirty="0">
                <a:solidFill>
                  <a:schemeClr val="tx1">
                    <a:lumMod val="95000"/>
                    <a:lumOff val="5000"/>
                  </a:schemeClr>
                </a:solidFill>
                <a:latin typeface="Myriad Pro" panose="020B0503030403020204" charset="0"/>
              </a:rPr>
              <a:t> organizations as oneM2M </a:t>
            </a:r>
            <a:r>
              <a:rPr lang="en-US" dirty="0">
                <a:solidFill>
                  <a:srgbClr val="C00000"/>
                </a:solidFill>
                <a:latin typeface="Myriad Pro" panose="020B0503030403020204" charset="0"/>
              </a:rPr>
              <a:t>Members</a:t>
            </a:r>
            <a:r>
              <a:rPr lang="en-US" dirty="0">
                <a:solidFill>
                  <a:schemeClr val="tx1">
                    <a:lumMod val="95000"/>
                    <a:lumOff val="5000"/>
                  </a:schemeClr>
                </a:solidFill>
                <a:latin typeface="Myriad Pro" panose="020B0503030403020204" charset="0"/>
              </a:rPr>
              <a:t> to facilitate the technical work</a:t>
            </a:r>
          </a:p>
          <a:p>
            <a:pPr marL="800100" lvl="1" indent="-342900">
              <a:buFont typeface="Arial" panose="020B0604020202020204" pitchFamily="34" charset="0"/>
              <a:buChar char="•"/>
            </a:pPr>
            <a:r>
              <a:rPr lang="en-US" dirty="0">
                <a:solidFill>
                  <a:srgbClr val="C00000"/>
                </a:solidFill>
                <a:latin typeface="Myriad Pro" panose="020B0503030403020204" charset="0"/>
              </a:rPr>
              <a:t>Attend</a:t>
            </a:r>
            <a:r>
              <a:rPr lang="en-US" dirty="0">
                <a:solidFill>
                  <a:schemeClr val="tx1">
                    <a:lumMod val="95000"/>
                    <a:lumOff val="5000"/>
                  </a:schemeClr>
                </a:solidFill>
                <a:latin typeface="Myriad Pro" panose="020B0503030403020204" charset="0"/>
              </a:rPr>
              <a:t> meetings of the </a:t>
            </a:r>
            <a:r>
              <a:rPr lang="en-US" dirty="0">
                <a:solidFill>
                  <a:srgbClr val="C00000"/>
                </a:solidFill>
                <a:latin typeface="Myriad Pro" panose="020B0503030403020204" charset="0"/>
              </a:rPr>
              <a:t>Technical Plenary </a:t>
            </a:r>
            <a:r>
              <a:rPr lang="en-US" dirty="0">
                <a:solidFill>
                  <a:schemeClr val="tx1">
                    <a:lumMod val="95000"/>
                    <a:lumOff val="5000"/>
                  </a:schemeClr>
                </a:solidFill>
                <a:latin typeface="Myriad Pro" panose="020B0503030403020204" charset="0"/>
              </a:rPr>
              <a:t>and its subgroups</a:t>
            </a:r>
          </a:p>
        </p:txBody>
      </p:sp>
      <p:sp>
        <p:nvSpPr>
          <p:cNvPr id="11" name="Rounded Rectangle 22"/>
          <p:cNvSpPr/>
          <p:nvPr/>
        </p:nvSpPr>
        <p:spPr>
          <a:xfrm>
            <a:off x="379085" y="4119340"/>
            <a:ext cx="2300378" cy="1774479"/>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79085" y="1534524"/>
            <a:ext cx="2300378" cy="2394680"/>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1</a:t>
            </a:r>
          </a:p>
        </p:txBody>
      </p:sp>
    </p:spTree>
    <p:extLst>
      <p:ext uri="{BB962C8B-B14F-4D97-AF65-F5344CB8AC3E}">
        <p14:creationId xmlns:p14="http://schemas.microsoft.com/office/powerpoint/2010/main" val="22896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Observers</a:t>
              </a: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panose="020B0503030403020204" charset="0"/>
                </a:rPr>
                <a:t>attend &amp; provide </a:t>
              </a:r>
              <a:r>
                <a:rPr lang="en-US" dirty="0">
                  <a:solidFill>
                    <a:srgbClr val="C00000"/>
                  </a:solidFill>
                  <a:latin typeface="Myriad Pro" panose="020B0503030403020204" charset="0"/>
                </a:rPr>
                <a:t>input to </a:t>
              </a:r>
              <a:r>
                <a:rPr lang="en-US" dirty="0">
                  <a:solidFill>
                    <a:schemeClr val="tx1"/>
                  </a:solidFill>
                  <a:latin typeface="Myriad Pro" panose="020B0503030403020204" charset="0"/>
                </a:rPr>
                <a:t>the </a:t>
              </a:r>
              <a:r>
                <a:rPr lang="en-US" dirty="0">
                  <a:solidFill>
                    <a:srgbClr val="C00000"/>
                  </a:solidFill>
                  <a:latin typeface="Myriad Pro" panose="020B0503030403020204" charset="0"/>
                </a:rPr>
                <a:t>Technical Plenary </a:t>
              </a:r>
              <a:r>
                <a:rPr lang="en-US" dirty="0">
                  <a:solidFill>
                    <a:schemeClr val="tx1"/>
                  </a:solidFill>
                  <a:latin typeface="Myriad Pro" panose="020B0503030403020204" charset="0"/>
                </a:rPr>
                <a:t>and its subgroups</a:t>
              </a:r>
            </a:p>
            <a:p>
              <a:pPr marL="742950" lvl="1" indent="-285750">
                <a:buFont typeface="Arial" panose="020B0604020202020204" pitchFamily="34" charset="0"/>
                <a:buChar char="•"/>
              </a:pPr>
              <a:r>
                <a:rPr lang="en-US" dirty="0">
                  <a:solidFill>
                    <a:schemeClr val="tx1"/>
                  </a:solidFill>
                  <a:latin typeface="Myriad Pro" panose="020B0503030403020204" charset="0"/>
                </a:rPr>
                <a:t>have </a:t>
              </a:r>
              <a:r>
                <a:rPr lang="en-US" dirty="0">
                  <a:solidFill>
                    <a:srgbClr val="B42025"/>
                  </a:solidFill>
                  <a:latin typeface="Myriad Pro" panose="020B0503030403020204" charset="0"/>
                </a:rPr>
                <a:t>one vote per admitting Partner Type 1 </a:t>
              </a:r>
              <a:r>
                <a:rPr lang="en-US" dirty="0">
                  <a:solidFill>
                    <a:schemeClr val="tx1"/>
                  </a:solidFill>
                  <a:latin typeface="Myriad Pro" panose="020B0503030403020204" charset="0"/>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Member</a:t>
              </a: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a:t>
              </a:r>
              <a:r>
                <a:rPr lang="en-US" dirty="0">
                  <a:solidFill>
                    <a:srgbClr val="C00000"/>
                  </a:solidFill>
                  <a:latin typeface="Myriad Pro"/>
                </a:rPr>
                <a:t>input to </a:t>
              </a:r>
              <a:r>
                <a:rPr lang="en-US" dirty="0">
                  <a:solidFill>
                    <a:schemeClr val="tx1"/>
                  </a:solidFill>
                  <a:latin typeface="Myriad Pro"/>
                </a:rPr>
                <a:t>the </a:t>
              </a:r>
              <a:r>
                <a:rPr lang="en-US" dirty="0">
                  <a:solidFill>
                    <a:srgbClr val="C00000"/>
                  </a:solidFill>
                  <a:latin typeface="Myriad Pro"/>
                </a:rPr>
                <a:t>Technical Plenary </a:t>
              </a:r>
              <a:r>
                <a:rPr lang="en-US" dirty="0">
                  <a:solidFill>
                    <a:schemeClr val="tx1"/>
                  </a:solidFill>
                  <a:latin typeface="Myriad Pro"/>
                </a:rPr>
                <a:t>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Associate</a:t>
              </a:r>
            </a:p>
          </p:txBody>
        </p:sp>
      </p:grpSp>
    </p:spTree>
    <p:extLst>
      <p:ext uri="{BB962C8B-B14F-4D97-AF65-F5344CB8AC3E}">
        <p14:creationId xmlns:p14="http://schemas.microsoft.com/office/powerpoint/2010/main" val="149662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3F5A94-8458-4F17-AD3C-1A083E20221D}" type="slidenum">
              <a:rPr lang="en-US" smtClean="0"/>
              <a:t>6</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grpSp>
        <p:nvGrpSpPr>
          <p:cNvPr id="61" name="Group 60">
            <a:extLst>
              <a:ext uri="{FF2B5EF4-FFF2-40B4-BE49-F238E27FC236}">
                <a16:creationId xmlns:a16="http://schemas.microsoft.com/office/drawing/2014/main" id="{938BD06E-806D-41B6-B850-B26CA524FE7A}"/>
              </a:ext>
            </a:extLst>
          </p:cNvPr>
          <p:cNvGrpSpPr/>
          <p:nvPr/>
        </p:nvGrpSpPr>
        <p:grpSpPr>
          <a:xfrm>
            <a:off x="3966818" y="1205212"/>
            <a:ext cx="5486403" cy="2397474"/>
            <a:chOff x="4054642" y="1316720"/>
            <a:chExt cx="5486403" cy="3078551"/>
          </a:xfrm>
        </p:grpSpPr>
        <p:sp>
          <p:nvSpPr>
            <p:cNvPr id="6" name="Rectangle: Rounded Corners 5">
              <a:extLst>
                <a:ext uri="{FF2B5EF4-FFF2-40B4-BE49-F238E27FC236}">
                  <a16:creationId xmlns:a16="http://schemas.microsoft.com/office/drawing/2014/main" id="{A0ADA59D-5EA5-481C-9AAB-BAA39BF6D712}"/>
                </a:ext>
              </a:extLst>
            </p:cNvPr>
            <p:cNvSpPr/>
            <p:nvPr/>
          </p:nvSpPr>
          <p:spPr>
            <a:xfrm>
              <a:off x="4054642" y="1495556"/>
              <a:ext cx="1780674" cy="10514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a16="http://schemas.microsoft.com/office/drawing/2014/main" id="{1ACE7610-5931-4F7E-9C63-0C7F85342EBB}"/>
                </a:ext>
              </a:extLst>
            </p:cNvPr>
            <p:cNvSpPr/>
            <p:nvPr/>
          </p:nvSpPr>
          <p:spPr>
            <a:xfrm>
              <a:off x="4054642" y="3308418"/>
              <a:ext cx="1925053" cy="1086853"/>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a16="http://schemas.microsoft.com/office/drawing/2014/main" id="{E56BABC5-A296-43A5-BDDE-88E201BD08EF}"/>
                </a:ext>
              </a:extLst>
            </p:cNvPr>
            <p:cNvSpPr/>
            <p:nvPr/>
          </p:nvSpPr>
          <p:spPr>
            <a:xfrm>
              <a:off x="7299160" y="1316720"/>
              <a:ext cx="2241885" cy="2881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a16="http://schemas.microsoft.com/office/drawing/2014/main" id="{0EC3DEA6-BA6B-4C03-8EE2-6548B4D792F4}"/>
                </a:ext>
              </a:extLst>
            </p:cNvPr>
            <p:cNvSpPr/>
            <p:nvPr/>
          </p:nvSpPr>
          <p:spPr>
            <a:xfrm>
              <a:off x="7287128" y="1649305"/>
              <a:ext cx="2241885" cy="275742"/>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a16="http://schemas.microsoft.com/office/drawing/2014/main" id="{F991CDAB-96C9-4701-8E60-0B235E24D3B6}"/>
                </a:ext>
              </a:extLst>
            </p:cNvPr>
            <p:cNvSpPr/>
            <p:nvPr/>
          </p:nvSpPr>
          <p:spPr>
            <a:xfrm>
              <a:off x="7295160" y="2312060"/>
              <a:ext cx="2241885" cy="24640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a16="http://schemas.microsoft.com/office/drawing/2014/main" id="{DDE20910-98CB-4A7B-A1A3-2260EACB235D}"/>
                </a:ext>
              </a:extLst>
            </p:cNvPr>
            <p:cNvSpPr/>
            <p:nvPr/>
          </p:nvSpPr>
          <p:spPr>
            <a:xfrm>
              <a:off x="7299160" y="1969443"/>
              <a:ext cx="2241885" cy="28045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a16="http://schemas.microsoft.com/office/drawing/2014/main" id="{C78D3F73-4FFF-4594-B15A-DEA63F3BE135}"/>
                </a:ext>
              </a:extLst>
            </p:cNvPr>
            <p:cNvSpPr/>
            <p:nvPr/>
          </p:nvSpPr>
          <p:spPr>
            <a:xfrm>
              <a:off x="7281114" y="2616862"/>
              <a:ext cx="2241885" cy="25867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a16="http://schemas.microsoft.com/office/drawing/2014/main" id="{52A89CEA-AF09-4A6E-BFB3-804B6E92691B}"/>
                </a:ext>
              </a:extLst>
            </p:cNvPr>
            <p:cNvSpPr/>
            <p:nvPr/>
          </p:nvSpPr>
          <p:spPr>
            <a:xfrm>
              <a:off x="7291131" y="3370536"/>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a16="http://schemas.microsoft.com/office/drawing/2014/main" id="{58B796D1-9864-4FDB-8690-ED59454A4283}"/>
                </a:ext>
              </a:extLst>
            </p:cNvPr>
            <p:cNvSpPr/>
            <p:nvPr/>
          </p:nvSpPr>
          <p:spPr>
            <a:xfrm>
              <a:off x="7291134" y="3704506"/>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a16="http://schemas.microsoft.com/office/drawing/2014/main" id="{5E28D970-FB00-4664-9BDB-79A7FB3309C2}"/>
                </a:ext>
              </a:extLst>
            </p:cNvPr>
            <p:cNvSpPr/>
            <p:nvPr/>
          </p:nvSpPr>
          <p:spPr>
            <a:xfrm>
              <a:off x="7299151" y="4035460"/>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a16="http://schemas.microsoft.com/office/drawing/2014/main" id="{00CE9E9C-88BB-4FD8-AEA7-8A8A0BC2AD8E}"/>
                </a:ext>
              </a:extLst>
            </p:cNvPr>
            <p:cNvCxnSpPr>
              <a:cxnSpLocks/>
            </p:cNvCxnSpPr>
            <p:nvPr/>
          </p:nvCxnSpPr>
          <p:spPr>
            <a:xfrm>
              <a:off x="6785811" y="1460816"/>
              <a:ext cx="0" cy="1285385"/>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B927CECA-7325-4E60-A895-1E5E1BF07C0D}"/>
                </a:ext>
              </a:extLst>
            </p:cNvPr>
            <p:cNvCxnSpPr>
              <a:endCxn id="20" idx="1"/>
            </p:cNvCxnSpPr>
            <p:nvPr/>
          </p:nvCxnSpPr>
          <p:spPr>
            <a:xfrm>
              <a:off x="6785811" y="1460816"/>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172036B2-E9F9-46F3-B8E9-69954C94598E}"/>
                </a:ext>
              </a:extLst>
            </p:cNvPr>
            <p:cNvCxnSpPr/>
            <p:nvPr/>
          </p:nvCxnSpPr>
          <p:spPr>
            <a:xfrm>
              <a:off x="6797833" y="1781642"/>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14DAD654-DE63-4EDA-B458-CC0503FFCF7F}"/>
                </a:ext>
              </a:extLst>
            </p:cNvPr>
            <p:cNvCxnSpPr/>
            <p:nvPr/>
          </p:nvCxnSpPr>
          <p:spPr>
            <a:xfrm>
              <a:off x="6789814" y="2126807"/>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6F35661C-E5AE-46B7-936F-D4ECDAAB3AD8}"/>
                </a:ext>
              </a:extLst>
            </p:cNvPr>
            <p:cNvCxnSpPr/>
            <p:nvPr/>
          </p:nvCxnSpPr>
          <p:spPr>
            <a:xfrm>
              <a:off x="6785811" y="24185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7C22FBF3-66A7-4968-9201-1049748C5E2D}"/>
                </a:ext>
              </a:extLst>
            </p:cNvPr>
            <p:cNvCxnSpPr/>
            <p:nvPr/>
          </p:nvCxnSpPr>
          <p:spPr>
            <a:xfrm>
              <a:off x="6785811" y="27233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8160B69E-2378-4807-8924-6D48BC61CC55}"/>
                </a:ext>
              </a:extLst>
            </p:cNvPr>
            <p:cNvCxnSpPr>
              <a:stCxn id="6" idx="3"/>
            </p:cNvCxnSpPr>
            <p:nvPr/>
          </p:nvCxnSpPr>
          <p:spPr>
            <a:xfrm flipV="1">
              <a:off x="5835316" y="2021302"/>
              <a:ext cx="95049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141D02BF-DCB2-4A6C-AE1F-EFC3803F20FC}"/>
                </a:ext>
              </a:extLst>
            </p:cNvPr>
            <p:cNvCxnSpPr>
              <a:cxnSpLocks/>
            </p:cNvCxnSpPr>
            <p:nvPr/>
          </p:nvCxnSpPr>
          <p:spPr>
            <a:xfrm>
              <a:off x="6793822" y="3513659"/>
              <a:ext cx="0" cy="664925"/>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48012959-22EB-4286-86E4-AA28E76ECB3B}"/>
                </a:ext>
              </a:extLst>
            </p:cNvPr>
            <p:cNvCxnSpPr>
              <a:endCxn id="25" idx="1"/>
            </p:cNvCxnSpPr>
            <p:nvPr/>
          </p:nvCxnSpPr>
          <p:spPr>
            <a:xfrm>
              <a:off x="6793822" y="3507483"/>
              <a:ext cx="497309" cy="6178"/>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B68AB83A-415C-4673-A329-14CCC30C1230}"/>
                </a:ext>
              </a:extLst>
            </p:cNvPr>
            <p:cNvCxnSpPr>
              <a:endCxn id="26" idx="1"/>
            </p:cNvCxnSpPr>
            <p:nvPr/>
          </p:nvCxnSpPr>
          <p:spPr>
            <a:xfrm>
              <a:off x="6785811" y="3845014"/>
              <a:ext cx="505323" cy="2617"/>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535FB88E-EFFE-46E5-AB0D-C919E05C6EC3}"/>
                </a:ext>
              </a:extLst>
            </p:cNvPr>
            <p:cNvCxnSpPr>
              <a:endCxn id="27" idx="1"/>
            </p:cNvCxnSpPr>
            <p:nvPr/>
          </p:nvCxnSpPr>
          <p:spPr>
            <a:xfrm flipV="1">
              <a:off x="6807861" y="4178585"/>
              <a:ext cx="491290" cy="519"/>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a16="http://schemas.microsoft.com/office/drawing/2014/main" id="{255D62EF-944E-4B9A-8B41-EBB64355317F}"/>
                </a:ext>
              </a:extLst>
            </p:cNvPr>
            <p:cNvCxnSpPr>
              <a:cxnSpLocks/>
            </p:cNvCxnSpPr>
            <p:nvPr/>
          </p:nvCxnSpPr>
          <p:spPr>
            <a:xfrm>
              <a:off x="5979695" y="3851844"/>
              <a:ext cx="81412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62" name="Rectangle: Rounded Corners 61">
            <a:extLst>
              <a:ext uri="{FF2B5EF4-FFF2-40B4-BE49-F238E27FC236}">
                <a16:creationId xmlns:a16="http://schemas.microsoft.com/office/drawing/2014/main" id="{DF2211F2-8512-41EA-8533-F3FC9637EE99}"/>
              </a:ext>
            </a:extLst>
          </p:cNvPr>
          <p:cNvSpPr/>
          <p:nvPr/>
        </p:nvSpPr>
        <p:spPr>
          <a:xfrm>
            <a:off x="1243101" y="4123574"/>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RDM</a:t>
            </a:r>
          </a:p>
        </p:txBody>
      </p:sp>
      <p:sp>
        <p:nvSpPr>
          <p:cNvPr id="63" name="Rectangle: Rounded Corners 62">
            <a:extLst>
              <a:ext uri="{FF2B5EF4-FFF2-40B4-BE49-F238E27FC236}">
                <a16:creationId xmlns:a16="http://schemas.microsoft.com/office/drawing/2014/main" id="{AA979856-C006-4893-AAE8-640A15E3E3D0}"/>
              </a:ext>
            </a:extLst>
          </p:cNvPr>
          <p:cNvSpPr/>
          <p:nvPr/>
        </p:nvSpPr>
        <p:spPr>
          <a:xfrm>
            <a:off x="6380098" y="4109161"/>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TDE</a:t>
            </a:r>
          </a:p>
        </p:txBody>
      </p:sp>
      <p:sp>
        <p:nvSpPr>
          <p:cNvPr id="64" name="Rectangle: Rounded Corners 63">
            <a:extLst>
              <a:ext uri="{FF2B5EF4-FFF2-40B4-BE49-F238E27FC236}">
                <a16:creationId xmlns:a16="http://schemas.microsoft.com/office/drawing/2014/main" id="{5B4341E7-C1F5-450A-AE4F-AAE0FC87C23D}"/>
              </a:ext>
            </a:extLst>
          </p:cNvPr>
          <p:cNvSpPr/>
          <p:nvPr/>
        </p:nvSpPr>
        <p:spPr>
          <a:xfrm>
            <a:off x="3849393" y="410686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SDS</a:t>
            </a:r>
          </a:p>
        </p:txBody>
      </p:sp>
      <p:cxnSp>
        <p:nvCxnSpPr>
          <p:cNvPr id="69" name="Straight Connector 68">
            <a:extLst>
              <a:ext uri="{FF2B5EF4-FFF2-40B4-BE49-F238E27FC236}">
                <a16:creationId xmlns:a16="http://schemas.microsoft.com/office/drawing/2014/main" id="{161DFB64-D64A-4506-85AB-0B86D2FCB78B}"/>
              </a:ext>
            </a:extLst>
          </p:cNvPr>
          <p:cNvCxnSpPr/>
          <p:nvPr/>
        </p:nvCxnSpPr>
        <p:spPr>
          <a:xfrm>
            <a:off x="2331815" y="3898776"/>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id="{C9F07F7E-0AD5-4568-AC45-0507C53F6B90}"/>
              </a:ext>
            </a:extLst>
          </p:cNvPr>
          <p:cNvCxnSpPr>
            <a:endCxn id="62" idx="0"/>
          </p:cNvCxnSpPr>
          <p:nvPr/>
        </p:nvCxnSpPr>
        <p:spPr>
          <a:xfrm flipH="1">
            <a:off x="2323101" y="3898776"/>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id="{E21AFA85-EDFE-4796-B2F9-7BD533FFDDE9}"/>
              </a:ext>
            </a:extLst>
          </p:cNvPr>
          <p:cNvCxnSpPr>
            <a:endCxn id="64" idx="0"/>
          </p:cNvCxnSpPr>
          <p:nvPr/>
        </p:nvCxnSpPr>
        <p:spPr>
          <a:xfrm>
            <a:off x="4929344" y="3908972"/>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D4668AC4-40AC-4844-8959-FCD3CF6A9F66}"/>
              </a:ext>
            </a:extLst>
          </p:cNvPr>
          <p:cNvCxnSpPr/>
          <p:nvPr/>
        </p:nvCxnSpPr>
        <p:spPr>
          <a:xfrm>
            <a:off x="7460098" y="3920075"/>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id="{58BE5149-927E-4F40-B568-617D85096178}"/>
              </a:ext>
            </a:extLst>
          </p:cNvPr>
          <p:cNvCxnSpPr>
            <a:stCxn id="19" idx="2"/>
          </p:cNvCxnSpPr>
          <p:nvPr/>
        </p:nvCxnSpPr>
        <p:spPr>
          <a:xfrm flipH="1">
            <a:off x="4929344" y="3602686"/>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a16="http://schemas.microsoft.com/office/drawing/2014/main" id="{80B86CE3-392C-4B2F-9022-5E3C5A952284}"/>
              </a:ext>
            </a:extLst>
          </p:cNvPr>
          <p:cNvCxnSpPr>
            <a:cxnSpLocks/>
          </p:cNvCxnSpPr>
          <p:nvPr/>
        </p:nvCxnSpPr>
        <p:spPr>
          <a:xfrm flipH="1">
            <a:off x="4929345" y="2162392"/>
            <a:ext cx="880" cy="592940"/>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1243102" y="4930499"/>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WG1 – RDM  Chair: </a:t>
            </a:r>
          </a:p>
          <a:p>
            <a:r>
              <a:rPr lang="en-AU" sz="800" dirty="0">
                <a:latin typeface="Tele-GroteskNor" pitchFamily="2" charset="0"/>
              </a:rPr>
              <a:t>Shane He, Nokia ()</a:t>
            </a:r>
          </a:p>
          <a:p>
            <a:r>
              <a:rPr lang="en-AU" sz="800" dirty="0">
                <a:latin typeface="Tele-GroteskNor" pitchFamily="2" charset="0"/>
              </a:rPr>
              <a:t>Vice Chairs: </a:t>
            </a:r>
          </a:p>
          <a:p>
            <a:r>
              <a:rPr lang="en-US" sz="800" dirty="0" err="1">
                <a:latin typeface="Tele-GroteskNor" pitchFamily="2" charset="0"/>
              </a:rPr>
              <a:t>TaeHyun</a:t>
            </a:r>
            <a:r>
              <a:rPr lang="en-US" sz="800" dirty="0">
                <a:latin typeface="Tele-GroteskNor" pitchFamily="2" charset="0"/>
              </a:rPr>
              <a:t> Kim, </a:t>
            </a:r>
            <a:r>
              <a:rPr lang="en-US" sz="800" dirty="0" err="1">
                <a:latin typeface="Tele-GroteskNor" pitchFamily="2" charset="0"/>
              </a:rPr>
              <a:t>SyncTechno</a:t>
            </a:r>
            <a:r>
              <a:rPr lang="en-US" sz="800" dirty="0">
                <a:latin typeface="Tele-GroteskNor" pitchFamily="2" charset="0"/>
              </a:rPr>
              <a:t> Inc (CCSA)</a:t>
            </a:r>
          </a:p>
          <a:p>
            <a:r>
              <a:rPr lang="en-AU" sz="800" dirty="0">
                <a:latin typeface="Tele-GroteskNor" pitchFamily="2" charset="0"/>
              </a:rPr>
              <a:t>Marianne Mohali, Orange (ETSI)</a:t>
            </a:r>
          </a:p>
          <a:p>
            <a:endParaRPr lang="en-AU" sz="800" dirty="0">
              <a:latin typeface="Tele-GroteskNor" pitchFamily="2" charset="0"/>
            </a:endParaRPr>
          </a:p>
          <a:p>
            <a:r>
              <a:rPr lang="en-AU" sz="800" dirty="0">
                <a:latin typeface="Tele-GroteskNor" pitchFamily="2" charset="0"/>
              </a:rPr>
              <a:t>Secretariat Support: </a:t>
            </a:r>
          </a:p>
          <a:p>
            <a:r>
              <a:rPr lang="en-AU" sz="800">
                <a:latin typeface="Tele-GroteskNor" pitchFamily="2" charset="0"/>
              </a:rPr>
              <a:t>Joey Lee (TTA)</a:t>
            </a:r>
            <a:endParaRPr lang="en-AU" sz="800" dirty="0">
              <a:latin typeface="Tele-GroteskNor" pitchFamily="2" charset="0"/>
            </a:endParaRPr>
          </a:p>
        </p:txBody>
      </p:sp>
      <p:sp>
        <p:nvSpPr>
          <p:cNvPr id="52" name="Rechteck 51"/>
          <p:cNvSpPr/>
          <p:nvPr/>
        </p:nvSpPr>
        <p:spPr>
          <a:xfrm>
            <a:off x="3849393" y="4930499"/>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WG 2  SDS  Chair:</a:t>
            </a:r>
          </a:p>
          <a:p>
            <a:r>
              <a:rPr lang="en-AU" sz="800" dirty="0">
                <a:latin typeface="Tele-GroteskNor" pitchFamily="2" charset="0"/>
              </a:rPr>
              <a:t>vacant</a:t>
            </a:r>
          </a:p>
          <a:p>
            <a:r>
              <a:rPr lang="en-AU" sz="800" dirty="0">
                <a:latin typeface="Tele-GroteskNor" pitchFamily="2" charset="0"/>
              </a:rPr>
              <a:t>Vice Chairs: </a:t>
            </a:r>
          </a:p>
          <a:p>
            <a:r>
              <a:rPr lang="en-AU" sz="800" dirty="0">
                <a:latin typeface="Tele-GroteskNor" pitchFamily="2" charset="0"/>
              </a:rPr>
              <a:t>SeungMyeong Jeong, KETI</a:t>
            </a:r>
          </a:p>
          <a:p>
            <a:r>
              <a:rPr lang="en-AU" sz="800" dirty="0">
                <a:latin typeface="Tele-GroteskNor" pitchFamily="2" charset="0"/>
              </a:rPr>
              <a:t>Wei Zhou, </a:t>
            </a:r>
            <a:r>
              <a:rPr lang="en-AU" sz="800" dirty="0" err="1">
                <a:latin typeface="Tele-GroteskNor" pitchFamily="2" charset="0"/>
              </a:rPr>
              <a:t>Datang</a:t>
            </a:r>
            <a:r>
              <a:rPr lang="en-AU" sz="800" dirty="0">
                <a:latin typeface="Tele-GroteskNor" pitchFamily="2" charset="0"/>
              </a:rPr>
              <a:t> Telecom</a:t>
            </a:r>
          </a:p>
          <a:p>
            <a:r>
              <a:rPr lang="en-AU" sz="800" dirty="0">
                <a:latin typeface="Tele-GroteskNor" pitchFamily="2" charset="0"/>
              </a:rPr>
              <a:t>Poornima Shandilya, C-DOT</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 &amp; Victoria Mitchell (TIA)</a:t>
            </a:r>
          </a:p>
        </p:txBody>
      </p:sp>
      <p:sp>
        <p:nvSpPr>
          <p:cNvPr id="59" name="Rechteck 58"/>
          <p:cNvSpPr/>
          <p:nvPr/>
        </p:nvSpPr>
        <p:spPr>
          <a:xfrm>
            <a:off x="6380098" y="4910246"/>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WG3 – TDE Chairman: </a:t>
            </a:r>
            <a:br>
              <a:rPr lang="en-AU" sz="800" dirty="0">
                <a:latin typeface="Tele-GroteskNor" pitchFamily="2" charset="0"/>
              </a:rPr>
            </a:br>
            <a:r>
              <a:rPr lang="en-AU" sz="800" dirty="0">
                <a:latin typeface="Tele-GroteskNor" pitchFamily="2" charset="0"/>
              </a:rPr>
              <a:t>Andrew Min-</a:t>
            </a:r>
            <a:r>
              <a:rPr lang="en-AU" sz="800" dirty="0" err="1">
                <a:latin typeface="Tele-GroteskNor" pitchFamily="2" charset="0"/>
              </a:rPr>
              <a:t>gyu</a:t>
            </a:r>
            <a:r>
              <a:rPr lang="en-AU" sz="800" dirty="0">
                <a:latin typeface="Tele-GroteskNor" pitchFamily="2" charset="0"/>
              </a:rPr>
              <a:t> Han, </a:t>
            </a:r>
            <a:r>
              <a:rPr lang="en-AU" sz="800" dirty="0" err="1">
                <a:latin typeface="Tele-GroteskNor" pitchFamily="2" charset="0"/>
              </a:rPr>
              <a:t>Hansung</a:t>
            </a:r>
            <a:r>
              <a:rPr lang="en-AU" sz="800" dirty="0">
                <a:latin typeface="Tele-GroteskNor" pitchFamily="2" charset="0"/>
              </a:rPr>
              <a:t> University</a:t>
            </a:r>
          </a:p>
          <a:p>
            <a:r>
              <a:rPr lang="en-AU" sz="800" dirty="0">
                <a:latin typeface="Tele-GroteskNor" pitchFamily="2" charset="0"/>
              </a:rPr>
              <a:t>Vice Chairs: </a:t>
            </a:r>
            <a:br>
              <a:rPr lang="en-AU" sz="800" dirty="0">
                <a:latin typeface="Tele-GroteskNor" pitchFamily="2" charset="0"/>
              </a:rPr>
            </a:br>
            <a:r>
              <a:rPr lang="en-AU" sz="800" dirty="0">
                <a:latin typeface="Tele-GroteskNor" pitchFamily="2" charset="0"/>
              </a:rPr>
              <a:t>Bob Flynn, Exacta (ETSI)</a:t>
            </a:r>
          </a:p>
          <a:p>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fi-FI" sz="800">
                <a:latin typeface="Tele-GroteskNor" pitchFamily="2" charset="0"/>
              </a:rPr>
              <a:t>Katie Bagwill (ATIS) </a:t>
            </a:r>
            <a:r>
              <a:rPr lang="fi-FI" sz="800" dirty="0">
                <a:latin typeface="Tele-GroteskNor" pitchFamily="2" charset="0"/>
              </a:rPr>
              <a:t>&amp; Laurent Velez (ETSI)</a:t>
            </a:r>
            <a:endParaRPr lang="en-AU" sz="800" dirty="0">
              <a:latin typeface="Tele-GroteskNor" pitchFamily="2" charset="0"/>
            </a:endParaRPr>
          </a:p>
        </p:txBody>
      </p:sp>
      <p:sp>
        <p:nvSpPr>
          <p:cNvPr id="60" name="Textfeld 59"/>
          <p:cNvSpPr txBox="1"/>
          <p:nvPr/>
        </p:nvSpPr>
        <p:spPr>
          <a:xfrm rot="16200000">
            <a:off x="-987" y="1654861"/>
            <a:ext cx="1268630"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107888" y="4204945"/>
            <a:ext cx="3482434"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456892" y="4477996"/>
            <a:ext cx="1818126" cy="230832"/>
          </a:xfrm>
          <a:prstGeom prst="rect">
            <a:avLst/>
          </a:prstGeom>
          <a:noFill/>
        </p:spPr>
        <p:txBody>
          <a:bodyPr wrap="none" rtlCol="0">
            <a:spAutoFit/>
          </a:bodyPr>
          <a:lstStyle/>
          <a:p>
            <a:r>
              <a:rPr lang="en-US" sz="900" dirty="0"/>
              <a:t>Requirements and Domain Models</a:t>
            </a:r>
          </a:p>
        </p:txBody>
      </p:sp>
      <p:sp>
        <p:nvSpPr>
          <p:cNvPr id="65" name="Textfeld 64"/>
          <p:cNvSpPr txBox="1"/>
          <p:nvPr/>
        </p:nvSpPr>
        <p:spPr>
          <a:xfrm>
            <a:off x="8750701" y="4228202"/>
            <a:ext cx="1699376" cy="369332"/>
          </a:xfrm>
          <a:prstGeom prst="rect">
            <a:avLst/>
          </a:prstGeom>
          <a:noFill/>
        </p:spPr>
        <p:txBody>
          <a:bodyPr wrap="none" rtlCol="0">
            <a:spAutoFit/>
          </a:bodyPr>
          <a:lstStyle/>
          <a:p>
            <a:pPr algn="ctr"/>
            <a:r>
              <a:rPr lang="en-US" dirty="0">
                <a:solidFill>
                  <a:schemeClr val="tx2"/>
                </a:solidFill>
              </a:rPr>
              <a:t>Working Groups</a:t>
            </a:r>
          </a:p>
        </p:txBody>
      </p:sp>
      <p:sp>
        <p:nvSpPr>
          <p:cNvPr id="74" name="Textfeld 73"/>
          <p:cNvSpPr txBox="1"/>
          <p:nvPr/>
        </p:nvSpPr>
        <p:spPr>
          <a:xfrm>
            <a:off x="4183403" y="4477996"/>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559744" y="4477996"/>
            <a:ext cx="1818126" cy="230832"/>
          </a:xfrm>
          <a:prstGeom prst="rect">
            <a:avLst/>
          </a:prstGeom>
          <a:noFill/>
        </p:spPr>
        <p:txBody>
          <a:bodyPr wrap="none" rtlCol="0">
            <a:spAutoFit/>
          </a:bodyPr>
          <a:lstStyle/>
          <a:p>
            <a:r>
              <a:rPr lang="en-US" sz="900" dirty="0"/>
              <a:t>Testing and Developers Ecosystem</a:t>
            </a:r>
          </a:p>
        </p:txBody>
      </p:sp>
      <p:sp>
        <p:nvSpPr>
          <p:cNvPr id="77" name="Rechteck 76"/>
          <p:cNvSpPr/>
          <p:nvPr/>
        </p:nvSpPr>
        <p:spPr>
          <a:xfrm>
            <a:off x="1243101" y="2648394"/>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TP Chair:</a:t>
            </a:r>
          </a:p>
          <a:p>
            <a:r>
              <a:rPr lang="en-AU" sz="800" dirty="0">
                <a:latin typeface="Tele-GroteskNor" pitchFamily="2" charset="0"/>
              </a:rPr>
              <a:t>Roland Hechwartner, Deutsche Telekom (ETSI)</a:t>
            </a:r>
          </a:p>
          <a:p>
            <a:r>
              <a:rPr lang="en-AU" sz="800" dirty="0">
                <a:latin typeface="Tele-GroteskNor" pitchFamily="2" charset="0"/>
              </a:rPr>
              <a:t>Vice Chairs:</a:t>
            </a:r>
          </a:p>
          <a:p>
            <a:r>
              <a:rPr lang="en-AU" sz="800" dirty="0">
                <a:latin typeface="Tele-GroteskNor" pitchFamily="2" charset="0"/>
              </a:rPr>
              <a:t>Dale Seed, </a:t>
            </a:r>
            <a:r>
              <a:rPr lang="en-AU" sz="800" dirty="0" err="1">
                <a:latin typeface="Tele-GroteskNor" pitchFamily="2" charset="0"/>
              </a:rPr>
              <a:t>Convida</a:t>
            </a:r>
            <a:r>
              <a:rPr lang="en-AU" sz="800" dirty="0">
                <a:latin typeface="Tele-GroteskNor" pitchFamily="2" charset="0"/>
              </a:rPr>
              <a:t> Wireless  (TIA) </a:t>
            </a:r>
          </a:p>
          <a:p>
            <a:r>
              <a:rPr lang="en-AU" sz="800" dirty="0">
                <a:latin typeface="Tele-GroteskNor" pitchFamily="2" charset="0"/>
              </a:rPr>
              <a:t>JaeSeung Song, KETI  (TTA)  </a:t>
            </a:r>
          </a:p>
          <a:p>
            <a:r>
              <a:rPr lang="en-AU" sz="800" dirty="0">
                <a:latin typeface="Tele-GroteskNor" pitchFamily="2" charset="0"/>
              </a:rPr>
              <a:t> </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a:t>
            </a:r>
          </a:p>
        </p:txBody>
      </p:sp>
      <p:sp>
        <p:nvSpPr>
          <p:cNvPr id="78" name="Rechteck 77"/>
          <p:cNvSpPr/>
          <p:nvPr/>
        </p:nvSpPr>
        <p:spPr>
          <a:xfrm>
            <a:off x="1243101" y="1325986"/>
            <a:ext cx="2160000" cy="954107"/>
          </a:xfrm>
          <a:prstGeom prst="rect">
            <a:avLst/>
          </a:prstGeom>
          <a:solidFill>
            <a:schemeClr val="bg1">
              <a:lumMod val="95000"/>
            </a:schemeClr>
          </a:solidFill>
        </p:spPr>
        <p:txBody>
          <a:bodyPr wrap="square">
            <a:spAutoFit/>
          </a:bodyPr>
          <a:lstStyle/>
          <a:p>
            <a:r>
              <a:rPr lang="en-AU" sz="800" dirty="0">
                <a:latin typeface="Tele-GroteskNor" pitchFamily="2" charset="0"/>
              </a:rPr>
              <a:t>SC Chair: </a:t>
            </a:r>
          </a:p>
          <a:p>
            <a:r>
              <a:rPr lang="en-AU" sz="800" dirty="0">
                <a:latin typeface="Tele-GroteskNor" pitchFamily="2" charset="0"/>
              </a:rPr>
              <a:t>Enrico Scarrone, Telecom Italia (ETSI)</a:t>
            </a:r>
          </a:p>
          <a:p>
            <a:r>
              <a:rPr lang="en-AU" sz="800" dirty="0">
                <a:latin typeface="Tele-GroteskNor" pitchFamily="2" charset="0"/>
              </a:rPr>
              <a:t>Vice Chairs: </a:t>
            </a:r>
          </a:p>
          <a:p>
            <a:r>
              <a:rPr lang="en-AU" sz="800" dirty="0">
                <a:latin typeface="Tele-GroteskNor" pitchFamily="2" charset="0"/>
              </a:rPr>
              <a:t>Omar Elloumi, Nokia (ETSI)</a:t>
            </a:r>
          </a:p>
          <a:p>
            <a:r>
              <a:rPr lang="en-AU" sz="800" dirty="0">
                <a:latin typeface="Tele-GroteskNor" pitchFamily="2" charset="0"/>
              </a:rPr>
              <a:t>Uday B. Desai (TSDSI)</a:t>
            </a:r>
          </a:p>
          <a:p>
            <a:endParaRPr lang="en-AU" sz="800" dirty="0">
              <a:latin typeface="Tele-GroteskNor" pitchFamily="2" charset="0"/>
            </a:endParaRPr>
          </a:p>
          <a:p>
            <a:r>
              <a:rPr lang="en-AU" sz="800" dirty="0">
                <a:latin typeface="Tele-GroteskNor" pitchFamily="2" charset="0"/>
              </a:rPr>
              <a:t>Secretariat support: Victoria Mitchell (TIA)</a:t>
            </a:r>
          </a:p>
        </p:txBody>
      </p:sp>
    </p:spTree>
    <p:extLst>
      <p:ext uri="{BB962C8B-B14F-4D97-AF65-F5344CB8AC3E}">
        <p14:creationId xmlns:p14="http://schemas.microsoft.com/office/powerpoint/2010/main" val="26458545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8"/>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9" grpId="0" animBg="1"/>
      <p:bldP spid="60" grpId="0" animBg="1"/>
      <p:bldP spid="68" grpId="0" animBg="1"/>
      <p:bldP spid="77"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11697628" y="6337228"/>
            <a:ext cx="494371" cy="365125"/>
          </a:xfrm>
        </p:spPr>
        <p:txBody>
          <a:bodyPr/>
          <a:lstStyle/>
          <a:p>
            <a:fld id="{163F5A94-8458-4F17-AD3C-1A083E20221D}" type="slidenum">
              <a:rPr lang="en-US" smtClean="0"/>
              <a:t>7</a:t>
            </a:fld>
            <a:endParaRPr lang="en-US"/>
          </a:p>
        </p:txBody>
      </p:sp>
      <p:sp>
        <p:nvSpPr>
          <p:cNvPr id="3" name="Titel 2"/>
          <p:cNvSpPr>
            <a:spLocks noGrp="1"/>
          </p:cNvSpPr>
          <p:nvPr>
            <p:ph type="title"/>
          </p:nvPr>
        </p:nvSpPr>
        <p:spPr/>
        <p:txBody>
          <a:bodyPr/>
          <a:lstStyle/>
          <a:p>
            <a:r>
              <a:rPr lang="en-US" dirty="0"/>
              <a:t>WG     Terms Of Reference</a:t>
            </a:r>
          </a:p>
        </p:txBody>
      </p:sp>
      <p:grpSp>
        <p:nvGrpSpPr>
          <p:cNvPr id="6" name="Group 29"/>
          <p:cNvGrpSpPr/>
          <p:nvPr/>
        </p:nvGrpSpPr>
        <p:grpSpPr>
          <a:xfrm>
            <a:off x="149866" y="4787992"/>
            <a:ext cx="11892977" cy="1675723"/>
            <a:chOff x="469623" y="4694608"/>
            <a:chExt cx="11271172" cy="1675723"/>
          </a:xfrm>
        </p:grpSpPr>
        <p:sp>
          <p:nvSpPr>
            <p:cNvPr id="7" name="Rounded Rectangle 27"/>
            <p:cNvSpPr/>
            <p:nvPr/>
          </p:nvSpPr>
          <p:spPr>
            <a:xfrm>
              <a:off x="2101514" y="4694608"/>
              <a:ext cx="9639281" cy="1673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Identify and define test requirements for oneM2M System and services related to it. </a:t>
              </a:r>
            </a:p>
            <a:p>
              <a:pPr marL="285750" indent="-285750">
                <a:buFont typeface="Arial" panose="020B0604020202020204" pitchFamily="34" charset="0"/>
                <a:buChar char="•"/>
              </a:pPr>
              <a:r>
                <a:rPr lang="en-US" sz="1200" dirty="0">
                  <a:solidFill>
                    <a:schemeClr val="tx1"/>
                  </a:solidFill>
                  <a:latin typeface="Myriad Pro"/>
                </a:rPr>
                <a:t>Develop and maintain a set of specifications to support conformance tests, interoperability tests, and developers guides </a:t>
              </a:r>
            </a:p>
            <a:p>
              <a:pPr marL="285750" indent="-285750">
                <a:buFont typeface="Arial" panose="020B0604020202020204" pitchFamily="34" charset="0"/>
                <a:buChar char="•"/>
              </a:pPr>
              <a:r>
                <a:rPr lang="en-US" sz="1200" dirty="0">
                  <a:solidFill>
                    <a:schemeClr val="tx1"/>
                  </a:solidFill>
                  <a:latin typeface="Myriad Pro"/>
                </a:rPr>
                <a:t>Specify and maintain standard feature catalog and product profiles</a:t>
              </a:r>
            </a:p>
            <a:p>
              <a:pPr marL="285750" indent="-285750">
                <a:buFont typeface="Arial" panose="020B0604020202020204" pitchFamily="34" charset="0"/>
                <a:buChar char="•"/>
              </a:pPr>
              <a:r>
                <a:rPr lang="en-US" sz="1200" dirty="0">
                  <a:solidFill>
                    <a:schemeClr val="tx1"/>
                  </a:solidFill>
                  <a:latin typeface="Myriad Pro"/>
                </a:rPr>
                <a:t>Cooperate with other working groups to define the proper testing scope and strategy</a:t>
              </a:r>
            </a:p>
            <a:p>
              <a:pPr marL="285750" indent="-285750">
                <a:buFont typeface="Arial" panose="020B0604020202020204" pitchFamily="34" charset="0"/>
                <a:buChar char="•"/>
              </a:pPr>
              <a:r>
                <a:rPr lang="en-US" sz="1200" dirty="0">
                  <a:solidFill>
                    <a:schemeClr val="tx1"/>
                  </a:solidFill>
                  <a:latin typeface="Myriad Pro"/>
                </a:rPr>
                <a:t>Initiate and supervise test related events (such as </a:t>
              </a:r>
              <a:r>
                <a:rPr lang="en-US" sz="1200" dirty="0" err="1">
                  <a:solidFill>
                    <a:schemeClr val="tx1"/>
                  </a:solidFill>
                  <a:latin typeface="Myriad Pro"/>
                </a:rPr>
                <a:t>Plugtests</a:t>
              </a:r>
              <a:r>
                <a:rPr lang="en-US" sz="1200" dirty="0">
                  <a:solidFill>
                    <a:schemeClr val="tx1"/>
                  </a:solidFill>
                  <a:latin typeface="Myriad Pro"/>
                </a:rPr>
                <a:t>) as well as developer related events (such as hackathons and developers tutorials)</a:t>
              </a:r>
            </a:p>
            <a:p>
              <a:pPr marL="285750" indent="-285750">
                <a:buFont typeface="Arial" panose="020B0604020202020204" pitchFamily="34" charset="0"/>
                <a:buChar char="•"/>
              </a:pPr>
              <a:r>
                <a:rPr lang="en-US" sz="1200" dirty="0">
                  <a:solidFill>
                    <a:schemeClr val="tx1"/>
                  </a:solidFill>
                  <a:latin typeface="Myriad Pro"/>
                </a:rPr>
                <a:t>Coordinate interoperability events in collaboration with other organizations</a:t>
              </a:r>
            </a:p>
            <a:p>
              <a:pPr marL="285750" indent="-285750">
                <a:buFont typeface="Arial" panose="020B0604020202020204" pitchFamily="34" charset="0"/>
                <a:buChar char="•"/>
              </a:pPr>
              <a:r>
                <a:rPr lang="en-US" sz="1200" dirty="0">
                  <a:solidFill>
                    <a:schemeClr val="tx1"/>
                  </a:solidFill>
                  <a:latin typeface="Myriad Pro"/>
                </a:rPr>
                <a:t>Support the implementation of oneM2M Certification Program and its maintenance</a:t>
              </a:r>
            </a:p>
          </p:txBody>
        </p:sp>
        <p:sp>
          <p:nvSpPr>
            <p:cNvPr id="8" name="Rounded Rectangle 19"/>
            <p:cNvSpPr/>
            <p:nvPr/>
          </p:nvSpPr>
          <p:spPr>
            <a:xfrm>
              <a:off x="469623" y="4696331"/>
              <a:ext cx="1631892" cy="167400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TDE</a:t>
              </a:r>
            </a:p>
          </p:txBody>
        </p:sp>
      </p:grpSp>
      <p:grpSp>
        <p:nvGrpSpPr>
          <p:cNvPr id="9" name="Group 26"/>
          <p:cNvGrpSpPr/>
          <p:nvPr/>
        </p:nvGrpSpPr>
        <p:grpSpPr>
          <a:xfrm>
            <a:off x="149866" y="1253217"/>
            <a:ext cx="11892980" cy="1678366"/>
            <a:chOff x="469621" y="1658194"/>
            <a:chExt cx="11271175" cy="1100725"/>
          </a:xfrm>
        </p:grpSpPr>
        <p:sp>
          <p:nvSpPr>
            <p:cNvPr id="10" name="Rounded Rectangle 24"/>
            <p:cNvSpPr/>
            <p:nvPr/>
          </p:nvSpPr>
          <p:spPr>
            <a:xfrm>
              <a:off x="2101515" y="165819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endParaRPr lang="en-US" sz="1400" dirty="0">
                <a:solidFill>
                  <a:schemeClr val="tx1"/>
                </a:solidFill>
                <a:latin typeface="Myriad Pro"/>
              </a:endParaRPr>
            </a:p>
            <a:p>
              <a:pPr marL="285750" indent="-285750">
                <a:buFont typeface="Arial" panose="020B0604020202020204" pitchFamily="34" charset="0"/>
                <a:buChar char="•"/>
              </a:pPr>
              <a:r>
                <a:rPr lang="en-US" sz="1200" dirty="0">
                  <a:solidFill>
                    <a:schemeClr val="tx1"/>
                  </a:solidFill>
                  <a:latin typeface="Myriad Pro"/>
                </a:rPr>
                <a:t>Collect and document use cases that are relevant for oneM2M, including both domain-specific and cross-domain ones</a:t>
              </a:r>
            </a:p>
            <a:p>
              <a:pPr marL="285750" indent="-285750">
                <a:buFont typeface="Arial" panose="020B0604020202020204" pitchFamily="34" charset="0"/>
                <a:buChar char="•"/>
              </a:pPr>
              <a:r>
                <a:rPr lang="en-US" sz="1200" dirty="0">
                  <a:solidFill>
                    <a:schemeClr val="tx1"/>
                  </a:solidFill>
                  <a:latin typeface="Myriad Pro"/>
                </a:rPr>
                <a:t>Identify and specify service and system requirements, including interworking aspects to other systems</a:t>
              </a:r>
            </a:p>
            <a:p>
              <a:pPr marL="285750" indent="-285750">
                <a:buFont typeface="Arial" panose="020B0604020202020204" pitchFamily="34" charset="0"/>
                <a:buChar char="•"/>
              </a:pPr>
              <a:r>
                <a:rPr lang="en-US" sz="1200" dirty="0">
                  <a:solidFill>
                    <a:schemeClr val="tx1"/>
                  </a:solidFill>
                  <a:latin typeface="Myriad Pro"/>
                </a:rPr>
                <a:t>Conduct studies, including aggregation and analysis of requirements, leading to identification of key issues for development of the oneM2M system </a:t>
              </a:r>
            </a:p>
            <a:p>
              <a:pPr marL="285750" indent="-285750">
                <a:buFont typeface="Arial" panose="020B0604020202020204" pitchFamily="34" charset="0"/>
                <a:buChar char="•"/>
              </a:pPr>
              <a:r>
                <a:rPr lang="en-US" sz="1200" dirty="0">
                  <a:solidFill>
                    <a:schemeClr val="tx1"/>
                  </a:solidFill>
                  <a:latin typeface="Myriad Pro"/>
                </a:rPr>
                <a:t>Elicit ecosystem engagement and gather IoT/M2M service requirements from vertical industry groups and fora</a:t>
              </a:r>
            </a:p>
            <a:p>
              <a:pPr marL="285750" indent="-285750">
                <a:buFont typeface="Arial" panose="020B0604020202020204" pitchFamily="34" charset="0"/>
                <a:buChar char="•"/>
              </a:pPr>
              <a:r>
                <a:rPr lang="en-US" sz="1200" dirty="0">
                  <a:solidFill>
                    <a:schemeClr val="tx1"/>
                  </a:solidFill>
                  <a:latin typeface="Myriad Pro"/>
                </a:rPr>
                <a:t>Identify and specify information and data models and ontologies to support </a:t>
              </a:r>
              <a:r>
                <a:rPr lang="en-US" sz="1200" dirty="0" err="1">
                  <a:solidFill>
                    <a:schemeClr val="tx1"/>
                  </a:solidFill>
                  <a:latin typeface="Myriad Pro"/>
                </a:rPr>
                <a:t>harmonisation</a:t>
              </a:r>
              <a:r>
                <a:rPr lang="en-US" sz="1200" dirty="0">
                  <a:solidFill>
                    <a:schemeClr val="tx1"/>
                  </a:solidFill>
                  <a:latin typeface="Myriad Pro"/>
                </a:rPr>
                <a:t> and interworking with vertical domains and to enable cross domain data exchange.</a:t>
              </a:r>
            </a:p>
            <a:p>
              <a:pPr marL="285750" indent="-285750">
                <a:buFont typeface="Arial" panose="020B0604020202020204" pitchFamily="34" charset="0"/>
                <a:buChar char="•"/>
              </a:pPr>
              <a:endParaRPr lang="en-US" sz="2000" dirty="0">
                <a:solidFill>
                  <a:schemeClr val="tx1"/>
                </a:solidFill>
                <a:latin typeface="Myriad Pro"/>
              </a:endParaRPr>
            </a:p>
          </p:txBody>
        </p:sp>
        <p:sp>
          <p:nvSpPr>
            <p:cNvPr id="11" name="Rounded Rectangle 20"/>
            <p:cNvSpPr/>
            <p:nvPr/>
          </p:nvSpPr>
          <p:spPr>
            <a:xfrm>
              <a:off x="469621" y="1661638"/>
              <a:ext cx="1631891"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RDM</a:t>
              </a:r>
            </a:p>
          </p:txBody>
        </p:sp>
      </p:grpSp>
      <p:grpSp>
        <p:nvGrpSpPr>
          <p:cNvPr id="12" name="Group 28"/>
          <p:cNvGrpSpPr/>
          <p:nvPr/>
        </p:nvGrpSpPr>
        <p:grpSpPr>
          <a:xfrm>
            <a:off x="149866" y="3020203"/>
            <a:ext cx="11892980" cy="1675723"/>
            <a:chOff x="469621" y="3096462"/>
            <a:chExt cx="11271175" cy="1282945"/>
          </a:xfrm>
        </p:grpSpPr>
        <p:sp>
          <p:nvSpPr>
            <p:cNvPr id="13" name="Rounded Rectangle 25"/>
            <p:cNvSpPr/>
            <p:nvPr/>
          </p:nvSpPr>
          <p:spPr>
            <a:xfrm>
              <a:off x="2101512" y="3096462"/>
              <a:ext cx="9639284" cy="12816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Definition of the oneM2M system architecture including the oneM2M functional entities, resources, reference points and related message flows.</a:t>
              </a:r>
            </a:p>
            <a:p>
              <a:pPr marL="285750" indent="-285750">
                <a:buFont typeface="Arial" panose="020B0604020202020204" pitchFamily="34" charset="0"/>
                <a:buChar char="•"/>
              </a:pPr>
              <a:r>
                <a:rPr lang="en-US" sz="1200" dirty="0">
                  <a:solidFill>
                    <a:schemeClr val="tx1"/>
                  </a:solidFill>
                  <a:latin typeface="Myriad Pro"/>
                </a:rPr>
                <a:t>Definition of oneM2M system management including device management aspects.</a:t>
              </a:r>
            </a:p>
            <a:p>
              <a:pPr marL="285750" indent="-285750">
                <a:buFont typeface="Arial" panose="020B0604020202020204" pitchFamily="34" charset="0"/>
                <a:buChar char="•"/>
              </a:pPr>
              <a:r>
                <a:rPr lang="en-US" sz="1200" dirty="0">
                  <a:solidFill>
                    <a:schemeClr val="tx1"/>
                  </a:solidFill>
                  <a:latin typeface="Myriad Pro"/>
                </a:rPr>
                <a:t>Definition of the oneM2M protocol aspects including the oneM2M data types, request and response message primitives, procedures, schema definitions, serialization and bindings to underlying transport protocols. </a:t>
              </a:r>
            </a:p>
            <a:p>
              <a:pPr marL="285750" indent="-285750">
                <a:buFont typeface="Arial" panose="020B0604020202020204" pitchFamily="34" charset="0"/>
                <a:buChar char="•"/>
              </a:pPr>
              <a:r>
                <a:rPr lang="en-US" sz="1200" dirty="0">
                  <a:solidFill>
                    <a:schemeClr val="tx1"/>
                  </a:solidFill>
                  <a:latin typeface="Myriad Pro"/>
                </a:rPr>
                <a:t>Definition of the oneM2M security framework including means for identity, credential management, data privacy and security functions (authentication, confidentiality, integrity verification and authorization).</a:t>
              </a:r>
            </a:p>
            <a:p>
              <a:pPr marL="285750" indent="-285750">
                <a:buFont typeface="Arial" panose="020B0604020202020204" pitchFamily="34" charset="0"/>
                <a:buChar char="•"/>
              </a:pPr>
              <a:r>
                <a:rPr lang="en-US" sz="1200" dirty="0">
                  <a:solidFill>
                    <a:schemeClr val="tx1"/>
                  </a:solidFill>
                  <a:latin typeface="Myriad Pro"/>
                </a:rPr>
                <a:t>Development of specifications that clearly capture the definitions of the oneM2M architecture, protocol and security framework.</a:t>
              </a:r>
              <a:endParaRPr lang="en-US" sz="1200" dirty="0">
                <a:solidFill>
                  <a:srgbClr val="B42025"/>
                </a:solidFill>
                <a:latin typeface="Myriad Pro"/>
              </a:endParaRPr>
            </a:p>
          </p:txBody>
        </p:sp>
        <p:sp>
          <p:nvSpPr>
            <p:cNvPr id="14" name="Rounded Rectangle 21"/>
            <p:cNvSpPr/>
            <p:nvPr/>
          </p:nvSpPr>
          <p:spPr>
            <a:xfrm>
              <a:off x="469621" y="3097781"/>
              <a:ext cx="1631892" cy="1281626"/>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SDS</a:t>
              </a:r>
            </a:p>
          </p:txBody>
        </p:sp>
      </p:grpSp>
      <p:sp>
        <p:nvSpPr>
          <p:cNvPr id="4" name="Textfeld 3">
            <a:extLst>
              <a:ext uri="{FF2B5EF4-FFF2-40B4-BE49-F238E27FC236}">
                <a16:creationId xmlns:a16="http://schemas.microsoft.com/office/drawing/2014/main" id="{21EA7F3D-8032-418E-A4AE-D2B56BF1AE30}"/>
              </a:ext>
            </a:extLst>
          </p:cNvPr>
          <p:cNvSpPr txBox="1"/>
          <p:nvPr/>
        </p:nvSpPr>
        <p:spPr>
          <a:xfrm>
            <a:off x="1871784" y="4694202"/>
            <a:ext cx="2520690" cy="307777"/>
          </a:xfrm>
          <a:prstGeom prst="rect">
            <a:avLst/>
          </a:prstGeom>
          <a:noFill/>
        </p:spPr>
        <p:txBody>
          <a:bodyPr wrap="none" rtlCol="0">
            <a:spAutoFit/>
          </a:bodyPr>
          <a:lstStyle/>
          <a:p>
            <a:r>
              <a:rPr lang="en-US" sz="1400" dirty="0">
                <a:solidFill>
                  <a:schemeClr val="accent1"/>
                </a:solidFill>
              </a:rPr>
              <a:t>Testing &amp; Developers Ecosystem</a:t>
            </a:r>
          </a:p>
        </p:txBody>
      </p:sp>
      <p:sp>
        <p:nvSpPr>
          <p:cNvPr id="15" name="Textfeld 14">
            <a:extLst>
              <a:ext uri="{FF2B5EF4-FFF2-40B4-BE49-F238E27FC236}">
                <a16:creationId xmlns:a16="http://schemas.microsoft.com/office/drawing/2014/main" id="{A5D9AC63-648C-4AF4-A0B2-2722D25BC469}"/>
              </a:ext>
            </a:extLst>
          </p:cNvPr>
          <p:cNvSpPr txBox="1"/>
          <p:nvPr/>
        </p:nvSpPr>
        <p:spPr>
          <a:xfrm>
            <a:off x="1871785" y="1223288"/>
            <a:ext cx="2564356" cy="307777"/>
          </a:xfrm>
          <a:prstGeom prst="rect">
            <a:avLst/>
          </a:prstGeom>
          <a:noFill/>
        </p:spPr>
        <p:txBody>
          <a:bodyPr wrap="none" rtlCol="0">
            <a:spAutoFit/>
          </a:bodyPr>
          <a:lstStyle/>
          <a:p>
            <a:r>
              <a:rPr lang="en-US" sz="1400" dirty="0">
                <a:solidFill>
                  <a:srgbClr val="C00000"/>
                </a:solidFill>
              </a:rPr>
              <a:t>Requirements &amp; Domain Models</a:t>
            </a:r>
          </a:p>
        </p:txBody>
      </p:sp>
      <p:sp>
        <p:nvSpPr>
          <p:cNvPr id="16" name="Textfeld 15">
            <a:extLst>
              <a:ext uri="{FF2B5EF4-FFF2-40B4-BE49-F238E27FC236}">
                <a16:creationId xmlns:a16="http://schemas.microsoft.com/office/drawing/2014/main" id="{822BA262-6525-4615-8F5A-4F7035A596A8}"/>
              </a:ext>
            </a:extLst>
          </p:cNvPr>
          <p:cNvSpPr txBox="1"/>
          <p:nvPr/>
        </p:nvSpPr>
        <p:spPr>
          <a:xfrm>
            <a:off x="1871784" y="2961512"/>
            <a:ext cx="2026773" cy="307777"/>
          </a:xfrm>
          <a:prstGeom prst="rect">
            <a:avLst/>
          </a:prstGeom>
          <a:noFill/>
        </p:spPr>
        <p:txBody>
          <a:bodyPr wrap="none" rtlCol="0">
            <a:spAutoFit/>
          </a:bodyPr>
          <a:lstStyle/>
          <a:p>
            <a:r>
              <a:rPr lang="en-US" sz="1400" dirty="0">
                <a:solidFill>
                  <a:schemeClr val="accent1"/>
                </a:solidFill>
              </a:rPr>
              <a:t>System Design &amp; Security</a:t>
            </a:r>
          </a:p>
        </p:txBody>
      </p:sp>
    </p:spTree>
    <p:extLst>
      <p:ext uri="{BB962C8B-B14F-4D97-AF65-F5344CB8AC3E}">
        <p14:creationId xmlns:p14="http://schemas.microsoft.com/office/powerpoint/2010/main" val="49277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6518023" y="2122533"/>
            <a:ext cx="4547942" cy="3729628"/>
          </a:xfrm>
          <a:solidFill>
            <a:schemeClr val="bg2"/>
          </a:solidFill>
        </p:spPr>
        <p:txBody>
          <a:bodyPr>
            <a:normAutofit/>
          </a:bodyPr>
          <a:lstStyle/>
          <a:p>
            <a:pPr marL="0" indent="0">
              <a:buNone/>
            </a:pPr>
            <a:r>
              <a:rPr lang="en-US" sz="1400" i="1" dirty="0">
                <a:latin typeface="Myriad Pro"/>
              </a:rPr>
              <a:t>Detailed information can be found on the public webpage and on the members portal :</a:t>
            </a:r>
          </a:p>
          <a:p>
            <a:r>
              <a:rPr lang="en-US" sz="1400" i="1" dirty="0">
                <a:hlinkClick r:id="rId3"/>
              </a:rPr>
              <a:t>http://onem2m.org/</a:t>
            </a:r>
            <a:endParaRPr lang="en-US" sz="1400" i="1" dirty="0"/>
          </a:p>
          <a:p>
            <a:r>
              <a:rPr lang="en-US" sz="1400" i="1" dirty="0">
                <a:hlinkClick r:id="rId4"/>
              </a:rPr>
              <a:t>http://member.onem2m.org/WebSite/homepage.aspx</a:t>
            </a:r>
            <a:endParaRPr lang="en-US" sz="1400" i="1" dirty="0"/>
          </a:p>
        </p:txBody>
      </p:sp>
      <p:pic>
        <p:nvPicPr>
          <p:cNvPr id="4" name="Grafik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1656" y="3349419"/>
            <a:ext cx="4340675" cy="2328081"/>
          </a:xfrm>
          <a:prstGeom prst="rect">
            <a:avLst/>
          </a:prstGeom>
        </p:spPr>
      </p:pic>
      <p:sp>
        <p:nvSpPr>
          <p:cNvPr id="2" name="Titel 1"/>
          <p:cNvSpPr>
            <a:spLocks noGrp="1"/>
          </p:cNvSpPr>
          <p:nvPr>
            <p:ph type="title"/>
          </p:nvPr>
        </p:nvSpPr>
        <p:spPr/>
        <p:txBody>
          <a:bodyPr>
            <a:normAutofit/>
          </a:bodyPr>
          <a:lstStyle/>
          <a:p>
            <a:r>
              <a:rPr lang="en-US" dirty="0"/>
              <a:t>How to work in oneM2M </a:t>
            </a:r>
          </a:p>
        </p:txBody>
      </p:sp>
      <p:sp>
        <p:nvSpPr>
          <p:cNvPr id="5" name="Textfeld 4"/>
          <p:cNvSpPr txBox="1"/>
          <p:nvPr/>
        </p:nvSpPr>
        <p:spPr>
          <a:xfrm rot="21062564">
            <a:off x="4410193"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5987" y="2654489"/>
            <a:ext cx="2248430" cy="2895600"/>
          </a:xfrm>
          <a:prstGeom prst="rect">
            <a:avLst/>
          </a:prstGeom>
          <a:noFill/>
        </p:spPr>
      </p:pic>
      <p:sp>
        <p:nvSpPr>
          <p:cNvPr id="7" name="Textfeld 6"/>
          <p:cNvSpPr txBox="1"/>
          <p:nvPr/>
        </p:nvSpPr>
        <p:spPr>
          <a:xfrm>
            <a:off x="1485464"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3863538"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1616931"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3712688"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1507640"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896982"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2034575"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4389707"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1774055"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720579"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3029565"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4296395"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4053200"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3809414"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3477111" y="5111548"/>
            <a:ext cx="1075231" cy="338554"/>
          </a:xfrm>
          <a:prstGeom prst="rect">
            <a:avLst/>
          </a:prstGeom>
          <a:noFill/>
        </p:spPr>
        <p:txBody>
          <a:bodyPr wrap="none" rtlCol="0">
            <a:spAutoFit/>
          </a:bodyPr>
          <a:lstStyle/>
          <a:p>
            <a:r>
              <a:rPr lang="en-US" sz="1600" dirty="0"/>
              <a:t>mailing list</a:t>
            </a:r>
          </a:p>
        </p:txBody>
      </p:sp>
      <p:sp>
        <p:nvSpPr>
          <p:cNvPr id="25" name="Right Arrow 2"/>
          <p:cNvSpPr/>
          <p:nvPr/>
        </p:nvSpPr>
        <p:spPr>
          <a:xfrm>
            <a:off x="5985673" y="3389986"/>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Tree>
    <p:extLst>
      <p:ext uri="{BB962C8B-B14F-4D97-AF65-F5344CB8AC3E}">
        <p14:creationId xmlns:p14="http://schemas.microsoft.com/office/powerpoint/2010/main" val="259919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hlinkClick r:id="rId2"/>
            <a:extLst>
              <a:ext uri="{FF2B5EF4-FFF2-40B4-BE49-F238E27FC236}">
                <a16:creationId xmlns:a16="http://schemas.microsoft.com/office/drawing/2014/main" id="{0832DE0B-646B-4A51-8719-31166F76A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718"/>
            <a:ext cx="12192000" cy="4341572"/>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
        <p:nvSpPr>
          <p:cNvPr id="4" name="Titel 3"/>
          <p:cNvSpPr>
            <a:spLocks noGrp="1"/>
          </p:cNvSpPr>
          <p:nvPr>
            <p:ph type="title"/>
          </p:nvPr>
        </p:nvSpPr>
        <p:spPr/>
        <p:txBody>
          <a:bodyPr/>
          <a:lstStyle/>
          <a:p>
            <a:r>
              <a:rPr lang="en-US" dirty="0"/>
              <a:t>Members’ Portal</a:t>
            </a:r>
          </a:p>
        </p:txBody>
      </p:sp>
      <p:sp>
        <p:nvSpPr>
          <p:cNvPr id="21" name="Inhaltsplatzhalter 2"/>
          <p:cNvSpPr>
            <a:spLocks noGrp="1"/>
          </p:cNvSpPr>
          <p:nvPr>
            <p:ph idx="1"/>
          </p:nvPr>
        </p:nvSpPr>
        <p:spPr>
          <a:xfrm>
            <a:off x="6342345" y="2963132"/>
            <a:ext cx="5602468" cy="1864242"/>
          </a:xfrm>
        </p:spPr>
        <p:txBody>
          <a:bodyPr>
            <a:noAutofit/>
          </a:bodyPr>
          <a:lstStyle/>
          <a:p>
            <a:pPr>
              <a:spcBef>
                <a:spcPts val="600"/>
              </a:spcBef>
            </a:pPr>
            <a:r>
              <a:rPr lang="en-US" dirty="0">
                <a:latin typeface="Myriad Pro"/>
              </a:rPr>
              <a:t>Create your account</a:t>
            </a:r>
          </a:p>
          <a:p>
            <a:pPr>
              <a:spcBef>
                <a:spcPts val="600"/>
              </a:spcBef>
            </a:pPr>
            <a:r>
              <a:rPr lang="en-US" dirty="0">
                <a:latin typeface="Myriad Pro"/>
              </a:rPr>
              <a:t>Subscribe to mailing lists</a:t>
            </a:r>
          </a:p>
          <a:p>
            <a:pPr>
              <a:spcBef>
                <a:spcPts val="600"/>
              </a:spcBef>
            </a:pPr>
            <a:r>
              <a:rPr lang="en-US" dirty="0">
                <a:latin typeface="Myriad Pro"/>
              </a:rPr>
              <a:t>Find all documents, templates, meetings, work </a:t>
            </a:r>
            <a:r>
              <a:rPr lang="en-US" dirty="0" err="1">
                <a:latin typeface="Myriad Pro"/>
              </a:rPr>
              <a:t>programme</a:t>
            </a:r>
            <a:r>
              <a:rPr lang="en-US" dirty="0">
                <a:latin typeface="Myriad Pro"/>
              </a:rPr>
              <a:t> status</a:t>
            </a:r>
            <a:endParaRPr lang="en-US" sz="3600" dirty="0">
              <a:latin typeface="Myriad Pro"/>
            </a:endParaRPr>
          </a:p>
        </p:txBody>
      </p:sp>
    </p:spTree>
    <p:extLst>
      <p:ext uri="{BB962C8B-B14F-4D97-AF65-F5344CB8AC3E}">
        <p14:creationId xmlns:p14="http://schemas.microsoft.com/office/powerpoint/2010/main" val="338493070"/>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4214</Words>
  <Application>Microsoft Office PowerPoint</Application>
  <PresentationFormat>Breitbild</PresentationFormat>
  <Paragraphs>497</Paragraphs>
  <Slides>31</Slides>
  <Notes>3</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31</vt:i4>
      </vt:variant>
    </vt:vector>
  </HeadingPairs>
  <TitlesOfParts>
    <vt:vector size="42" baseType="lpstr">
      <vt:lpstr>Calibri Light</vt:lpstr>
      <vt:lpstr>Myriad Pro Light</vt:lpstr>
      <vt:lpstr>Myriad Pro</vt:lpstr>
      <vt:lpstr>Arial</vt:lpstr>
      <vt:lpstr>Times New Roman</vt:lpstr>
      <vt:lpstr>Calibri</vt:lpstr>
      <vt:lpstr>ＭＳ Ｐゴシック</vt:lpstr>
      <vt:lpstr>Swagger</vt:lpstr>
      <vt:lpstr>Tele-GroteskNor</vt:lpstr>
      <vt:lpstr>Wingdings</vt:lpstr>
      <vt:lpstr>Office Theme</vt:lpstr>
      <vt:lpstr>Welcome to oneM2M</vt:lpstr>
      <vt:lpstr>What is oneM2M?</vt:lpstr>
      <vt:lpstr>oneM2M Partnership Project</vt:lpstr>
      <vt:lpstr>oneM2M Participants</vt:lpstr>
      <vt:lpstr>oneM2M Participants</vt:lpstr>
      <vt:lpstr>Organization</vt:lpstr>
      <vt:lpstr>WG     Terms Of Reference</vt:lpstr>
      <vt:lpstr>How to work in oneM2M </vt:lpstr>
      <vt:lpstr>Members’ Portal</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Members’ Portal</vt:lpstr>
      <vt:lpstr>Q&amp;A</vt:lpstr>
      <vt:lpstr>Backup</vt:lpstr>
      <vt:lpstr>FRAND-based IPR Policies</vt:lpstr>
      <vt:lpstr>Normative Verbs Shall/Shall not</vt:lpstr>
      <vt:lpstr>Normative Verbs May/Need not - Should/Should not</vt:lpstr>
      <vt:lpstr>Voting List</vt:lpstr>
      <vt:lpstr>Who is eligible to vote?</vt:lpstr>
      <vt:lpstr>How does it work?</vt:lpstr>
      <vt:lpstr>oneM2M Releases.</vt:lpstr>
      <vt:lpstr>oneM2M Releases and Specifications</vt:lpstr>
      <vt:lpstr>oneM2M Release 3 Deliverables</vt:lpstr>
      <vt:lpstr>Publicly Accessible Links</vt:lpstr>
      <vt:lpstr>Publicly Accessible Links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Hechwartner, Roland</cp:lastModifiedBy>
  <cp:revision>37</cp:revision>
  <dcterms:created xsi:type="dcterms:W3CDTF">2017-09-21T15:46:31Z</dcterms:created>
  <dcterms:modified xsi:type="dcterms:W3CDTF">2021-03-08T16:06:00Z</dcterms:modified>
</cp:coreProperties>
</file>