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99" r:id="rId3"/>
    <p:sldId id="304" r:id="rId4"/>
    <p:sldId id="301" r:id="rId5"/>
    <p:sldId id="308" r:id="rId6"/>
    <p:sldId id="305" r:id="rId7"/>
    <p:sldId id="307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39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46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88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30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81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75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46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2021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 with Device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Marianne Mohali– Orange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Cyrille Bareau– Orange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WI-0099 </a:t>
            </a:r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24236"/>
            <a:ext cx="11466779" cy="494734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After introduction of SDT Device Management with flexContainers, it had been decided to study </a:t>
            </a:r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migration</a:t>
            </a:r>
            <a:r>
              <a:rPr lang="en-GB" dirty="0"/>
              <a:t> </a:t>
            </a:r>
            <a:r>
              <a:rPr lang="en-GB" dirty="0" smtClean="0"/>
              <a:t>of the Device </a:t>
            </a:r>
            <a:r>
              <a:rPr lang="en-GB" dirty="0"/>
              <a:t>Management </a:t>
            </a:r>
            <a:r>
              <a:rPr lang="en-GB" dirty="0" smtClean="0"/>
              <a:t>CSF based </a:t>
            </a:r>
            <a:r>
              <a:rPr lang="en-GB" dirty="0"/>
              <a:t>on Management </a:t>
            </a:r>
            <a:r>
              <a:rPr lang="en-GB" dirty="0" smtClean="0"/>
              <a:t>Objects </a:t>
            </a:r>
            <a:r>
              <a:rPr lang="en-GB" dirty="0"/>
              <a:t>(&lt;</a:t>
            </a:r>
            <a:r>
              <a:rPr lang="en-GB" dirty="0" err="1"/>
              <a:t>mgmtObj</a:t>
            </a:r>
            <a:r>
              <a:rPr lang="en-GB" dirty="0"/>
              <a:t>&gt;) </a:t>
            </a:r>
            <a:r>
              <a:rPr lang="en-GB" dirty="0" smtClean="0">
                <a:solidFill>
                  <a:srgbClr val="C00000"/>
                </a:solidFill>
              </a:rPr>
              <a:t>towards</a:t>
            </a:r>
            <a:r>
              <a:rPr lang="en-GB" dirty="0" smtClean="0"/>
              <a:t> </a:t>
            </a:r>
            <a:r>
              <a:rPr lang="en-GB" dirty="0"/>
              <a:t>SDT model. </a:t>
            </a:r>
            <a:endParaRPr lang="en-US" dirty="0"/>
          </a:p>
          <a:p>
            <a:r>
              <a:rPr lang="en-GB" dirty="0"/>
              <a:t>This action plan </a:t>
            </a:r>
            <a:r>
              <a:rPr lang="en-GB" dirty="0" smtClean="0"/>
              <a:t>included: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Provide a temporary TR with a mapping between &lt;</a:t>
            </a:r>
            <a:r>
              <a:rPr lang="en-GB" dirty="0" err="1"/>
              <a:t>mgmtObj</a:t>
            </a:r>
            <a:r>
              <a:rPr lang="en-GB" dirty="0"/>
              <a:t>&gt; and the SDT DM &lt;</a:t>
            </a:r>
            <a:r>
              <a:rPr lang="en-GB" dirty="0" err="1"/>
              <a:t>flexContainer</a:t>
            </a:r>
            <a:r>
              <a:rPr lang="en-GB" dirty="0"/>
              <a:t>&gt;;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all the specifications and sections that will have to be updated when &lt;</a:t>
            </a:r>
            <a:r>
              <a:rPr lang="en-GB" dirty="0" err="1"/>
              <a:t>mgmtObj</a:t>
            </a:r>
            <a:r>
              <a:rPr lang="en-GB" dirty="0"/>
              <a:t>&gt; will be replaced by SDT;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the issues to be resolved by removing the &lt;</a:t>
            </a:r>
            <a:r>
              <a:rPr lang="en-GB" dirty="0" err="1"/>
              <a:t>mgmtObj</a:t>
            </a:r>
            <a:r>
              <a:rPr lang="en-GB" dirty="0"/>
              <a:t>&gt; after migration and the proposed solutions;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/>
                </a:solidFill>
              </a:rPr>
              <a:t>Depending on the TR outcomes</a:t>
            </a:r>
            <a:r>
              <a:rPr lang="en-GB" dirty="0"/>
              <a:t>, decide whether &lt;</a:t>
            </a:r>
            <a:r>
              <a:rPr lang="en-GB" dirty="0" err="1"/>
              <a:t>mgmtObj</a:t>
            </a:r>
            <a:r>
              <a:rPr lang="en-GB" dirty="0"/>
              <a:t>&gt; should be removed or not in </a:t>
            </a:r>
            <a:r>
              <a:rPr lang="en-GB" dirty="0" smtClean="0"/>
              <a:t>oneM2M </a:t>
            </a:r>
            <a:r>
              <a:rPr lang="en-GB" dirty="0"/>
              <a:t>Release 4</a:t>
            </a:r>
            <a:r>
              <a:rPr lang="en-GB" dirty="0" smtClean="0"/>
              <a:t>.</a:t>
            </a:r>
          </a:p>
          <a:p>
            <a:r>
              <a:rPr lang="en-GB" dirty="0" smtClean="0"/>
              <a:t>TR-0067 intended </a:t>
            </a:r>
            <a:r>
              <a:rPr lang="en-GB" dirty="0"/>
              <a:t>to provide the study as part of the action plan above.</a:t>
            </a:r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2EECBB-779E-44FA-9780-39E4B4F0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59562" cy="1173570"/>
          </a:xfrm>
        </p:spPr>
        <p:txBody>
          <a:bodyPr>
            <a:normAutofit/>
          </a:bodyPr>
          <a:lstStyle/>
          <a:p>
            <a:r>
              <a:rPr lang="de-DE" dirty="0" smtClean="0"/>
              <a:t>Work </a:t>
            </a:r>
            <a:r>
              <a:rPr lang="de-DE" dirty="0" err="1" smtClean="0"/>
              <a:t>progress</a:t>
            </a:r>
            <a:endParaRPr lang="de-D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81103"/>
              </p:ext>
            </p:extLst>
          </p:nvPr>
        </p:nvGraphicFramePr>
        <p:xfrm>
          <a:off x="1307804" y="1067244"/>
          <a:ext cx="8842342" cy="5407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118"/>
                <a:gridCol w="4246123"/>
                <a:gridCol w="650450"/>
                <a:gridCol w="989814"/>
                <a:gridCol w="1630837"/>
              </a:tblGrid>
              <a:tr h="3922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SHORT DOC NB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SHORTNAME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/>
                        </a:rPr>
                        <a:t>AGAINST TS/TR (VERSION)</a:t>
                      </a:r>
                      <a:endParaRPr lang="en-US" sz="1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MEETING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RDM-2020-0005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Presentation_of_Device_Management_in_SDT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Noted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RDM-2019-0127R03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TS0023 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 v4.3.0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TP-2020-0021R01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WI-Management Object Migration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Approved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RDM-2020-0081R01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New TR-0067 for 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RDM-2021-0012R01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Updates related to other CRs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 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RDM-2021-0013R01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 Management_Object_Migration_to_SDT_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TP-2021-0015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Update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OMA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BBF TR-069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LwM2M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RDM-2021-0038R01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general part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RDM-2021-0040R01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RDM-2021-0039R02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annexes for TS-1 and TS-4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v0.2.0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RDM-2021-0064R01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TR-0067_Analysis and Conclusion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Draft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TR-0067 v0.2.0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RDM-2021-0068R01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TR-0067 v0.3.0 new Baseline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Draft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TR-0067 v0.2.0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 51 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RDM-2021-0065R02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Proposed_Way_Forward_with_Device_Management_and_WI-0099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Draft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RDM-2021-0066R03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Work Item for IPE-based Device Management with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FlexContainer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Draft</a:t>
                      </a: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RDM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8990" marR="8990" marT="4495" marB="4495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696" y="1173570"/>
            <a:ext cx="11007634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altLang="en-US" sz="2000" dirty="0" err="1" smtClean="0"/>
              <a:t>After</a:t>
            </a:r>
            <a:r>
              <a:rPr lang="fr-FR" altLang="en-US" sz="2000" dirty="0" smtClean="0"/>
              <a:t> a full set of contributions for management </a:t>
            </a:r>
            <a:r>
              <a:rPr lang="fr-FR" altLang="en-US" sz="2000" dirty="0" err="1" smtClean="0"/>
              <a:t>object</a:t>
            </a:r>
            <a:r>
              <a:rPr lang="fr-FR" altLang="en-US" sz="2000" dirty="0" smtClean="0"/>
              <a:t> migration, </a:t>
            </a:r>
            <a:r>
              <a:rPr lang="fr-FR" altLang="en-US" sz="2000" dirty="0" err="1" smtClean="0"/>
              <a:t>we</a:t>
            </a:r>
            <a:r>
              <a:rPr lang="fr-FR" altLang="en-US" sz="2000" dirty="0" smtClean="0"/>
              <a:t> have </a:t>
            </a:r>
            <a:r>
              <a:rPr lang="fr-FR" altLang="en-US" sz="2000" dirty="0" err="1" smtClean="0"/>
              <a:t>reached</a:t>
            </a:r>
            <a:r>
              <a:rPr lang="fr-FR" altLang="en-US" sz="2000" dirty="0" smtClean="0"/>
              <a:t> a point </a:t>
            </a:r>
            <a:r>
              <a:rPr lang="fr-FR" altLang="en-US" sz="2000" dirty="0" err="1" smtClean="0"/>
              <a:t>where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we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identified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features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that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cannot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be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migrated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without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impacting</a:t>
            </a:r>
            <a:r>
              <a:rPr lang="fr-FR" altLang="en-US" sz="2000" dirty="0" smtClean="0"/>
              <a:t> the SDT </a:t>
            </a:r>
            <a:r>
              <a:rPr lang="fr-FR" altLang="en-US" sz="2000" dirty="0" err="1" smtClean="0"/>
              <a:t>principles</a:t>
            </a:r>
            <a:r>
              <a:rPr lang="fr-FR" altLang="en-US" sz="2000" dirty="0"/>
              <a:t>:</a:t>
            </a:r>
            <a:r>
              <a:rPr lang="fr-FR" altLang="en-US" sz="2000" dirty="0" smtClean="0"/>
              <a:t>  </a:t>
            </a:r>
            <a:endParaRPr lang="en-US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DMG is a CSF, handled by the CSE: it specifies an overall architecture for communicating with external DM Servers. This is adapted to ‘pure’ DM protocols, less for IoT Networks.</a:t>
            </a:r>
            <a:endParaRPr lang="en-US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&lt;</a:t>
            </a:r>
            <a:r>
              <a:rPr lang="en-GB" altLang="en-US" sz="2000" dirty="0" err="1"/>
              <a:t>mgmtObj</a:t>
            </a:r>
            <a:r>
              <a:rPr lang="en-GB" altLang="en-US" sz="2000" dirty="0"/>
              <a:t>&gt; mapping requires a one-to-one mapping with external DM technology data model, </a:t>
            </a:r>
            <a:r>
              <a:rPr lang="en-GB" altLang="en-US" sz="2000" dirty="0" smtClean="0"/>
              <a:t>OK for </a:t>
            </a:r>
            <a:r>
              <a:rPr lang="en-GB" altLang="en-US" sz="2000" dirty="0"/>
              <a:t>DM technologies such as OMA DM/LwM2M or BBF/TR-181, but </a:t>
            </a:r>
            <a:r>
              <a:rPr lang="en-GB" altLang="en-US" sz="2000" dirty="0" smtClean="0"/>
              <a:t>less </a:t>
            </a:r>
            <a:r>
              <a:rPr lang="en-GB" altLang="en-US" sz="2000" dirty="0"/>
              <a:t>adapted to other IoT standards</a:t>
            </a:r>
            <a:r>
              <a:rPr lang="en-GB" altLang="en-US" sz="2000" dirty="0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DMG is based on &lt;</a:t>
            </a:r>
            <a:r>
              <a:rPr lang="en-GB" altLang="en-US" sz="2000" dirty="0" err="1" smtClean="0"/>
              <a:t>mgmtObj</a:t>
            </a:r>
            <a:r>
              <a:rPr lang="en-GB" altLang="en-US" sz="2000" dirty="0" smtClean="0"/>
              <a:t>&gt;, but also on &lt;</a:t>
            </a:r>
            <a:r>
              <a:rPr lang="en-GB" altLang="en-US" sz="2000" dirty="0" err="1" smtClean="0"/>
              <a:t>mgmtCmd</a:t>
            </a:r>
            <a:r>
              <a:rPr lang="en-GB" altLang="en-US" sz="2000" dirty="0" smtClean="0"/>
              <a:t>&gt; for complex operations that cannot be performed with MOs only (TR-069). These would be feasible with SDT FCs.</a:t>
            </a:r>
            <a:endParaRPr lang="en-US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/>
              <a:t>For IoT Networks managed through IPEs (OCF, Modbus, ZigBee, AllJoyn, </a:t>
            </a:r>
            <a:r>
              <a:rPr lang="en-GB" altLang="en-US" sz="2000" dirty="0" err="1"/>
              <a:t>etc</a:t>
            </a:r>
            <a:r>
              <a:rPr lang="en-GB" altLang="en-US" sz="2000" dirty="0"/>
              <a:t>), adding DM </a:t>
            </a:r>
            <a:r>
              <a:rPr lang="en-GB" altLang="en-US" sz="2000" dirty="0" smtClean="0"/>
              <a:t>will require a different set of APIs, separating Device &amp; Service management whereas they could be unified with FCs.</a:t>
            </a:r>
            <a:endParaRPr lang="en-GB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&lt;</a:t>
            </a:r>
            <a:r>
              <a:rPr lang="en-GB" altLang="en-US" sz="2000" dirty="0" err="1"/>
              <a:t>mgmtObj</a:t>
            </a:r>
            <a:r>
              <a:rPr lang="en-GB" altLang="en-US" sz="2000" dirty="0"/>
              <a:t>&gt; are used in oneM2M security-related specifications (TS-0003, TS-0016, TS-0022, TS-0032), with specializations that are not purely DM constructs</a:t>
            </a:r>
            <a:r>
              <a:rPr lang="en-GB" altLang="en-US" sz="2000" dirty="0" smtClean="0"/>
              <a:t>.</a:t>
            </a:r>
            <a:endParaRPr lang="en-US" altLang="en-US" sz="20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en-GB" altLang="en-US" sz="2000" b="1" dirty="0" smtClean="0">
                <a:solidFill>
                  <a:schemeClr val="accent1"/>
                </a:solidFill>
              </a:rPr>
              <a:t>Proposed conclusion: It is not </a:t>
            </a:r>
            <a:r>
              <a:rPr lang="en-GB" altLang="en-US" sz="2000" b="1" dirty="0">
                <a:solidFill>
                  <a:schemeClr val="accent1"/>
                </a:solidFill>
              </a:rPr>
              <a:t>desirable to engage in a full migration of the current DMG CSF based on &lt;</a:t>
            </a:r>
            <a:r>
              <a:rPr lang="en-GB" altLang="en-US" sz="2000" b="1" dirty="0" err="1">
                <a:solidFill>
                  <a:schemeClr val="accent1"/>
                </a:solidFill>
              </a:rPr>
              <a:t>mgmtObj</a:t>
            </a:r>
            <a:r>
              <a:rPr lang="en-GB" altLang="en-US" sz="2000" b="1" dirty="0">
                <a:solidFill>
                  <a:schemeClr val="accent1"/>
                </a:solidFill>
              </a:rPr>
              <a:t>&gt; to a SDT-based DM </a:t>
            </a:r>
            <a:endParaRPr lang="en-GB" altLang="en-US" sz="20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696" y="0"/>
            <a:ext cx="8753886" cy="1173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Benefits of IPE-based DM with FCs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>
                <a:solidFill>
                  <a:schemeClr val="accent1"/>
                </a:solidFill>
              </a:rPr>
              <a:t>Simplified architecture</a:t>
            </a:r>
            <a:r>
              <a:rPr lang="en-GB" dirty="0"/>
              <a:t>: one IPE per interworked technology, not a global CSF for the CSE to handle all external technologies.</a:t>
            </a:r>
            <a:endParaRPr lang="fr-FR" dirty="0"/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Simplified data model</a:t>
            </a:r>
            <a:r>
              <a:rPr lang="en-GB" dirty="0"/>
              <a:t>: no need to describe in each managed entity the full information on its origin.</a:t>
            </a:r>
            <a:endParaRPr lang="fr-FR" dirty="0"/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Simplified design</a:t>
            </a:r>
            <a:r>
              <a:rPr lang="en-GB" dirty="0"/>
              <a:t>: only &lt;flexContainers&gt;, not &lt;</a:t>
            </a:r>
            <a:r>
              <a:rPr lang="en-GB" dirty="0" err="1"/>
              <a:t>mgmtObj</a:t>
            </a:r>
            <a:r>
              <a:rPr lang="en-GB" dirty="0"/>
              <a:t>&gt; + &lt;</a:t>
            </a:r>
            <a:r>
              <a:rPr lang="en-GB" dirty="0" err="1"/>
              <a:t>mgmtCmd</a:t>
            </a:r>
            <a:r>
              <a:rPr lang="en-GB" dirty="0"/>
              <a:t>&gt;. FCs more flexible than MOs (FCs can have FC children).</a:t>
            </a:r>
            <a:endParaRPr lang="fr-FR" dirty="0"/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Simplified usage</a:t>
            </a:r>
            <a:r>
              <a:rPr lang="en-GB" dirty="0"/>
              <a:t>: unified Service &amp; Device Management.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57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261863" y="1924321"/>
            <a:ext cx="11844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Provide the final analysis via a contribution to TR-0067 (RDM-2021-0064R01).</a:t>
            </a:r>
          </a:p>
          <a:p>
            <a:pPr marL="971550" lvl="1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400" dirty="0" smtClean="0"/>
              <a:t>Conclude that </a:t>
            </a:r>
            <a:r>
              <a:rPr lang="en-GB" sz="2400" dirty="0"/>
              <a:t>the </a:t>
            </a:r>
            <a:r>
              <a:rPr lang="en-GB" altLang="en-US" sz="2400" dirty="0"/>
              <a:t>&lt;</a:t>
            </a:r>
            <a:r>
              <a:rPr lang="en-GB" altLang="en-US" sz="2400" dirty="0" err="1"/>
              <a:t>mgmtObj</a:t>
            </a:r>
            <a:r>
              <a:rPr lang="en-GB" altLang="en-US" sz="2400" dirty="0"/>
              <a:t>&gt; </a:t>
            </a:r>
            <a:r>
              <a:rPr lang="en-GB" sz="2400" dirty="0" smtClean="0"/>
              <a:t>migration </a:t>
            </a:r>
            <a:r>
              <a:rPr lang="en-GB" sz="2400" dirty="0"/>
              <a:t>is a dead end due to some features that cannot be mapped in a useful </a:t>
            </a:r>
            <a:r>
              <a:rPr lang="en-GB" sz="2400" dirty="0" smtClean="0"/>
              <a:t>way and then &lt;</a:t>
            </a:r>
            <a:r>
              <a:rPr lang="en-GB" sz="2400" dirty="0" err="1" smtClean="0"/>
              <a:t>mgmtObj</a:t>
            </a:r>
            <a:r>
              <a:rPr lang="en-GB" sz="2400" dirty="0"/>
              <a:t>&gt; should </a:t>
            </a:r>
            <a:r>
              <a:rPr lang="en-GB" sz="2400" dirty="0" smtClean="0"/>
              <a:t>not be </a:t>
            </a:r>
            <a:r>
              <a:rPr lang="en-GB" sz="2400" dirty="0"/>
              <a:t>removed </a:t>
            </a:r>
            <a:r>
              <a:rPr lang="en-GB" sz="2400" dirty="0" smtClean="0"/>
              <a:t>from </a:t>
            </a:r>
            <a:r>
              <a:rPr lang="en-GB" sz="2400" dirty="0"/>
              <a:t>o</a:t>
            </a:r>
            <a:r>
              <a:rPr lang="en-GB" sz="2400" dirty="0" smtClean="0"/>
              <a:t>neM2M </a:t>
            </a:r>
            <a:r>
              <a:rPr lang="en-GB" sz="2400" dirty="0"/>
              <a:t>Release 4</a:t>
            </a:r>
            <a:r>
              <a:rPr lang="en-GB" sz="2400" dirty="0" smtClean="0"/>
              <a:t>.</a:t>
            </a:r>
          </a:p>
          <a:p>
            <a:pPr marL="971550" lvl="1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Move WI-0099 to </a:t>
            </a:r>
            <a:r>
              <a:rPr lang="en-GB" sz="2400" dirty="0"/>
              <a:t>100% completed at this TP </a:t>
            </a:r>
            <a:r>
              <a:rPr lang="en-GB" sz="2400" dirty="0" smtClean="0"/>
              <a:t>51.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Create a new </a:t>
            </a:r>
            <a:r>
              <a:rPr lang="en-GB" sz="2400" dirty="0"/>
              <a:t>rel-5 </a:t>
            </a:r>
            <a:r>
              <a:rPr lang="en-GB" sz="2400" dirty="0" smtClean="0"/>
              <a:t>Work Item with the following </a:t>
            </a:r>
            <a:r>
              <a:rPr lang="en-GB" sz="2400" dirty="0" smtClean="0"/>
              <a:t>objectives (see next slide)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4402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162803" y="1093741"/>
            <a:ext cx="118448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 lvl="1">
              <a:buClr>
                <a:srgbClr val="C00000"/>
              </a:buClr>
              <a:buSzPct val="70000"/>
            </a:pPr>
            <a:endParaRPr lang="en-GB" sz="2000" dirty="0" smtClean="0"/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sz="2000" dirty="0" smtClean="0"/>
              <a:t>Write a new, dedicated TS-</a:t>
            </a:r>
            <a:r>
              <a:rPr lang="en-GB" sz="2000" dirty="0" err="1" smtClean="0"/>
              <a:t>xxxx</a:t>
            </a:r>
            <a:r>
              <a:rPr lang="en-GB" sz="2000" dirty="0" smtClean="0"/>
              <a:t> that contains</a:t>
            </a:r>
          </a:p>
          <a:p>
            <a:pPr marL="1371600" lvl="2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sz="2000" dirty="0" smtClean="0"/>
              <a:t>The DM &lt;flexContainers&gt; from TS-0023, in the SDT format. These define </a:t>
            </a:r>
            <a:r>
              <a:rPr lang="en-GB" altLang="en-US" sz="2000" dirty="0"/>
              <a:t>more abstract </a:t>
            </a:r>
            <a:r>
              <a:rPr lang="en-GB" altLang="en-US" sz="2000" dirty="0" smtClean="0"/>
              <a:t>APIs </a:t>
            </a:r>
            <a:r>
              <a:rPr lang="en-GB" altLang="en-US" sz="2000" dirty="0"/>
              <a:t>independent from any external DM technology</a:t>
            </a:r>
            <a:r>
              <a:rPr lang="fr-FR" altLang="en-US" sz="2000" dirty="0"/>
              <a:t>, </a:t>
            </a:r>
            <a:r>
              <a:rPr lang="fr-FR" altLang="en-US" sz="2000" dirty="0" err="1"/>
              <a:t>e.g</a:t>
            </a:r>
            <a:r>
              <a:rPr lang="fr-FR" altLang="en-US" sz="2000" dirty="0"/>
              <a:t>. </a:t>
            </a:r>
            <a:r>
              <a:rPr lang="fr-FR" altLang="en-US" sz="2000" dirty="0" err="1"/>
              <a:t>same</a:t>
            </a:r>
            <a:r>
              <a:rPr lang="fr-FR" altLang="en-US" sz="2000" dirty="0"/>
              <a:t> </a:t>
            </a:r>
            <a:r>
              <a:rPr lang="fr-FR" altLang="en-US" sz="2000" dirty="0" smtClean="0"/>
              <a:t>[reboot] </a:t>
            </a:r>
            <a:r>
              <a:rPr lang="fr-FR" altLang="en-US" sz="2000" dirty="0"/>
              <a:t>flexContainer for </a:t>
            </a:r>
            <a:r>
              <a:rPr lang="fr-FR" altLang="en-US" sz="2000" dirty="0" err="1"/>
              <a:t>Modbus</a:t>
            </a:r>
            <a:r>
              <a:rPr lang="fr-FR" altLang="en-US" sz="2000" dirty="0"/>
              <a:t> or </a:t>
            </a:r>
            <a:r>
              <a:rPr lang="fr-FR" altLang="en-US" sz="2000" dirty="0" err="1"/>
              <a:t>ZigBee</a:t>
            </a:r>
            <a:r>
              <a:rPr lang="fr-FR" altLang="en-US" sz="2000" dirty="0"/>
              <a:t> </a:t>
            </a:r>
            <a:r>
              <a:rPr lang="fr-FR" altLang="en-US" sz="2000" dirty="0" smtClean="0"/>
              <a:t>devices.</a:t>
            </a:r>
            <a:endParaRPr lang="en-GB" sz="2000" dirty="0" smtClean="0"/>
          </a:p>
          <a:p>
            <a:pPr marL="1371600" lvl="2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sz="2000" dirty="0" smtClean="0"/>
              <a:t>An overall IPE architecture for DM, adapted to IoT Networks.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sz="2000" dirty="0" smtClean="0"/>
              <a:t>Modify TS-0001 and TS-0004 to allow [</a:t>
            </a:r>
            <a:r>
              <a:rPr lang="en-GB" sz="2000" dirty="0" err="1" smtClean="0"/>
              <a:t>flexNode</a:t>
            </a:r>
            <a:r>
              <a:rPr lang="en-GB" sz="2000" dirty="0" smtClean="0"/>
              <a:t>] as child of &lt;node&gt;.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sz="2000" dirty="0" smtClean="0"/>
              <a:t>Extend the </a:t>
            </a:r>
            <a:r>
              <a:rPr lang="en-GB" altLang="en-US" sz="2000" dirty="0"/>
              <a:t>IPE guidelines defined in TS-0033 (Interworking Framework) </a:t>
            </a:r>
            <a:r>
              <a:rPr lang="en-GB" altLang="en-US" sz="2000" dirty="0" smtClean="0"/>
              <a:t>to reference this new TS-</a:t>
            </a:r>
            <a:r>
              <a:rPr lang="en-GB" altLang="en-US" sz="2000" dirty="0" err="1" smtClean="0"/>
              <a:t>xxxx</a:t>
            </a:r>
            <a:r>
              <a:rPr lang="en-GB" altLang="en-US" sz="2000" dirty="0" smtClean="0"/>
              <a:t> as the suggested way to perform Device Management of IoT Networks.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altLang="en-US" sz="2000" dirty="0" smtClean="0"/>
              <a:t>Extend </a:t>
            </a:r>
            <a:r>
              <a:rPr lang="en-GB" altLang="en-US" sz="2000" dirty="0"/>
              <a:t>existing interworking specifications such as TS-0021 (AllJoyn), TS-0024 (OCF), TS-0030 (Ontology-based), TS-0035 (</a:t>
            </a:r>
            <a:r>
              <a:rPr lang="en-GB" altLang="en-US" sz="2000" dirty="0" err="1"/>
              <a:t>OSGi</a:t>
            </a:r>
            <a:r>
              <a:rPr lang="en-GB" altLang="en-US" sz="2000" dirty="0"/>
              <a:t>) and TS-0040 (Modbus), or to come such as TR-0042 (</a:t>
            </a:r>
            <a:r>
              <a:rPr lang="en-GB" altLang="en-US" sz="2000" dirty="0" err="1"/>
              <a:t>WoT</a:t>
            </a:r>
            <a:r>
              <a:rPr lang="en-GB" altLang="en-US" sz="2000" dirty="0"/>
              <a:t>), TR-0064 (ZigBee) or TR-0065 (</a:t>
            </a:r>
            <a:r>
              <a:rPr lang="en-GB" altLang="en-US" sz="2000" dirty="0" err="1"/>
              <a:t>SensorThings</a:t>
            </a:r>
            <a:r>
              <a:rPr lang="en-GB" altLang="en-US" sz="2000" dirty="0"/>
              <a:t>), </a:t>
            </a:r>
            <a:r>
              <a:rPr lang="en-GB" altLang="en-US" sz="2000" dirty="0" smtClean="0"/>
              <a:t>to implement DM as specified in TS-</a:t>
            </a:r>
            <a:r>
              <a:rPr lang="en-GB" altLang="en-US" sz="2000" dirty="0" err="1" smtClean="0"/>
              <a:t>xxxx</a:t>
            </a:r>
            <a:r>
              <a:rPr lang="en-GB" altLang="en-US" sz="2000" dirty="0" smtClean="0"/>
              <a:t> (e.g. how to relate the [reboot] FC to a </a:t>
            </a:r>
            <a:r>
              <a:rPr lang="en-GB" altLang="en-US" sz="2000" i="1" dirty="0" smtClean="0"/>
              <a:t>reboot</a:t>
            </a:r>
            <a:r>
              <a:rPr lang="en-GB" altLang="en-US" sz="2000" dirty="0" smtClean="0"/>
              <a:t> command in ZigBee or Modbus).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7202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0" y="2785533"/>
            <a:ext cx="482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err="1" smtClean="0">
                <a:solidFill>
                  <a:schemeClr val="accent1"/>
                </a:solidFill>
              </a:rPr>
              <a:t>Thanks</a:t>
            </a:r>
            <a:r>
              <a:rPr lang="fr-FR" sz="8800" dirty="0" smtClean="0">
                <a:solidFill>
                  <a:schemeClr val="accent1"/>
                </a:solidFill>
              </a:rPr>
              <a:t>!</a:t>
            </a:r>
            <a:endParaRPr lang="en-US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951</Words>
  <Application>Microsoft Office PowerPoint</Application>
  <PresentationFormat>Grand écran</PresentationFormat>
  <Paragraphs>144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Myriad Pro</vt:lpstr>
      <vt:lpstr>Myriad Pro Light</vt:lpstr>
      <vt:lpstr>Wingdings</vt:lpstr>
      <vt:lpstr>Office Theme</vt:lpstr>
      <vt:lpstr>Proposed Way Forward with Device Management</vt:lpstr>
      <vt:lpstr>WI-0099 Objective Reminder</vt:lpstr>
      <vt:lpstr>Work progress</vt:lpstr>
      <vt:lpstr>Current situation</vt:lpstr>
      <vt:lpstr>Benefits of IPE-based DM with FCs</vt:lpstr>
      <vt:lpstr>Proposed way forward</vt:lpstr>
      <vt:lpstr>Proposed way forward (cont.)</vt:lpstr>
      <vt:lpstr>Présentation PowerPoint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Mohali</dc:creator>
  <cp:lastModifiedBy>OrangeR01</cp:lastModifiedBy>
  <cp:revision>163</cp:revision>
  <dcterms:created xsi:type="dcterms:W3CDTF">2017-09-21T15:46:31Z</dcterms:created>
  <dcterms:modified xsi:type="dcterms:W3CDTF">2021-09-16T13:24:10Z</dcterms:modified>
</cp:coreProperties>
</file>