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7"/>
  </p:notesMasterIdLst>
  <p:sldIdLst>
    <p:sldId id="262" r:id="rId5"/>
    <p:sldId id="295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yriad Pro" panose="020B0503030403020204" charset="0"/>
      <p:regular r:id="rId12"/>
      <p:bold r:id="rId13"/>
      <p:italic r:id="rId14"/>
      <p:boldItalic r:id="rId15"/>
    </p:embeddedFont>
    <p:embeddedFont>
      <p:font typeface="Myriad Pro Light" panose="020B0403030403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17-09-2021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9/17/2021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9/17/2021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9/17/2021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9/17/2021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9/17/2021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Sustainability Sub-Committee (SSC) </a:t>
            </a:r>
            <a:br>
              <a:rPr lang="en-US" sz="4400" dirty="0"/>
            </a:br>
            <a:r>
              <a:rPr lang="en-US" sz="4400" dirty="0"/>
              <a:t>Report to TP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yriad Pro"/>
              </a:rPr>
              <a:t>9/17/2021</a:t>
            </a:r>
          </a:p>
          <a:p>
            <a:r>
              <a:rPr lang="en-US" dirty="0">
                <a:latin typeface="Myriad Pro"/>
              </a:rPr>
              <a:t>Dale Seed</a:t>
            </a:r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2C093D-A4D8-45A3-917C-78BC40E6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836915" cy="1173570"/>
          </a:xfrm>
        </p:spPr>
        <p:txBody>
          <a:bodyPr>
            <a:noAutofit/>
          </a:bodyPr>
          <a:lstStyle/>
          <a:p>
            <a:r>
              <a:rPr lang="en-GB" sz="3600" dirty="0">
                <a:latin typeface="Myriad Pro"/>
              </a:rPr>
              <a:t>oneM2M SSC Completed &amp; Planned Activities 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265122D-EF6A-47F6-B656-37971B578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580423"/>
              </p:ext>
            </p:extLst>
          </p:nvPr>
        </p:nvGraphicFramePr>
        <p:xfrm>
          <a:off x="309583" y="1223257"/>
          <a:ext cx="11687684" cy="55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607">
                  <a:extLst>
                    <a:ext uri="{9D8B030D-6E8A-4147-A177-3AD203B41FA5}">
                      <a16:colId xmlns:a16="http://schemas.microsoft.com/office/drawing/2014/main" val="1895711775"/>
                    </a:ext>
                  </a:extLst>
                </a:gridCol>
                <a:gridCol w="987477">
                  <a:extLst>
                    <a:ext uri="{9D8B030D-6E8A-4147-A177-3AD203B41FA5}">
                      <a16:colId xmlns:a16="http://schemas.microsoft.com/office/drawing/2014/main" val="635675053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200045724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923694523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3938060030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707471870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99131029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2547825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9373807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65493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56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oneM2M SSC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4/20 -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SSC 1 /2 Meetings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5/20 -</a:t>
                      </a:r>
                      <a:r>
                        <a:rPr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SSC 3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6/23 -</a:t>
                      </a:r>
                      <a:r>
                        <a:rPr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4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7/22 -</a:t>
                      </a:r>
                      <a:r>
                        <a:rPr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5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8/19 -</a:t>
                      </a:r>
                      <a:r>
                        <a:rPr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6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9/23 -</a:t>
                      </a:r>
                      <a:r>
                        <a:rPr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7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10/21 -</a:t>
                      </a:r>
                      <a:r>
                        <a:rPr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8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11/28 -</a:t>
                      </a:r>
                      <a:r>
                        <a:rPr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9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12/16 -</a:t>
                      </a:r>
                      <a:r>
                        <a:rPr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10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5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Recruiting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16220"/>
                  </a:ext>
                </a:extLst>
              </a:tr>
              <a:tr h="252458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Quarterly Report </a:t>
                      </a:r>
                      <a:r>
                        <a:rPr lang="en-GB" sz="1100" dirty="0"/>
                        <a:t>(to SC, MARCOM, TP)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SSC Quarterly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SSC Quarterly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6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Speaking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6GWorld web 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Peggy Smedley Show (podcast)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C-DOT - TSDSI Webinar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AIOTI – IoT/Edge and UN SDGs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6G Symposium Panel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8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IoT Tech Expo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828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Liaison Activities (AIOTI, NGA, NGMN, ETSI, GSMA, others)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800" b="1" dirty="0"/>
                        <a:t>Liaison initiated with AIOTI Digital for 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/>
                        <a:t>Liaison initiated with Next G Alliance Green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1" dirty="0">
                          <a:solidFill>
                            <a:srgbClr val="C00000"/>
                          </a:solidFill>
                        </a:rPr>
                        <a:t>Liaison with NGMN Green G Future Networks</a:t>
                      </a: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41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/>
                        <a:t>Webinars (e.g., industry experts)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800" b="0" i="1" u="none" strike="noStrike" noProof="0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Sustainable IoT – Low Code, Low Maintenance and Ultra Low-Power Approaches </a:t>
                      </a:r>
                      <a:endParaRPr lang="en-GB" sz="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36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/>
                        <a:t>White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800" b="0" i="1" u="none" strike="noStrike" noProof="0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1" kern="1200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IoT for Sustainability White Paper</a:t>
                      </a:r>
                      <a:endParaRPr lang="en-GB" sz="800" b="1" i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1" dirty="0">
                          <a:solidFill>
                            <a:srgbClr val="C00000"/>
                          </a:solidFill>
                        </a:rPr>
                        <a:t>IoT and supply-chain reporting obligations (TBD)</a:t>
                      </a:r>
                      <a:endParaRPr lang="en-GB" sz="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2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Executive Viewpoint 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Dale Seed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(Convida)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800" b="1" dirty="0"/>
                        <a:t>Girish Ramachandran (TCS)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Klaus Grobe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(ADVA)</a:t>
                      </a:r>
                      <a:endParaRPr lang="en-GB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GB" sz="8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 van Gorp, (</a:t>
                      </a:r>
                      <a:r>
                        <a:rPr lang="en-GB" sz="8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Nyenrode</a:t>
                      </a: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Business Universiteit)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GB" sz="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ATIS/NextG?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598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  <a:r>
                        <a:rPr lang="en-US" sz="1400" b="0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 Articles on IoT Sustainability​</a:t>
                      </a:r>
                      <a:endParaRPr lang="en-US" sz="1400" b="0" i="0" dirty="0">
                        <a:solidFill>
                          <a:srgbClr val="54505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1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Architecture &amp; Governance </a:t>
                      </a:r>
                      <a:b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magazine​​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ETSI Enjoy! article​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​IoT for All </a:t>
                      </a:r>
                      <a:b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(Size Matters)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endParaRPr lang="en-GB" sz="800" b="1" i="0" dirty="0">
                        <a:solidFill>
                          <a:srgbClr val="5450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​IoT for All </a:t>
                      </a:r>
                      <a:br>
                        <a:rPr kumimoji="0" lang="en-GB" sz="8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en-GB" sz="8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(Sustainability Principles)​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154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Guest Speakers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AIOTI </a:t>
                      </a:r>
                    </a:p>
                    <a:p>
                      <a:pPr algn="ctr"/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for 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820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Case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GB" sz="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TCS Sustainable IoT Solutions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790041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8DD56B88-BCB6-4E53-89C8-6796D0D3F0A8}"/>
              </a:ext>
            </a:extLst>
          </p:cNvPr>
          <p:cNvSpPr/>
          <p:nvPr/>
        </p:nvSpPr>
        <p:spPr>
          <a:xfrm>
            <a:off x="2988734" y="2010979"/>
            <a:ext cx="6872636" cy="279374"/>
          </a:xfrm>
          <a:prstGeom prst="rightArrow">
            <a:avLst>
              <a:gd name="adj1" fmla="val 896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Ad hoc initially, leading to sub-groups/deliverables as contributors and areas of common interest emerge</a:t>
            </a:r>
          </a:p>
        </p:txBody>
      </p:sp>
    </p:spTree>
    <p:extLst>
      <p:ext uri="{BB962C8B-B14F-4D97-AF65-F5344CB8AC3E}">
        <p14:creationId xmlns:p14="http://schemas.microsoft.com/office/powerpoint/2010/main" val="50106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329974-4425-4489-ACCA-8193D30BDE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863F89-07EB-4D08-8994-AEF92304BF8C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29016B-9184-443E-918E-F35B496509C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5f99dd6-2482-4904-94c2-fb6dcddcc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303</Words>
  <Application>Microsoft Office PowerPoint</Application>
  <PresentationFormat>Widescreen</PresentationFormat>
  <Paragraphs>81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Myriad Pro</vt:lpstr>
      <vt:lpstr>Arial</vt:lpstr>
      <vt:lpstr>Myriad Pro Light</vt:lpstr>
      <vt:lpstr>Office Theme</vt:lpstr>
      <vt:lpstr>Sustainability Sub-Committee (SSC)  Report to TP </vt:lpstr>
      <vt:lpstr>oneM2M SSC Completed &amp; Planned Activities 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Dale</cp:lastModifiedBy>
  <cp:revision>37</cp:revision>
  <dcterms:created xsi:type="dcterms:W3CDTF">2017-09-21T15:46:31Z</dcterms:created>
  <dcterms:modified xsi:type="dcterms:W3CDTF">2021-09-17T10:51:36Z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