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656" r:id="rId3"/>
    <p:sldId id="586" r:id="rId4"/>
    <p:sldId id="490" r:id="rId5"/>
    <p:sldId id="418" r:id="rId6"/>
    <p:sldId id="421" r:id="rId7"/>
    <p:sldId id="986" r:id="rId8"/>
    <p:sldId id="262" r:id="rId9"/>
    <p:sldId id="661" r:id="rId10"/>
    <p:sldId id="965" r:id="rId11"/>
    <p:sldId id="662" r:id="rId12"/>
    <p:sldId id="985" r:id="rId13"/>
    <p:sldId id="268" r:id="rId14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FD1"/>
    <a:srgbClr val="F067A6"/>
    <a:srgbClr val="F58C7E"/>
    <a:srgbClr val="E1F0FF"/>
    <a:srgbClr val="004A8D"/>
    <a:srgbClr val="E7E6E6"/>
    <a:srgbClr val="302E45"/>
    <a:srgbClr val="EC008C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8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622308" cy="4982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971AAC-6C7F-49EA-858F-6EAF79CF60E9}"/>
              </a:ext>
            </a:extLst>
          </p:cNvPr>
          <p:cNvSpPr txBox="1"/>
          <p:nvPr/>
        </p:nvSpPr>
        <p:spPr>
          <a:xfrm>
            <a:off x="419078" y="9433107"/>
            <a:ext cx="121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schemeClr val="tx2"/>
                </a:solidFill>
              </a:rPr>
              <a:t>© ETSI 2018</a:t>
            </a:r>
            <a:endParaRPr lang="he-IL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622308" cy="4982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E6141E-71BE-4E31-A161-E99910D93714}"/>
              </a:ext>
            </a:extLst>
          </p:cNvPr>
          <p:cNvSpPr txBox="1"/>
          <p:nvPr/>
        </p:nvSpPr>
        <p:spPr>
          <a:xfrm>
            <a:off x="419078" y="9433107"/>
            <a:ext cx="121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schemeClr val="tx2"/>
                </a:solidFill>
              </a:rPr>
              <a:t>© ETSI 2018</a:t>
            </a:r>
            <a:endParaRPr lang="he-IL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6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4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2021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1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/>
              <a:t>First Level Text</a:t>
            </a:r>
            <a:endParaRPr lang="he-IL"/>
          </a:p>
          <a:p>
            <a:pPr lvl="1"/>
            <a:r>
              <a:rPr lang="en-US"/>
              <a:t>First Level Bullet</a:t>
            </a:r>
            <a:endParaRPr lang="he-IL"/>
          </a:p>
          <a:p>
            <a:pPr lvl="2"/>
            <a:r>
              <a:rPr lang="en-US"/>
              <a:t>Second Level Bullet</a:t>
            </a:r>
          </a:p>
          <a:p>
            <a:pPr lvl="3"/>
            <a:r>
              <a:rPr lang="en-US"/>
              <a:t>Third Level Number</a:t>
            </a:r>
            <a:endParaRPr lang="he-IL"/>
          </a:p>
          <a:p>
            <a:pPr lvl="4"/>
            <a:r>
              <a:rPr lang="en-US"/>
              <a:t>First Level Number</a:t>
            </a:r>
          </a:p>
          <a:p>
            <a:pPr lvl="5"/>
            <a:r>
              <a:rPr lang="en-US"/>
              <a:t>Second Level Number</a:t>
            </a:r>
          </a:p>
          <a:p>
            <a:pPr lvl="6"/>
            <a:r>
              <a:rPr lang="en-US"/>
              <a:t>Third Level Number</a:t>
            </a:r>
          </a:p>
          <a:p>
            <a:pPr lvl="7"/>
            <a:r>
              <a:rPr lang="en-US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660" r:id="rId2"/>
    <p:sldLayoutId id="2147483834" r:id="rId3"/>
    <p:sldLayoutId id="2147483835" r:id="rId4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6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6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6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wmwiki.etsi.org/projectwiki/index.php?title=Project_Oversight_Committee" TargetMode="External"/><Relationship Id="rId2" Type="http://schemas.openxmlformats.org/officeDocument/2006/relationships/hyperlink" Target="https://nwmwiki.etsi.org/projectwi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wmwiki.etsi.org/projectwiki/index.php?title=Project_Roadmap" TargetMode="External"/><Relationship Id="rId5" Type="http://schemas.openxmlformats.org/officeDocument/2006/relationships/hyperlink" Target="https://nwmwiki.etsi.org/projectwiki/index.php?title=About_NWM" TargetMode="External"/><Relationship Id="rId4" Type="http://schemas.openxmlformats.org/officeDocument/2006/relationships/hyperlink" Target="https://nwmwiki.etsi.org/projectwiki/index.php?title=Technical_Steering_Committe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wmwiki.etsi.org/docs" TargetMode="External"/><Relationship Id="rId2" Type="http://schemas.openxmlformats.org/officeDocument/2006/relationships/hyperlink" Target="https://nwm-trial.etsi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sinwm.ideas.aha.io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wm-trial.etsi.org/#/documents/55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ETSI &amp; 3GPP Collaborative Drafting Platform </a:t>
            </a:r>
            <a:r>
              <a:rPr lang="en-US" sz="3200" dirty="0"/>
              <a:t>(New Working Methods Project)</a:t>
            </a:r>
            <a:endParaRPr lang="en-US" sz="4000" b="1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NWM Team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22942" y="5071255"/>
            <a:ext cx="2290710" cy="874296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/>
              <a:t>oneM2M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94C22D-D097-48F9-9B2F-68C852721C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30.11.2021</a:t>
            </a: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4525-E712-48C2-9A2B-9BD738A8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1: RAN Discussion Summary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871D6-13D6-4A47-997F-12F14948CE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Some committees develop Word documents as Discussion Summary Documents</a:t>
            </a:r>
          </a:p>
          <a:p>
            <a:pPr lvl="1"/>
            <a:r>
              <a:rPr lang="en-GB" dirty="0"/>
              <a:t>Common in RAN WGs and RAN plenary</a:t>
            </a:r>
          </a:p>
          <a:p>
            <a:pPr lvl="1"/>
            <a:r>
              <a:rPr lang="en-GB" dirty="0"/>
              <a:t>Moderator prepares a discussion summary document in Inbox folder</a:t>
            </a:r>
          </a:p>
          <a:p>
            <a:pPr lvl="2"/>
            <a:r>
              <a:rPr lang="en-GB" dirty="0"/>
              <a:t>Could be based on e-mail discussion or on </a:t>
            </a:r>
            <a:r>
              <a:rPr lang="en-GB" dirty="0" err="1"/>
              <a:t>Tdoc</a:t>
            </a:r>
            <a:r>
              <a:rPr lang="en-GB" dirty="0"/>
              <a:t> or CR contributions</a:t>
            </a:r>
          </a:p>
          <a:p>
            <a:pPr lvl="1"/>
            <a:r>
              <a:rPr lang="en-GB" dirty="0"/>
              <a:t>Each member updates file with their comments/position &amp; saves in Inbox folder with new name</a:t>
            </a:r>
          </a:p>
          <a:p>
            <a:pPr lvl="1"/>
            <a:r>
              <a:rPr lang="en-GB" dirty="0"/>
              <a:t>Parallel updates result in multiple copies of each file with incomplete sets of comments</a:t>
            </a:r>
          </a:p>
          <a:p>
            <a:pPr lvl="1"/>
            <a:r>
              <a:rPr lang="en-GB" dirty="0"/>
              <a:t>10s of files for 100+ discussions each meeting</a:t>
            </a:r>
          </a:p>
          <a:p>
            <a:pPr lvl="1"/>
            <a:r>
              <a:rPr lang="en-GB" dirty="0"/>
              <a:t>No requirement to retain documents – only in Inbox folder. </a:t>
            </a:r>
          </a:p>
          <a:p>
            <a:pPr lvl="2"/>
            <a:r>
              <a:rPr lang="en-GB" dirty="0"/>
              <a:t>Outcome may be submitted as </a:t>
            </a:r>
            <a:r>
              <a:rPr lang="en-GB" dirty="0" err="1"/>
              <a:t>Tdoc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5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9E362-A18B-4B6F-A584-25FE22C5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2: Alternative to e-mail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CB29A-B978-4B55-B70A-51DE6F49A7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/>
              <a:t>Discussions take place by e-mail &amp; need to be summarised</a:t>
            </a:r>
          </a:p>
          <a:p>
            <a:pPr lvl="1"/>
            <a:r>
              <a:rPr lang="en-GB" dirty="0"/>
              <a:t>1000s of e-mails during meeting weeks</a:t>
            </a:r>
          </a:p>
          <a:p>
            <a:pPr lvl="1"/>
            <a:r>
              <a:rPr lang="en-GB" dirty="0"/>
              <a:t>Delegates have difficulty following multiple discussions</a:t>
            </a:r>
          </a:p>
          <a:p>
            <a:pPr lvl="2"/>
            <a:r>
              <a:rPr lang="en-GB" dirty="0"/>
              <a:t>Some receive e-mail with delays</a:t>
            </a:r>
          </a:p>
          <a:p>
            <a:pPr lvl="1"/>
            <a:r>
              <a:rPr lang="en-GB" dirty="0"/>
              <a:t>Moderators have difficulty trawling through e-mails to generate a summary</a:t>
            </a:r>
          </a:p>
          <a:p>
            <a:pPr lvl="1"/>
            <a:endParaRPr lang="en-GB" dirty="0"/>
          </a:p>
          <a:p>
            <a:pPr marL="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97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D737-A4A4-4570-9A2A-C06167713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Solutions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8A94B-634C-4F9F-9C19-2B4340DC61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Use Case 1 solution:  ‘Feedback Form’ to be added to a document in NWM, allowing members to provide feedback or opinion</a:t>
            </a:r>
          </a:p>
          <a:p>
            <a:pPr lvl="1"/>
            <a:r>
              <a:rPr lang="en-GB" dirty="0"/>
              <a:t>One or more forms per document, each can be locked individually</a:t>
            </a:r>
          </a:p>
          <a:p>
            <a:pPr lvl="1">
              <a:spcBef>
                <a:spcPts val="0"/>
              </a:spcBef>
            </a:pPr>
            <a:r>
              <a:rPr lang="en-GB" dirty="0"/>
              <a:t>PDF Export format required – easily imported into Word</a:t>
            </a:r>
          </a:p>
          <a:p>
            <a:pPr lvl="1">
              <a:spcBef>
                <a:spcPts val="0"/>
              </a:spcBef>
            </a:pPr>
            <a:r>
              <a:rPr lang="en-GB" dirty="0"/>
              <a:t>Delegates blocked from changing content other than providing their feedback</a:t>
            </a:r>
          </a:p>
          <a:p>
            <a:pPr lvl="2">
              <a:spcBef>
                <a:spcPts val="0"/>
              </a:spcBef>
            </a:pPr>
            <a:r>
              <a:rPr lang="en-GB" dirty="0"/>
              <a:t>This can be re-enabled later</a:t>
            </a:r>
          </a:p>
          <a:p>
            <a:r>
              <a:rPr lang="en-GB" dirty="0"/>
              <a:t>Use Case 2 will be supported through collaborative drafting functionality with complete change management workflow </a:t>
            </a:r>
          </a:p>
          <a:p>
            <a:pPr lvl="1"/>
            <a:r>
              <a:rPr lang="en-GB" dirty="0"/>
              <a:t>Use NWM to collaboratively build documents (e.g. </a:t>
            </a:r>
            <a:r>
              <a:rPr lang="en-GB" dirty="0" err="1"/>
              <a:t>Tdoc</a:t>
            </a:r>
            <a:r>
              <a:rPr lang="en-GB" dirty="0"/>
              <a:t>) rather than build consensus via e-mail discussions</a:t>
            </a:r>
          </a:p>
        </p:txBody>
      </p:sp>
    </p:spTree>
    <p:extLst>
      <p:ext uri="{BB962C8B-B14F-4D97-AF65-F5344CB8AC3E}">
        <p14:creationId xmlns:p14="http://schemas.microsoft.com/office/powerpoint/2010/main" val="52899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3B02-2D74-4368-BB66-B9717DF5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NWM project management Wiki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51AE0-6071-4C34-8E65-F98217733F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https://nwmwiki.etsi.org/projectwiki</a:t>
            </a:r>
            <a:r>
              <a:rPr lang="en-GB" dirty="0"/>
              <a:t>  </a:t>
            </a:r>
          </a:p>
          <a:p>
            <a:pPr lvl="1">
              <a:spcBef>
                <a:spcPts val="0"/>
              </a:spcBef>
            </a:pPr>
            <a:r>
              <a:rPr lang="en-GB" dirty="0"/>
              <a:t>Log in with ETSI EOL account </a:t>
            </a:r>
          </a:p>
          <a:p>
            <a:r>
              <a:rPr lang="en-GB" dirty="0"/>
              <a:t>Project Steering Committee area: </a:t>
            </a:r>
            <a:r>
              <a:rPr lang="en-GB" sz="1800" dirty="0">
                <a:hlinkClick r:id="rId3"/>
              </a:rPr>
              <a:t>https://nwmwiki.etsi.org/projectwiki/index.php?title=Project_Oversight_Committee</a:t>
            </a:r>
            <a:r>
              <a:rPr lang="en-GB" sz="1800" dirty="0"/>
              <a:t> </a:t>
            </a:r>
            <a:endParaRPr lang="en-GB" dirty="0"/>
          </a:p>
          <a:p>
            <a:r>
              <a:rPr lang="en-GB" dirty="0"/>
              <a:t>Technical Steering Committee area: </a:t>
            </a:r>
            <a:r>
              <a:rPr lang="en-GB" sz="1800" dirty="0">
                <a:hlinkClick r:id="rId4"/>
              </a:rPr>
              <a:t>https://nwmwiki.etsi.org/projectwiki/index.php?title=Technical_Steering_Committee</a:t>
            </a:r>
            <a:r>
              <a:rPr lang="en-GB" sz="1800" dirty="0"/>
              <a:t> </a:t>
            </a:r>
            <a:endParaRPr lang="en-GB" dirty="0"/>
          </a:p>
          <a:p>
            <a:r>
              <a:rPr lang="en-GB" dirty="0"/>
              <a:t>About NWM: </a:t>
            </a:r>
            <a:r>
              <a:rPr lang="en-GB" sz="1800" dirty="0">
                <a:hlinkClick r:id="rId5"/>
              </a:rPr>
              <a:t>https://nwmwiki.etsi.org/projectwiki/index.php?title=About_NWM</a:t>
            </a:r>
            <a:r>
              <a:rPr lang="en-GB" sz="1800" dirty="0"/>
              <a:t> </a:t>
            </a:r>
            <a:endParaRPr lang="en-GB" dirty="0"/>
          </a:p>
          <a:p>
            <a:r>
              <a:rPr lang="en-GB" dirty="0"/>
              <a:t>Project Roadmap: </a:t>
            </a:r>
            <a:r>
              <a:rPr lang="en-GB" sz="1800" dirty="0">
                <a:hlinkClick r:id="rId6"/>
              </a:rPr>
              <a:t>https://nwmwiki.etsi.org/projectwiki/index.php?title=Project_Roadmap</a:t>
            </a:r>
            <a:r>
              <a:rPr lang="en-GB" sz="1800" dirty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65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5A8A-C4F1-4754-9F99-0A210F59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motivation behind NWM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128C-F62D-47F5-9F4C-4A17F7EBEFF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sz="2800" dirty="0"/>
              <a:t>By taking advantage of modern collaboration and drafting approaches NWM hopes to achieve the following:</a:t>
            </a:r>
          </a:p>
          <a:p>
            <a:pPr marL="0" lvl="1" indent="0">
              <a:spcBef>
                <a:spcPts val="0"/>
              </a:spcBef>
              <a:buNone/>
            </a:pPr>
            <a:endParaRPr lang="en-GB" sz="2800" dirty="0"/>
          </a:p>
          <a:p>
            <a:pPr lvl="2"/>
            <a:r>
              <a:rPr lang="en-GB" sz="2400" dirty="0">
                <a:latin typeface="+mj-lt"/>
              </a:rPr>
              <a:t>To help ETSI &amp; 3GPP committees to </a:t>
            </a:r>
            <a:r>
              <a:rPr lang="en-GB" sz="2400" b="1" dirty="0">
                <a:latin typeface="+mj-lt"/>
              </a:rPr>
              <a:t>draft and maintain standards as efficiently as possible</a:t>
            </a:r>
            <a:r>
              <a:rPr lang="en-GB" sz="2400" dirty="0">
                <a:latin typeface="+mj-lt"/>
              </a:rPr>
              <a:t>;</a:t>
            </a:r>
          </a:p>
          <a:p>
            <a:pPr lvl="2"/>
            <a:r>
              <a:rPr lang="en-GB" sz="2400" dirty="0">
                <a:latin typeface="+mj-lt"/>
              </a:rPr>
              <a:t>To ensure the highest editorial and technical </a:t>
            </a:r>
            <a:r>
              <a:rPr lang="en-GB" sz="2400" b="1" dirty="0">
                <a:latin typeface="+mj-lt"/>
              </a:rPr>
              <a:t>quality of our Deliverables</a:t>
            </a:r>
            <a:r>
              <a:rPr lang="en-GB" sz="2400" dirty="0">
                <a:latin typeface="+mj-lt"/>
              </a:rPr>
              <a:t>;</a:t>
            </a:r>
          </a:p>
          <a:p>
            <a:pPr lvl="2"/>
            <a:r>
              <a:rPr lang="en-GB" sz="2400" dirty="0">
                <a:latin typeface="+mj-lt"/>
              </a:rPr>
              <a:t>To facilitate </a:t>
            </a:r>
            <a:r>
              <a:rPr lang="en-GB" sz="2400" b="1" dirty="0">
                <a:latin typeface="+mj-lt"/>
              </a:rPr>
              <a:t>closer integration </a:t>
            </a:r>
            <a:r>
              <a:rPr lang="en-GB" sz="2400" dirty="0">
                <a:latin typeface="+mj-lt"/>
              </a:rPr>
              <a:t>with Member working practices;</a:t>
            </a:r>
          </a:p>
          <a:p>
            <a:pPr lvl="2"/>
            <a:r>
              <a:rPr lang="en-GB" sz="2400" dirty="0">
                <a:latin typeface="+mj-lt"/>
              </a:rPr>
              <a:t>To give an </a:t>
            </a:r>
            <a:r>
              <a:rPr lang="en-GB" sz="2400" b="1" dirty="0">
                <a:latin typeface="+mj-lt"/>
              </a:rPr>
              <a:t>added value</a:t>
            </a:r>
            <a:r>
              <a:rPr lang="en-GB" sz="2400" dirty="0">
                <a:latin typeface="+mj-lt"/>
              </a:rPr>
              <a:t> for end-users;</a:t>
            </a:r>
          </a:p>
          <a:p>
            <a:pPr lvl="2"/>
            <a:r>
              <a:rPr lang="en-GB" sz="2400" dirty="0">
                <a:latin typeface="+mj-lt"/>
              </a:rPr>
              <a:t>To </a:t>
            </a:r>
            <a:r>
              <a:rPr lang="en-GB" sz="2400" b="1" dirty="0">
                <a:latin typeface="+mj-lt"/>
              </a:rPr>
              <a:t>enable increased throughput </a:t>
            </a:r>
            <a:r>
              <a:rPr lang="en-GB" sz="2400" dirty="0">
                <a:latin typeface="+mj-lt"/>
              </a:rPr>
              <a:t>by the ETSI Secretariat;</a:t>
            </a:r>
          </a:p>
          <a:p>
            <a:pPr lvl="2"/>
            <a:r>
              <a:rPr lang="en-GB" sz="2400" dirty="0">
                <a:latin typeface="+mj-lt"/>
              </a:rPr>
              <a:t>To be attractive to the </a:t>
            </a:r>
            <a:r>
              <a:rPr lang="en-GB" sz="2400" b="1" dirty="0">
                <a:latin typeface="+mj-lt"/>
              </a:rPr>
              <a:t>next generation of standardizers</a:t>
            </a:r>
            <a:r>
              <a:rPr lang="en-GB" sz="2400" dirty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472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D42F-5A18-4D87-BCE2-E2DB1050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NWM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6BB95-5793-4E0B-AFF0-09F02DA419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883" y="1333871"/>
            <a:ext cx="9000000" cy="4680000"/>
          </a:xfrm>
        </p:spPr>
        <p:txBody>
          <a:bodyPr/>
          <a:lstStyle/>
          <a:p>
            <a:pPr lvl="1"/>
            <a:r>
              <a:rPr lang="en-US" dirty="0"/>
              <a:t>Collaboratively writing, reviewing, approving and updating (standardization) documents</a:t>
            </a:r>
          </a:p>
          <a:p>
            <a:pPr lvl="2"/>
            <a:r>
              <a:rPr lang="en-US" dirty="0"/>
              <a:t>Private drafting of proposals for change, sharing, reviewing, revising, approving and integration into base document</a:t>
            </a:r>
          </a:p>
          <a:p>
            <a:pPr lvl="2"/>
            <a:r>
              <a:rPr lang="en-US" dirty="0"/>
              <a:t>Automated integration of agreed changes</a:t>
            </a:r>
          </a:p>
          <a:p>
            <a:pPr lvl="1"/>
            <a:r>
              <a:rPr lang="en-US" dirty="0"/>
              <a:t>Support for discussion &amp; consensus-building</a:t>
            </a:r>
          </a:p>
          <a:p>
            <a:pPr lvl="1"/>
            <a:r>
              <a:rPr lang="en-GB" dirty="0"/>
              <a:t>Separate style from content</a:t>
            </a:r>
            <a:endParaRPr lang="en-US" dirty="0"/>
          </a:p>
          <a:p>
            <a:pPr lvl="1"/>
            <a:r>
              <a:rPr lang="en-US" dirty="0"/>
              <a:t>Configurable workflows and document lifecycles</a:t>
            </a:r>
          </a:p>
          <a:p>
            <a:pPr lvl="1"/>
            <a:r>
              <a:rPr lang="en-GB" dirty="0"/>
              <a:t>Validation of document contents against a set of quality rules</a:t>
            </a:r>
          </a:p>
          <a:p>
            <a:pPr lvl="1"/>
            <a:r>
              <a:rPr lang="en-GB" dirty="0"/>
              <a:t>Flexible output formats</a:t>
            </a:r>
            <a:endParaRPr lang="en-US" dirty="0"/>
          </a:p>
          <a:p>
            <a:pPr lvl="1"/>
            <a:r>
              <a:rPr lang="en-US" dirty="0"/>
              <a:t>Full traceability of all changes to documents</a:t>
            </a:r>
          </a:p>
        </p:txBody>
      </p:sp>
    </p:spTree>
    <p:extLst>
      <p:ext uri="{BB962C8B-B14F-4D97-AF65-F5344CB8AC3E}">
        <p14:creationId xmlns:p14="http://schemas.microsoft.com/office/powerpoint/2010/main" val="365077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06" y="283328"/>
            <a:ext cx="9525657" cy="866110"/>
          </a:xfrm>
        </p:spPr>
        <p:txBody>
          <a:bodyPr/>
          <a:lstStyle/>
          <a:p>
            <a:r>
              <a:rPr lang="en-US"/>
              <a:t>NWM -  in a nutshell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93" y="1431985"/>
            <a:ext cx="8157398" cy="4936585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2065481" y="1963587"/>
            <a:ext cx="1433398" cy="731520"/>
          </a:xfrm>
          <a:prstGeom prst="curvedDownArrow">
            <a:avLst>
              <a:gd name="adj1" fmla="val 7415"/>
              <a:gd name="adj2" fmla="val 54174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rgbClr val="002060"/>
                </a:solidFill>
              </a:rPr>
              <a:t>Share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295" y="3726180"/>
            <a:ext cx="660075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996" y="3168116"/>
            <a:ext cx="379006" cy="379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226" y="2522978"/>
            <a:ext cx="405946" cy="406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247" y="3973830"/>
            <a:ext cx="405947" cy="406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499" y="4083157"/>
            <a:ext cx="405946" cy="406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967" y="2196846"/>
            <a:ext cx="405947" cy="4061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044" y="3243193"/>
            <a:ext cx="379006" cy="3791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293" y="2051673"/>
            <a:ext cx="674046" cy="674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445" y="3152486"/>
            <a:ext cx="634688" cy="4699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30943" y="2763494"/>
            <a:ext cx="1568502" cy="1378523"/>
            <a:chOff x="855342" y="4379976"/>
            <a:chExt cx="1568502" cy="13785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accent2"/>
                  </a:solidFill>
                </a:rPr>
                <a:t>Delegates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28715" y="4286230"/>
            <a:ext cx="1568502" cy="1735067"/>
            <a:chOff x="855342" y="4379976"/>
            <a:chExt cx="1568502" cy="173506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5342" y="5284046"/>
              <a:ext cx="1568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accent2"/>
                  </a:solidFill>
                </a:rPr>
                <a:t>Technical Officers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96991" y="2410909"/>
            <a:ext cx="1568502" cy="1378523"/>
            <a:chOff x="855342" y="4379976"/>
            <a:chExt cx="1568502" cy="137852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>
                  <a:solidFill>
                    <a:schemeClr val="accent2"/>
                  </a:solidFill>
                </a:rPr>
                <a:t>Chair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03849" y="4379976"/>
            <a:ext cx="1568502" cy="1378523"/>
            <a:chOff x="855342" y="4379976"/>
            <a:chExt cx="1568502" cy="137852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accent2"/>
                  </a:solidFill>
                </a:rPr>
                <a:t>EditHelp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22631" y="5370951"/>
            <a:ext cx="1895661" cy="1365735"/>
            <a:chOff x="855341" y="4379976"/>
            <a:chExt cx="1895661" cy="13657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55341" y="5284046"/>
              <a:ext cx="1895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accent2"/>
                  </a:solidFill>
                </a:rPr>
                <a:t>Rapporteur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071973" y="818323"/>
            <a:ext cx="1568502" cy="1378523"/>
            <a:chOff x="855342" y="4379976"/>
            <a:chExt cx="1568502" cy="137852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8248" y="4379976"/>
              <a:ext cx="904070" cy="90407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55342" y="5284046"/>
              <a:ext cx="1568502" cy="474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>
                  <a:solidFill>
                    <a:schemeClr val="accent2"/>
                  </a:solidFill>
                </a:rPr>
                <a:t>STF Leader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 rot="19926325">
            <a:off x="6224817" y="3148536"/>
            <a:ext cx="1076976" cy="402206"/>
            <a:chOff x="541515" y="1561381"/>
            <a:chExt cx="1076976" cy="402206"/>
          </a:xfrm>
        </p:grpSpPr>
        <p:sp>
          <p:nvSpPr>
            <p:cNvPr id="32" name="Oval 31"/>
            <p:cNvSpPr/>
            <p:nvPr/>
          </p:nvSpPr>
          <p:spPr>
            <a:xfrm>
              <a:off x="541515" y="1561381"/>
              <a:ext cx="381511" cy="4022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  <p:cxnSp>
          <p:nvCxnSpPr>
            <p:cNvPr id="34" name="Straight Connector 33"/>
            <p:cNvCxnSpPr>
              <a:stCxn id="32" idx="6"/>
            </p:cNvCxnSpPr>
            <p:nvPr/>
          </p:nvCxnSpPr>
          <p:spPr>
            <a:xfrm>
              <a:off x="923026" y="1762484"/>
              <a:ext cx="695465" cy="231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30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28E8-2B97-43DD-BC7C-28FDB29A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i="1"/>
              <a:t>Various drafting scenarios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9A9A32-AB1C-4667-ABF5-AF76D256127C}"/>
              </a:ext>
            </a:extLst>
          </p:cNvPr>
          <p:cNvSpPr/>
          <p:nvPr/>
        </p:nvSpPr>
        <p:spPr>
          <a:xfrm>
            <a:off x="2667403" y="1336980"/>
            <a:ext cx="4548734" cy="89958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>
                <a:solidFill>
                  <a:srgbClr val="7030A0"/>
                </a:solidFill>
              </a:rPr>
              <a:t>Quality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CC490B-F932-487D-A5E9-EC3330C1C0B2}"/>
              </a:ext>
            </a:extLst>
          </p:cNvPr>
          <p:cNvGrpSpPr/>
          <p:nvPr/>
        </p:nvGrpSpPr>
        <p:grpSpPr>
          <a:xfrm>
            <a:off x="613306" y="1244604"/>
            <a:ext cx="8187041" cy="892881"/>
            <a:chOff x="613306" y="1244604"/>
            <a:chExt cx="8187041" cy="8928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DB00F0-F70A-40A6-BAFF-0A1648D3367A}"/>
                </a:ext>
              </a:extLst>
            </p:cNvPr>
            <p:cNvSpPr txBox="1"/>
            <p:nvPr/>
          </p:nvSpPr>
          <p:spPr>
            <a:xfrm>
              <a:off x="7228591" y="1690275"/>
              <a:ext cx="1571756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Approval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E67C64-14FE-4478-8DB3-C2305F1C093A}"/>
                </a:ext>
              </a:extLst>
            </p:cNvPr>
            <p:cNvSpPr txBox="1"/>
            <p:nvPr/>
          </p:nvSpPr>
          <p:spPr>
            <a:xfrm>
              <a:off x="1393909" y="1671329"/>
              <a:ext cx="1296143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/>
                <a:t>Start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707A8-6E2B-470E-ADCA-D51436690F36}"/>
                </a:ext>
              </a:extLst>
            </p:cNvPr>
            <p:cNvCxnSpPr>
              <a:cxnSpLocks/>
            </p:cNvCxnSpPr>
            <p:nvPr/>
          </p:nvCxnSpPr>
          <p:spPr>
            <a:xfrm>
              <a:off x="1761909" y="1653692"/>
              <a:ext cx="9287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0A906-61F0-4CB9-A951-D2174273C345}"/>
                </a:ext>
              </a:extLst>
            </p:cNvPr>
            <p:cNvCxnSpPr>
              <a:cxnSpLocks/>
            </p:cNvCxnSpPr>
            <p:nvPr/>
          </p:nvCxnSpPr>
          <p:spPr>
            <a:xfrm>
              <a:off x="2690673" y="1509678"/>
              <a:ext cx="0" cy="2880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FA6FA6-132C-4710-B5DD-F6B454A54285}"/>
                </a:ext>
              </a:extLst>
            </p:cNvPr>
            <p:cNvCxnSpPr>
              <a:cxnSpLocks/>
            </p:cNvCxnSpPr>
            <p:nvPr/>
          </p:nvCxnSpPr>
          <p:spPr>
            <a:xfrm>
              <a:off x="2725681" y="1653692"/>
              <a:ext cx="4429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47E471-FC26-4839-A26E-FDDD8C772F22}"/>
                </a:ext>
              </a:extLst>
            </p:cNvPr>
            <p:cNvCxnSpPr>
              <a:cxnSpLocks/>
            </p:cNvCxnSpPr>
            <p:nvPr/>
          </p:nvCxnSpPr>
          <p:spPr>
            <a:xfrm>
              <a:off x="7122972" y="1509678"/>
              <a:ext cx="0" cy="2880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FF63B-F0E4-4656-9E4B-5E4B606EA11B}"/>
                </a:ext>
              </a:extLst>
            </p:cNvPr>
            <p:cNvCxnSpPr>
              <a:cxnSpLocks/>
            </p:cNvCxnSpPr>
            <p:nvPr/>
          </p:nvCxnSpPr>
          <p:spPr>
            <a:xfrm>
              <a:off x="7130312" y="1653692"/>
              <a:ext cx="9287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D68F96-90DB-4764-9CD9-8F3A5950FE80}"/>
                </a:ext>
              </a:extLst>
            </p:cNvPr>
            <p:cNvCxnSpPr>
              <a:cxnSpLocks/>
            </p:cNvCxnSpPr>
            <p:nvPr/>
          </p:nvCxnSpPr>
          <p:spPr>
            <a:xfrm>
              <a:off x="3122721" y="1599128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8BBF37-FE6B-45B4-BBF2-03FABEC047C7}"/>
                </a:ext>
              </a:extLst>
            </p:cNvPr>
            <p:cNvCxnSpPr>
              <a:cxnSpLocks/>
            </p:cNvCxnSpPr>
            <p:nvPr/>
          </p:nvCxnSpPr>
          <p:spPr>
            <a:xfrm>
              <a:off x="3986817" y="1599128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20F94A6-3638-497D-8801-9E02C3F1F2A0}"/>
                </a:ext>
              </a:extLst>
            </p:cNvPr>
            <p:cNvCxnSpPr>
              <a:cxnSpLocks/>
            </p:cNvCxnSpPr>
            <p:nvPr/>
          </p:nvCxnSpPr>
          <p:spPr>
            <a:xfrm>
              <a:off x="4634890" y="1590407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B65578-E40D-4C4B-9D7D-2FBFA0CC2BBD}"/>
                </a:ext>
              </a:extLst>
            </p:cNvPr>
            <p:cNvCxnSpPr>
              <a:cxnSpLocks/>
            </p:cNvCxnSpPr>
            <p:nvPr/>
          </p:nvCxnSpPr>
          <p:spPr>
            <a:xfrm>
              <a:off x="5770942" y="1572645"/>
              <a:ext cx="0" cy="1440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0BBFD84-A985-4628-8100-337B45B7500F}"/>
                </a:ext>
              </a:extLst>
            </p:cNvPr>
            <p:cNvCxnSpPr>
              <a:cxnSpLocks/>
            </p:cNvCxnSpPr>
            <p:nvPr/>
          </p:nvCxnSpPr>
          <p:spPr>
            <a:xfrm>
              <a:off x="5138945" y="1581684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E93E22-D3E8-4013-8050-6850ED390B38}"/>
                </a:ext>
              </a:extLst>
            </p:cNvPr>
            <p:cNvCxnSpPr>
              <a:cxnSpLocks/>
            </p:cNvCxnSpPr>
            <p:nvPr/>
          </p:nvCxnSpPr>
          <p:spPr>
            <a:xfrm>
              <a:off x="6062207" y="1581500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0DEC28-6709-4D6E-84E6-F9A2760B2C3C}"/>
                </a:ext>
              </a:extLst>
            </p:cNvPr>
            <p:cNvCxnSpPr>
              <a:cxnSpLocks/>
            </p:cNvCxnSpPr>
            <p:nvPr/>
          </p:nvCxnSpPr>
          <p:spPr>
            <a:xfrm>
              <a:off x="6363081" y="1581684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DF04A1-C250-4A5A-867F-8A56139BC70F}"/>
                </a:ext>
              </a:extLst>
            </p:cNvPr>
            <p:cNvCxnSpPr>
              <a:cxnSpLocks/>
            </p:cNvCxnSpPr>
            <p:nvPr/>
          </p:nvCxnSpPr>
          <p:spPr>
            <a:xfrm>
              <a:off x="6723121" y="1581684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01">
              <a:extLst>
                <a:ext uri="{FF2B5EF4-FFF2-40B4-BE49-F238E27FC236}">
                  <a16:creationId xmlns:a16="http://schemas.microsoft.com/office/drawing/2014/main" id="{06CB27E3-E613-4AD1-B794-0F8178DF4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2092" y="1761518"/>
              <a:ext cx="284645" cy="330848"/>
              <a:chOff x="5364110" y="5229250"/>
              <a:chExt cx="368418" cy="440429"/>
            </a:xfrm>
          </p:grpSpPr>
          <p:sp>
            <p:nvSpPr>
              <p:cNvPr id="22" name="Circular Arrow 99">
                <a:extLst>
                  <a:ext uri="{FF2B5EF4-FFF2-40B4-BE49-F238E27FC236}">
                    <a16:creationId xmlns:a16="http://schemas.microsoft.com/office/drawing/2014/main" id="{1F084649-EC55-4FAF-A30F-2CF41A961758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ircular Arrow 100">
                <a:extLst>
                  <a:ext uri="{FF2B5EF4-FFF2-40B4-BE49-F238E27FC236}">
                    <a16:creationId xmlns:a16="http://schemas.microsoft.com/office/drawing/2014/main" id="{FB1CC91F-C16B-4792-B942-D16592C242EA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101">
              <a:extLst>
                <a:ext uri="{FF2B5EF4-FFF2-40B4-BE49-F238E27FC236}">
                  <a16:creationId xmlns:a16="http://schemas.microsoft.com/office/drawing/2014/main" id="{281C45B0-7B8E-406F-85F8-CF4FD20E6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4493" y="1791984"/>
              <a:ext cx="284645" cy="330848"/>
              <a:chOff x="5364110" y="5229250"/>
              <a:chExt cx="368418" cy="440429"/>
            </a:xfrm>
          </p:grpSpPr>
          <p:sp>
            <p:nvSpPr>
              <p:cNvPr id="25" name="Circular Arrow 99">
                <a:extLst>
                  <a:ext uri="{FF2B5EF4-FFF2-40B4-BE49-F238E27FC236}">
                    <a16:creationId xmlns:a16="http://schemas.microsoft.com/office/drawing/2014/main" id="{F9B6FDB7-1BA5-47D6-935B-758D085F57FF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ircular Arrow 100">
                <a:extLst>
                  <a:ext uri="{FF2B5EF4-FFF2-40B4-BE49-F238E27FC236}">
                    <a16:creationId xmlns:a16="http://schemas.microsoft.com/office/drawing/2014/main" id="{21CB5793-B302-4358-9AC7-D2C88973587F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101">
              <a:extLst>
                <a:ext uri="{FF2B5EF4-FFF2-40B4-BE49-F238E27FC236}">
                  <a16:creationId xmlns:a16="http://schemas.microsoft.com/office/drawing/2014/main" id="{1F1D76D1-4918-4D66-A723-AA5DA2DD00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8158" y="1799686"/>
              <a:ext cx="284645" cy="330848"/>
              <a:chOff x="5364110" y="5229250"/>
              <a:chExt cx="368418" cy="440429"/>
            </a:xfrm>
          </p:grpSpPr>
          <p:sp>
            <p:nvSpPr>
              <p:cNvPr id="28" name="Circular Arrow 99">
                <a:extLst>
                  <a:ext uri="{FF2B5EF4-FFF2-40B4-BE49-F238E27FC236}">
                    <a16:creationId xmlns:a16="http://schemas.microsoft.com/office/drawing/2014/main" id="{63D41C8F-B539-4380-AD21-B827BD5C0F68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ircular Arrow 100">
                <a:extLst>
                  <a:ext uri="{FF2B5EF4-FFF2-40B4-BE49-F238E27FC236}">
                    <a16:creationId xmlns:a16="http://schemas.microsoft.com/office/drawing/2014/main" id="{A3300E50-6451-4765-9048-404C0E001909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101">
              <a:extLst>
                <a:ext uri="{FF2B5EF4-FFF2-40B4-BE49-F238E27FC236}">
                  <a16:creationId xmlns:a16="http://schemas.microsoft.com/office/drawing/2014/main" id="{276D9116-F807-4EFB-8C43-FC42C9779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9243" y="1806637"/>
              <a:ext cx="284645" cy="330848"/>
              <a:chOff x="5364110" y="5229250"/>
              <a:chExt cx="368418" cy="440429"/>
            </a:xfrm>
          </p:grpSpPr>
          <p:sp>
            <p:nvSpPr>
              <p:cNvPr id="31" name="Circular Arrow 99">
                <a:extLst>
                  <a:ext uri="{FF2B5EF4-FFF2-40B4-BE49-F238E27FC236}">
                    <a16:creationId xmlns:a16="http://schemas.microsoft.com/office/drawing/2014/main" id="{2576C841-24A8-48B2-9A41-6E13F27549DD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ircular Arrow 100">
                <a:extLst>
                  <a:ext uri="{FF2B5EF4-FFF2-40B4-BE49-F238E27FC236}">
                    <a16:creationId xmlns:a16="http://schemas.microsoft.com/office/drawing/2014/main" id="{4E37CFA5-0EBC-4D27-868C-3845DCEA61C6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oup 101">
              <a:extLst>
                <a:ext uri="{FF2B5EF4-FFF2-40B4-BE49-F238E27FC236}">
                  <a16:creationId xmlns:a16="http://schemas.microsoft.com/office/drawing/2014/main" id="{38720B97-1D3A-4D7B-AC50-1384DC067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5448" y="1779945"/>
              <a:ext cx="284645" cy="330848"/>
              <a:chOff x="5364110" y="5229250"/>
              <a:chExt cx="368418" cy="440429"/>
            </a:xfrm>
          </p:grpSpPr>
          <p:sp>
            <p:nvSpPr>
              <p:cNvPr id="34" name="Circular Arrow 99">
                <a:extLst>
                  <a:ext uri="{FF2B5EF4-FFF2-40B4-BE49-F238E27FC236}">
                    <a16:creationId xmlns:a16="http://schemas.microsoft.com/office/drawing/2014/main" id="{5F3DAF6D-A2EB-44A8-A904-DADF2468373F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ircular Arrow 100">
                <a:extLst>
                  <a:ext uri="{FF2B5EF4-FFF2-40B4-BE49-F238E27FC236}">
                    <a16:creationId xmlns:a16="http://schemas.microsoft.com/office/drawing/2014/main" id="{1CF84BDE-D8D7-487E-9AC4-283DAD4122E3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101">
              <a:extLst>
                <a:ext uri="{FF2B5EF4-FFF2-40B4-BE49-F238E27FC236}">
                  <a16:creationId xmlns:a16="http://schemas.microsoft.com/office/drawing/2014/main" id="{DB76056C-CEB0-443D-B86D-713E479097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32120" y="1768002"/>
              <a:ext cx="284645" cy="330848"/>
              <a:chOff x="5364110" y="5229250"/>
              <a:chExt cx="368418" cy="440429"/>
            </a:xfrm>
          </p:grpSpPr>
          <p:sp>
            <p:nvSpPr>
              <p:cNvPr id="37" name="Circular Arrow 99">
                <a:extLst>
                  <a:ext uri="{FF2B5EF4-FFF2-40B4-BE49-F238E27FC236}">
                    <a16:creationId xmlns:a16="http://schemas.microsoft.com/office/drawing/2014/main" id="{C67D3245-7A04-492A-BEF4-3C3E49DCB805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ircular Arrow 100">
                <a:extLst>
                  <a:ext uri="{FF2B5EF4-FFF2-40B4-BE49-F238E27FC236}">
                    <a16:creationId xmlns:a16="http://schemas.microsoft.com/office/drawing/2014/main" id="{C7FAA8C3-22A0-4E49-9A95-79D88E811BA0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101">
              <a:extLst>
                <a:ext uri="{FF2B5EF4-FFF2-40B4-BE49-F238E27FC236}">
                  <a16:creationId xmlns:a16="http://schemas.microsoft.com/office/drawing/2014/main" id="{11C2D1F2-4C73-4676-B3AE-08D852992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20758" y="1780263"/>
              <a:ext cx="284645" cy="330848"/>
              <a:chOff x="5364110" y="5229250"/>
              <a:chExt cx="368418" cy="440429"/>
            </a:xfrm>
          </p:grpSpPr>
          <p:sp>
            <p:nvSpPr>
              <p:cNvPr id="40" name="Circular Arrow 99">
                <a:extLst>
                  <a:ext uri="{FF2B5EF4-FFF2-40B4-BE49-F238E27FC236}">
                    <a16:creationId xmlns:a16="http://schemas.microsoft.com/office/drawing/2014/main" id="{2CCD93D9-4FD6-4D91-85F1-568FB132E949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ircular Arrow 100">
                <a:extLst>
                  <a:ext uri="{FF2B5EF4-FFF2-40B4-BE49-F238E27FC236}">
                    <a16:creationId xmlns:a16="http://schemas.microsoft.com/office/drawing/2014/main" id="{F771086B-5DBA-4409-B8E9-C811F1D0891B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101">
              <a:extLst>
                <a:ext uri="{FF2B5EF4-FFF2-40B4-BE49-F238E27FC236}">
                  <a16:creationId xmlns:a16="http://schemas.microsoft.com/office/drawing/2014/main" id="{3F697011-429D-4467-9C77-14EC4FC5B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095" y="1752436"/>
              <a:ext cx="284645" cy="330848"/>
              <a:chOff x="5364110" y="5229250"/>
              <a:chExt cx="368418" cy="440429"/>
            </a:xfrm>
          </p:grpSpPr>
          <p:sp>
            <p:nvSpPr>
              <p:cNvPr id="43" name="Circular Arrow 99">
                <a:extLst>
                  <a:ext uri="{FF2B5EF4-FFF2-40B4-BE49-F238E27FC236}">
                    <a16:creationId xmlns:a16="http://schemas.microsoft.com/office/drawing/2014/main" id="{2DFDF8B9-C2AB-4FA7-ADDD-2797790C251D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ircular Arrow 100">
                <a:extLst>
                  <a:ext uri="{FF2B5EF4-FFF2-40B4-BE49-F238E27FC236}">
                    <a16:creationId xmlns:a16="http://schemas.microsoft.com/office/drawing/2014/main" id="{EB52441E-80C7-467A-92E6-DC504829FECB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9FA4D-3405-4D9A-AF0F-EC27A6F6B5D2}"/>
                </a:ext>
              </a:extLst>
            </p:cNvPr>
            <p:cNvSpPr txBox="1"/>
            <p:nvPr/>
          </p:nvSpPr>
          <p:spPr>
            <a:xfrm>
              <a:off x="613306" y="1244604"/>
              <a:ext cx="19819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2"/>
                  </a:solidFill>
                </a:rPr>
                <a:t>Only meeting based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0F9BD3-4E2F-42DA-8403-87A15D7DE95F}"/>
              </a:ext>
            </a:extLst>
          </p:cNvPr>
          <p:cNvGrpSpPr/>
          <p:nvPr/>
        </p:nvGrpSpPr>
        <p:grpSpPr>
          <a:xfrm>
            <a:off x="8040831" y="1267633"/>
            <a:ext cx="4161817" cy="5027898"/>
            <a:chOff x="8040831" y="1267633"/>
            <a:chExt cx="4161817" cy="5027898"/>
          </a:xfrm>
        </p:grpSpPr>
        <p:sp>
          <p:nvSpPr>
            <p:cNvPr id="196" name="Right Brace 195">
              <a:extLst>
                <a:ext uri="{FF2B5EF4-FFF2-40B4-BE49-F238E27FC236}">
                  <a16:creationId xmlns:a16="http://schemas.microsoft.com/office/drawing/2014/main" id="{27B4EDC6-32ED-447D-B7B1-7A5581EC24BA}"/>
                </a:ext>
              </a:extLst>
            </p:cNvPr>
            <p:cNvSpPr/>
            <p:nvPr/>
          </p:nvSpPr>
          <p:spPr>
            <a:xfrm>
              <a:off x="8040831" y="1267633"/>
              <a:ext cx="329687" cy="5027898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CE78FB54-D235-40D3-9BF4-99068FB7EB46}"/>
                </a:ext>
              </a:extLst>
            </p:cNvPr>
            <p:cNvSpPr txBox="1"/>
            <p:nvPr/>
          </p:nvSpPr>
          <p:spPr>
            <a:xfrm>
              <a:off x="8476893" y="2513927"/>
              <a:ext cx="372575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>
                  <a:solidFill>
                    <a:schemeClr val="tx2"/>
                  </a:solidFill>
                </a:rPr>
                <a:t>NWM concept allows for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24/7 collaboration – drafting, discussion and consensus building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Continuous (automated) integration of variants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Automated Quality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Full transparency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Added value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i="1">
                  <a:solidFill>
                    <a:schemeClr val="tx2"/>
                  </a:solidFill>
                </a:rPr>
                <a:t>……</a:t>
              </a:r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826957A-DC7C-46F3-8AAF-9105F73587E0}"/>
              </a:ext>
            </a:extLst>
          </p:cNvPr>
          <p:cNvSpPr/>
          <p:nvPr/>
        </p:nvSpPr>
        <p:spPr>
          <a:xfrm>
            <a:off x="2723053" y="2547648"/>
            <a:ext cx="3933224" cy="89958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>
                <a:solidFill>
                  <a:srgbClr val="7030A0"/>
                </a:solidFill>
              </a:rPr>
              <a:t>Quality</a:t>
            </a: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D68E650-A632-4653-960D-4BA4206952DF}"/>
              </a:ext>
            </a:extLst>
          </p:cNvPr>
          <p:cNvGrpSpPr/>
          <p:nvPr/>
        </p:nvGrpSpPr>
        <p:grpSpPr>
          <a:xfrm>
            <a:off x="597876" y="2259244"/>
            <a:ext cx="7677332" cy="1124810"/>
            <a:chOff x="597876" y="2259244"/>
            <a:chExt cx="7677332" cy="1124810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BD11010-9CF7-4FEE-B3B7-1A0B10024DBD}"/>
                </a:ext>
              </a:extLst>
            </p:cNvPr>
            <p:cNvSpPr txBox="1"/>
            <p:nvPr/>
          </p:nvSpPr>
          <p:spPr>
            <a:xfrm>
              <a:off x="6703452" y="2903336"/>
              <a:ext cx="1571756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Approval</a:t>
              </a:r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2E9FE2A8-40AB-423D-8207-9DF49BA95545}"/>
                </a:ext>
              </a:extLst>
            </p:cNvPr>
            <p:cNvGrpSpPr/>
            <p:nvPr/>
          </p:nvGrpSpPr>
          <p:grpSpPr>
            <a:xfrm>
              <a:off x="597876" y="2259244"/>
              <a:ext cx="6857437" cy="1124810"/>
              <a:chOff x="597876" y="2259244"/>
              <a:chExt cx="6857437" cy="1124810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02E96DA-6E06-4A06-83ED-19F63B88BE7A}"/>
                  </a:ext>
                </a:extLst>
              </p:cNvPr>
              <p:cNvSpPr txBox="1"/>
              <p:nvPr/>
            </p:nvSpPr>
            <p:spPr>
              <a:xfrm>
                <a:off x="1407469" y="2944940"/>
                <a:ext cx="1296143" cy="276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200"/>
                  <a:t>Start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E7F0023-55A9-4CEB-BB90-974A85D03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4848" y="2908716"/>
                <a:ext cx="92876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6FB8D48-988B-4DF4-AED1-3377F8A4A5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03612" y="2764702"/>
                <a:ext cx="0" cy="2880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694BFC14-071D-4834-A2FC-4BFF64B97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620" y="2908716"/>
                <a:ext cx="44294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B8E978C-B120-4371-A66A-7430151203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9209" y="2764702"/>
                <a:ext cx="0" cy="28803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D4420782-C6A2-464C-8BC6-576E922FF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6549" y="2908716"/>
                <a:ext cx="92876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14CADE8-25C4-44F3-8EE9-EBC3D4648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1296" y="2845431"/>
                <a:ext cx="0" cy="1265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1E19B4C3-263C-4BC7-A092-1F3547BEFC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1576" y="2854152"/>
                <a:ext cx="0" cy="1265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DC07EDED-58BF-4E54-A9B0-B070C13D87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7440" y="2836708"/>
                <a:ext cx="0" cy="1265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Circular Arrow 99">
                <a:extLst>
                  <a:ext uri="{FF2B5EF4-FFF2-40B4-BE49-F238E27FC236}">
                    <a16:creationId xmlns:a16="http://schemas.microsoft.com/office/drawing/2014/main" id="{66BF7700-A186-4ECF-BB67-5CC1060FCFB0}"/>
                  </a:ext>
                </a:extLst>
              </p:cNvPr>
              <p:cNvSpPr/>
              <p:nvPr/>
            </p:nvSpPr>
            <p:spPr bwMode="auto">
              <a:xfrm>
                <a:off x="3667828" y="3052334"/>
                <a:ext cx="278425" cy="270865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Circular Arrow 100">
                <a:extLst>
                  <a:ext uri="{FF2B5EF4-FFF2-40B4-BE49-F238E27FC236}">
                    <a16:creationId xmlns:a16="http://schemas.microsoft.com/office/drawing/2014/main" id="{7C1E96E8-25E1-4B1F-99AD-015F3AD515EB}"/>
                  </a:ext>
                </a:extLst>
              </p:cNvPr>
              <p:cNvSpPr/>
              <p:nvPr/>
            </p:nvSpPr>
            <p:spPr bwMode="auto">
              <a:xfrm rot="10636241">
                <a:off x="3673961" y="3113188"/>
                <a:ext cx="278425" cy="270866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Circular Arrow 99">
                <a:extLst>
                  <a:ext uri="{FF2B5EF4-FFF2-40B4-BE49-F238E27FC236}">
                    <a16:creationId xmlns:a16="http://schemas.microsoft.com/office/drawing/2014/main" id="{23BA0D14-B6ED-41FD-A541-50C05E8E9197}"/>
                  </a:ext>
                </a:extLst>
              </p:cNvPr>
              <p:cNvSpPr/>
              <p:nvPr/>
            </p:nvSpPr>
            <p:spPr bwMode="auto">
              <a:xfrm>
                <a:off x="4956141" y="3017446"/>
                <a:ext cx="278425" cy="270865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Circular Arrow 100">
                <a:extLst>
                  <a:ext uri="{FF2B5EF4-FFF2-40B4-BE49-F238E27FC236}">
                    <a16:creationId xmlns:a16="http://schemas.microsoft.com/office/drawing/2014/main" id="{29FEB645-AED9-414F-B655-C744DE863D87}"/>
                  </a:ext>
                </a:extLst>
              </p:cNvPr>
              <p:cNvSpPr/>
              <p:nvPr/>
            </p:nvSpPr>
            <p:spPr bwMode="auto">
              <a:xfrm rot="10636241">
                <a:off x="4962274" y="3078300"/>
                <a:ext cx="278425" cy="270866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Circular Arrow 99">
                <a:extLst>
                  <a:ext uri="{FF2B5EF4-FFF2-40B4-BE49-F238E27FC236}">
                    <a16:creationId xmlns:a16="http://schemas.microsoft.com/office/drawing/2014/main" id="{CC030E4B-06E9-419F-8EA6-9FB3685F374A}"/>
                  </a:ext>
                </a:extLst>
              </p:cNvPr>
              <p:cNvSpPr/>
              <p:nvPr/>
            </p:nvSpPr>
            <p:spPr bwMode="auto">
              <a:xfrm>
                <a:off x="6197462" y="3025650"/>
                <a:ext cx="278425" cy="270865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Circular Arrow 100">
                <a:extLst>
                  <a:ext uri="{FF2B5EF4-FFF2-40B4-BE49-F238E27FC236}">
                    <a16:creationId xmlns:a16="http://schemas.microsoft.com/office/drawing/2014/main" id="{226822CE-EC3C-4FDA-9E66-BA2CD345E8A1}"/>
                  </a:ext>
                </a:extLst>
              </p:cNvPr>
              <p:cNvSpPr/>
              <p:nvPr/>
            </p:nvSpPr>
            <p:spPr bwMode="auto">
              <a:xfrm rot="10636241">
                <a:off x="6203595" y="3086504"/>
                <a:ext cx="278425" cy="270866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8" name="Group 101">
                <a:extLst>
                  <a:ext uri="{FF2B5EF4-FFF2-40B4-BE49-F238E27FC236}">
                    <a16:creationId xmlns:a16="http://schemas.microsoft.com/office/drawing/2014/main" id="{721D798C-6A8B-4FB5-A9E8-07E52C345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05607" y="3009501"/>
                <a:ext cx="146293" cy="174612"/>
                <a:chOff x="5364110" y="5229250"/>
                <a:chExt cx="368418" cy="440429"/>
              </a:xfrm>
            </p:grpSpPr>
            <p:sp>
              <p:nvSpPr>
                <p:cNvPr id="178" name="Circular Arrow 99">
                  <a:extLst>
                    <a:ext uri="{FF2B5EF4-FFF2-40B4-BE49-F238E27FC236}">
                      <a16:creationId xmlns:a16="http://schemas.microsoft.com/office/drawing/2014/main" id="{BC63AE59-5C46-4DE1-B50F-7A763AD06CFA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Circular Arrow 100">
                  <a:extLst>
                    <a:ext uri="{FF2B5EF4-FFF2-40B4-BE49-F238E27FC236}">
                      <a16:creationId xmlns:a16="http://schemas.microsoft.com/office/drawing/2014/main" id="{09E0DD1B-1EE9-49F2-8E2C-37458D20A6ED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9" name="Group 101">
                <a:extLst>
                  <a:ext uri="{FF2B5EF4-FFF2-40B4-BE49-F238E27FC236}">
                    <a16:creationId xmlns:a16="http://schemas.microsoft.com/office/drawing/2014/main" id="{0BD10D8B-0024-4C2C-9B5C-0F09752AE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9841" y="3015914"/>
                <a:ext cx="146293" cy="174612"/>
                <a:chOff x="5364110" y="5229250"/>
                <a:chExt cx="368418" cy="440429"/>
              </a:xfrm>
            </p:grpSpPr>
            <p:sp>
              <p:nvSpPr>
                <p:cNvPr id="176" name="Circular Arrow 99">
                  <a:extLst>
                    <a:ext uri="{FF2B5EF4-FFF2-40B4-BE49-F238E27FC236}">
                      <a16:creationId xmlns:a16="http://schemas.microsoft.com/office/drawing/2014/main" id="{FB3E21B8-C95F-406B-B5D1-45EB1870F5FC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Circular Arrow 100">
                  <a:extLst>
                    <a:ext uri="{FF2B5EF4-FFF2-40B4-BE49-F238E27FC236}">
                      <a16:creationId xmlns:a16="http://schemas.microsoft.com/office/drawing/2014/main" id="{F173D349-88F8-4DC8-8E19-A894D46416B1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0" name="Group 101">
                <a:extLst>
                  <a:ext uri="{FF2B5EF4-FFF2-40B4-BE49-F238E27FC236}">
                    <a16:creationId xmlns:a16="http://schemas.microsoft.com/office/drawing/2014/main" id="{0D19DE25-481E-4DDB-87B2-B4B09E09FE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6775" y="3008136"/>
                <a:ext cx="146293" cy="174612"/>
                <a:chOff x="5364110" y="5229250"/>
                <a:chExt cx="368418" cy="440429"/>
              </a:xfrm>
            </p:grpSpPr>
            <p:sp>
              <p:nvSpPr>
                <p:cNvPr id="174" name="Circular Arrow 99">
                  <a:extLst>
                    <a:ext uri="{FF2B5EF4-FFF2-40B4-BE49-F238E27FC236}">
                      <a16:creationId xmlns:a16="http://schemas.microsoft.com/office/drawing/2014/main" id="{9848837A-A055-45B3-B523-859A1AC50800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Circular Arrow 100">
                  <a:extLst>
                    <a:ext uri="{FF2B5EF4-FFF2-40B4-BE49-F238E27FC236}">
                      <a16:creationId xmlns:a16="http://schemas.microsoft.com/office/drawing/2014/main" id="{8E30AE4F-B391-49A1-9F4F-4A164678F3BA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1" name="Group 101">
                <a:extLst>
                  <a:ext uri="{FF2B5EF4-FFF2-40B4-BE49-F238E27FC236}">
                    <a16:creationId xmlns:a16="http://schemas.microsoft.com/office/drawing/2014/main" id="{E7593B77-4F96-46E1-94B7-665BB6F938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6750" y="3014113"/>
                <a:ext cx="146293" cy="174612"/>
                <a:chOff x="5364110" y="5229250"/>
                <a:chExt cx="368418" cy="440429"/>
              </a:xfrm>
            </p:grpSpPr>
            <p:sp>
              <p:nvSpPr>
                <p:cNvPr id="172" name="Circular Arrow 99">
                  <a:extLst>
                    <a:ext uri="{FF2B5EF4-FFF2-40B4-BE49-F238E27FC236}">
                      <a16:creationId xmlns:a16="http://schemas.microsoft.com/office/drawing/2014/main" id="{BA6B2EC8-429F-4C91-91C3-A43EC537CA6D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3" name="Circular Arrow 100">
                  <a:extLst>
                    <a:ext uri="{FF2B5EF4-FFF2-40B4-BE49-F238E27FC236}">
                      <a16:creationId xmlns:a16="http://schemas.microsoft.com/office/drawing/2014/main" id="{31F40C4F-DBFF-49A5-8DF7-D2AC77EF8A33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6" name="Group 101">
                <a:extLst>
                  <a:ext uri="{FF2B5EF4-FFF2-40B4-BE49-F238E27FC236}">
                    <a16:creationId xmlns:a16="http://schemas.microsoft.com/office/drawing/2014/main" id="{5D19C1B7-0ECE-4C1C-BE4F-3A55577393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4779" y="3016469"/>
                <a:ext cx="146293" cy="174612"/>
                <a:chOff x="5364110" y="5229250"/>
                <a:chExt cx="368418" cy="440429"/>
              </a:xfrm>
            </p:grpSpPr>
            <p:sp>
              <p:nvSpPr>
                <p:cNvPr id="166" name="Circular Arrow 99">
                  <a:extLst>
                    <a:ext uri="{FF2B5EF4-FFF2-40B4-BE49-F238E27FC236}">
                      <a16:creationId xmlns:a16="http://schemas.microsoft.com/office/drawing/2014/main" id="{1207ADB0-295C-41B1-8BC1-600ECCF2CFF7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Circular Arrow 100">
                  <a:extLst>
                    <a:ext uri="{FF2B5EF4-FFF2-40B4-BE49-F238E27FC236}">
                      <a16:creationId xmlns:a16="http://schemas.microsoft.com/office/drawing/2014/main" id="{9058FB7E-633B-474D-81CE-8CF61F0CA9C0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7" name="Group 101">
                <a:extLst>
                  <a:ext uri="{FF2B5EF4-FFF2-40B4-BE49-F238E27FC236}">
                    <a16:creationId xmlns:a16="http://schemas.microsoft.com/office/drawing/2014/main" id="{8A493F3A-68E6-46ED-ACF9-25C720827D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9013" y="3022882"/>
                <a:ext cx="146293" cy="174612"/>
                <a:chOff x="5364110" y="5229250"/>
                <a:chExt cx="368418" cy="440429"/>
              </a:xfrm>
            </p:grpSpPr>
            <p:sp>
              <p:nvSpPr>
                <p:cNvPr id="164" name="Circular Arrow 99">
                  <a:extLst>
                    <a:ext uri="{FF2B5EF4-FFF2-40B4-BE49-F238E27FC236}">
                      <a16:creationId xmlns:a16="http://schemas.microsoft.com/office/drawing/2014/main" id="{AC95C094-B498-41F5-A79C-649CCCC28FD6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Circular Arrow 100">
                  <a:extLst>
                    <a:ext uri="{FF2B5EF4-FFF2-40B4-BE49-F238E27FC236}">
                      <a16:creationId xmlns:a16="http://schemas.microsoft.com/office/drawing/2014/main" id="{E2409ADE-7D72-477D-AD28-218E7CA3550A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8" name="Group 101">
                <a:extLst>
                  <a:ext uri="{FF2B5EF4-FFF2-40B4-BE49-F238E27FC236}">
                    <a16:creationId xmlns:a16="http://schemas.microsoft.com/office/drawing/2014/main" id="{0A306CA9-283E-46BD-9BE1-C184AAE66C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5947" y="3015104"/>
                <a:ext cx="146293" cy="174612"/>
                <a:chOff x="5364110" y="5229250"/>
                <a:chExt cx="368418" cy="440429"/>
              </a:xfrm>
            </p:grpSpPr>
            <p:sp>
              <p:nvSpPr>
                <p:cNvPr id="162" name="Circular Arrow 99">
                  <a:extLst>
                    <a:ext uri="{FF2B5EF4-FFF2-40B4-BE49-F238E27FC236}">
                      <a16:creationId xmlns:a16="http://schemas.microsoft.com/office/drawing/2014/main" id="{DC482FF5-4081-4FD1-90F9-3969E5181DE5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Circular Arrow 100">
                  <a:extLst>
                    <a:ext uri="{FF2B5EF4-FFF2-40B4-BE49-F238E27FC236}">
                      <a16:creationId xmlns:a16="http://schemas.microsoft.com/office/drawing/2014/main" id="{2310274B-16E5-4C4E-AE68-BC3FD7186C0C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9" name="Group 101">
                <a:extLst>
                  <a:ext uri="{FF2B5EF4-FFF2-40B4-BE49-F238E27FC236}">
                    <a16:creationId xmlns:a16="http://schemas.microsoft.com/office/drawing/2014/main" id="{201EBDB5-CA37-4289-923F-A738BF3BE2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75922" y="3021081"/>
                <a:ext cx="146293" cy="174612"/>
                <a:chOff x="5364110" y="5229250"/>
                <a:chExt cx="368418" cy="440429"/>
              </a:xfrm>
            </p:grpSpPr>
            <p:sp>
              <p:nvSpPr>
                <p:cNvPr id="160" name="Circular Arrow 99">
                  <a:extLst>
                    <a:ext uri="{FF2B5EF4-FFF2-40B4-BE49-F238E27FC236}">
                      <a16:creationId xmlns:a16="http://schemas.microsoft.com/office/drawing/2014/main" id="{BF0DA0BC-DAD5-4971-959D-2FFFFE0F3B1E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Circular Arrow 100">
                  <a:extLst>
                    <a:ext uri="{FF2B5EF4-FFF2-40B4-BE49-F238E27FC236}">
                      <a16:creationId xmlns:a16="http://schemas.microsoft.com/office/drawing/2014/main" id="{A13DB99B-A131-42D7-B422-7E1679D1729C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4" name="Group 101">
                <a:extLst>
                  <a:ext uri="{FF2B5EF4-FFF2-40B4-BE49-F238E27FC236}">
                    <a16:creationId xmlns:a16="http://schemas.microsoft.com/office/drawing/2014/main" id="{AEA836E0-8ACC-42EE-8252-C56B67D699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9843" y="3022524"/>
                <a:ext cx="146293" cy="174612"/>
                <a:chOff x="5364110" y="5229250"/>
                <a:chExt cx="368418" cy="440429"/>
              </a:xfrm>
            </p:grpSpPr>
            <p:sp>
              <p:nvSpPr>
                <p:cNvPr id="154" name="Circular Arrow 99">
                  <a:extLst>
                    <a:ext uri="{FF2B5EF4-FFF2-40B4-BE49-F238E27FC236}">
                      <a16:creationId xmlns:a16="http://schemas.microsoft.com/office/drawing/2014/main" id="{675B99CE-FB9B-4C04-B043-14FAF362DBE2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Circular Arrow 100">
                  <a:extLst>
                    <a:ext uri="{FF2B5EF4-FFF2-40B4-BE49-F238E27FC236}">
                      <a16:creationId xmlns:a16="http://schemas.microsoft.com/office/drawing/2014/main" id="{13BE7681-6B5D-4817-AC45-6A8E17A12070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5" name="Group 101">
                <a:extLst>
                  <a:ext uri="{FF2B5EF4-FFF2-40B4-BE49-F238E27FC236}">
                    <a16:creationId xmlns:a16="http://schemas.microsoft.com/office/drawing/2014/main" id="{96C0691E-50EF-4989-8B3E-8B64A51487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077" y="3028937"/>
                <a:ext cx="146293" cy="174612"/>
                <a:chOff x="5364110" y="5229250"/>
                <a:chExt cx="368418" cy="440429"/>
              </a:xfrm>
            </p:grpSpPr>
            <p:sp>
              <p:nvSpPr>
                <p:cNvPr id="152" name="Circular Arrow 99">
                  <a:extLst>
                    <a:ext uri="{FF2B5EF4-FFF2-40B4-BE49-F238E27FC236}">
                      <a16:creationId xmlns:a16="http://schemas.microsoft.com/office/drawing/2014/main" id="{DE2B07B2-FC6F-489A-8168-E6E2C0CC6579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Circular Arrow 100">
                  <a:extLst>
                    <a:ext uri="{FF2B5EF4-FFF2-40B4-BE49-F238E27FC236}">
                      <a16:creationId xmlns:a16="http://schemas.microsoft.com/office/drawing/2014/main" id="{524A7B1E-DF73-43C0-894A-B066BF0BD9AA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6" name="Group 101">
                <a:extLst>
                  <a:ext uri="{FF2B5EF4-FFF2-40B4-BE49-F238E27FC236}">
                    <a16:creationId xmlns:a16="http://schemas.microsoft.com/office/drawing/2014/main" id="{E6F00B14-C698-4F5F-AEA3-836C4AE051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1011" y="3021159"/>
                <a:ext cx="146293" cy="174612"/>
                <a:chOff x="5364110" y="5229250"/>
                <a:chExt cx="368418" cy="440429"/>
              </a:xfrm>
            </p:grpSpPr>
            <p:sp>
              <p:nvSpPr>
                <p:cNvPr id="150" name="Circular Arrow 99">
                  <a:extLst>
                    <a:ext uri="{FF2B5EF4-FFF2-40B4-BE49-F238E27FC236}">
                      <a16:creationId xmlns:a16="http://schemas.microsoft.com/office/drawing/2014/main" id="{A2C7C729-4FFB-46F2-821A-CAECE5BC1AB4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Circular Arrow 100">
                  <a:extLst>
                    <a:ext uri="{FF2B5EF4-FFF2-40B4-BE49-F238E27FC236}">
                      <a16:creationId xmlns:a16="http://schemas.microsoft.com/office/drawing/2014/main" id="{5880BA79-B6F8-4D42-A9F6-E3E895126011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7" name="Group 101">
                <a:extLst>
                  <a:ext uri="{FF2B5EF4-FFF2-40B4-BE49-F238E27FC236}">
                    <a16:creationId xmlns:a16="http://schemas.microsoft.com/office/drawing/2014/main" id="{C2996831-BF96-44CE-A8DD-92AEB16A93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40986" y="3027136"/>
                <a:ext cx="146293" cy="174612"/>
                <a:chOff x="5364110" y="5229250"/>
                <a:chExt cx="368418" cy="440429"/>
              </a:xfrm>
            </p:grpSpPr>
            <p:sp>
              <p:nvSpPr>
                <p:cNvPr id="148" name="Circular Arrow 99">
                  <a:extLst>
                    <a:ext uri="{FF2B5EF4-FFF2-40B4-BE49-F238E27FC236}">
                      <a16:creationId xmlns:a16="http://schemas.microsoft.com/office/drawing/2014/main" id="{04555012-C83A-4F23-A3A0-C53A28425B40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Circular Arrow 100">
                  <a:extLst>
                    <a:ext uri="{FF2B5EF4-FFF2-40B4-BE49-F238E27FC236}">
                      <a16:creationId xmlns:a16="http://schemas.microsoft.com/office/drawing/2014/main" id="{C16345A2-69EF-4B80-B085-9F2946AB222F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7D143546-0CFB-4BDB-9774-A36B02E5F95C}"/>
                  </a:ext>
                </a:extLst>
              </p:cNvPr>
              <p:cNvSpPr txBox="1"/>
              <p:nvPr/>
            </p:nvSpPr>
            <p:spPr>
              <a:xfrm>
                <a:off x="597876" y="2259244"/>
                <a:ext cx="19819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>
                    <a:solidFill>
                      <a:schemeClr val="tx2"/>
                    </a:solidFill>
                  </a:rPr>
                  <a:t>Meeting based with significant interim drafting</a:t>
                </a:r>
              </a:p>
            </p:txBody>
          </p: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CA587CFD-8150-426B-8F3F-19021144CA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82952" y="2848345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11B916D1-1259-4AD0-B85D-563D6D9BC8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55263" y="2856070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632D0388-EC9F-463E-AAFB-5870B33538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7425" y="2840611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CD0DF081-8C89-4D86-B1AA-FC46DDF04A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9736" y="2848336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55500A7C-B3AA-4AB4-A780-C156E603CB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2578" y="2848336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CAB4C369-C786-44DF-80DC-2B3AD6A8C8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14889" y="2856061"/>
                <a:ext cx="0" cy="12604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9" name="Rectangle 278">
            <a:extLst>
              <a:ext uri="{FF2B5EF4-FFF2-40B4-BE49-F238E27FC236}">
                <a16:creationId xmlns:a16="http://schemas.microsoft.com/office/drawing/2014/main" id="{9CE6B0E0-66C1-4E6B-9625-3DFE7E161699}"/>
              </a:ext>
            </a:extLst>
          </p:cNvPr>
          <p:cNvSpPr/>
          <p:nvPr/>
        </p:nvSpPr>
        <p:spPr>
          <a:xfrm>
            <a:off x="2712071" y="5073844"/>
            <a:ext cx="2902222" cy="126145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>
                <a:solidFill>
                  <a:srgbClr val="7030A0"/>
                </a:solidFill>
              </a:rPr>
              <a:t>Quality</a:t>
            </a: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FDCA404-D460-45D7-A0A7-C68A8631D042}"/>
              </a:ext>
            </a:extLst>
          </p:cNvPr>
          <p:cNvGrpSpPr/>
          <p:nvPr/>
        </p:nvGrpSpPr>
        <p:grpSpPr>
          <a:xfrm>
            <a:off x="621743" y="4770775"/>
            <a:ext cx="6547294" cy="1448945"/>
            <a:chOff x="621743" y="4770775"/>
            <a:chExt cx="6547294" cy="1448945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BDEC1DD-D6C8-4090-ACD4-3F7C36AA575C}"/>
                </a:ext>
              </a:extLst>
            </p:cNvPr>
            <p:cNvCxnSpPr>
              <a:cxnSpLocks/>
            </p:cNvCxnSpPr>
            <p:nvPr/>
          </p:nvCxnSpPr>
          <p:spPr>
            <a:xfrm>
              <a:off x="5538783" y="5376383"/>
              <a:ext cx="9287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302B822-4B3D-4EAB-930D-9F4B31E77B81}"/>
                </a:ext>
              </a:extLst>
            </p:cNvPr>
            <p:cNvCxnSpPr>
              <a:cxnSpLocks/>
            </p:cNvCxnSpPr>
            <p:nvPr/>
          </p:nvCxnSpPr>
          <p:spPr>
            <a:xfrm>
              <a:off x="1767989" y="5376383"/>
              <a:ext cx="93490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22192D57-EC15-4E8F-B17B-959A3E4694B9}"/>
                </a:ext>
              </a:extLst>
            </p:cNvPr>
            <p:cNvCxnSpPr>
              <a:cxnSpLocks/>
            </p:cNvCxnSpPr>
            <p:nvPr/>
          </p:nvCxnSpPr>
          <p:spPr>
            <a:xfrm>
              <a:off x="2702891" y="5218560"/>
              <a:ext cx="0" cy="315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189A738-DDEB-453A-8F6F-279E8AE77FD1}"/>
                </a:ext>
              </a:extLst>
            </p:cNvPr>
            <p:cNvCxnSpPr>
              <a:cxnSpLocks/>
            </p:cNvCxnSpPr>
            <p:nvPr/>
          </p:nvCxnSpPr>
          <p:spPr>
            <a:xfrm>
              <a:off x="2738131" y="5376383"/>
              <a:ext cx="37294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832FCAF-3995-403B-A118-78A8BEE99661}"/>
                </a:ext>
              </a:extLst>
            </p:cNvPr>
            <p:cNvCxnSpPr>
              <a:cxnSpLocks/>
            </p:cNvCxnSpPr>
            <p:nvPr/>
          </p:nvCxnSpPr>
          <p:spPr>
            <a:xfrm>
              <a:off x="5541914" y="5218560"/>
              <a:ext cx="0" cy="315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4863436E-5822-4D6B-8796-08453697EB1A}"/>
                </a:ext>
              </a:extLst>
            </p:cNvPr>
            <p:cNvSpPr txBox="1"/>
            <p:nvPr/>
          </p:nvSpPr>
          <p:spPr>
            <a:xfrm>
              <a:off x="5586894" y="5395700"/>
              <a:ext cx="1582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Approval</a:t>
              </a: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702D4B3-CAFE-4DF8-B3C5-4ACBB58CE789}"/>
                </a:ext>
              </a:extLst>
            </p:cNvPr>
            <p:cNvCxnSpPr>
              <a:cxnSpLocks/>
            </p:cNvCxnSpPr>
            <p:nvPr/>
          </p:nvCxnSpPr>
          <p:spPr>
            <a:xfrm>
              <a:off x="5364261" y="5297470"/>
              <a:ext cx="0" cy="13870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Circular Arrow 99">
              <a:extLst>
                <a:ext uri="{FF2B5EF4-FFF2-40B4-BE49-F238E27FC236}">
                  <a16:creationId xmlns:a16="http://schemas.microsoft.com/office/drawing/2014/main" id="{DBA72470-1118-4F10-A230-B677518BA7F8}"/>
                </a:ext>
              </a:extLst>
            </p:cNvPr>
            <p:cNvSpPr/>
            <p:nvPr/>
          </p:nvSpPr>
          <p:spPr bwMode="auto">
            <a:xfrm>
              <a:off x="5256097" y="5595806"/>
              <a:ext cx="280265" cy="296836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8" name="Circular Arrow 100">
              <a:extLst>
                <a:ext uri="{FF2B5EF4-FFF2-40B4-BE49-F238E27FC236}">
                  <a16:creationId xmlns:a16="http://schemas.microsoft.com/office/drawing/2014/main" id="{86D713D8-73F6-41C5-81B8-B88E5ACFCCAE}"/>
                </a:ext>
              </a:extLst>
            </p:cNvPr>
            <p:cNvSpPr/>
            <p:nvPr/>
          </p:nvSpPr>
          <p:spPr bwMode="auto">
            <a:xfrm rot="10636241">
              <a:off x="5262271" y="5662495"/>
              <a:ext cx="280265" cy="296837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3" name="Circular Arrow 99">
              <a:extLst>
                <a:ext uri="{FF2B5EF4-FFF2-40B4-BE49-F238E27FC236}">
                  <a16:creationId xmlns:a16="http://schemas.microsoft.com/office/drawing/2014/main" id="{6CCF103E-34DE-411B-B48D-C7E165F0F285}"/>
                </a:ext>
              </a:extLst>
            </p:cNvPr>
            <p:cNvSpPr/>
            <p:nvPr/>
          </p:nvSpPr>
          <p:spPr bwMode="auto">
            <a:xfrm>
              <a:off x="3017539" y="5509369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4" name="Circular Arrow 100">
              <a:extLst>
                <a:ext uri="{FF2B5EF4-FFF2-40B4-BE49-F238E27FC236}">
                  <a16:creationId xmlns:a16="http://schemas.microsoft.com/office/drawing/2014/main" id="{25642025-0E38-489C-A66A-B401F0875C51}"/>
                </a:ext>
              </a:extLst>
            </p:cNvPr>
            <p:cNvSpPr/>
            <p:nvPr/>
          </p:nvSpPr>
          <p:spPr bwMode="auto">
            <a:xfrm rot="10636241">
              <a:off x="3020712" y="5544566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1" name="Circular Arrow 99">
              <a:extLst>
                <a:ext uri="{FF2B5EF4-FFF2-40B4-BE49-F238E27FC236}">
                  <a16:creationId xmlns:a16="http://schemas.microsoft.com/office/drawing/2014/main" id="{FEA1F53A-01D7-455B-B661-41845F4FA0A4}"/>
                </a:ext>
              </a:extLst>
            </p:cNvPr>
            <p:cNvSpPr/>
            <p:nvPr/>
          </p:nvSpPr>
          <p:spPr bwMode="auto">
            <a:xfrm>
              <a:off x="3215775" y="5500845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2" name="Circular Arrow 100">
              <a:extLst>
                <a:ext uri="{FF2B5EF4-FFF2-40B4-BE49-F238E27FC236}">
                  <a16:creationId xmlns:a16="http://schemas.microsoft.com/office/drawing/2014/main" id="{7FD205DB-09E3-412E-8239-F4B788C79C21}"/>
                </a:ext>
              </a:extLst>
            </p:cNvPr>
            <p:cNvSpPr/>
            <p:nvPr/>
          </p:nvSpPr>
          <p:spPr bwMode="auto">
            <a:xfrm rot="10636241">
              <a:off x="3218948" y="5536042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9" name="Circular Arrow 99">
              <a:extLst>
                <a:ext uri="{FF2B5EF4-FFF2-40B4-BE49-F238E27FC236}">
                  <a16:creationId xmlns:a16="http://schemas.microsoft.com/office/drawing/2014/main" id="{A56482D7-CCD7-40C9-9210-1797CDF86CEF}"/>
                </a:ext>
              </a:extLst>
            </p:cNvPr>
            <p:cNvSpPr/>
            <p:nvPr/>
          </p:nvSpPr>
          <p:spPr bwMode="auto">
            <a:xfrm>
              <a:off x="3407005" y="5507395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0" name="Circular Arrow 100">
              <a:extLst>
                <a:ext uri="{FF2B5EF4-FFF2-40B4-BE49-F238E27FC236}">
                  <a16:creationId xmlns:a16="http://schemas.microsoft.com/office/drawing/2014/main" id="{03368600-5F39-4AC1-98DA-7FB7B2B4A211}"/>
                </a:ext>
              </a:extLst>
            </p:cNvPr>
            <p:cNvSpPr/>
            <p:nvPr/>
          </p:nvSpPr>
          <p:spPr bwMode="auto">
            <a:xfrm rot="10636241">
              <a:off x="3410178" y="5542592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3" name="Circular Arrow 99">
              <a:extLst>
                <a:ext uri="{FF2B5EF4-FFF2-40B4-BE49-F238E27FC236}">
                  <a16:creationId xmlns:a16="http://schemas.microsoft.com/office/drawing/2014/main" id="{26F6158D-86A0-4224-B943-01F1417A50B8}"/>
                </a:ext>
              </a:extLst>
            </p:cNvPr>
            <p:cNvSpPr/>
            <p:nvPr/>
          </p:nvSpPr>
          <p:spPr bwMode="auto">
            <a:xfrm>
              <a:off x="3023952" y="5765824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4" name="Circular Arrow 100">
              <a:extLst>
                <a:ext uri="{FF2B5EF4-FFF2-40B4-BE49-F238E27FC236}">
                  <a16:creationId xmlns:a16="http://schemas.microsoft.com/office/drawing/2014/main" id="{D62532FF-6ECD-40AF-AD4C-91E9884E7094}"/>
                </a:ext>
              </a:extLst>
            </p:cNvPr>
            <p:cNvSpPr/>
            <p:nvPr/>
          </p:nvSpPr>
          <p:spPr bwMode="auto">
            <a:xfrm rot="10636241">
              <a:off x="3027125" y="5801021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1" name="Circular Arrow 99">
              <a:extLst>
                <a:ext uri="{FF2B5EF4-FFF2-40B4-BE49-F238E27FC236}">
                  <a16:creationId xmlns:a16="http://schemas.microsoft.com/office/drawing/2014/main" id="{28E79732-D52C-4A74-A30B-DD7DD6FF22C9}"/>
                </a:ext>
              </a:extLst>
            </p:cNvPr>
            <p:cNvSpPr/>
            <p:nvPr/>
          </p:nvSpPr>
          <p:spPr bwMode="auto">
            <a:xfrm>
              <a:off x="3209403" y="5772852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2" name="Circular Arrow 100">
              <a:extLst>
                <a:ext uri="{FF2B5EF4-FFF2-40B4-BE49-F238E27FC236}">
                  <a16:creationId xmlns:a16="http://schemas.microsoft.com/office/drawing/2014/main" id="{381FD091-04E9-4424-9343-F1FB2679402D}"/>
                </a:ext>
              </a:extLst>
            </p:cNvPr>
            <p:cNvSpPr/>
            <p:nvPr/>
          </p:nvSpPr>
          <p:spPr bwMode="auto">
            <a:xfrm rot="10636241">
              <a:off x="3212576" y="5808049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9" name="Circular Arrow 99">
              <a:extLst>
                <a:ext uri="{FF2B5EF4-FFF2-40B4-BE49-F238E27FC236}">
                  <a16:creationId xmlns:a16="http://schemas.microsoft.com/office/drawing/2014/main" id="{F5C4286A-6CA0-4288-AE49-0EEE990839AD}"/>
                </a:ext>
              </a:extLst>
            </p:cNvPr>
            <p:cNvSpPr/>
            <p:nvPr/>
          </p:nvSpPr>
          <p:spPr bwMode="auto">
            <a:xfrm>
              <a:off x="3407639" y="5764328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0" name="Circular Arrow 100">
              <a:extLst>
                <a:ext uri="{FF2B5EF4-FFF2-40B4-BE49-F238E27FC236}">
                  <a16:creationId xmlns:a16="http://schemas.microsoft.com/office/drawing/2014/main" id="{EB4C7ADE-DB75-4C21-B46A-C261DE00539B}"/>
                </a:ext>
              </a:extLst>
            </p:cNvPr>
            <p:cNvSpPr/>
            <p:nvPr/>
          </p:nvSpPr>
          <p:spPr bwMode="auto">
            <a:xfrm rot="10636241">
              <a:off x="3410812" y="5799525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7" name="Circular Arrow 99">
              <a:extLst>
                <a:ext uri="{FF2B5EF4-FFF2-40B4-BE49-F238E27FC236}">
                  <a16:creationId xmlns:a16="http://schemas.microsoft.com/office/drawing/2014/main" id="{96172BB3-D660-402F-9D3D-8BEF89694A2A}"/>
                </a:ext>
              </a:extLst>
            </p:cNvPr>
            <p:cNvSpPr/>
            <p:nvPr/>
          </p:nvSpPr>
          <p:spPr bwMode="auto">
            <a:xfrm>
              <a:off x="3598869" y="5770878"/>
              <a:ext cx="144042" cy="156661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8" name="Circular Arrow 100">
              <a:extLst>
                <a:ext uri="{FF2B5EF4-FFF2-40B4-BE49-F238E27FC236}">
                  <a16:creationId xmlns:a16="http://schemas.microsoft.com/office/drawing/2014/main" id="{47839818-3ECB-4208-9F33-E10FE87469EC}"/>
                </a:ext>
              </a:extLst>
            </p:cNvPr>
            <p:cNvSpPr/>
            <p:nvPr/>
          </p:nvSpPr>
          <p:spPr bwMode="auto">
            <a:xfrm rot="10636241">
              <a:off x="3602042" y="5806075"/>
              <a:ext cx="144042" cy="156662"/>
            </a:xfrm>
            <a:prstGeom prst="circular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7" name="Group 101">
              <a:extLst>
                <a:ext uri="{FF2B5EF4-FFF2-40B4-BE49-F238E27FC236}">
                  <a16:creationId xmlns:a16="http://schemas.microsoft.com/office/drawing/2014/main" id="{DD43BBA6-AF61-4B75-B6B6-16CEBAAE3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3685" y="5533898"/>
              <a:ext cx="147260" cy="191354"/>
              <a:chOff x="5364110" y="5229250"/>
              <a:chExt cx="368418" cy="440429"/>
            </a:xfrm>
          </p:grpSpPr>
          <p:sp>
            <p:nvSpPr>
              <p:cNvPr id="227" name="Circular Arrow 99">
                <a:extLst>
                  <a:ext uri="{FF2B5EF4-FFF2-40B4-BE49-F238E27FC236}">
                    <a16:creationId xmlns:a16="http://schemas.microsoft.com/office/drawing/2014/main" id="{3A1F9B2A-C2D8-4F47-9579-B718800F448D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Circular Arrow 100">
                <a:extLst>
                  <a:ext uri="{FF2B5EF4-FFF2-40B4-BE49-F238E27FC236}">
                    <a16:creationId xmlns:a16="http://schemas.microsoft.com/office/drawing/2014/main" id="{D09F3314-F634-4582-B178-BA3D8FAE12E4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8" name="Group 101">
              <a:extLst>
                <a:ext uri="{FF2B5EF4-FFF2-40B4-BE49-F238E27FC236}">
                  <a16:creationId xmlns:a16="http://schemas.microsoft.com/office/drawing/2014/main" id="{02E44489-A637-4C3F-AB0C-C19CCF6E5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9136" y="5540926"/>
              <a:ext cx="147260" cy="191354"/>
              <a:chOff x="5364110" y="5229250"/>
              <a:chExt cx="368418" cy="440429"/>
            </a:xfrm>
          </p:grpSpPr>
          <p:sp>
            <p:nvSpPr>
              <p:cNvPr id="225" name="Circular Arrow 99">
                <a:extLst>
                  <a:ext uri="{FF2B5EF4-FFF2-40B4-BE49-F238E27FC236}">
                    <a16:creationId xmlns:a16="http://schemas.microsoft.com/office/drawing/2014/main" id="{210A9721-712C-41F9-972C-875CDF811700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Circular Arrow 100">
                <a:extLst>
                  <a:ext uri="{FF2B5EF4-FFF2-40B4-BE49-F238E27FC236}">
                    <a16:creationId xmlns:a16="http://schemas.microsoft.com/office/drawing/2014/main" id="{BC35BB66-CE3E-4B7E-A1FD-B03EF7E1A75A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9" name="Group 101">
              <a:extLst>
                <a:ext uri="{FF2B5EF4-FFF2-40B4-BE49-F238E27FC236}">
                  <a16:creationId xmlns:a16="http://schemas.microsoft.com/office/drawing/2014/main" id="{54EF34C0-2FDA-4D3D-8259-A4FBD9160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7372" y="5532402"/>
              <a:ext cx="147260" cy="191354"/>
              <a:chOff x="5364110" y="5229250"/>
              <a:chExt cx="368418" cy="440429"/>
            </a:xfrm>
          </p:grpSpPr>
          <p:sp>
            <p:nvSpPr>
              <p:cNvPr id="223" name="Circular Arrow 99">
                <a:extLst>
                  <a:ext uri="{FF2B5EF4-FFF2-40B4-BE49-F238E27FC236}">
                    <a16:creationId xmlns:a16="http://schemas.microsoft.com/office/drawing/2014/main" id="{620FDB6B-3DA3-4668-88D4-61607508CF7F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Circular Arrow 100">
                <a:extLst>
                  <a:ext uri="{FF2B5EF4-FFF2-40B4-BE49-F238E27FC236}">
                    <a16:creationId xmlns:a16="http://schemas.microsoft.com/office/drawing/2014/main" id="{CF5B94F3-83A2-4EB2-B31B-B09F72AF2DC0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0" name="Group 101">
              <a:extLst>
                <a:ext uri="{FF2B5EF4-FFF2-40B4-BE49-F238E27FC236}">
                  <a16:creationId xmlns:a16="http://schemas.microsoft.com/office/drawing/2014/main" id="{9558352F-A972-4E29-B745-1F2A3B638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8602" y="5538952"/>
              <a:ext cx="147260" cy="191354"/>
              <a:chOff x="5364110" y="5229250"/>
              <a:chExt cx="368418" cy="440429"/>
            </a:xfrm>
          </p:grpSpPr>
          <p:sp>
            <p:nvSpPr>
              <p:cNvPr id="221" name="Circular Arrow 99">
                <a:extLst>
                  <a:ext uri="{FF2B5EF4-FFF2-40B4-BE49-F238E27FC236}">
                    <a16:creationId xmlns:a16="http://schemas.microsoft.com/office/drawing/2014/main" id="{0161A53A-AF73-4AEE-B108-289D72DA8001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Circular Arrow 100">
                <a:extLst>
                  <a:ext uri="{FF2B5EF4-FFF2-40B4-BE49-F238E27FC236}">
                    <a16:creationId xmlns:a16="http://schemas.microsoft.com/office/drawing/2014/main" id="{C6D1F057-C448-4F12-9736-B27D4D28EEE3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938DE106-2F29-455B-B0F4-5199A13015DD}"/>
                </a:ext>
              </a:extLst>
            </p:cNvPr>
            <p:cNvSpPr txBox="1"/>
            <p:nvPr/>
          </p:nvSpPr>
          <p:spPr>
            <a:xfrm>
              <a:off x="1428251" y="5376591"/>
              <a:ext cx="1304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/>
                <a:t>Start</a:t>
              </a:r>
            </a:p>
          </p:txBody>
        </p:sp>
        <p:grpSp>
          <p:nvGrpSpPr>
            <p:cNvPr id="285" name="Group 101">
              <a:extLst>
                <a:ext uri="{FF2B5EF4-FFF2-40B4-BE49-F238E27FC236}">
                  <a16:creationId xmlns:a16="http://schemas.microsoft.com/office/drawing/2014/main" id="{5737A128-0F33-4B4A-9B99-A36C6CC3D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9572" y="6021338"/>
              <a:ext cx="147260" cy="191354"/>
              <a:chOff x="5364110" y="5229250"/>
              <a:chExt cx="368418" cy="440429"/>
            </a:xfrm>
          </p:grpSpPr>
          <p:sp>
            <p:nvSpPr>
              <p:cNvPr id="295" name="Circular Arrow 99">
                <a:extLst>
                  <a:ext uri="{FF2B5EF4-FFF2-40B4-BE49-F238E27FC236}">
                    <a16:creationId xmlns:a16="http://schemas.microsoft.com/office/drawing/2014/main" id="{7B31D080-92E2-4481-92FF-BFF09681C956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" name="Circular Arrow 100">
                <a:extLst>
                  <a:ext uri="{FF2B5EF4-FFF2-40B4-BE49-F238E27FC236}">
                    <a16:creationId xmlns:a16="http://schemas.microsoft.com/office/drawing/2014/main" id="{6D42CF9A-6B71-4B63-9DA1-BB31922D4CB8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6" name="Group 101">
              <a:extLst>
                <a:ext uri="{FF2B5EF4-FFF2-40B4-BE49-F238E27FC236}">
                  <a16:creationId xmlns:a16="http://schemas.microsoft.com/office/drawing/2014/main" id="{AB11C021-02F6-420F-A1B6-E1DC7B8C44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5023" y="6028366"/>
              <a:ext cx="147260" cy="191354"/>
              <a:chOff x="5364110" y="5229250"/>
              <a:chExt cx="368418" cy="440429"/>
            </a:xfrm>
          </p:grpSpPr>
          <p:sp>
            <p:nvSpPr>
              <p:cNvPr id="293" name="Circular Arrow 99">
                <a:extLst>
                  <a:ext uri="{FF2B5EF4-FFF2-40B4-BE49-F238E27FC236}">
                    <a16:creationId xmlns:a16="http://schemas.microsoft.com/office/drawing/2014/main" id="{D645299D-5926-477E-B6F0-C11503A17FC1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Circular Arrow 100">
                <a:extLst>
                  <a:ext uri="{FF2B5EF4-FFF2-40B4-BE49-F238E27FC236}">
                    <a16:creationId xmlns:a16="http://schemas.microsoft.com/office/drawing/2014/main" id="{70723669-5D07-4D77-94D3-2A6C144D123D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7" name="Group 101">
              <a:extLst>
                <a:ext uri="{FF2B5EF4-FFF2-40B4-BE49-F238E27FC236}">
                  <a16:creationId xmlns:a16="http://schemas.microsoft.com/office/drawing/2014/main" id="{EC214C3E-F14E-47C7-B268-0535890F7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3259" y="6019842"/>
              <a:ext cx="147260" cy="191354"/>
              <a:chOff x="5364110" y="5229250"/>
              <a:chExt cx="368418" cy="440429"/>
            </a:xfrm>
          </p:grpSpPr>
          <p:sp>
            <p:nvSpPr>
              <p:cNvPr id="291" name="Circular Arrow 99">
                <a:extLst>
                  <a:ext uri="{FF2B5EF4-FFF2-40B4-BE49-F238E27FC236}">
                    <a16:creationId xmlns:a16="http://schemas.microsoft.com/office/drawing/2014/main" id="{31FA22BE-9B61-4253-B1AE-493C22235AB4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Circular Arrow 100">
                <a:extLst>
                  <a:ext uri="{FF2B5EF4-FFF2-40B4-BE49-F238E27FC236}">
                    <a16:creationId xmlns:a16="http://schemas.microsoft.com/office/drawing/2014/main" id="{146E3D07-709E-4F0A-958F-4D26B09EDEF6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8" name="Group 101">
              <a:extLst>
                <a:ext uri="{FF2B5EF4-FFF2-40B4-BE49-F238E27FC236}">
                  <a16:creationId xmlns:a16="http://schemas.microsoft.com/office/drawing/2014/main" id="{A77037FB-2FFE-4FE0-93F0-95475F8B9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4489" y="6026392"/>
              <a:ext cx="147260" cy="191354"/>
              <a:chOff x="5364110" y="5229250"/>
              <a:chExt cx="368418" cy="440429"/>
            </a:xfrm>
          </p:grpSpPr>
          <p:sp>
            <p:nvSpPr>
              <p:cNvPr id="289" name="Circular Arrow 99">
                <a:extLst>
                  <a:ext uri="{FF2B5EF4-FFF2-40B4-BE49-F238E27FC236}">
                    <a16:creationId xmlns:a16="http://schemas.microsoft.com/office/drawing/2014/main" id="{5E5AD7BC-2AE8-42F0-987D-7879618A4DEE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Circular Arrow 100">
                <a:extLst>
                  <a:ext uri="{FF2B5EF4-FFF2-40B4-BE49-F238E27FC236}">
                    <a16:creationId xmlns:a16="http://schemas.microsoft.com/office/drawing/2014/main" id="{334A5302-4D4A-4985-90E7-508BF5B7089E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9" name="Group 101">
              <a:extLst>
                <a:ext uri="{FF2B5EF4-FFF2-40B4-BE49-F238E27FC236}">
                  <a16:creationId xmlns:a16="http://schemas.microsoft.com/office/drawing/2014/main" id="{8E8A8F57-D1AB-49B4-9966-C5068AEE9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8704" y="5794797"/>
              <a:ext cx="147260" cy="191354"/>
              <a:chOff x="5364110" y="5229250"/>
              <a:chExt cx="368418" cy="440429"/>
            </a:xfrm>
          </p:grpSpPr>
          <p:sp>
            <p:nvSpPr>
              <p:cNvPr id="309" name="Circular Arrow 99">
                <a:extLst>
                  <a:ext uri="{FF2B5EF4-FFF2-40B4-BE49-F238E27FC236}">
                    <a16:creationId xmlns:a16="http://schemas.microsoft.com/office/drawing/2014/main" id="{EB0E0C72-9629-49D6-924C-1B9F49C74E6D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Circular Arrow 100">
                <a:extLst>
                  <a:ext uri="{FF2B5EF4-FFF2-40B4-BE49-F238E27FC236}">
                    <a16:creationId xmlns:a16="http://schemas.microsoft.com/office/drawing/2014/main" id="{5308A6FB-00DB-4FB7-A728-CD89D0BC1DEF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0" name="Group 101">
              <a:extLst>
                <a:ext uri="{FF2B5EF4-FFF2-40B4-BE49-F238E27FC236}">
                  <a16:creationId xmlns:a16="http://schemas.microsoft.com/office/drawing/2014/main" id="{4212FE0A-0EB0-446F-A0EF-080754FDE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4155" y="5801825"/>
              <a:ext cx="147260" cy="191354"/>
              <a:chOff x="5364110" y="5229250"/>
              <a:chExt cx="368418" cy="440429"/>
            </a:xfrm>
          </p:grpSpPr>
          <p:sp>
            <p:nvSpPr>
              <p:cNvPr id="307" name="Circular Arrow 99">
                <a:extLst>
                  <a:ext uri="{FF2B5EF4-FFF2-40B4-BE49-F238E27FC236}">
                    <a16:creationId xmlns:a16="http://schemas.microsoft.com/office/drawing/2014/main" id="{9274C45E-C839-47B0-9A29-CAD9655C0931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Circular Arrow 100">
                <a:extLst>
                  <a:ext uri="{FF2B5EF4-FFF2-40B4-BE49-F238E27FC236}">
                    <a16:creationId xmlns:a16="http://schemas.microsoft.com/office/drawing/2014/main" id="{6EA24BC3-C2E7-468D-9966-EA12D1EFCEE5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1" name="Group 101">
              <a:extLst>
                <a:ext uri="{FF2B5EF4-FFF2-40B4-BE49-F238E27FC236}">
                  <a16:creationId xmlns:a16="http://schemas.microsoft.com/office/drawing/2014/main" id="{58317A6C-3E52-4CE8-8087-2E0DB4917D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2391" y="5793301"/>
              <a:ext cx="147260" cy="191354"/>
              <a:chOff x="5364110" y="5229250"/>
              <a:chExt cx="368418" cy="440429"/>
            </a:xfrm>
          </p:grpSpPr>
          <p:sp>
            <p:nvSpPr>
              <p:cNvPr id="305" name="Circular Arrow 99">
                <a:extLst>
                  <a:ext uri="{FF2B5EF4-FFF2-40B4-BE49-F238E27FC236}">
                    <a16:creationId xmlns:a16="http://schemas.microsoft.com/office/drawing/2014/main" id="{48A722DA-215E-4E5B-9BE8-F2FAB8B71AF9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Circular Arrow 100">
                <a:extLst>
                  <a:ext uri="{FF2B5EF4-FFF2-40B4-BE49-F238E27FC236}">
                    <a16:creationId xmlns:a16="http://schemas.microsoft.com/office/drawing/2014/main" id="{EB92F602-9647-4892-AA16-E6D49999273E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2" name="Group 101">
              <a:extLst>
                <a:ext uri="{FF2B5EF4-FFF2-40B4-BE49-F238E27FC236}">
                  <a16:creationId xmlns:a16="http://schemas.microsoft.com/office/drawing/2014/main" id="{5B785BF6-999C-4283-9CC0-8D52B76CF9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3621" y="5799851"/>
              <a:ext cx="147260" cy="191354"/>
              <a:chOff x="5364110" y="5229250"/>
              <a:chExt cx="368418" cy="440429"/>
            </a:xfrm>
          </p:grpSpPr>
          <p:sp>
            <p:nvSpPr>
              <p:cNvPr id="303" name="Circular Arrow 99">
                <a:extLst>
                  <a:ext uri="{FF2B5EF4-FFF2-40B4-BE49-F238E27FC236}">
                    <a16:creationId xmlns:a16="http://schemas.microsoft.com/office/drawing/2014/main" id="{C5E6A212-57FF-4805-86C2-FCDA0A642B04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Circular Arrow 100">
                <a:extLst>
                  <a:ext uri="{FF2B5EF4-FFF2-40B4-BE49-F238E27FC236}">
                    <a16:creationId xmlns:a16="http://schemas.microsoft.com/office/drawing/2014/main" id="{0F40FA3D-2401-45A7-99D4-7F95B21443FE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A9C540B-D5DB-4486-853A-044BCD0E6C56}"/>
                </a:ext>
              </a:extLst>
            </p:cNvPr>
            <p:cNvSpPr txBox="1"/>
            <p:nvPr/>
          </p:nvSpPr>
          <p:spPr>
            <a:xfrm>
              <a:off x="621743" y="4770775"/>
              <a:ext cx="1981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2"/>
                  </a:solidFill>
                </a:rPr>
                <a:t>Continuous drafting with heavy parallelism</a:t>
              </a:r>
            </a:p>
          </p:txBody>
        </p: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9550A76A-39ED-4706-819F-F67448667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6774" y="5315450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90E039A0-7279-4D3A-9A0D-5FB4E269D6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9085" y="5323175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205D835A-1F20-411D-810B-6F27D6283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1247" y="5307716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9B62B779-85FE-40ED-9B4C-FD45097C99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3558" y="5315441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" name="Group 101">
              <a:extLst>
                <a:ext uri="{FF2B5EF4-FFF2-40B4-BE49-F238E27FC236}">
                  <a16:creationId xmlns:a16="http://schemas.microsoft.com/office/drawing/2014/main" id="{4F5B53A1-8731-4EB8-BAEF-C181DE9C9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8977" y="5501165"/>
              <a:ext cx="147260" cy="191354"/>
              <a:chOff x="5364110" y="5229250"/>
              <a:chExt cx="368418" cy="440429"/>
            </a:xfrm>
          </p:grpSpPr>
          <p:sp>
            <p:nvSpPr>
              <p:cNvPr id="384" name="Circular Arrow 99">
                <a:extLst>
                  <a:ext uri="{FF2B5EF4-FFF2-40B4-BE49-F238E27FC236}">
                    <a16:creationId xmlns:a16="http://schemas.microsoft.com/office/drawing/2014/main" id="{18B07171-A869-411B-A1CD-153C16E99830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5" name="Circular Arrow 100">
                <a:extLst>
                  <a:ext uri="{FF2B5EF4-FFF2-40B4-BE49-F238E27FC236}">
                    <a16:creationId xmlns:a16="http://schemas.microsoft.com/office/drawing/2014/main" id="{C3BBC4E1-1431-4AC9-A896-E536380EFEC5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5" name="Rectangle 344">
            <a:extLst>
              <a:ext uri="{FF2B5EF4-FFF2-40B4-BE49-F238E27FC236}">
                <a16:creationId xmlns:a16="http://schemas.microsoft.com/office/drawing/2014/main" id="{495A236E-07AB-46A9-9458-159497EC5648}"/>
              </a:ext>
            </a:extLst>
          </p:cNvPr>
          <p:cNvSpPr/>
          <p:nvPr/>
        </p:nvSpPr>
        <p:spPr>
          <a:xfrm>
            <a:off x="2734178" y="3862773"/>
            <a:ext cx="3513664" cy="928223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>
                <a:solidFill>
                  <a:srgbClr val="7030A0"/>
                </a:solidFill>
              </a:rPr>
              <a:t>Quality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5E25B58-5A01-45E9-B063-13F4F8A3CA75}"/>
              </a:ext>
            </a:extLst>
          </p:cNvPr>
          <p:cNvGrpSpPr/>
          <p:nvPr/>
        </p:nvGrpSpPr>
        <p:grpSpPr>
          <a:xfrm>
            <a:off x="578759" y="3387942"/>
            <a:ext cx="7351261" cy="1389634"/>
            <a:chOff x="578759" y="3387942"/>
            <a:chExt cx="7351261" cy="1389634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54D6AB4D-E8F1-42D6-BE3E-06EE9B914EEC}"/>
                </a:ext>
              </a:extLst>
            </p:cNvPr>
            <p:cNvSpPr txBox="1"/>
            <p:nvPr/>
          </p:nvSpPr>
          <p:spPr>
            <a:xfrm>
              <a:off x="6358264" y="4245288"/>
              <a:ext cx="1571756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Approval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C4593FC-7EAD-4E5B-8BCE-87E71386DFA7}"/>
                </a:ext>
              </a:extLst>
            </p:cNvPr>
            <p:cNvSpPr txBox="1"/>
            <p:nvPr/>
          </p:nvSpPr>
          <p:spPr>
            <a:xfrm>
              <a:off x="578759" y="3387942"/>
              <a:ext cx="19819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>
                  <a:solidFill>
                    <a:schemeClr val="tx2"/>
                  </a:solidFill>
                </a:rPr>
                <a:t>Continuous drafting - no meetings except formal approval</a:t>
              </a:r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5AB505BA-01C1-4344-9A36-C57E069A4831}"/>
                </a:ext>
              </a:extLst>
            </p:cNvPr>
            <p:cNvCxnSpPr>
              <a:cxnSpLocks/>
            </p:cNvCxnSpPr>
            <p:nvPr/>
          </p:nvCxnSpPr>
          <p:spPr>
            <a:xfrm>
              <a:off x="1822882" y="4223799"/>
              <a:ext cx="9287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E8FBAD4-F361-4352-8A20-5ACEC992236B}"/>
                </a:ext>
              </a:extLst>
            </p:cNvPr>
            <p:cNvCxnSpPr>
              <a:cxnSpLocks/>
            </p:cNvCxnSpPr>
            <p:nvPr/>
          </p:nvCxnSpPr>
          <p:spPr>
            <a:xfrm>
              <a:off x="2751646" y="4079785"/>
              <a:ext cx="0" cy="2880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87B66B1-590E-4E60-9D19-6A4FAA245C06}"/>
                </a:ext>
              </a:extLst>
            </p:cNvPr>
            <p:cNvCxnSpPr>
              <a:cxnSpLocks/>
            </p:cNvCxnSpPr>
            <p:nvPr/>
          </p:nvCxnSpPr>
          <p:spPr>
            <a:xfrm>
              <a:off x="2786654" y="4223799"/>
              <a:ext cx="44294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061647FB-8302-42E3-8F5C-3D910D9A94C2}"/>
                </a:ext>
              </a:extLst>
            </p:cNvPr>
            <p:cNvCxnSpPr>
              <a:cxnSpLocks/>
            </p:cNvCxnSpPr>
            <p:nvPr/>
          </p:nvCxnSpPr>
          <p:spPr>
            <a:xfrm>
              <a:off x="6163203" y="4079785"/>
              <a:ext cx="0" cy="2880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C0676F0E-0B99-44EA-A01F-8136F6CC3221}"/>
                </a:ext>
              </a:extLst>
            </p:cNvPr>
            <p:cNvCxnSpPr>
              <a:cxnSpLocks/>
            </p:cNvCxnSpPr>
            <p:nvPr/>
          </p:nvCxnSpPr>
          <p:spPr>
            <a:xfrm>
              <a:off x="6082435" y="4151791"/>
              <a:ext cx="0" cy="126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2" name="Group 101">
              <a:extLst>
                <a:ext uri="{FF2B5EF4-FFF2-40B4-BE49-F238E27FC236}">
                  <a16:creationId xmlns:a16="http://schemas.microsoft.com/office/drawing/2014/main" id="{ED0EF77F-7804-4680-AB02-BBFDF6407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4047" y="4446728"/>
              <a:ext cx="284645" cy="330848"/>
              <a:chOff x="5364110" y="5229250"/>
              <a:chExt cx="368418" cy="440429"/>
            </a:xfrm>
          </p:grpSpPr>
          <p:sp>
            <p:nvSpPr>
              <p:cNvPr id="340" name="Circular Arrow 99">
                <a:extLst>
                  <a:ext uri="{FF2B5EF4-FFF2-40B4-BE49-F238E27FC236}">
                    <a16:creationId xmlns:a16="http://schemas.microsoft.com/office/drawing/2014/main" id="{0C1EFEE1-9C4D-4CCE-971D-38AB4D6A1B4D}"/>
                  </a:ext>
                </a:extLst>
              </p:cNvPr>
              <p:cNvSpPr/>
              <p:nvPr/>
            </p:nvSpPr>
            <p:spPr>
              <a:xfrm>
                <a:off x="5363983" y="5228721"/>
                <a:ext cx="360368" cy="360579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Circular Arrow 100">
                <a:extLst>
                  <a:ext uri="{FF2B5EF4-FFF2-40B4-BE49-F238E27FC236}">
                    <a16:creationId xmlns:a16="http://schemas.microsoft.com/office/drawing/2014/main" id="{9509ECE6-ECB2-4516-8612-D06E4178339E}"/>
                  </a:ext>
                </a:extLst>
              </p:cNvPr>
              <p:cNvSpPr/>
              <p:nvPr/>
            </p:nvSpPr>
            <p:spPr>
              <a:xfrm rot="10636241">
                <a:off x="5371921" y="5309731"/>
                <a:ext cx="360367" cy="360580"/>
              </a:xfrm>
              <a:prstGeom prst="circular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DE06A323-9C6F-49D5-9F4E-E9FCA931D8E9}"/>
                </a:ext>
              </a:extLst>
            </p:cNvPr>
            <p:cNvGrpSpPr/>
            <p:nvPr/>
          </p:nvGrpSpPr>
          <p:grpSpPr>
            <a:xfrm>
              <a:off x="2880045" y="4400521"/>
              <a:ext cx="717436" cy="182390"/>
              <a:chOff x="2002626" y="2958456"/>
              <a:chExt cx="717436" cy="182390"/>
            </a:xfrm>
          </p:grpSpPr>
          <p:grpSp>
            <p:nvGrpSpPr>
              <p:cNvPr id="328" name="Group 101">
                <a:extLst>
                  <a:ext uri="{FF2B5EF4-FFF2-40B4-BE49-F238E27FC236}">
                    <a16:creationId xmlns:a16="http://schemas.microsoft.com/office/drawing/2014/main" id="{D57336F4-D7EA-42A2-930F-7986E0E7BC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2626" y="2959821"/>
                <a:ext cx="146293" cy="174612"/>
                <a:chOff x="5364110" y="5229250"/>
                <a:chExt cx="368418" cy="440429"/>
              </a:xfrm>
            </p:grpSpPr>
            <p:sp>
              <p:nvSpPr>
                <p:cNvPr id="338" name="Circular Arrow 99">
                  <a:extLst>
                    <a:ext uri="{FF2B5EF4-FFF2-40B4-BE49-F238E27FC236}">
                      <a16:creationId xmlns:a16="http://schemas.microsoft.com/office/drawing/2014/main" id="{45837510-404E-45BC-B676-E46F3B6269F8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9" name="Circular Arrow 100">
                  <a:extLst>
                    <a:ext uri="{FF2B5EF4-FFF2-40B4-BE49-F238E27FC236}">
                      <a16:creationId xmlns:a16="http://schemas.microsoft.com/office/drawing/2014/main" id="{2EDC0BB7-DC8A-4429-A9F1-18FC913B2E7D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9" name="Group 101">
                <a:extLst>
                  <a:ext uri="{FF2B5EF4-FFF2-40B4-BE49-F238E27FC236}">
                    <a16:creationId xmlns:a16="http://schemas.microsoft.com/office/drawing/2014/main" id="{5AB1D6F3-B075-4A79-9F7B-F128AD264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6860" y="2966234"/>
                <a:ext cx="146293" cy="174612"/>
                <a:chOff x="5364110" y="5229250"/>
                <a:chExt cx="368418" cy="440429"/>
              </a:xfrm>
            </p:grpSpPr>
            <p:sp>
              <p:nvSpPr>
                <p:cNvPr id="336" name="Circular Arrow 99">
                  <a:extLst>
                    <a:ext uri="{FF2B5EF4-FFF2-40B4-BE49-F238E27FC236}">
                      <a16:creationId xmlns:a16="http://schemas.microsoft.com/office/drawing/2014/main" id="{49CE4811-7068-468A-862D-99845023857A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7" name="Circular Arrow 100">
                  <a:extLst>
                    <a:ext uri="{FF2B5EF4-FFF2-40B4-BE49-F238E27FC236}">
                      <a16:creationId xmlns:a16="http://schemas.microsoft.com/office/drawing/2014/main" id="{1E05C99E-D4B3-4C33-8D4C-B797E46D704D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0" name="Group 101">
                <a:extLst>
                  <a:ext uri="{FF2B5EF4-FFF2-40B4-BE49-F238E27FC236}">
                    <a16:creationId xmlns:a16="http://schemas.microsoft.com/office/drawing/2014/main" id="{42B05C55-868A-4558-A57F-5EAA80CDD6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794" y="2958456"/>
                <a:ext cx="146293" cy="174612"/>
                <a:chOff x="5364110" y="5229250"/>
                <a:chExt cx="368418" cy="440429"/>
              </a:xfrm>
            </p:grpSpPr>
            <p:sp>
              <p:nvSpPr>
                <p:cNvPr id="334" name="Circular Arrow 99">
                  <a:extLst>
                    <a:ext uri="{FF2B5EF4-FFF2-40B4-BE49-F238E27FC236}">
                      <a16:creationId xmlns:a16="http://schemas.microsoft.com/office/drawing/2014/main" id="{23F04BDC-0027-494D-A605-3B81DF3A53A6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5" name="Circular Arrow 100">
                  <a:extLst>
                    <a:ext uri="{FF2B5EF4-FFF2-40B4-BE49-F238E27FC236}">
                      <a16:creationId xmlns:a16="http://schemas.microsoft.com/office/drawing/2014/main" id="{5F93D482-7D1E-4D61-93DA-A15C86C2568F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1" name="Group 101">
                <a:extLst>
                  <a:ext uri="{FF2B5EF4-FFF2-40B4-BE49-F238E27FC236}">
                    <a16:creationId xmlns:a16="http://schemas.microsoft.com/office/drawing/2014/main" id="{6979BC53-70F7-407B-8F41-DDE5BD19A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769" y="2964433"/>
                <a:ext cx="146293" cy="174612"/>
                <a:chOff x="5364110" y="5229250"/>
                <a:chExt cx="368418" cy="440429"/>
              </a:xfrm>
            </p:grpSpPr>
            <p:sp>
              <p:nvSpPr>
                <p:cNvPr id="332" name="Circular Arrow 99">
                  <a:extLst>
                    <a:ext uri="{FF2B5EF4-FFF2-40B4-BE49-F238E27FC236}">
                      <a16:creationId xmlns:a16="http://schemas.microsoft.com/office/drawing/2014/main" id="{D89DA4B3-2D37-4124-BF91-D6DBF00FAE22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3" name="Circular Arrow 100">
                  <a:extLst>
                    <a:ext uri="{FF2B5EF4-FFF2-40B4-BE49-F238E27FC236}">
                      <a16:creationId xmlns:a16="http://schemas.microsoft.com/office/drawing/2014/main" id="{3023AD0A-30D8-4DFE-8D3E-92F0001E8582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C0695E42-6306-4BA2-83ED-B018816E3E4A}"/>
                </a:ext>
              </a:extLst>
            </p:cNvPr>
            <p:cNvGrpSpPr/>
            <p:nvPr/>
          </p:nvGrpSpPr>
          <p:grpSpPr>
            <a:xfrm>
              <a:off x="3663384" y="4388371"/>
              <a:ext cx="717436" cy="182390"/>
              <a:chOff x="2002626" y="2958456"/>
              <a:chExt cx="717436" cy="182390"/>
            </a:xfrm>
          </p:grpSpPr>
          <p:grpSp>
            <p:nvGrpSpPr>
              <p:cNvPr id="315" name="Group 101">
                <a:extLst>
                  <a:ext uri="{FF2B5EF4-FFF2-40B4-BE49-F238E27FC236}">
                    <a16:creationId xmlns:a16="http://schemas.microsoft.com/office/drawing/2014/main" id="{782F66DD-8DC4-489C-AD2A-D695CA18F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2626" y="2959821"/>
                <a:ext cx="146293" cy="174612"/>
                <a:chOff x="5364110" y="5229250"/>
                <a:chExt cx="368418" cy="440429"/>
              </a:xfrm>
            </p:grpSpPr>
            <p:sp>
              <p:nvSpPr>
                <p:cNvPr id="326" name="Circular Arrow 99">
                  <a:extLst>
                    <a:ext uri="{FF2B5EF4-FFF2-40B4-BE49-F238E27FC236}">
                      <a16:creationId xmlns:a16="http://schemas.microsoft.com/office/drawing/2014/main" id="{E19C00FE-3872-4265-A779-184EBAABC5C5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7" name="Circular Arrow 100">
                  <a:extLst>
                    <a:ext uri="{FF2B5EF4-FFF2-40B4-BE49-F238E27FC236}">
                      <a16:creationId xmlns:a16="http://schemas.microsoft.com/office/drawing/2014/main" id="{FDAB3B8E-6D5E-4FEC-B2B5-A25DDE919386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6" name="Group 101">
                <a:extLst>
                  <a:ext uri="{FF2B5EF4-FFF2-40B4-BE49-F238E27FC236}">
                    <a16:creationId xmlns:a16="http://schemas.microsoft.com/office/drawing/2014/main" id="{3AF7B8D9-CA40-4D66-BFB1-F70F809BD2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6860" y="2966234"/>
                <a:ext cx="146293" cy="174612"/>
                <a:chOff x="5364110" y="5229250"/>
                <a:chExt cx="368418" cy="440429"/>
              </a:xfrm>
            </p:grpSpPr>
            <p:sp>
              <p:nvSpPr>
                <p:cNvPr id="324" name="Circular Arrow 99">
                  <a:extLst>
                    <a:ext uri="{FF2B5EF4-FFF2-40B4-BE49-F238E27FC236}">
                      <a16:creationId xmlns:a16="http://schemas.microsoft.com/office/drawing/2014/main" id="{5707BF8A-F9E6-4876-AEF8-B9A2B324A69C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5" name="Circular Arrow 100">
                  <a:extLst>
                    <a:ext uri="{FF2B5EF4-FFF2-40B4-BE49-F238E27FC236}">
                      <a16:creationId xmlns:a16="http://schemas.microsoft.com/office/drawing/2014/main" id="{1A016BAB-0F52-45A5-A092-AF8F81724DF3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7" name="Group 101">
                <a:extLst>
                  <a:ext uri="{FF2B5EF4-FFF2-40B4-BE49-F238E27FC236}">
                    <a16:creationId xmlns:a16="http://schemas.microsoft.com/office/drawing/2014/main" id="{2A6F8090-53A0-4C76-8C41-3C1AD7FADC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794" y="2958456"/>
                <a:ext cx="146293" cy="174612"/>
                <a:chOff x="5364110" y="5229250"/>
                <a:chExt cx="368418" cy="440429"/>
              </a:xfrm>
            </p:grpSpPr>
            <p:sp>
              <p:nvSpPr>
                <p:cNvPr id="322" name="Circular Arrow 99">
                  <a:extLst>
                    <a:ext uri="{FF2B5EF4-FFF2-40B4-BE49-F238E27FC236}">
                      <a16:creationId xmlns:a16="http://schemas.microsoft.com/office/drawing/2014/main" id="{C51124C2-26FE-4C4C-A0CD-946E2CA4D021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3" name="Circular Arrow 100">
                  <a:extLst>
                    <a:ext uri="{FF2B5EF4-FFF2-40B4-BE49-F238E27FC236}">
                      <a16:creationId xmlns:a16="http://schemas.microsoft.com/office/drawing/2014/main" id="{09EE5425-40CD-41C7-BA07-B4A955B99F16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9" name="Group 101">
                <a:extLst>
                  <a:ext uri="{FF2B5EF4-FFF2-40B4-BE49-F238E27FC236}">
                    <a16:creationId xmlns:a16="http://schemas.microsoft.com/office/drawing/2014/main" id="{AFB98AB0-A3E0-4C8D-9329-3FAEA220E9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769" y="2964433"/>
                <a:ext cx="146293" cy="174612"/>
                <a:chOff x="5364110" y="5229250"/>
                <a:chExt cx="368418" cy="440429"/>
              </a:xfrm>
            </p:grpSpPr>
            <p:sp>
              <p:nvSpPr>
                <p:cNvPr id="320" name="Circular Arrow 99">
                  <a:extLst>
                    <a:ext uri="{FF2B5EF4-FFF2-40B4-BE49-F238E27FC236}">
                      <a16:creationId xmlns:a16="http://schemas.microsoft.com/office/drawing/2014/main" id="{155B4E79-A48F-4213-B908-43FF81B477E3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1" name="Circular Arrow 100">
                  <a:extLst>
                    <a:ext uri="{FF2B5EF4-FFF2-40B4-BE49-F238E27FC236}">
                      <a16:creationId xmlns:a16="http://schemas.microsoft.com/office/drawing/2014/main" id="{7718D53E-3A59-4957-BFE1-EA145ADA981C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BD769591-4EDB-4838-B8B5-10ED13A23724}"/>
                </a:ext>
              </a:extLst>
            </p:cNvPr>
            <p:cNvGrpSpPr/>
            <p:nvPr/>
          </p:nvGrpSpPr>
          <p:grpSpPr>
            <a:xfrm>
              <a:off x="4450979" y="4400560"/>
              <a:ext cx="717436" cy="182390"/>
              <a:chOff x="2002626" y="2958456"/>
              <a:chExt cx="717436" cy="182390"/>
            </a:xfrm>
          </p:grpSpPr>
          <p:grpSp>
            <p:nvGrpSpPr>
              <p:cNvPr id="265" name="Group 101">
                <a:extLst>
                  <a:ext uri="{FF2B5EF4-FFF2-40B4-BE49-F238E27FC236}">
                    <a16:creationId xmlns:a16="http://schemas.microsoft.com/office/drawing/2014/main" id="{85A9A018-54DB-415C-8B45-70FFF9CD24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2626" y="2959821"/>
                <a:ext cx="146293" cy="174612"/>
                <a:chOff x="5364110" y="5229250"/>
                <a:chExt cx="368418" cy="440429"/>
              </a:xfrm>
            </p:grpSpPr>
            <p:sp>
              <p:nvSpPr>
                <p:cNvPr id="313" name="Circular Arrow 99">
                  <a:extLst>
                    <a:ext uri="{FF2B5EF4-FFF2-40B4-BE49-F238E27FC236}">
                      <a16:creationId xmlns:a16="http://schemas.microsoft.com/office/drawing/2014/main" id="{98314205-2400-4FE7-ADCC-582C572B2627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" name="Circular Arrow 100">
                  <a:extLst>
                    <a:ext uri="{FF2B5EF4-FFF2-40B4-BE49-F238E27FC236}">
                      <a16:creationId xmlns:a16="http://schemas.microsoft.com/office/drawing/2014/main" id="{346666BA-4DA3-47B9-A738-4B41F4F6008E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6" name="Group 101">
                <a:extLst>
                  <a:ext uri="{FF2B5EF4-FFF2-40B4-BE49-F238E27FC236}">
                    <a16:creationId xmlns:a16="http://schemas.microsoft.com/office/drawing/2014/main" id="{FCE46A99-FCBB-40CC-BC50-E8D7916435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6860" y="2966234"/>
                <a:ext cx="146293" cy="174612"/>
                <a:chOff x="5364110" y="5229250"/>
                <a:chExt cx="368418" cy="440429"/>
              </a:xfrm>
            </p:grpSpPr>
            <p:sp>
              <p:nvSpPr>
                <p:cNvPr id="311" name="Circular Arrow 99">
                  <a:extLst>
                    <a:ext uri="{FF2B5EF4-FFF2-40B4-BE49-F238E27FC236}">
                      <a16:creationId xmlns:a16="http://schemas.microsoft.com/office/drawing/2014/main" id="{2F027252-0B96-4DBC-9CCC-3257873CCD61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" name="Circular Arrow 100">
                  <a:extLst>
                    <a:ext uri="{FF2B5EF4-FFF2-40B4-BE49-F238E27FC236}">
                      <a16:creationId xmlns:a16="http://schemas.microsoft.com/office/drawing/2014/main" id="{D7E903EF-CA2A-4ACF-BA78-17C6A66195E1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7" name="Group 101">
                <a:extLst>
                  <a:ext uri="{FF2B5EF4-FFF2-40B4-BE49-F238E27FC236}">
                    <a16:creationId xmlns:a16="http://schemas.microsoft.com/office/drawing/2014/main" id="{BD7E9B3A-AAC8-4240-9831-85C98B4E20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794" y="2958456"/>
                <a:ext cx="146293" cy="174612"/>
                <a:chOff x="5364110" y="5229250"/>
                <a:chExt cx="368418" cy="440429"/>
              </a:xfrm>
            </p:grpSpPr>
            <p:sp>
              <p:nvSpPr>
                <p:cNvPr id="283" name="Circular Arrow 99">
                  <a:extLst>
                    <a:ext uri="{FF2B5EF4-FFF2-40B4-BE49-F238E27FC236}">
                      <a16:creationId xmlns:a16="http://schemas.microsoft.com/office/drawing/2014/main" id="{1B9B67E4-2DBE-48C2-A900-1B56FAC83B7A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Circular Arrow 100">
                  <a:extLst>
                    <a:ext uri="{FF2B5EF4-FFF2-40B4-BE49-F238E27FC236}">
                      <a16:creationId xmlns:a16="http://schemas.microsoft.com/office/drawing/2014/main" id="{B986F21D-88D5-4C0A-86C8-E4E853054FAF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8" name="Group 101">
                <a:extLst>
                  <a:ext uri="{FF2B5EF4-FFF2-40B4-BE49-F238E27FC236}">
                    <a16:creationId xmlns:a16="http://schemas.microsoft.com/office/drawing/2014/main" id="{C4D34234-5B27-4294-89FA-28C5B18018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769" y="2964433"/>
                <a:ext cx="146293" cy="174612"/>
                <a:chOff x="5364110" y="5229250"/>
                <a:chExt cx="368418" cy="440429"/>
              </a:xfrm>
            </p:grpSpPr>
            <p:sp>
              <p:nvSpPr>
                <p:cNvPr id="280" name="Circular Arrow 99">
                  <a:extLst>
                    <a:ext uri="{FF2B5EF4-FFF2-40B4-BE49-F238E27FC236}">
                      <a16:creationId xmlns:a16="http://schemas.microsoft.com/office/drawing/2014/main" id="{0F5D41AF-CD05-4CD3-AE13-DA6A20570163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Circular Arrow 100">
                  <a:extLst>
                    <a:ext uri="{FF2B5EF4-FFF2-40B4-BE49-F238E27FC236}">
                      <a16:creationId xmlns:a16="http://schemas.microsoft.com/office/drawing/2014/main" id="{9D5F6F09-8E7A-4013-A10E-FDA94A1935E6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1786A989-E227-4ECD-B45A-9E035F6DB927}"/>
                </a:ext>
              </a:extLst>
            </p:cNvPr>
            <p:cNvGrpSpPr/>
            <p:nvPr/>
          </p:nvGrpSpPr>
          <p:grpSpPr>
            <a:xfrm>
              <a:off x="5236558" y="4406288"/>
              <a:ext cx="717436" cy="182390"/>
              <a:chOff x="2002626" y="2958456"/>
              <a:chExt cx="717436" cy="182390"/>
            </a:xfrm>
          </p:grpSpPr>
          <p:grpSp>
            <p:nvGrpSpPr>
              <p:cNvPr id="245" name="Group 101">
                <a:extLst>
                  <a:ext uri="{FF2B5EF4-FFF2-40B4-BE49-F238E27FC236}">
                    <a16:creationId xmlns:a16="http://schemas.microsoft.com/office/drawing/2014/main" id="{47DC5E71-F4AF-4469-AA53-620F3DE6F2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2626" y="2959821"/>
                <a:ext cx="146293" cy="174612"/>
                <a:chOff x="5364110" y="5229250"/>
                <a:chExt cx="368418" cy="440429"/>
              </a:xfrm>
            </p:grpSpPr>
            <p:sp>
              <p:nvSpPr>
                <p:cNvPr id="255" name="Circular Arrow 99">
                  <a:extLst>
                    <a:ext uri="{FF2B5EF4-FFF2-40B4-BE49-F238E27FC236}">
                      <a16:creationId xmlns:a16="http://schemas.microsoft.com/office/drawing/2014/main" id="{73381393-79BE-4F96-B74F-AA602ED0ACB1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6" name="Circular Arrow 100">
                  <a:extLst>
                    <a:ext uri="{FF2B5EF4-FFF2-40B4-BE49-F238E27FC236}">
                      <a16:creationId xmlns:a16="http://schemas.microsoft.com/office/drawing/2014/main" id="{5FF9898B-5CFF-4B8A-ACBA-EC6C44E5C1A8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6" name="Group 101">
                <a:extLst>
                  <a:ext uri="{FF2B5EF4-FFF2-40B4-BE49-F238E27FC236}">
                    <a16:creationId xmlns:a16="http://schemas.microsoft.com/office/drawing/2014/main" id="{C7E50153-F6DF-4FFE-959A-2100A1B30A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6860" y="2966234"/>
                <a:ext cx="146293" cy="174612"/>
                <a:chOff x="5364110" y="5229250"/>
                <a:chExt cx="368418" cy="440429"/>
              </a:xfrm>
            </p:grpSpPr>
            <p:sp>
              <p:nvSpPr>
                <p:cNvPr id="253" name="Circular Arrow 99">
                  <a:extLst>
                    <a:ext uri="{FF2B5EF4-FFF2-40B4-BE49-F238E27FC236}">
                      <a16:creationId xmlns:a16="http://schemas.microsoft.com/office/drawing/2014/main" id="{1337BD9B-6B94-41A7-BB5B-58705D03FD93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4" name="Circular Arrow 100">
                  <a:extLst>
                    <a:ext uri="{FF2B5EF4-FFF2-40B4-BE49-F238E27FC236}">
                      <a16:creationId xmlns:a16="http://schemas.microsoft.com/office/drawing/2014/main" id="{CAB8E9D7-EE1C-4FFB-A2FE-654BC891F389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7" name="Group 101">
                <a:extLst>
                  <a:ext uri="{FF2B5EF4-FFF2-40B4-BE49-F238E27FC236}">
                    <a16:creationId xmlns:a16="http://schemas.microsoft.com/office/drawing/2014/main" id="{1591AFE9-E5C4-4BAD-8098-A320C621C8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794" y="2958456"/>
                <a:ext cx="146293" cy="174612"/>
                <a:chOff x="5364110" y="5229250"/>
                <a:chExt cx="368418" cy="440429"/>
              </a:xfrm>
            </p:grpSpPr>
            <p:sp>
              <p:nvSpPr>
                <p:cNvPr id="251" name="Circular Arrow 99">
                  <a:extLst>
                    <a:ext uri="{FF2B5EF4-FFF2-40B4-BE49-F238E27FC236}">
                      <a16:creationId xmlns:a16="http://schemas.microsoft.com/office/drawing/2014/main" id="{911328F8-7D55-4B46-AB8D-4608A4741D16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2" name="Circular Arrow 100">
                  <a:extLst>
                    <a:ext uri="{FF2B5EF4-FFF2-40B4-BE49-F238E27FC236}">
                      <a16:creationId xmlns:a16="http://schemas.microsoft.com/office/drawing/2014/main" id="{BFC64972-5A4A-47F6-82B9-B8FE7617AF99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8" name="Group 101">
                <a:extLst>
                  <a:ext uri="{FF2B5EF4-FFF2-40B4-BE49-F238E27FC236}">
                    <a16:creationId xmlns:a16="http://schemas.microsoft.com/office/drawing/2014/main" id="{93C111DF-22D7-4556-9C31-A6248C4F6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3769" y="2964433"/>
                <a:ext cx="146293" cy="174612"/>
                <a:chOff x="5364110" y="5229250"/>
                <a:chExt cx="368418" cy="440429"/>
              </a:xfrm>
            </p:grpSpPr>
            <p:sp>
              <p:nvSpPr>
                <p:cNvPr id="249" name="Circular Arrow 99">
                  <a:extLst>
                    <a:ext uri="{FF2B5EF4-FFF2-40B4-BE49-F238E27FC236}">
                      <a16:creationId xmlns:a16="http://schemas.microsoft.com/office/drawing/2014/main" id="{10A1AC6B-5D57-46C8-936F-EF0798BE8344}"/>
                    </a:ext>
                  </a:extLst>
                </p:cNvPr>
                <p:cNvSpPr/>
                <p:nvPr/>
              </p:nvSpPr>
              <p:spPr>
                <a:xfrm>
                  <a:off x="5363983" y="5228721"/>
                  <a:ext cx="360368" cy="360579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0" name="Circular Arrow 100">
                  <a:extLst>
                    <a:ext uri="{FF2B5EF4-FFF2-40B4-BE49-F238E27FC236}">
                      <a16:creationId xmlns:a16="http://schemas.microsoft.com/office/drawing/2014/main" id="{F5AB7058-E6CF-49FC-A9FA-F393381DE638}"/>
                    </a:ext>
                  </a:extLst>
                </p:cNvPr>
                <p:cNvSpPr/>
                <p:nvPr/>
              </p:nvSpPr>
              <p:spPr>
                <a:xfrm rot="10636241">
                  <a:off x="5371921" y="5309731"/>
                  <a:ext cx="360367" cy="360580"/>
                </a:xfrm>
                <a:prstGeom prst="circular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BDDA75C2-809E-4039-B964-B577B3663F36}"/>
                </a:ext>
              </a:extLst>
            </p:cNvPr>
            <p:cNvSpPr txBox="1"/>
            <p:nvPr/>
          </p:nvSpPr>
          <p:spPr>
            <a:xfrm>
              <a:off x="1485374" y="4223989"/>
              <a:ext cx="1296143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/>
                <a:t>Start</a:t>
              </a:r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9FF9191D-7E39-4E4F-810B-CD48558EB6DF}"/>
                </a:ext>
              </a:extLst>
            </p:cNvPr>
            <p:cNvCxnSpPr>
              <a:cxnSpLocks/>
            </p:cNvCxnSpPr>
            <p:nvPr/>
          </p:nvCxnSpPr>
          <p:spPr>
            <a:xfrm>
              <a:off x="6170543" y="4223799"/>
              <a:ext cx="92876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B3C68415-BB78-4ED6-9DFF-DB5662EED3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6400" y="4152207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774ED881-A04C-4A55-B9C2-42F8AF8A6A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8711" y="4159932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7A8AE3B3-429B-499A-81F2-49D3B0D42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0154" y="4155869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5D4B4A0F-0902-451E-9DB2-573788591D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2465" y="4163594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0046C2A5-1B41-4121-B766-CDC8BBE2F3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1903" y="4155889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20259326-E68C-474F-8FDB-A342AE4BA8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4214" y="4163614"/>
              <a:ext cx="0" cy="12604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93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89" grpId="0" animBg="1"/>
      <p:bldP spid="279" grpId="0" animBg="1"/>
      <p:bldP spid="3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7E69-561C-4540-9344-FA475BC8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In-Document User Experience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1BF2A-46B2-489A-B450-7032E4BAB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C7898A-90AF-4B15-9C65-95F05F164760}"/>
              </a:ext>
            </a:extLst>
          </p:cNvPr>
          <p:cNvGrpSpPr/>
          <p:nvPr/>
        </p:nvGrpSpPr>
        <p:grpSpPr>
          <a:xfrm>
            <a:off x="365382" y="1343558"/>
            <a:ext cx="11722786" cy="5333945"/>
            <a:chOff x="365382" y="1343558"/>
            <a:chExt cx="11722786" cy="533394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EBD7EA3-1495-4D12-A913-9CB3BFC2BEC3}"/>
                </a:ext>
              </a:extLst>
            </p:cNvPr>
            <p:cNvSpPr/>
            <p:nvPr/>
          </p:nvSpPr>
          <p:spPr>
            <a:xfrm>
              <a:off x="365382" y="5489628"/>
              <a:ext cx="3302560" cy="1187875"/>
            </a:xfrm>
            <a:prstGeom prst="wedgeRoundRectCallout">
              <a:avLst>
                <a:gd name="adj1" fmla="val 88401"/>
                <a:gd name="adj2" fmla="val -9959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Linked Document Elements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Consistent References, Abbreviations, Terms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Cross document navigation</a:t>
              </a:r>
            </a:p>
          </p:txBody>
        </p:sp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40A3DA37-4734-4478-9AD6-69CAE9CC8518}"/>
                </a:ext>
              </a:extLst>
            </p:cNvPr>
            <p:cNvSpPr/>
            <p:nvPr/>
          </p:nvSpPr>
          <p:spPr>
            <a:xfrm>
              <a:off x="8344108" y="1343558"/>
              <a:ext cx="3744060" cy="1315623"/>
            </a:xfrm>
            <a:prstGeom prst="wedgeRoundRectCallout">
              <a:avLst>
                <a:gd name="adj1" fmla="val -76759"/>
                <a:gd name="adj2" fmla="val 6918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Continuous Quality &amp; Integration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Check and application of EDR rules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Conflict detection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Assisted CR Integration</a:t>
              </a: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2AB9C3A6-80D0-4C23-B5DD-4E69A17AC76B}"/>
                </a:ext>
              </a:extLst>
            </p:cNvPr>
            <p:cNvSpPr/>
            <p:nvPr/>
          </p:nvSpPr>
          <p:spPr>
            <a:xfrm>
              <a:off x="8344108" y="3247419"/>
              <a:ext cx="3694441" cy="1315623"/>
            </a:xfrm>
            <a:prstGeom prst="wedgeRoundRectCallout">
              <a:avLst>
                <a:gd name="adj1" fmla="val -63707"/>
                <a:gd name="adj2" fmla="val 355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Traceability &amp; Data Mining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Document History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2"/>
                  </a:solidFill>
                </a:rPr>
                <a:t>Metrics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chemeClr val="tx2"/>
                  </a:solidFill>
                </a:rPr>
                <a:t>Assisted building of agendas, meeting minutes and work plans </a:t>
              </a:r>
              <a:endParaRPr lang="en-GB" sz="1600">
                <a:solidFill>
                  <a:schemeClr val="tx2"/>
                </a:solidFill>
              </a:endParaRP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9D0A308F-BBC6-4E0C-8998-D925C8045519}"/>
                </a:ext>
              </a:extLst>
            </p:cNvPr>
            <p:cNvSpPr/>
            <p:nvPr/>
          </p:nvSpPr>
          <p:spPr>
            <a:xfrm>
              <a:off x="4313447" y="1343558"/>
              <a:ext cx="3565106" cy="817410"/>
            </a:xfrm>
            <a:prstGeom prst="wedgeRoundRectCallout">
              <a:avLst>
                <a:gd name="adj1" fmla="val -4802"/>
                <a:gd name="adj2" fmla="val 9385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Publishing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Various publication formats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Customized rendering</a:t>
              </a:r>
            </a:p>
          </p:txBody>
        </p:sp>
        <p:sp>
          <p:nvSpPr>
            <p:cNvPr id="11" name="Speech Bubble: Rectangle with Corners Rounded 1">
              <a:extLst>
                <a:ext uri="{FF2B5EF4-FFF2-40B4-BE49-F238E27FC236}">
                  <a16:creationId xmlns:a16="http://schemas.microsoft.com/office/drawing/2014/main" id="{9F4ABE7F-D8FC-4154-AA2A-107E823F05CC}"/>
                </a:ext>
              </a:extLst>
            </p:cNvPr>
            <p:cNvSpPr/>
            <p:nvPr/>
          </p:nvSpPr>
          <p:spPr>
            <a:xfrm>
              <a:off x="8369173" y="5134962"/>
              <a:ext cx="3693930" cy="1542541"/>
            </a:xfrm>
            <a:prstGeom prst="wedgeRoundRectCallout">
              <a:avLst>
                <a:gd name="adj1" fmla="val -75316"/>
                <a:gd name="adj2" fmla="val -5868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24/7 Collaboration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Embedded discussion threads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Navigation between variants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Identification of overlapping variants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Highlight of changes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Decisions</a:t>
              </a:r>
            </a:p>
          </p:txBody>
        </p:sp>
        <p:sp>
          <p:nvSpPr>
            <p:cNvPr id="12" name="Speech Bubble: Rectangle with Corners Rounded 1">
              <a:extLst>
                <a:ext uri="{FF2B5EF4-FFF2-40B4-BE49-F238E27FC236}">
                  <a16:creationId xmlns:a16="http://schemas.microsoft.com/office/drawing/2014/main" id="{32862957-9B24-49F8-8C2C-B7FA0B5D169C}"/>
                </a:ext>
              </a:extLst>
            </p:cNvPr>
            <p:cNvSpPr/>
            <p:nvPr/>
          </p:nvSpPr>
          <p:spPr>
            <a:xfrm>
              <a:off x="453930" y="3297744"/>
              <a:ext cx="3302561" cy="1377539"/>
            </a:xfrm>
            <a:prstGeom prst="wedgeRoundRectCallout">
              <a:avLst>
                <a:gd name="adj1" fmla="val 75156"/>
                <a:gd name="adj2" fmla="val 1837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Customizable Processes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Configurable workflows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Editing modes depending on drafting groups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Context related User Actions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B43346A4-EC34-4C0C-BF52-4937EBF6865B}"/>
                </a:ext>
              </a:extLst>
            </p:cNvPr>
            <p:cNvSpPr/>
            <p:nvPr/>
          </p:nvSpPr>
          <p:spPr>
            <a:xfrm>
              <a:off x="453930" y="1343558"/>
              <a:ext cx="3302561" cy="1139842"/>
            </a:xfrm>
            <a:prstGeom prst="wedgeRoundRectCallout">
              <a:avLst>
                <a:gd name="adj1" fmla="val 87484"/>
                <a:gd name="adj2" fmla="val 8033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User Tagging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Identification of Requirements,</a:t>
              </a:r>
              <a:br>
                <a:rPr lang="en-GB" sz="1600">
                  <a:solidFill>
                    <a:schemeClr val="tx2"/>
                  </a:solidFill>
                </a:rPr>
              </a:br>
              <a:r>
                <a:rPr lang="en-GB" sz="1600">
                  <a:solidFill>
                    <a:schemeClr val="tx2"/>
                  </a:solidFill>
                </a:rPr>
                <a:t>Features, Capabilities and more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Personal Annotations</a:t>
              </a:r>
            </a:p>
          </p:txBody>
        </p:sp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10F881B2-8B74-485A-BCDB-427E3E6F3003}"/>
                </a:ext>
              </a:extLst>
            </p:cNvPr>
            <p:cNvSpPr/>
            <p:nvPr/>
          </p:nvSpPr>
          <p:spPr>
            <a:xfrm>
              <a:off x="4313447" y="5674147"/>
              <a:ext cx="3619761" cy="1003356"/>
            </a:xfrm>
            <a:prstGeom prst="wedgeRoundRectCallout">
              <a:avLst>
                <a:gd name="adj1" fmla="val 8620"/>
                <a:gd name="adj2" fmla="val -7340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>
                  <a:solidFill>
                    <a:schemeClr val="tx2"/>
                  </a:solidFill>
                </a:rPr>
                <a:t>Accessibility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Accessible standards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Accessible platform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>
                  <a:solidFill>
                    <a:schemeClr val="tx2"/>
                  </a:solidFill>
                </a:rPr>
                <a:t>ETSI 301 549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04A2D4-DD42-43B2-96C0-85BD9752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2975" y="2363714"/>
              <a:ext cx="3064120" cy="3083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65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8CE5-3E84-4846-8628-EF715BEC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0" y="3429000"/>
            <a:ext cx="3831490" cy="2678030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Current Focus: </a:t>
            </a:r>
            <a:br>
              <a:rPr lang="en-GB" dirty="0"/>
            </a:br>
            <a:r>
              <a:rPr lang="en-GB" dirty="0"/>
              <a:t>3GPP</a:t>
            </a:r>
          </a:p>
        </p:txBody>
      </p:sp>
    </p:spTree>
    <p:extLst>
      <p:ext uri="{BB962C8B-B14F-4D97-AF65-F5344CB8AC3E}">
        <p14:creationId xmlns:p14="http://schemas.microsoft.com/office/powerpoint/2010/main" val="141272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8073-A799-40C1-ABBC-D97E23D0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NWM Trial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06479-689A-4F8B-82AD-F2724257FD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Trial version of NWM available</a:t>
            </a:r>
          </a:p>
          <a:p>
            <a:r>
              <a:rPr lang="en-GB" dirty="0"/>
              <a:t>Access it at: </a:t>
            </a:r>
            <a:r>
              <a:rPr lang="en-GB" dirty="0">
                <a:hlinkClick r:id="rId2"/>
              </a:rPr>
              <a:t>https://nwm-trial.etsi.org</a:t>
            </a:r>
            <a:endParaRPr lang="en-GB" dirty="0"/>
          </a:p>
          <a:p>
            <a:pPr lvl="1"/>
            <a:r>
              <a:rPr lang="en-GB" dirty="0"/>
              <a:t>User ETSI Portal or 3GU username/password to log in</a:t>
            </a:r>
          </a:p>
          <a:p>
            <a:r>
              <a:rPr lang="en-GB" dirty="0"/>
              <a:t>Help files &amp; documentation: </a:t>
            </a:r>
            <a:r>
              <a:rPr lang="en-GB" dirty="0">
                <a:hlinkClick r:id="rId3"/>
              </a:rPr>
              <a:t>https://nwmwiki.etsi.org/docs</a:t>
            </a:r>
            <a:endParaRPr lang="en-GB" dirty="0"/>
          </a:p>
          <a:p>
            <a:r>
              <a:rPr lang="en-GB" dirty="0"/>
              <a:t>Report an issue or suggest a new feature: </a:t>
            </a:r>
            <a:r>
              <a:rPr lang="en-GB" dirty="0">
                <a:hlinkClick r:id="rId4"/>
              </a:rPr>
              <a:t>https://etsinwm.ideas.aha.io/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4C12C-E2B4-426A-BBD8-396D2E7CF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kern="1200" baseline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4525-E712-48C2-9A2B-9BD738A8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Near-term Project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871D6-13D6-4A47-997F-12F14948CE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2021 focus on support for 3GPP online discussions</a:t>
            </a:r>
          </a:p>
          <a:p>
            <a:pPr lvl="1"/>
            <a:r>
              <a:rPr lang="en-GB" dirty="0"/>
              <a:t>Improve workflow, save time and trial NWM functionality in less critical scenarios</a:t>
            </a:r>
          </a:p>
          <a:p>
            <a:pPr lvl="1"/>
            <a:r>
              <a:rPr lang="en-GB" dirty="0"/>
              <a:t>Get full buy-in from members, from design to deployment of each application case</a:t>
            </a:r>
          </a:p>
          <a:p>
            <a:r>
              <a:rPr lang="en-GB" dirty="0"/>
              <a:t>Two use cases arise:</a:t>
            </a:r>
          </a:p>
          <a:p>
            <a:pPr lvl="1"/>
            <a:r>
              <a:rPr lang="en-GB" dirty="0"/>
              <a:t>Discussion Summary Documents as used in RAN WGs and RAN Plenary</a:t>
            </a:r>
          </a:p>
          <a:p>
            <a:pPr lvl="1"/>
            <a:r>
              <a:rPr lang="en-GB" dirty="0"/>
              <a:t>Alternative to e-mail discussions for other committees</a:t>
            </a:r>
          </a:p>
          <a:p>
            <a:r>
              <a:rPr lang="en-GB" dirty="0"/>
              <a:t>2022: Consolidate and extend functionality</a:t>
            </a:r>
          </a:p>
          <a:p>
            <a:r>
              <a:rPr lang="en-GB" dirty="0"/>
              <a:t>Document describing two use-cases &amp; proposed solutions</a:t>
            </a:r>
          </a:p>
          <a:p>
            <a:pPr lvl="1"/>
            <a:r>
              <a:rPr lang="en-GB" dirty="0"/>
              <a:t>Document on NWM: </a:t>
            </a:r>
            <a:r>
              <a:rPr lang="en-GB" dirty="0">
                <a:hlinkClick r:id="rId2"/>
              </a:rPr>
              <a:t>https://nwm-trial.etsi.org/#/documents/556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195704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18_Full_Version.potx" id="{1413F975-43CE-4C32-9434-9A9DF24E8462}" vid="{B9F5DC65-6BC7-4114-B752-1458D5BDEDCC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473</TotalTime>
  <Words>885</Words>
  <Application>Microsoft Office PowerPoint</Application>
  <PresentationFormat>Widescreen</PresentationFormat>
  <Paragraphs>138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ETSI Corporate 2018</vt:lpstr>
      <vt:lpstr>   ETSI &amp; 3GPP Collaborative Drafting Platform (New Working Methods Project)</vt:lpstr>
      <vt:lpstr>The motivation behind NWM</vt:lpstr>
      <vt:lpstr>Key Features of NWM</vt:lpstr>
      <vt:lpstr>NWM -  in a nutshell</vt:lpstr>
      <vt:lpstr>Various drafting scenarios</vt:lpstr>
      <vt:lpstr>In-Document User Experience</vt:lpstr>
      <vt:lpstr> Current Focus:  3GPP</vt:lpstr>
      <vt:lpstr>NWM Trial Version</vt:lpstr>
      <vt:lpstr>Near-term Project Focus</vt:lpstr>
      <vt:lpstr>Use Case 1: RAN Discussion Summary Documents</vt:lpstr>
      <vt:lpstr>Use Case 2: Alternative to e-mail discussions</vt:lpstr>
      <vt:lpstr>Solutions proposed</vt:lpstr>
      <vt:lpstr>NWM project management Wiki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ETSI</dc:creator>
  <cp:keywords/>
  <cp:lastModifiedBy>Ultan Mulligan</cp:lastModifiedBy>
  <cp:revision>17</cp:revision>
  <cp:lastPrinted>2019-01-07T10:21:37Z</cp:lastPrinted>
  <dcterms:created xsi:type="dcterms:W3CDTF">2018-11-16T13:59:20Z</dcterms:created>
  <dcterms:modified xsi:type="dcterms:W3CDTF">2021-11-30T08:12:52Z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