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7" r:id="rId3"/>
    <p:sldId id="263" r:id="rId4"/>
    <p:sldId id="268" r:id="rId5"/>
    <p:sldId id="264" r:id="rId6"/>
    <p:sldId id="269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750"/>
    <p:restoredTop sz="94660"/>
  </p:normalViewPr>
  <p:slideViewPr>
    <p:cSldViewPr showGuides="1">
      <p:cViewPr varScale="1">
        <p:scale>
          <a:sx n="75" d="100"/>
          <a:sy n="75" d="100"/>
        </p:scale>
        <p:origin x="44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D2606EA-8643-428D-AFC7-314E984A34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22456-2EFA-4962-8539-51DBE7D04B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굴림" panose="020B0600000101010101" pitchFamily="34" charset="-127"/>
              </a:defRPr>
            </a:lvl1pPr>
          </a:lstStyle>
          <a:p>
            <a:fld id="{84CBCA90-6015-1543-8615-6921543C4FF5}" type="datetimeFigureOut">
              <a:rPr lang="en-US" altLang="ko-KR"/>
              <a:pPr/>
              <a:t>12/3/2021</a:t>
            </a:fld>
            <a:endParaRPr lang="en-US" altLang="ko-K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0C97AD-31BD-4CDC-8976-AAE9D2875A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642DB1-5AF3-4E92-8E90-766A95D68D9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800E2D2-DF4D-1A4F-96E2-8FE156DC27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C93322-CCD5-4911-95BC-DA366C8828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925F8C-8AD1-48F3-85D5-A78EB205EE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8593C8D8-989F-3B49-B843-2001F5DA88F4}" type="datetimeFigureOut">
              <a:rPr lang="en-US" altLang="ko-KR"/>
              <a:pPr/>
              <a:t>12/3/2021</a:t>
            </a:fld>
            <a:endParaRPr lang="en-US" altLang="ko-K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8AE7F2F-88E9-4BFE-91A9-1F30AE80A4C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EEF2E2D-410C-44FD-920D-F4561A2DB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1C276-C35B-4A48-8A7D-F3C0650B808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95F35-9F0C-4249-B079-A7612208D3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5926551D-17C1-554C-A701-C81223F6E36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AC11DFAF-69DC-DD48-B397-FA2611DEE8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FE26B4CB-5A02-5E41-807D-80535D43F6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9E2134A7-4DB3-264C-964C-BB0128C758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B5134F6-DE62-7E46-95A7-F9F3E1D1B842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6CD09565-E7FB-8744-9B20-7D5A97682AC7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3B85E369-057F-5243-B5BB-2F3CA935D344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6553B2E-A07E-0840-9FDA-2B97E1545F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4FAB53-0E3C-3642-9F6D-7CF4CA5948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F326343-A229-074A-8B51-51A5717707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1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59E3EE99-32F8-AF48-806C-B1B6E5FD55BD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2E213D4C-303E-964D-AB9C-6B4EDDA5E022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5FBD9D0-0E0D-B14E-A5C1-831EEA08CC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0D39AC7-9A03-7547-BF7B-9984B2838A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5788D26-ACBE-9D4D-85BB-5FF4656C7C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817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90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2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8D1F7C39-2137-2642-94C9-357333733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AADF856-5FEB-4F34-8DCF-F60CE8446B40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4" name="Title 1">
            <a:extLst>
              <a:ext uri="{FF2B5EF4-FFF2-40B4-BE49-F238E27FC236}">
                <a16:creationId xmlns:a16="http://schemas.microsoft.com/office/drawing/2014/main" id="{A4A09158-EBF1-FF49-8E6E-CF26A7F049F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de-DE" sz="4800" b="1" dirty="0">
                <a:solidFill>
                  <a:srgbClr val="A0A0A3"/>
                </a:solidFill>
              </a:rPr>
              <a:t>RDM status report to TP#52</a:t>
            </a:r>
            <a:endParaRPr lang="en-US" altLang="en-US" sz="4800" b="1" dirty="0">
              <a:solidFill>
                <a:srgbClr val="A0A0A3"/>
              </a:solidFill>
            </a:endParaRPr>
          </a:p>
        </p:txBody>
      </p:sp>
      <p:sp>
        <p:nvSpPr>
          <p:cNvPr id="5125" name="TextBox 4">
            <a:extLst>
              <a:ext uri="{FF2B5EF4-FFF2-40B4-BE49-F238E27FC236}">
                <a16:creationId xmlns:a16="http://schemas.microsoft.com/office/drawing/2014/main" id="{10E2137A-4ECE-0D42-9A2A-B7BCD217D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56213"/>
            <a:ext cx="705879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Group Name: oneM2M RDM WG1</a:t>
            </a:r>
          </a:p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Source: Shane HE, </a:t>
            </a:r>
            <a:r>
              <a:rPr lang="en-US" altLang="de-DE" dirty="0" err="1">
                <a:solidFill>
                  <a:srgbClr val="B42025"/>
                </a:solidFill>
              </a:rPr>
              <a:t>TaeHyun</a:t>
            </a:r>
            <a:r>
              <a:rPr lang="en-US" altLang="de-DE" dirty="0">
                <a:solidFill>
                  <a:srgbClr val="B42025"/>
                </a:solidFill>
              </a:rPr>
              <a:t> KIM, Marianne Mohali (RDM chair, vice chair)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2021-11-29 – 2021-12-03 (ETSI and e-meetings)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Agenda Item: TP#52 -  Reports from Working Groups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591C0CF-1F4B-414C-8AC9-E4EBC75D8C4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Items for INFORMATION</a:t>
            </a:r>
            <a:endParaRPr lang="en-US" altLang="en-US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E57E8037-4140-C245-9690-6B4BB036065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5344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dirty="0">
                <a:solidFill>
                  <a:schemeClr val="tx1"/>
                </a:solidFill>
              </a:rPr>
              <a:t>Progress on TR-0068 and TR-0058 (100%)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sz="2800" dirty="0">
                <a:solidFill>
                  <a:schemeClr val="tx1"/>
                </a:solidFill>
              </a:rPr>
              <a:t>TS-0023 CR from TDE(R4/R5), new baseline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dirty="0">
                <a:solidFill>
                  <a:schemeClr val="tx1"/>
                </a:solidFill>
              </a:rPr>
              <a:t>New WI discussion (Device management) </a:t>
            </a:r>
          </a:p>
          <a:p>
            <a:pPr marL="82550" lvl="1" indent="0" eaLnBrk="1" hangingPunct="1">
              <a:buNone/>
            </a:pPr>
            <a:endParaRPr lang="en-US" altLang="de-DE" sz="3200" dirty="0">
              <a:solidFill>
                <a:schemeClr val="tx1"/>
              </a:solidFill>
            </a:endParaRPr>
          </a:p>
        </p:txBody>
      </p:sp>
      <p:sp>
        <p:nvSpPr>
          <p:cNvPr id="6148" name="Slide Number Placeholder 5">
            <a:extLst>
              <a:ext uri="{FF2B5EF4-FFF2-40B4-BE49-F238E27FC236}">
                <a16:creationId xmlns:a16="http://schemas.microsoft.com/office/drawing/2014/main" id="{9A3885C5-8964-6949-BC35-B203B7704D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2021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TP-2021-0106-RDM_status_report_to_TP#52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029DCB3-B611-5F43-B207-AB766DC7585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Issues for DECISION in TP</a:t>
            </a:r>
            <a:endParaRPr lang="en-US" altLang="en-US"/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23A367C5-E0C9-495F-A8A2-FF4D585E846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174865"/>
            <a:ext cx="8534400" cy="5410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400" dirty="0"/>
              <a:t>CR Pack of TS-0023 for approval</a:t>
            </a:r>
            <a:endParaRPr lang="en-GB" altLang="de-DE" sz="2400" dirty="0">
              <a:solidFill>
                <a:srgbClr val="C00000"/>
              </a:solidFill>
            </a:endParaRPr>
          </a:p>
          <a:p>
            <a:pPr lvl="1">
              <a:defRPr/>
            </a:pPr>
            <a:r>
              <a:rPr lang="pt-BR" altLang="en-US" sz="1600" dirty="0"/>
              <a:t>TP-2021-0108-TP52_TS_0023_CR_Pack_R4</a:t>
            </a:r>
            <a:r>
              <a:rPr lang="en-GB" altLang="en-US" sz="1600" dirty="0"/>
              <a:t> (RDM-2021-0081R1,Rel.4)</a:t>
            </a:r>
          </a:p>
          <a:p>
            <a:pPr lvl="1">
              <a:defRPr/>
            </a:pPr>
            <a:r>
              <a:rPr lang="pt-BR" altLang="en-US" sz="1600" dirty="0"/>
              <a:t>TP-2021-0115-TP52_TS_0023_CR_Pack_R5</a:t>
            </a:r>
            <a:r>
              <a:rPr lang="en-GB" altLang="en-US" sz="1600" dirty="0"/>
              <a:t> (</a:t>
            </a:r>
            <a:r>
              <a:rPr lang="en-GB" altLang="en-US" sz="1600" dirty="0">
                <a:highlight>
                  <a:srgbClr val="FFFF00"/>
                </a:highlight>
              </a:rPr>
              <a:t>RDM-2021-0093,Rel.5</a:t>
            </a:r>
            <a:r>
              <a:rPr lang="en-GB" altLang="en-US" sz="1600" dirty="0"/>
              <a:t>)</a:t>
            </a:r>
          </a:p>
          <a:p>
            <a:pPr lvl="1">
              <a:defRPr/>
            </a:pPr>
            <a:endParaRPr lang="en-GB" altLang="en-US" sz="160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New TR-0058 (V4.0.0) for approval (for WI-0092)</a:t>
            </a:r>
          </a:p>
          <a:p>
            <a:pPr lvl="1">
              <a:defRPr/>
            </a:pPr>
            <a:r>
              <a:rPr lang="en-GB" altLang="en-US" sz="1600" dirty="0"/>
              <a:t>TP-2021-0123, </a:t>
            </a:r>
            <a:r>
              <a:rPr lang="en-US" sz="1600" dirty="0"/>
              <a:t>will be presented at closing TP 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New WI proposal for approval</a:t>
            </a:r>
          </a:p>
          <a:p>
            <a:pPr lvl="1">
              <a:defRPr/>
            </a:pPr>
            <a:r>
              <a:rPr lang="en-US" sz="1600" dirty="0"/>
              <a:t>New WI for IPE-based Device Management with </a:t>
            </a:r>
            <a:r>
              <a:rPr lang="en-US" sz="1600" dirty="0" err="1"/>
              <a:t>FlexContainers</a:t>
            </a:r>
            <a:r>
              <a:rPr lang="en-US" sz="1600" dirty="0"/>
              <a:t>  (TP-2021-0078R2)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WI update </a:t>
            </a:r>
          </a:p>
          <a:p>
            <a:pPr lvl="1">
              <a:defRPr/>
            </a:pPr>
            <a:r>
              <a:rPr lang="en-US" altLang="ko-KR" sz="1600" dirty="0">
                <a:sym typeface="Wingdings" panose="05000000000000000000" pitchFamily="2" charset="2"/>
              </a:rPr>
              <a:t>NONE</a:t>
            </a: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0EB40DA9-B9CE-EA49-88D8-80904FA288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2021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TP-2021-0106-RDM_status_report_to_TP#52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0323D22D-B454-8242-9956-3843EE3186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Highlights</a:t>
            </a:r>
            <a:endParaRPr lang="en-US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5148B8D-DB36-46CE-BDEE-8491D717DF8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52400" y="1143000"/>
            <a:ext cx="8915400" cy="5181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800" dirty="0"/>
              <a:t>Continued Activity in WG1</a:t>
            </a:r>
          </a:p>
          <a:p>
            <a:pPr lvl="1">
              <a:defRPr/>
            </a:pPr>
            <a:r>
              <a:rPr lang="en-US" altLang="de-DE" sz="1900" dirty="0"/>
              <a:t>WI-0015 - oneM2M Use Case (continue, baseline for R5)</a:t>
            </a:r>
          </a:p>
          <a:p>
            <a:pPr lvl="1">
              <a:defRPr/>
            </a:pPr>
            <a:r>
              <a:rPr lang="en-US" altLang="de-DE" sz="1900" dirty="0"/>
              <a:t>WI-0092 - Railway Domain Enablement  </a:t>
            </a:r>
            <a:r>
              <a:rPr lang="fr-FR" altLang="de-DE" sz="1900" dirty="0">
                <a:sym typeface="Wingdings" panose="05000000000000000000" pitchFamily="2" charset="2"/>
              </a:rPr>
              <a:t>90% </a:t>
            </a:r>
            <a:r>
              <a:rPr lang="fr-FR" altLang="de-DE" sz="1900" dirty="0">
                <a:highlight>
                  <a:srgbClr val="00FF00"/>
                </a:highlight>
                <a:sym typeface="Wingdings" panose="05000000000000000000" pitchFamily="2" charset="2"/>
              </a:rPr>
              <a:t>100%</a:t>
            </a:r>
            <a:endParaRPr lang="en-US" altLang="de-DE" sz="1900" dirty="0">
              <a:highlight>
                <a:srgbClr val="00FF00"/>
              </a:highlight>
            </a:endParaRPr>
          </a:p>
          <a:p>
            <a:pPr lvl="1">
              <a:defRPr/>
            </a:pPr>
            <a:r>
              <a:rPr lang="en-US" altLang="de-DE" sz="1900" dirty="0"/>
              <a:t>WI-0094 - Ontologies for Smart City Services  </a:t>
            </a:r>
            <a:r>
              <a:rPr lang="en-US" altLang="ko-KR" sz="1900" dirty="0">
                <a:sym typeface="Wingdings" panose="05000000000000000000" pitchFamily="2" charset="2"/>
              </a:rPr>
              <a:t>65%  65% </a:t>
            </a:r>
          </a:p>
          <a:p>
            <a:pPr lvl="1">
              <a:defRPr/>
            </a:pPr>
            <a:r>
              <a:rPr lang="da-DK" altLang="de-DE" sz="1900" dirty="0">
                <a:sym typeface="Wingdings" panose="05000000000000000000" pitchFamily="2" charset="2"/>
              </a:rPr>
              <a:t>WI-0098 - IoT for Smart Lifts 40%  40%</a:t>
            </a:r>
          </a:p>
          <a:p>
            <a:pPr lvl="1">
              <a:defRPr/>
            </a:pPr>
            <a:r>
              <a:rPr lang="da-DK" altLang="de-DE" sz="1900" dirty="0">
                <a:sym typeface="Wingdings" panose="05000000000000000000" pitchFamily="2" charset="2"/>
              </a:rPr>
              <a:t>WI-0101 - Advanced </a:t>
            </a:r>
            <a:r>
              <a:rPr lang="da-DK" altLang="de-DE" sz="1900" dirty="0" err="1">
                <a:sym typeface="Wingdings" panose="05000000000000000000" pitchFamily="2" charset="2"/>
              </a:rPr>
              <a:t>semantic</a:t>
            </a:r>
            <a:r>
              <a:rPr lang="da-DK" altLang="de-DE" sz="1900" dirty="0">
                <a:sym typeface="Wingdings" panose="05000000000000000000" pitchFamily="2" charset="2"/>
              </a:rPr>
              <a:t> </a:t>
            </a:r>
            <a:r>
              <a:rPr lang="da-DK" altLang="de-DE" sz="1900" dirty="0" err="1">
                <a:sym typeface="Wingdings" panose="05000000000000000000" pitchFamily="2" charset="2"/>
              </a:rPr>
              <a:t>discovery</a:t>
            </a:r>
            <a:r>
              <a:rPr lang="da-DK" altLang="de-DE" sz="1900" dirty="0">
                <a:sym typeface="Wingdings" panose="05000000000000000000" pitchFamily="2" charset="2"/>
              </a:rPr>
              <a:t>  25% (</a:t>
            </a:r>
            <a:r>
              <a:rPr lang="da-DK" altLang="de-DE" sz="1900" dirty="0" err="1">
                <a:sym typeface="Wingdings" panose="05000000000000000000" pitchFamily="2" charset="2"/>
              </a:rPr>
              <a:t>need</a:t>
            </a:r>
            <a:r>
              <a:rPr lang="da-DK" altLang="de-DE" sz="1900" dirty="0">
                <a:sym typeface="Wingdings" panose="05000000000000000000" pitchFamily="2" charset="2"/>
              </a:rPr>
              <a:t> input from SDS) </a:t>
            </a:r>
            <a:endParaRPr lang="en-GB" altLang="de-DE" sz="1900" dirty="0"/>
          </a:p>
          <a:p>
            <a:pPr lvl="1">
              <a:defRPr/>
            </a:pPr>
            <a:r>
              <a:rPr lang="en-US" altLang="de-DE" sz="1900" dirty="0"/>
              <a:t>WI-0104 - SDT based Information Model and Mapping for Vertical Industries – SIMVI  </a:t>
            </a:r>
            <a:r>
              <a:rPr lang="en-US" altLang="de-DE" sz="1900" dirty="0">
                <a:sym typeface="Wingdings" panose="05000000000000000000" pitchFamily="2" charset="2"/>
              </a:rPr>
              <a:t>15%20%  </a:t>
            </a:r>
            <a:endParaRPr lang="en-US" altLang="de-DE" sz="1900" dirty="0"/>
          </a:p>
          <a:p>
            <a:pPr lvl="1">
              <a:defRPr/>
            </a:pPr>
            <a:r>
              <a:rPr lang="en-US" altLang="de-DE" sz="1900" dirty="0"/>
              <a:t>WI-0105 – System enhancements to support AI capabilities 20% </a:t>
            </a:r>
            <a:r>
              <a:rPr lang="en-US" altLang="de-DE" sz="1900" dirty="0">
                <a:sym typeface="Wingdings" panose="05000000000000000000" pitchFamily="2" charset="2"/>
              </a:rPr>
              <a:t>55%</a:t>
            </a:r>
            <a:r>
              <a:rPr lang="en-US" altLang="de-DE" sz="1900" dirty="0"/>
              <a:t> </a:t>
            </a:r>
          </a:p>
          <a:p>
            <a:pPr lvl="1">
              <a:defRPr/>
            </a:pPr>
            <a:endParaRPr lang="en-GB" altLang="de-DE" sz="2400" i="1" dirty="0"/>
          </a:p>
        </p:txBody>
      </p:sp>
      <p:sp>
        <p:nvSpPr>
          <p:cNvPr id="9220" name="Slide Number Placeholder 5">
            <a:extLst>
              <a:ext uri="{FF2B5EF4-FFF2-40B4-BE49-F238E27FC236}">
                <a16:creationId xmlns:a16="http://schemas.microsoft.com/office/drawing/2014/main" id="{C25A391D-6087-6543-AE6F-D1C6F0A0DF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2021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TP-2021-0106-RDM_status_report_to_TP#52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7E73A43A-79D4-3541-959C-DEB361B1387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Next Steps</a:t>
            </a:r>
            <a:endParaRPr lang="en-US" altLang="en-US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5872849A-F8E5-40DE-BAE3-E3819590B41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534400" cy="4876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AI </a:t>
            </a:r>
            <a:r>
              <a:rPr lang="de-DE" altLang="de-DE" sz="2300" dirty="0" err="1"/>
              <a:t>enabled</a:t>
            </a:r>
            <a:r>
              <a:rPr lang="de-DE" altLang="de-DE" sz="2300" dirty="0"/>
              <a:t> </a:t>
            </a:r>
            <a:r>
              <a:rPr lang="de-DE" altLang="de-DE" sz="2300" dirty="0" err="1"/>
              <a:t>capabilities</a:t>
            </a:r>
            <a:r>
              <a:rPr lang="de-DE" altLang="de-DE" sz="2300" dirty="0"/>
              <a:t> for oneM2M WI-0105</a:t>
            </a:r>
          </a:p>
          <a:p>
            <a:pPr>
              <a:defRPr/>
            </a:pPr>
            <a:r>
              <a:rPr lang="en-US" altLang="de-DE" sz="2400" dirty="0"/>
              <a:t>Continue to advance ontologies for Smart City Services WI-0094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Smart Lifts WI-0098</a:t>
            </a:r>
          </a:p>
          <a:p>
            <a:pPr>
              <a:defRPr/>
            </a:pPr>
            <a:r>
              <a:rPr lang="de-DE" altLang="de-DE" sz="2400" dirty="0" err="1"/>
              <a:t>Continue</a:t>
            </a:r>
            <a:r>
              <a:rPr lang="de-DE" altLang="de-DE" sz="2400" dirty="0"/>
              <a:t> </a:t>
            </a:r>
            <a:r>
              <a:rPr lang="de-DE" altLang="de-DE" sz="2400" dirty="0" err="1"/>
              <a:t>to</a:t>
            </a:r>
            <a:r>
              <a:rPr lang="de-DE" altLang="de-DE" sz="2400" dirty="0"/>
              <a:t> </a:t>
            </a:r>
            <a:r>
              <a:rPr lang="de-DE" altLang="de-DE" sz="2400" dirty="0" err="1"/>
              <a:t>advance</a:t>
            </a:r>
            <a:r>
              <a:rPr lang="de-DE" altLang="de-DE" sz="2400" dirty="0"/>
              <a:t> a</a:t>
            </a:r>
            <a:r>
              <a:rPr lang="da-DK" altLang="de-DE" sz="2400" dirty="0" err="1">
                <a:sym typeface="Wingdings" panose="05000000000000000000" pitchFamily="2" charset="2"/>
              </a:rPr>
              <a:t>dvanced</a:t>
            </a:r>
            <a:r>
              <a:rPr lang="da-DK" altLang="de-DE" sz="2400" dirty="0">
                <a:sym typeface="Wingdings" panose="05000000000000000000" pitchFamily="2" charset="2"/>
              </a:rPr>
              <a:t> </a:t>
            </a:r>
            <a:r>
              <a:rPr lang="da-DK" altLang="de-DE" sz="2400" dirty="0" err="1">
                <a:sym typeface="Wingdings" panose="05000000000000000000" pitchFamily="2" charset="2"/>
              </a:rPr>
              <a:t>semantic</a:t>
            </a:r>
            <a:r>
              <a:rPr lang="da-DK" altLang="de-DE" sz="2400" dirty="0">
                <a:sym typeface="Wingdings" panose="05000000000000000000" pitchFamily="2" charset="2"/>
              </a:rPr>
              <a:t> </a:t>
            </a:r>
            <a:r>
              <a:rPr lang="da-DK" altLang="de-DE" sz="2400" dirty="0" err="1">
                <a:sym typeface="Wingdings" panose="05000000000000000000" pitchFamily="2" charset="2"/>
              </a:rPr>
              <a:t>discovery</a:t>
            </a:r>
            <a:r>
              <a:rPr lang="da-DK" altLang="de-DE" sz="2400" dirty="0">
                <a:sym typeface="Wingdings" panose="05000000000000000000" pitchFamily="2" charset="2"/>
              </a:rPr>
              <a:t> </a:t>
            </a:r>
            <a:r>
              <a:rPr lang="de-DE" altLang="de-DE" sz="2300" dirty="0"/>
              <a:t>WI-0101</a:t>
            </a:r>
          </a:p>
          <a:p>
            <a:pPr>
              <a:defRPr/>
            </a:pPr>
            <a:r>
              <a:rPr lang="en-US" altLang="de-DE" sz="2400" dirty="0"/>
              <a:t>Continue to advance SDT based Information Model and Mapping for Vertical Industries (Rel.5)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/>
              <a:t>Rel.5 </a:t>
            </a:r>
            <a:r>
              <a:rPr lang="de-DE" altLang="de-DE" sz="2300" dirty="0" err="1"/>
              <a:t>related</a:t>
            </a:r>
            <a:r>
              <a:rPr lang="de-DE" altLang="de-DE" sz="2300" dirty="0"/>
              <a:t> </a:t>
            </a:r>
            <a:r>
              <a:rPr lang="de-DE" altLang="de-DE" sz="2300" dirty="0" err="1"/>
              <a:t>new</a:t>
            </a:r>
            <a:r>
              <a:rPr lang="de-DE" altLang="de-DE" sz="2300" dirty="0"/>
              <a:t> </a:t>
            </a:r>
            <a:r>
              <a:rPr lang="de-DE" altLang="de-DE" sz="2300" dirty="0" err="1"/>
              <a:t>work</a:t>
            </a:r>
            <a:r>
              <a:rPr lang="de-DE" altLang="de-DE" sz="2300" dirty="0"/>
              <a:t> </a:t>
            </a:r>
            <a:r>
              <a:rPr lang="de-DE" altLang="de-DE" sz="2300" dirty="0" err="1"/>
              <a:t>items</a:t>
            </a:r>
            <a:r>
              <a:rPr lang="de-DE" altLang="de-DE" sz="2300" dirty="0"/>
              <a:t>, </a:t>
            </a:r>
            <a:r>
              <a:rPr lang="de-DE" altLang="de-DE" sz="2300" dirty="0" err="1"/>
              <a:t>new</a:t>
            </a:r>
            <a:r>
              <a:rPr lang="de-DE" altLang="de-DE" sz="2300" dirty="0"/>
              <a:t> </a:t>
            </a:r>
            <a:r>
              <a:rPr lang="de-DE" altLang="de-DE" sz="2300" dirty="0" err="1"/>
              <a:t>features</a:t>
            </a:r>
            <a:r>
              <a:rPr lang="de-DE" altLang="de-DE" sz="2300" dirty="0"/>
              <a:t> </a:t>
            </a:r>
          </a:p>
          <a:p>
            <a:pPr>
              <a:defRPr/>
            </a:pPr>
            <a:r>
              <a:rPr lang="de-DE" altLang="de-DE" sz="2300" dirty="0"/>
              <a:t>Meeting </a:t>
            </a:r>
            <a:r>
              <a:rPr lang="de-DE" altLang="de-DE" sz="2300" dirty="0" err="1"/>
              <a:t>minutes</a:t>
            </a:r>
            <a:r>
              <a:rPr lang="de-DE" altLang="de-DE" sz="2300" dirty="0"/>
              <a:t>: RDM-2021-</a:t>
            </a:r>
            <a:r>
              <a:rPr lang="de-DE" altLang="de-DE" sz="2300" dirty="0">
                <a:highlight>
                  <a:srgbClr val="FFFF00"/>
                </a:highlight>
              </a:rPr>
              <a:t>0094 </a:t>
            </a:r>
            <a:r>
              <a:rPr lang="de-DE" altLang="de-DE" sz="2300" dirty="0"/>
              <a:t>(THANKS </a:t>
            </a:r>
            <a:r>
              <a:rPr lang="de-DE" altLang="de-DE" sz="2300" dirty="0" err="1"/>
              <a:t>Joey&amp;Xavier</a:t>
            </a:r>
            <a:r>
              <a:rPr lang="de-DE" altLang="de-DE" sz="2300" dirty="0"/>
              <a:t>!)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DF9B0F81-A062-9B43-8E1C-446C93A8D7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2021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TP-2021-0106-RDM_status_report_to_TP#52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4CD76A4-8384-434C-8A6E-14629BF5C1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Next Meetings / Calls</a:t>
            </a:r>
            <a:endParaRPr lang="en-US" altLang="en-US" dirty="0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70F1881F-C147-B54A-A9F2-C1E6921DEC8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de-DE" sz="2800" dirty="0"/>
              <a:t>Conference Calls</a:t>
            </a:r>
          </a:p>
          <a:p>
            <a:pPr marL="457200" lvl="1" indent="0">
              <a:buNone/>
            </a:pPr>
            <a:r>
              <a:rPr lang="en-US" altLang="fr-FR" sz="2000" dirty="0">
                <a:solidFill>
                  <a:srgbClr val="FF0000"/>
                </a:solidFill>
              </a:rPr>
              <a:t>2 conference call: </a:t>
            </a:r>
          </a:p>
          <a:p>
            <a:pPr lvl="1"/>
            <a:r>
              <a:rPr lang="en-US" altLang="fr-FR" sz="2000" dirty="0">
                <a:solidFill>
                  <a:srgbClr val="FF0000"/>
                </a:solidFill>
              </a:rPr>
              <a:t>RDM# 52.1 (20 Dec 2021  12:00-14:00 UTC)</a:t>
            </a:r>
          </a:p>
          <a:p>
            <a:pPr lvl="1"/>
            <a:r>
              <a:rPr lang="en-US" altLang="fr-FR" sz="2000" dirty="0">
                <a:solidFill>
                  <a:srgbClr val="FF0000"/>
                </a:solidFill>
              </a:rPr>
              <a:t>RDM# 52.2 (17 Jan 2022   12:00-14:00 UTC)</a:t>
            </a:r>
          </a:p>
          <a:p>
            <a:pPr lvl="1"/>
            <a:endParaRPr lang="en-US" altLang="fr-FR" sz="2000" dirty="0">
              <a:solidFill>
                <a:srgbClr val="FF0000"/>
              </a:solidFill>
            </a:endParaRPr>
          </a:p>
          <a:p>
            <a:pPr lvl="1"/>
            <a:endParaRPr lang="en-US" altLang="fr-FR" sz="2000" dirty="0">
              <a:solidFill>
                <a:srgbClr val="FF0000"/>
              </a:solidFill>
            </a:endParaRPr>
          </a:p>
          <a:p>
            <a:r>
              <a:rPr lang="en-GB" altLang="de-DE" sz="2800" dirty="0"/>
              <a:t>TP#53</a:t>
            </a:r>
          </a:p>
          <a:p>
            <a:pPr lvl="1"/>
            <a:r>
              <a:rPr lang="en-GB" altLang="de-DE" sz="2000" dirty="0">
                <a:solidFill>
                  <a:srgbClr val="FF0000"/>
                </a:solidFill>
              </a:rPr>
              <a:t>TP#53 </a:t>
            </a:r>
            <a:r>
              <a:rPr lang="en-US" altLang="de-DE" sz="2000" dirty="0">
                <a:solidFill>
                  <a:srgbClr val="FF0000"/>
                </a:solidFill>
              </a:rPr>
              <a:t>on Feb (07-18) 2022 (e-meeting, details to be discussed….</a:t>
            </a:r>
            <a:endParaRPr lang="en-GB" altLang="de-DE" sz="2000" dirty="0">
              <a:solidFill>
                <a:srgbClr val="FF0000"/>
              </a:solidFill>
            </a:endParaRP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Advance active WIs</a:t>
            </a: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Rel.5 activities </a:t>
            </a:r>
          </a:p>
        </p:txBody>
      </p:sp>
      <p:sp>
        <p:nvSpPr>
          <p:cNvPr id="11268" name="Slide Number Placeholder 5">
            <a:extLst>
              <a:ext uri="{FF2B5EF4-FFF2-40B4-BE49-F238E27FC236}">
                <a16:creationId xmlns:a16="http://schemas.microsoft.com/office/drawing/2014/main" id="{8D194560-C507-144C-A418-6CBEADFFA3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2021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TP-2021-0106-RDM_status_report_to_TP#52</a:t>
            </a:r>
          </a:p>
          <a:p>
            <a:pPr algn="ctr"/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17177</TotalTime>
  <Words>465</Words>
  <Application>Microsoft Office PowerPoint</Application>
  <PresentationFormat>On-screen Show (4:3)</PresentationFormat>
  <Paragraphs>61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Myriad pro</vt:lpstr>
      <vt:lpstr>Arial</vt:lpstr>
      <vt:lpstr>Calibri</vt:lpstr>
      <vt:lpstr>Office Theme</vt:lpstr>
      <vt:lpstr>RDM status report to TP#52</vt:lpstr>
      <vt:lpstr>Items for INFORMATION</vt:lpstr>
      <vt:lpstr>Issues for DECISION in TP</vt:lpstr>
      <vt:lpstr>Highlights</vt:lpstr>
      <vt:lpstr>Next Steps</vt:lpstr>
      <vt:lpstr>Next Meetings / Calls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He, Shane (Nokia - FR/Paris-Saclay)</cp:lastModifiedBy>
  <cp:revision>279</cp:revision>
  <dcterms:created xsi:type="dcterms:W3CDTF">2012-09-11T22:52:11Z</dcterms:created>
  <dcterms:modified xsi:type="dcterms:W3CDTF">2021-12-03T11:30:30Z</dcterms:modified>
</cp:coreProperties>
</file>