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696" r:id="rId3"/>
    <p:sldId id="437" r:id="rId4"/>
    <p:sldId id="686" r:id="rId5"/>
    <p:sldId id="699" r:id="rId6"/>
    <p:sldId id="688" r:id="rId7"/>
    <p:sldId id="674" r:id="rId8"/>
    <p:sldId id="675" r:id="rId9"/>
    <p:sldId id="694" r:id="rId10"/>
    <p:sldId id="288" r:id="rId11"/>
    <p:sldId id="289" r:id="rId12"/>
    <p:sldId id="703" r:id="rId13"/>
    <p:sldId id="701" r:id="rId14"/>
    <p:sldId id="702" r:id="rId15"/>
    <p:sldId id="7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9" autoAdjust="0"/>
    <p:restoredTop sz="94660"/>
  </p:normalViewPr>
  <p:slideViewPr>
    <p:cSldViewPr snapToGrid="0">
      <p:cViewPr varScale="1">
        <p:scale>
          <a:sx n="98" d="100"/>
          <a:sy n="98" d="100"/>
        </p:scale>
        <p:origin x="8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02-12-2021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6782-937A-4515-87C8-DB2EE3E751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4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6782-937A-4515-87C8-DB2EE3E751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6782-937A-4515-87C8-DB2EE3E751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0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6782-937A-4515-87C8-DB2EE3E751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3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6E1EC-ECC7-43C0-88F9-B448D83C4F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6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76782-937A-4515-87C8-DB2EE3E751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7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92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14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06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ckster.io/qlu_1/a-smart-automatic-pet-feeder-based-on-om2m-1c1a73" TargetMode="External"/><Relationship Id="rId3" Type="http://schemas.openxmlformats.org/officeDocument/2006/relationships/hyperlink" Target="https://www.hackster.io/byunggeon/smartshoppingcart-2035a5" TargetMode="External"/><Relationship Id="rId7" Type="http://schemas.openxmlformats.org/officeDocument/2006/relationships/hyperlink" Target="https://www.hackster.io/boseoggim08/saeboda-4d4671" TargetMode="External"/><Relationship Id="rId2" Type="http://schemas.openxmlformats.org/officeDocument/2006/relationships/hyperlink" Target="https://www.hackster.io/mobi-hero/smart-working-environment-monitoring-with-nano-33-iot-board-3f624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ackster.io/jindoge/mobius-int-developer-competition-60bb21" TargetMode="External"/><Relationship Id="rId11" Type="http://schemas.openxmlformats.org/officeDocument/2006/relationships/hyperlink" Target="https://www.hackster.io/psu-capstone-pj3c/cellular-iot-irrigation-system-for-onem2m-nordic-thingy-91-5cfc14" TargetMode="External"/><Relationship Id="rId5" Type="http://schemas.openxmlformats.org/officeDocument/2006/relationships/hyperlink" Target="https://www.hackster.io/talking_potatoes/talking-potatoes-5e0357" TargetMode="External"/><Relationship Id="rId10" Type="http://schemas.openxmlformats.org/officeDocument/2006/relationships/hyperlink" Target="https://www.hackster.io/we-love-bug/onem2m-we-love-bug-2624d0" TargetMode="External"/><Relationship Id="rId4" Type="http://schemas.openxmlformats.org/officeDocument/2006/relationships/hyperlink" Target="https://www.hackster.io/techsquare/ai-recycling-machine-22e0ef" TargetMode="External"/><Relationship Id="rId9" Type="http://schemas.openxmlformats.org/officeDocument/2006/relationships/hyperlink" Target="https://www.hackster.io/no-error-no-waring/noerror-qlu-edu-d8574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ckster.io/431035/trash-tracker-2021-international-onem2m-hackathon-8c5852" TargetMode="External"/><Relationship Id="rId13" Type="http://schemas.openxmlformats.org/officeDocument/2006/relationships/hyperlink" Target="https://www.hackster.io/team-1_iiith/onem2m-based-smart-campus-iot-system-b6a75e" TargetMode="External"/><Relationship Id="rId3" Type="http://schemas.openxmlformats.org/officeDocument/2006/relationships/hyperlink" Target="https://www.hackster.io/ajata/safe-city-for-cyclists-8f49dc" TargetMode="External"/><Relationship Id="rId7" Type="http://schemas.openxmlformats.org/officeDocument/2006/relationships/hyperlink" Target="https://www.hackster.io/rubber-ducks/vehicloud-monitoring-our-city-339c02" TargetMode="External"/><Relationship Id="rId12" Type="http://schemas.openxmlformats.org/officeDocument/2006/relationships/hyperlink" Target="https://www.hackster.io/iotia-1/hephaestus-onem2m-infrastructure-for-fire-prevention-d5195f" TargetMode="External"/><Relationship Id="rId2" Type="http://schemas.openxmlformats.org/officeDocument/2006/relationships/hyperlink" Target="https://www.hackster.io/haka/keti-hackathon-smart-crop-monitoring-and-growth-management-877d1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ackster.io/432509/smart-home-for-reduced-mobility-people-with-onem2m-esp8266-d41ec5" TargetMode="External"/><Relationship Id="rId11" Type="http://schemas.openxmlformats.org/officeDocument/2006/relationships/hyperlink" Target="https://www.hackster.io/iotia-2/hephaestus-onem2m-infrastructure-for-fire-detection-alarm-d10365" TargetMode="External"/><Relationship Id="rId5" Type="http://schemas.openxmlformats.org/officeDocument/2006/relationships/hyperlink" Target="https://www.hackster.io/smart-home-monitoring-insa-toulouse/monitoring-toxic-gases-with-om2m-397c26" TargetMode="External"/><Relationship Id="rId15" Type="http://schemas.openxmlformats.org/officeDocument/2006/relationships/hyperlink" Target="https://www.hackster.io/wsw/smart-building-using-onem2m-protocol-c2e7a9" TargetMode="External"/><Relationship Id="rId10" Type="http://schemas.openxmlformats.org/officeDocument/2006/relationships/hyperlink" Target="https://www.hackster.io/tekyl/covid-box-onem2m-1b2245" TargetMode="External"/><Relationship Id="rId4" Type="http://schemas.openxmlformats.org/officeDocument/2006/relationships/hyperlink" Target="https://www.hackster.io/inge-connectes-engineers-of-things/wearable-wristband-for-the-monitoring-of-elderly-healthcare-933229?" TargetMode="External"/><Relationship Id="rId9" Type="http://schemas.openxmlformats.org/officeDocument/2006/relationships/hyperlink" Target="https://www.hackster.io/franc/onem2m-smart-crossroad-with-nodemcu-esp8266-8a4029" TargetMode="External"/><Relationship Id="rId14" Type="http://schemas.openxmlformats.org/officeDocument/2006/relationships/hyperlink" Target="https://www.hackster.io/team2_iiit-h/eco-onem2m-17062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Zw-Xb0NwNA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Dd4EJmw5gUlIXL0oek7RicHC5iFGfh1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ooc.indiaeu-ictstandards.in/courses/onem2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.onem2m.org/Application/documentapp/downloadLatestRevision/default.aspx?docID=3340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ckster.io/samir-medjiah/onem2m-remotecontroler-servomotor-with-nodemcu-esp8266-db4be3" TargetMode="External"/><Relationship Id="rId3" Type="http://schemas.openxmlformats.org/officeDocument/2006/relationships/hyperlink" Target="https://www.hackster.io/onem2m" TargetMode="External"/><Relationship Id="rId7" Type="http://schemas.openxmlformats.org/officeDocument/2006/relationships/hyperlink" Target="https://www.hackster.io/samir-medjiah/onem2m-potentiometer-pushbutton-lcd-with-nodemcu-esp8266-1ea20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ackster.io/onem2m/onem2m-demo-57022e" TargetMode="External"/><Relationship Id="rId5" Type="http://schemas.openxmlformats.org/officeDocument/2006/relationships/hyperlink" Target="https://www.hackster.io/samir-medjiah/onem2m-tilt-detection-alert-with-nodemcu-esp8266-7a5223" TargetMode="External"/><Relationship Id="rId4" Type="http://schemas.openxmlformats.org/officeDocument/2006/relationships/hyperlink" Target="https://www.hackster.io/benalayamahdi/onem2m-tutorial-8c87e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neM2M-Tutorials/oneM2M-IoT-Dashboard" TargetMode="External"/><Relationship Id="rId2" Type="http://schemas.openxmlformats.org/officeDocument/2006/relationships/hyperlink" Target="https://github.com/oneM2M-Tutorial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oneM2M-Tutorials/oneM2M-IoT-Device" TargetMode="External"/><Relationship Id="rId5" Type="http://schemas.openxmlformats.org/officeDocument/2006/relationships/hyperlink" Target="https://github.com/oneM2M-Tutorials/oneM2M-IoT-Application" TargetMode="External"/><Relationship Id="rId4" Type="http://schemas.openxmlformats.org/officeDocument/2006/relationships/hyperlink" Target="https://github.com/oneM2M-Tutorials/oneM2M-IoT-Device-Simula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>
            <a:normAutofit/>
          </a:bodyPr>
          <a:lstStyle/>
          <a:p>
            <a:r>
              <a:rPr lang="en-US" altLang="ko-KR" sz="5400" dirty="0"/>
              <a:t>Report  on 2021 oneM2M International Hackathon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oneM2M TP#52</a:t>
            </a:r>
          </a:p>
          <a:p>
            <a:r>
              <a:rPr lang="en-US" dirty="0"/>
              <a:t>SeungMyeong Jeong </a:t>
            </a:r>
            <a:r>
              <a:rPr lang="en-US" altLang="ko-KR" dirty="0"/>
              <a:t>(KETI), </a:t>
            </a:r>
            <a:r>
              <a:rPr lang="en-US" dirty="0"/>
              <a:t>Il-</a:t>
            </a:r>
            <a:r>
              <a:rPr lang="en-US" dirty="0" err="1"/>
              <a:t>Yeup</a:t>
            </a:r>
            <a:r>
              <a:rPr lang="en-US" dirty="0"/>
              <a:t> </a:t>
            </a:r>
            <a:r>
              <a:rPr lang="en-US" dirty="0" err="1"/>
              <a:t>Ahn</a:t>
            </a:r>
            <a:r>
              <a:rPr lang="en-US" dirty="0"/>
              <a:t> (KETI)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Milestones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2097479"/>
          </a:xfrm>
        </p:spPr>
        <p:txBody>
          <a:bodyPr>
            <a:noAutofit/>
          </a:bodyPr>
          <a:lstStyle/>
          <a:p>
            <a:r>
              <a:rPr lang="en-US" altLang="ko-KR" dirty="0">
                <a:latin typeface="Calibri (본문)"/>
                <a:ea typeface="나눔스퀘어_ac" panose="020B0600000101010101" pitchFamily="50" charset="-127"/>
              </a:rPr>
              <a:t>Kick-off</a:t>
            </a:r>
          </a:p>
          <a:p>
            <a:pPr marL="742950" lvl="1" indent="-285750"/>
            <a:r>
              <a:rPr lang="en-US" altLang="ko-KR" sz="2000" dirty="0">
                <a:latin typeface="Calibri (본문)"/>
                <a:ea typeface="나눔스퀘어_ac" panose="020B0600000101010101" pitchFamily="50" charset="-127"/>
              </a:rPr>
              <a:t>30th September (8am UTC), zoom</a:t>
            </a:r>
          </a:p>
          <a:p>
            <a:r>
              <a:rPr lang="en-US" altLang="ko-KR" dirty="0">
                <a:latin typeface="Calibri (본문)"/>
                <a:ea typeface="나눔스퀘어_ac" panose="020B0600000101010101" pitchFamily="50" charset="-127"/>
              </a:rPr>
              <a:t>Deliverable Submission</a:t>
            </a:r>
          </a:p>
          <a:p>
            <a:pPr marL="742950" lvl="1" indent="-285750"/>
            <a:r>
              <a:rPr lang="en-US" altLang="ko-KR" sz="2000" dirty="0">
                <a:latin typeface="Calibri (본문)"/>
                <a:ea typeface="나눔스퀘어_ac" panose="020B0600000101010101" pitchFamily="50" charset="-127"/>
              </a:rPr>
              <a:t>12th November (8am UTC), hackster.io</a:t>
            </a:r>
          </a:p>
          <a:p>
            <a:r>
              <a:rPr lang="en-US" altLang="ko-KR" dirty="0">
                <a:latin typeface="Calibri (본문)"/>
                <a:ea typeface="나눔스퀘어_ac" panose="020B0600000101010101" pitchFamily="50" charset="-127"/>
              </a:rPr>
              <a:t>Closing Ceremony</a:t>
            </a:r>
          </a:p>
          <a:p>
            <a:pPr marL="742950" lvl="1" indent="-285750"/>
            <a:r>
              <a:rPr lang="en-US" altLang="ko-KR" sz="2000" dirty="0">
                <a:latin typeface="Calibri (본문)"/>
                <a:ea typeface="나눔스퀘어_ac" panose="020B0600000101010101" pitchFamily="50" charset="-127"/>
              </a:rPr>
              <a:t>17th November (8am UTC), zoom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B08B51-2B15-428F-B0C4-7AC8F147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1B29-8009-4866-A70C-6DA48FA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EC3A29A-AFE7-446F-A3F2-85A3E59D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93" y="4113795"/>
            <a:ext cx="4878585" cy="2744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B068804-6523-41E3-808B-EF664432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748" y="4113795"/>
            <a:ext cx="4878586" cy="274420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1B0D0AC-9C06-41C8-91C3-B2A9914CD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47" y="1369590"/>
            <a:ext cx="4878587" cy="27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Projects from the hackathon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658731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26 projects from 6 countries</a:t>
            </a:r>
            <a:endParaRPr lang="en-US" altLang="ko-KR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B08B51-2B15-428F-B0C4-7AC8F147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1B29-8009-4866-A70C-6DA48FA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2352C08E-0FE7-4C4E-8303-4290B439D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83629"/>
              </p:ext>
            </p:extLst>
          </p:nvPr>
        </p:nvGraphicFramePr>
        <p:xfrm>
          <a:off x="637102" y="2028261"/>
          <a:ext cx="9816888" cy="4399008"/>
        </p:xfrm>
        <a:graphic>
          <a:graphicData uri="http://schemas.openxmlformats.org/drawingml/2006/table">
            <a:tbl>
              <a:tblPr/>
              <a:tblGrid>
                <a:gridCol w="1351475">
                  <a:extLst>
                    <a:ext uri="{9D8B030D-6E8A-4147-A177-3AD203B41FA5}">
                      <a16:colId xmlns:a16="http://schemas.microsoft.com/office/drawing/2014/main" val="1829899165"/>
                    </a:ext>
                  </a:extLst>
                </a:gridCol>
                <a:gridCol w="1276713">
                  <a:extLst>
                    <a:ext uri="{9D8B030D-6E8A-4147-A177-3AD203B41FA5}">
                      <a16:colId xmlns:a16="http://schemas.microsoft.com/office/drawing/2014/main" val="2797915621"/>
                    </a:ext>
                  </a:extLst>
                </a:gridCol>
                <a:gridCol w="2616564">
                  <a:extLst>
                    <a:ext uri="{9D8B030D-6E8A-4147-A177-3AD203B41FA5}">
                      <a16:colId xmlns:a16="http://schemas.microsoft.com/office/drawing/2014/main" val="3844580863"/>
                    </a:ext>
                  </a:extLst>
                </a:gridCol>
                <a:gridCol w="4572136">
                  <a:extLst>
                    <a:ext uri="{9D8B030D-6E8A-4147-A177-3AD203B41FA5}">
                      <a16:colId xmlns:a16="http://schemas.microsoft.com/office/drawing/2014/main" val="1050037710"/>
                    </a:ext>
                  </a:extLst>
                </a:gridCol>
              </a:tblGrid>
              <a:tr h="744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Organization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Team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Project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Deliverable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095271"/>
                  </a:ext>
                </a:extLst>
              </a:tr>
              <a:tr h="216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Hansung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 University (KR)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Mobi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-Hero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Smart Working Environment Monitoring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2"/>
                        </a:rPr>
                        <a:t>https://www.hackster.io/mobi-hero/smart-working-environment-monitoring-with-nano-33-iot-board-3f624f</a:t>
                      </a:r>
                      <a:endParaRPr lang="en-US" sz="1000" kern="0" spc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128380"/>
                  </a:ext>
                </a:extLst>
              </a:tr>
              <a:tr h="10838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Sejong University (KR)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Byunggeon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SmartShoppingCart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3"/>
                        </a:rPr>
                        <a:t>https://www.hackster.io/byunggeon/smartshoppingcart-2035a5</a:t>
                      </a:r>
                      <a:endParaRPr lang="en-US" sz="1000" kern="0" spc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29584"/>
                  </a:ext>
                </a:extLst>
              </a:tr>
              <a:tr h="1624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Meta express bus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Virtual Store using digital twin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https://www.hackster.io/meta-express-bus/virtual-store-using-digital-twin-22d0ac</a:t>
                      </a:r>
                      <a:endParaRPr lang="en-US" sz="1000" kern="0" spc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495657"/>
                  </a:ext>
                </a:extLst>
              </a:tr>
              <a:tr h="1624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CSSRJ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oneM2M Autonomous cooperative smart delivery system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https://www.hackster.io/cssrj/onem2m-autonomous-cooperative-smart-delivery-system-7040d6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31162"/>
                  </a:ext>
                </a:extLst>
              </a:tr>
              <a:tr h="1083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Shinjung Tech Consulting (KR)</a:t>
                      </a:r>
                      <a:endParaRPr lang="en-US" sz="1000" kern="0" spc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echsquare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  <a:ea typeface="굴림" panose="020B0600000101010101" pitchFamily="50" charset="-127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AI Recycling Machine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4"/>
                        </a:rPr>
                        <a:t>https://www.hackster.io/techsquare/ai-recycling-machine-22e0ef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976788"/>
                  </a:ext>
                </a:extLst>
              </a:tr>
              <a:tr h="10838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Sooncheonhyang University (KR)</a:t>
                      </a:r>
                      <a:endParaRPr lang="en-US" sz="1000" kern="0" spc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Talking Potatoes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Edu Farm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5"/>
                        </a:rPr>
                        <a:t>https://www.hackster.io/talking_potatoes/talking-potatoes-5e0357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848184"/>
                  </a:ext>
                </a:extLst>
              </a:tr>
              <a:tr h="1624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JINDOGE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Smart pet helper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6"/>
                        </a:rPr>
                        <a:t>https://www.hackster.io/jindoge/mobius-int-developer-competition-60bb21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135093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Gwangju Software Meister High School (KR)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BOEM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Birds protection with oneM2M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7"/>
                        </a:rPr>
                        <a:t>https://www.hackster.io/boseoggim08/saeboda-4d4671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30241"/>
                  </a:ext>
                </a:extLst>
              </a:tr>
              <a:tr h="16241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Qilu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 University (CN)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QLU_1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A smart automatic pet feeder based on OM2M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8"/>
                        </a:rPr>
                        <a:t>https://www.hackster.io/qlu_1/a-smart-automatic-pet-feeder-based-on-om2m-1c1a73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022219"/>
                  </a:ext>
                </a:extLst>
              </a:tr>
              <a:tr h="1624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QLU_2 (No Error No Waring)</a:t>
                      </a:r>
                      <a:endParaRPr lang="es-E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Succulent Care System based on oneM2M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9"/>
                        </a:rPr>
                        <a:t>https://www.hackster.io/no-error-no-waring/noerror-qlu-edu-d85749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760571"/>
                  </a:ext>
                </a:extLst>
              </a:tr>
              <a:tr h="1624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QLU_3 (we love bug)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Water quality monitoring system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10"/>
                        </a:rPr>
                        <a:t>https://www.hackster.io/we-love-bug/onem2m-we-love-bug-2624d0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930914"/>
                  </a:ext>
                </a:extLst>
              </a:tr>
              <a:tr h="1624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Penn State (US)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PENN_1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Cellular IoT Irrigation System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11"/>
                        </a:rPr>
                        <a:t>https://www.hackster.io/psu-capstone-pj3c/cellular-iot-irrigation-system-for-onem2m-nordic-thingy-91-5cfc14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75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24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Projects from the hackathon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B08B51-2B15-428F-B0C4-7AC8F147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1B29-8009-4866-A70C-6DA48FA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2352C08E-0FE7-4C4E-8303-4290B439D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95564"/>
              </p:ext>
            </p:extLst>
          </p:nvPr>
        </p:nvGraphicFramePr>
        <p:xfrm>
          <a:off x="637102" y="1243563"/>
          <a:ext cx="11025730" cy="5559720"/>
        </p:xfrm>
        <a:graphic>
          <a:graphicData uri="http://schemas.openxmlformats.org/drawingml/2006/table">
            <a:tbl>
              <a:tblPr/>
              <a:tblGrid>
                <a:gridCol w="1517895">
                  <a:extLst>
                    <a:ext uri="{9D8B030D-6E8A-4147-A177-3AD203B41FA5}">
                      <a16:colId xmlns:a16="http://schemas.microsoft.com/office/drawing/2014/main" val="1829899165"/>
                    </a:ext>
                  </a:extLst>
                </a:gridCol>
                <a:gridCol w="1433926">
                  <a:extLst>
                    <a:ext uri="{9D8B030D-6E8A-4147-A177-3AD203B41FA5}">
                      <a16:colId xmlns:a16="http://schemas.microsoft.com/office/drawing/2014/main" val="2797915621"/>
                    </a:ext>
                  </a:extLst>
                </a:gridCol>
                <a:gridCol w="1963574">
                  <a:extLst>
                    <a:ext uri="{9D8B030D-6E8A-4147-A177-3AD203B41FA5}">
                      <a16:colId xmlns:a16="http://schemas.microsoft.com/office/drawing/2014/main" val="3844580863"/>
                    </a:ext>
                  </a:extLst>
                </a:gridCol>
                <a:gridCol w="6110335">
                  <a:extLst>
                    <a:ext uri="{9D8B030D-6E8A-4147-A177-3AD203B41FA5}">
                      <a16:colId xmlns:a16="http://schemas.microsoft.com/office/drawing/2014/main" val="1050037710"/>
                    </a:ext>
                  </a:extLst>
                </a:gridCol>
              </a:tblGrid>
              <a:tr h="1595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Organization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Team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Project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Deliverable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095271"/>
                  </a:ext>
                </a:extLst>
              </a:tr>
              <a:tr h="332933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INSA Toulouse (FR)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INSA_ 1 (HAKA)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smart crop monitoring and growth management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2"/>
                        </a:rPr>
                        <a:t>https://www.hackster.io/haka/keti-hackathon-smart-crop-monitoring-and-growth-management-877d14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81288"/>
                  </a:ext>
                </a:extLst>
              </a:tr>
              <a:tr h="1595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INSA_ 2 (AJATA)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Safe city for cyclists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3"/>
                        </a:rPr>
                        <a:t>https://www.hackster.io/ajata/safe-city-for-cyclists-8f49dc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117131"/>
                  </a:ext>
                </a:extLst>
              </a:tr>
              <a:tr h="332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INSA_ 3 (INGE-CONNECTES)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Wearable wristband for the monitoring of elderly healthcare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80008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4"/>
                        </a:rPr>
                        <a:t>https://www.hackster.io/inge-connectes-engineers-of-things/wearable-wristband-for-the-monitoring-of-elderly-healthcare-933229?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96047"/>
                  </a:ext>
                </a:extLst>
              </a:tr>
              <a:tr h="332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INSA_ 4 (Smart home monitoring)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Monitoring toxic gases with OM2M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5"/>
                        </a:rPr>
                        <a:t>https://www.hackster.io/smart-home-monitoring-insa-toulouse/monitoring-toxic-gases-with-om2m-397c26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269443"/>
                  </a:ext>
                </a:extLst>
              </a:tr>
              <a:tr h="332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INSA_ 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Smart home for reduced mobility people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6"/>
                        </a:rPr>
                        <a:t>https://www.hackster.io/432509/smart-home-for-reduced-mobility-people-with-onem2m-esp8266-d41ec5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05419"/>
                  </a:ext>
                </a:extLst>
              </a:tr>
              <a:tr h="1595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INSA_ 6 (Rubber Ducks)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Vehicloud</a:t>
                      </a: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 - Monitoring our city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7"/>
                        </a:rPr>
                        <a:t>https://www.hackster.io/rubber-ducks/vehicloud-monitoring-our-city-339c02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939102"/>
                  </a:ext>
                </a:extLst>
              </a:tr>
              <a:tr h="1595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ISEN YNCREA (FR)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ISEN_1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Trash tracker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8"/>
                        </a:rPr>
                        <a:t>https://www.hackster.io/431035/trash-tracker-2021-international-onem2m-hackathon-8c5852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659900"/>
                  </a:ext>
                </a:extLst>
              </a:tr>
              <a:tr h="33293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IUT Toulouse - University Paul Sabatier (FR)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FranC++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oneM2M Smart Crossroad with </a:t>
                      </a:r>
                      <a:r>
                        <a:rPr 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NodeMCU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9"/>
                        </a:rPr>
                        <a:t>https://www.hackster.io/franc/onem2m-smart-crossroad-with-nodemcu-esp8266-8a4029</a:t>
                      </a:r>
                      <a:endParaRPr lang="en-US" sz="1000" kern="0" spc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379348"/>
                  </a:ext>
                </a:extLst>
              </a:tr>
              <a:tr h="1595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Tekyl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COVID BOX oneM2M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10"/>
                        </a:rPr>
                        <a:t>https://www.hackster.io/tekyl/covid-box-onem2m-1b2245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181673"/>
                  </a:ext>
                </a:extLst>
              </a:tr>
              <a:tr h="33293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University Cote d’Azur side – Institute of technology (FR)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IOTIA 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Hephaestus :OneM2M infrastructure for fire Detection &amp; Alarm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11"/>
                        </a:rPr>
                        <a:t>https://www.hackster.io/iotia-2/hephaestus-onem2m-infrastructure-for-fire-detection-alarm-d10365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113695"/>
                  </a:ext>
                </a:extLst>
              </a:tr>
              <a:tr h="332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IOTIA 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Hephaestus : OneM2M infrastructure for fire prevention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12"/>
                        </a:rPr>
                        <a:t>https://www.hackster.io/iotia-1/hephaestus-onem2m-infrastructure-for-fire-prevention-d5195f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259868"/>
                  </a:ext>
                </a:extLst>
              </a:tr>
              <a:tr h="33293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IIIT Hyderabad (IN)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IIIT_1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oneM2M based Smart Campus IoT system ​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13"/>
                        </a:rPr>
                        <a:t>https://www.hackster.io/team-1_iiith/onem2m-based-smart-campus-iot-system-b6a75e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04379"/>
                  </a:ext>
                </a:extLst>
              </a:tr>
              <a:tr h="1595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IIIT_2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ECO-oneM2M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14"/>
                        </a:rPr>
                        <a:t>https://www.hackster.io/team2_iiit-h/eco-onem2m-170628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005199"/>
                  </a:ext>
                </a:extLst>
              </a:tr>
              <a:tr h="3329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University Malaga (ES)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WSW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</a:rPr>
                        <a:t>Smart Building using oneM2M protocol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Calibri (본문)"/>
                          <a:ea typeface="굴림" panose="020B0600000101010101" pitchFamily="50" charset="-127"/>
                          <a:hlinkClick r:id="rId15"/>
                        </a:rPr>
                        <a:t>https://www.hackster.io/wsw/smart-building-using-onem2m-protocol-c2e7a9</a:t>
                      </a:r>
                      <a:endParaRPr lang="en-US" sz="1000" kern="0" spc="0" dirty="0">
                        <a:solidFill>
                          <a:srgbClr val="0563C1"/>
                        </a:solidFill>
                        <a:effectLst/>
                        <a:latin typeface="Calibri (본문)"/>
                      </a:endParaRPr>
                    </a:p>
                  </a:txBody>
                  <a:tcPr marL="3968" marR="3968" marT="3968" marB="39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9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32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4400" b="1" i="0" u="none" strike="noStrike" cap="none" dirty="0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Awards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881124-FF9B-4253-8E0D-20B003225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1"/>
          <a:stretch/>
        </p:blipFill>
        <p:spPr>
          <a:xfrm>
            <a:off x="37254" y="1511030"/>
            <a:ext cx="12117491" cy="46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5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4400" b="1" i="0" u="none" strike="noStrike" cap="none" dirty="0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Awards – 1</a:t>
            </a:r>
            <a:r>
              <a:rPr lang="en-US" sz="4400" b="1" i="0" u="none" strike="noStrike" cap="none" baseline="30000" dirty="0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st</a:t>
            </a:r>
            <a:r>
              <a:rPr lang="en-US" sz="4400" b="1" i="0" u="none" strike="noStrike" cap="none" dirty="0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 Prize</a:t>
            </a:r>
            <a:endParaRPr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233FAE-F4C6-4FA6-A9D8-AD5CEF2D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676"/>
            <a:ext cx="12192000" cy="51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0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4400" b="1" i="0" u="none" strike="noStrike" cap="none" dirty="0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Awards – Ceremony</a:t>
            </a: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31838" y="1484313"/>
            <a:ext cx="10659600" cy="811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06400"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cs typeface="Calibri"/>
                <a:sym typeface="Calibri"/>
              </a:rPr>
              <a:t>https://youtu.be/WZw-Xb0NwNA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온라인 미디어 1" title="제5회 KETI 모비우스 국제 개발자 대회 시상식 - closing ceremony of 2021 International oneM2M Hackathon">
            <a:hlinkClick r:id="" action="ppaction://media"/>
            <a:extLst>
              <a:ext uri="{FF2B5EF4-FFF2-40B4-BE49-F238E27FC236}">
                <a16:creationId xmlns:a16="http://schemas.microsoft.com/office/drawing/2014/main" id="{C292DA85-2A71-4316-8343-410F1BF6F5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2368" y="2127115"/>
            <a:ext cx="7689895" cy="43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696" y="0"/>
            <a:ext cx="10058984" cy="1173570"/>
          </a:xfrm>
        </p:spPr>
        <p:txBody>
          <a:bodyPr>
            <a:normAutofit/>
          </a:bodyPr>
          <a:lstStyle/>
          <a:p>
            <a:r>
              <a:rPr lang="fr-FR" dirty="0"/>
              <a:t>Hackathon organizers &amp; supporters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5C005-BA92-4CFE-9DB1-EA40E4AC4D86}"/>
              </a:ext>
            </a:extLst>
          </p:cNvPr>
          <p:cNvSpPr/>
          <p:nvPr/>
        </p:nvSpPr>
        <p:spPr>
          <a:xfrm>
            <a:off x="792480" y="1490008"/>
            <a:ext cx="10591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92E00-AE81-4525-B9B5-035812561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890" y="4286210"/>
            <a:ext cx="2419168" cy="1068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3AF7B-DBB9-4E1F-BACB-88319C6B5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66" y="2157971"/>
            <a:ext cx="3074988" cy="94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B16AC-4EBA-469B-B516-416A09396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389" y="3903378"/>
            <a:ext cx="2561556" cy="1773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38E23-3B0A-4E18-8338-068CB48D5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1" y="4285433"/>
            <a:ext cx="2433689" cy="106964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0ABC06B-F0F0-4056-B2E1-BB645B917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990" y="2157612"/>
            <a:ext cx="1573660" cy="943607"/>
          </a:xfrm>
          <a:prstGeom prst="rect">
            <a:avLst/>
          </a:prstGeom>
        </p:spPr>
      </p:pic>
      <p:pic>
        <p:nvPicPr>
          <p:cNvPr id="1026" name="Picture 2" descr="https://english.msit.go.kr/images/eng/about_mi.png">
            <a:extLst>
              <a:ext uri="{FF2B5EF4-FFF2-40B4-BE49-F238E27FC236}">
                <a16:creationId xmlns:a16="http://schemas.microsoft.com/office/drawing/2014/main" id="{38885A50-4F35-410B-8BB8-98A8C628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101" y="2070775"/>
            <a:ext cx="2274065" cy="11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8650" y="6133963"/>
            <a:ext cx="516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The </a:t>
            </a:r>
            <a:r>
              <a:rPr lang="en-US" altLang="ko-KR" sz="1600" dirty="0" err="1"/>
              <a:t>InDiCo</a:t>
            </a:r>
            <a:r>
              <a:rPr lang="en-US" altLang="ko-KR" sz="1600" dirty="0"/>
              <a:t> project is funded by the European Union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7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Challenges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5C005-BA92-4CFE-9DB1-EA40E4AC4D86}"/>
              </a:ext>
            </a:extLst>
          </p:cNvPr>
          <p:cNvSpPr/>
          <p:nvPr/>
        </p:nvSpPr>
        <p:spPr>
          <a:xfrm>
            <a:off x="731838" y="1490008"/>
            <a:ext cx="10591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For the teams participating, the goal will be to build an IoT Solution that can help citizens, solve major environmental and society issues. </a:t>
            </a:r>
          </a:p>
          <a:p>
            <a:endParaRPr lang="en-GB" sz="2800" dirty="0"/>
          </a:p>
          <a:p>
            <a:r>
              <a:rPr lang="en-GB" sz="2800" dirty="0"/>
              <a:t>The solution must use any of the oneM2M Platforms.</a:t>
            </a:r>
          </a:p>
          <a:p>
            <a:endParaRPr lang="en-GB" sz="2800" dirty="0"/>
          </a:p>
          <a:p>
            <a:r>
              <a:rPr lang="en-GB" sz="2800" dirty="0">
                <a:solidFill>
                  <a:srgbClr val="0070C0"/>
                </a:solidFill>
              </a:rPr>
              <a:t>To help participants build their solution, a budget is allocated per team for purchasing any HW with sensors, actuators and microcontroller</a:t>
            </a:r>
          </a:p>
          <a:p>
            <a:r>
              <a:rPr lang="en-GB" sz="2800" dirty="0">
                <a:solidFill>
                  <a:srgbClr val="0070C0"/>
                </a:solidFill>
              </a:rPr>
              <a:t>- </a:t>
            </a:r>
            <a:r>
              <a:rPr lang="en-US" sz="2800" dirty="0">
                <a:solidFill>
                  <a:srgbClr val="0070C0"/>
                </a:solidFill>
              </a:rPr>
              <a:t>Sponsored</a:t>
            </a:r>
            <a:r>
              <a:rPr lang="ko-KR" altLang="en-US" sz="2800" dirty="0">
                <a:solidFill>
                  <a:srgbClr val="0070C0"/>
                </a:solidFill>
              </a:rPr>
              <a:t> </a:t>
            </a:r>
            <a:r>
              <a:rPr lang="en-US" altLang="ko-KR" sz="2800" dirty="0">
                <a:solidFill>
                  <a:srgbClr val="0070C0"/>
                </a:solidFill>
              </a:rPr>
              <a:t>by</a:t>
            </a:r>
            <a:r>
              <a:rPr lang="ko-KR" altLang="en-US" sz="2800" dirty="0">
                <a:solidFill>
                  <a:srgbClr val="0070C0"/>
                </a:solidFill>
              </a:rPr>
              <a:t> </a:t>
            </a:r>
            <a:r>
              <a:rPr lang="en-US" altLang="ko-KR" sz="2800" dirty="0">
                <a:solidFill>
                  <a:srgbClr val="0070C0"/>
                </a:solidFill>
              </a:rPr>
              <a:t>KETI celebrating its 30</a:t>
            </a:r>
            <a:r>
              <a:rPr lang="en-US" altLang="ko-KR" sz="2800" baseline="30000" dirty="0">
                <a:solidFill>
                  <a:srgbClr val="0070C0"/>
                </a:solidFill>
              </a:rPr>
              <a:t>th</a:t>
            </a:r>
            <a:r>
              <a:rPr lang="en-US" altLang="ko-KR" sz="2800" dirty="0">
                <a:solidFill>
                  <a:srgbClr val="0070C0"/>
                </a:solidFill>
              </a:rPr>
              <a:t> Anniversary </a:t>
            </a:r>
            <a:endParaRPr lang="en-GB" sz="28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2052" name="Picture 4" descr="서른살의 KETI | KETI 창립 30주년 기념">
            <a:extLst>
              <a:ext uri="{FF2B5EF4-FFF2-40B4-BE49-F238E27FC236}">
                <a16:creationId xmlns:a16="http://schemas.microsoft.com/office/drawing/2014/main" id="{FDD7121A-17BD-4CF0-A65F-72540C71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4720292"/>
            <a:ext cx="20240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 of the projects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5C005-BA92-4CFE-9DB1-EA40E4AC4D86}"/>
              </a:ext>
            </a:extLst>
          </p:cNvPr>
          <p:cNvSpPr/>
          <p:nvPr/>
        </p:nvSpPr>
        <p:spPr>
          <a:xfrm>
            <a:off x="731838" y="1484313"/>
            <a:ext cx="69594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Each team produces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hackster.io project describing step by step how to build the IoT solution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Description of the issue and how the project solves it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Detailed technical description of the IoT solution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HW and SW components used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Step by step user guide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short video (&lt; 5 min) showing the solution in action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4D13A50-AC92-4FA7-955A-FC3AE13B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11" y="3321953"/>
            <a:ext cx="4790538" cy="3265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06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780F-7C90-4A8C-817F-E24A113D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7A0B-32C2-45BA-84DF-4F62F6AB6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484313"/>
            <a:ext cx="10848975" cy="4351338"/>
          </a:xfrm>
        </p:spPr>
        <p:txBody>
          <a:bodyPr/>
          <a:lstStyle/>
          <a:p>
            <a:r>
              <a:rPr lang="fr-FR" dirty="0"/>
              <a:t>Microsoft TEAMS Workspace to exchange information </a:t>
            </a:r>
          </a:p>
          <a:p>
            <a:pPr lvl="1"/>
            <a:r>
              <a:rPr lang="fr-FR" sz="2800" dirty="0"/>
              <a:t>A Microsoft account (from university or personal) is required</a:t>
            </a:r>
          </a:p>
          <a:p>
            <a:pPr lvl="1"/>
            <a:r>
              <a:rPr lang="fr-FR" sz="2800" dirty="0"/>
              <a:t>TEAMS Chat as preferable way to contact the organizers </a:t>
            </a:r>
          </a:p>
          <a:p>
            <a:pPr lvl="1"/>
            <a:r>
              <a:rPr lang="fr-FR" sz="2800" dirty="0"/>
              <a:t>Private channels are possible </a:t>
            </a:r>
          </a:p>
          <a:p>
            <a:pPr lvl="1"/>
            <a:r>
              <a:rPr lang="fr-FR" sz="2800" dirty="0"/>
              <a:t>Each team will get his/her own private repo. for sharing documents or codes</a:t>
            </a:r>
          </a:p>
          <a:p>
            <a:pPr lvl="1"/>
            <a:endParaRPr lang="en-GB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ADA274-1A1F-4337-8719-FCF7657C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841" y="4642682"/>
            <a:ext cx="1254949" cy="11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materials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1838" y="1489483"/>
            <a:ext cx="10809922" cy="4596357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advanced tutorial 2020</a:t>
            </a:r>
            <a:r>
              <a:rPr lang="en-US" sz="3200" dirty="0"/>
              <a:t> (</a:t>
            </a:r>
            <a:r>
              <a:rPr lang="en-US" sz="3200" dirty="0" err="1"/>
              <a:t>LoRa</a:t>
            </a:r>
            <a:r>
              <a:rPr lang="en-US" sz="3200" dirty="0"/>
              <a:t>, dashboard,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  <a:p>
            <a:pPr marL="457200" lvl="1" indent="0">
              <a:buNone/>
            </a:pPr>
            <a:r>
              <a:rPr lang="en-GB" dirty="0">
                <a:hlinkClick r:id="rId3"/>
              </a:rPr>
              <a:t>https://www.youtube.com/playlist?list=PLDd4EJmw5gUlIXL0oek7RicHC5iFGfh1Z</a:t>
            </a:r>
            <a:endParaRPr lang="en-GB" dirty="0"/>
          </a:p>
          <a:p>
            <a:endParaRPr lang="en-US" b="1" dirty="0"/>
          </a:p>
          <a:p>
            <a:r>
              <a:rPr lang="en-US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Hyderabad university tutorial</a:t>
            </a:r>
            <a:endParaRPr lang="en-US" sz="3200" dirty="0"/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https://mooc.indiaeu-ictstandards.in/courses/onem2m/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altLang="ko-KR" sz="3200" dirty="0"/>
              <a:t>Additional materials will be given via the TEAMS channel</a:t>
            </a:r>
            <a:endParaRPr lang="en-GB" altLang="ko-KR" sz="32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465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845624" cy="1173570"/>
          </a:xfrm>
        </p:spPr>
        <p:txBody>
          <a:bodyPr>
            <a:normAutofit/>
          </a:bodyPr>
          <a:lstStyle/>
          <a:p>
            <a:r>
              <a:rPr lang="fr-FR" sz="3600" dirty="0" err="1"/>
              <a:t>Getting</a:t>
            </a:r>
            <a:r>
              <a:rPr lang="fr-FR" sz="3600" dirty="0"/>
              <a:t> </a:t>
            </a:r>
            <a:r>
              <a:rPr lang="fr-FR" sz="3600" dirty="0" err="1"/>
              <a:t>started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oneM2M – TR-0057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484313"/>
            <a:ext cx="10914078" cy="4953000"/>
          </a:xfrm>
        </p:spPr>
        <p:txBody>
          <a:bodyPr/>
          <a:lstStyle/>
          <a:p>
            <a:pPr marL="0" indent="0">
              <a:spcBef>
                <a:spcPct val="15000"/>
              </a:spcBef>
              <a:buNone/>
              <a:defRPr/>
            </a:pPr>
            <a:endParaRPr lang="en-GB" altLang="en-US" sz="1800" dirty="0">
              <a:solidFill>
                <a:schemeClr val="accent1"/>
              </a:solidFill>
              <a:hlinkClick r:id="rId3"/>
            </a:endParaRPr>
          </a:p>
          <a:p>
            <a:pPr marL="0" indent="0">
              <a:spcBef>
                <a:spcPct val="15000"/>
              </a:spcBef>
              <a:buNone/>
              <a:defRPr/>
            </a:pPr>
            <a:r>
              <a:rPr lang="en-GB" alt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Draft Guide  (under development) :</a:t>
            </a:r>
            <a:r>
              <a:rPr lang="en-GB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altLang="en-US" sz="1800" dirty="0">
                <a:solidFill>
                  <a:schemeClr val="accent1"/>
                </a:solidFill>
                <a:hlinkClick r:id="rId3"/>
              </a:rPr>
              <a:t>https://member.onem2m.org/Application/documentapp/downloadLatestRevision/default.aspx?docID=33407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marL="0" indent="0">
              <a:spcBef>
                <a:spcPct val="15000"/>
              </a:spcBef>
              <a:buNone/>
              <a:defRPr/>
            </a:pPr>
            <a:endParaRPr lang="en-GB" altLang="en-US" b="1" dirty="0">
              <a:solidFill>
                <a:schemeClr val="accent1"/>
              </a:solidFill>
            </a:endParaRPr>
          </a:p>
          <a:p>
            <a:r>
              <a:rPr lang="en-GB" dirty="0"/>
              <a:t>This work will provide high level descriptions of the main functionalities and features of the oneM2M service platform. </a:t>
            </a:r>
          </a:p>
          <a:p>
            <a:r>
              <a:rPr lang="en-GB" dirty="0"/>
              <a:t>It should be considered as an “entry point” before going more deeply to the standards.</a:t>
            </a:r>
          </a:p>
        </p:txBody>
      </p:sp>
    </p:spTree>
    <p:extLst>
      <p:ext uri="{BB962C8B-B14F-4D97-AF65-F5344CB8AC3E}">
        <p14:creationId xmlns:p14="http://schemas.microsoft.com/office/powerpoint/2010/main" val="187486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Developer</a:t>
            </a:r>
            <a:r>
              <a:rPr lang="fr-FR" dirty="0"/>
              <a:t> </a:t>
            </a:r>
            <a:r>
              <a:rPr lang="fr-FR" dirty="0" err="1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484313"/>
            <a:ext cx="10914078" cy="4953000"/>
          </a:xfrm>
        </p:spPr>
        <p:txBody>
          <a:bodyPr>
            <a:normAutofit/>
          </a:bodyPr>
          <a:lstStyle/>
          <a:p>
            <a:pPr marL="0" indent="0">
              <a:spcBef>
                <a:spcPct val="15000"/>
              </a:spcBef>
              <a:buNone/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Hackster.io  </a:t>
            </a:r>
            <a:r>
              <a:rPr lang="en-GB" altLang="en-US" dirty="0">
                <a:solidFill>
                  <a:schemeClr val="accent1"/>
                </a:solidFill>
                <a:hlinkClick r:id="rId3"/>
              </a:rPr>
              <a:t>https://www.hackster.io/onem2m</a:t>
            </a:r>
            <a:endParaRPr lang="en-GB" altLang="en-US" dirty="0">
              <a:solidFill>
                <a:schemeClr val="accent1"/>
              </a:solidFill>
            </a:endParaRPr>
          </a:p>
          <a:p>
            <a:pPr marL="400050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400050" indent="-285750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</a:rPr>
              <a:t>oneM2M tutorial (with virtual SW devices, Luminosity detector): </a:t>
            </a:r>
            <a:r>
              <a:rPr lang="en-GB" sz="1800" dirty="0">
                <a:effectLst/>
                <a:latin typeface="Calibri" panose="020F0502020204030204" pitchFamily="34" charset="0"/>
                <a:hlinkClick r:id="rId4"/>
              </a:rPr>
              <a:t>https://www.hackster.io/benalayamahdi/onem2m-tutorial-8c87e5</a:t>
            </a: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342900" fontAlgn="ctr">
              <a:spcBef>
                <a:spcPts val="0"/>
              </a:spcBef>
            </a:pP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400050" indent="-285750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</a:rPr>
              <a:t>oneM2M Tilt Detection &amp; Alert with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NodeMCU</a:t>
            </a:r>
            <a:r>
              <a:rPr lang="en-GB" sz="1800" dirty="0">
                <a:effectLst/>
                <a:latin typeface="Calibri" panose="020F0502020204030204" pitchFamily="34" charset="0"/>
              </a:rPr>
              <a:t> (ESP8266) (with HW kit):  </a:t>
            </a:r>
            <a:r>
              <a:rPr lang="en-GB" sz="1800" dirty="0">
                <a:effectLst/>
                <a:latin typeface="Calibri" panose="020F0502020204030204" pitchFamily="34" charset="0"/>
                <a:hlinkClick r:id="rId5"/>
              </a:rPr>
              <a:t>https://www.hackster.io/samir-medjiah/onem2m-tilt-detection-alert-with-nodemcu-esp8266-7a5223</a:t>
            </a: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342900" fontAlgn="ctr">
              <a:spcBef>
                <a:spcPts val="0"/>
              </a:spcBef>
            </a:pP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400050" indent="-285750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</a:rPr>
              <a:t>oneM2M demo (with HW kit: Luminosity detector): </a:t>
            </a:r>
            <a:r>
              <a:rPr lang="en-GB" sz="1800" dirty="0">
                <a:effectLst/>
                <a:latin typeface="Calibri" panose="020F0502020204030204" pitchFamily="34" charset="0"/>
                <a:hlinkClick r:id="rId6"/>
              </a:rPr>
              <a:t>https://www.hackster.io/onem2m/onem2m-demo-57022e</a:t>
            </a: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342900" fontAlgn="ctr">
              <a:spcBef>
                <a:spcPts val="0"/>
              </a:spcBef>
            </a:pP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400050" indent="-285750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</a:rPr>
              <a:t>oneM2M Potentiometer/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PushButton</a:t>
            </a:r>
            <a:r>
              <a:rPr lang="en-GB" sz="1800" dirty="0">
                <a:effectLst/>
                <a:latin typeface="Calibri" panose="020F0502020204030204" pitchFamily="34" charset="0"/>
              </a:rPr>
              <a:t>/LCD with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NodeMCU</a:t>
            </a:r>
            <a:r>
              <a:rPr lang="en-GB" sz="1800" dirty="0">
                <a:effectLst/>
                <a:latin typeface="Calibri" panose="020F0502020204030204" pitchFamily="34" charset="0"/>
              </a:rPr>
              <a:t> (ESP8266) 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:  </a:t>
            </a:r>
            <a:r>
              <a:rPr lang="en-GB" sz="1800" dirty="0">
                <a:effectLst/>
                <a:latin typeface="Calibri" panose="020F0502020204030204" pitchFamily="34" charset="0"/>
                <a:hlinkClick r:id="rId7"/>
              </a:rPr>
              <a:t>https://www.hackster.io/samir-medjiah/onem2m-potentiometer-pushbutton-lcd-with-nodemcu-esp8266-1ea20a</a:t>
            </a: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342900" fontAlgn="ctr">
              <a:spcBef>
                <a:spcPts val="0"/>
              </a:spcBef>
            </a:pPr>
            <a:endParaRPr lang="en-GB" sz="1800" dirty="0">
              <a:effectLst/>
              <a:latin typeface="Calibri" panose="020F0502020204030204" pitchFamily="34" charset="0"/>
            </a:endParaRPr>
          </a:p>
          <a:p>
            <a:pPr marL="400050" indent="-285750" font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Calibri" panose="020F0502020204030204" pitchFamily="34" charset="0"/>
              </a:rPr>
              <a:t>oneM2M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RemoteControler</a:t>
            </a:r>
            <a:r>
              <a:rPr lang="en-GB" sz="1800" dirty="0">
                <a:effectLst/>
                <a:latin typeface="Calibri" panose="020F0502020204030204" pitchFamily="34" charset="0"/>
              </a:rPr>
              <a:t>/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ServoMotor</a:t>
            </a:r>
            <a:r>
              <a:rPr lang="en-GB" sz="1800" dirty="0">
                <a:effectLst/>
                <a:latin typeface="Calibri" panose="020F0502020204030204" pitchFamily="34" charset="0"/>
              </a:rPr>
              <a:t> with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NodeMCU</a:t>
            </a:r>
            <a:r>
              <a:rPr lang="en-GB" sz="1800" dirty="0">
                <a:effectLst/>
                <a:latin typeface="Calibri" panose="020F0502020204030204" pitchFamily="34" charset="0"/>
              </a:rPr>
              <a:t> (ESP8266) : </a:t>
            </a:r>
            <a:r>
              <a:rPr lang="fr-FR" sz="1800" dirty="0">
                <a:effectLst/>
                <a:latin typeface="Calibri" panose="020F0502020204030204" pitchFamily="34" charset="0"/>
                <a:hlinkClick r:id="rId8"/>
              </a:rPr>
              <a:t>https://www.hackster.io/samir-medjiah/onem2m-remotecontroler-servomotor-with-nodemcu-esp8266-db4be3</a:t>
            </a:r>
            <a:endParaRPr lang="en-GB" sz="1800" dirty="0"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7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Developer</a:t>
            </a:r>
            <a:r>
              <a:rPr lang="fr-FR" dirty="0"/>
              <a:t> </a:t>
            </a:r>
            <a:r>
              <a:rPr lang="fr-FR" dirty="0" err="1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484313"/>
            <a:ext cx="10914078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https://github.com/oneM2M-Tutorials</a:t>
            </a:r>
            <a:endParaRPr lang="en-GB" sz="3200" dirty="0"/>
          </a:p>
          <a:p>
            <a:pPr>
              <a:defRPr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800" b="1" dirty="0">
                <a:hlinkClick r:id="rId3"/>
              </a:rPr>
              <a:t>oneM2M-IoT-Dashboard</a:t>
            </a:r>
            <a:endParaRPr lang="en-GB" sz="2800" b="1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800" b="1" dirty="0">
                <a:hlinkClick r:id="rId4"/>
              </a:rPr>
              <a:t>oneM2M-IoT-Device-Simulator </a:t>
            </a:r>
            <a:endParaRPr lang="en-GB" sz="2800" b="1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800" b="1" dirty="0">
                <a:hlinkClick r:id="rId5"/>
              </a:rPr>
              <a:t>oneM2M-IoT-Application</a:t>
            </a:r>
            <a:endParaRPr lang="en-GB" sz="2800" b="1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800" b="1" dirty="0">
                <a:hlinkClick r:id="rId6"/>
              </a:rPr>
              <a:t>oneM2M-IoT-Device </a:t>
            </a:r>
            <a:endParaRPr lang="en-GB" sz="2800" b="1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27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1136</Words>
  <Application>Microsoft Office PowerPoint</Application>
  <PresentationFormat>와이드스크린</PresentationFormat>
  <Paragraphs>187</Paragraphs>
  <Slides>15</Slides>
  <Notes>9</Notes>
  <HiddenSlides>3</HiddenSlides>
  <MMClips>1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Calibri (본문)</vt:lpstr>
      <vt:lpstr>Myriad Pro</vt:lpstr>
      <vt:lpstr>Myriad Pro Light</vt:lpstr>
      <vt:lpstr>PT Sans</vt:lpstr>
      <vt:lpstr>굴림</vt:lpstr>
      <vt:lpstr>나눔스퀘어_ac</vt:lpstr>
      <vt:lpstr>맑은 고딕</vt:lpstr>
      <vt:lpstr>Arial</vt:lpstr>
      <vt:lpstr>Calibri</vt:lpstr>
      <vt:lpstr>Courier New</vt:lpstr>
      <vt:lpstr>Office Theme</vt:lpstr>
      <vt:lpstr>Report  on 2021 oneM2M International Hackathon</vt:lpstr>
      <vt:lpstr>Hackathon organizers &amp; supporters</vt:lpstr>
      <vt:lpstr>Challenges</vt:lpstr>
      <vt:lpstr>Deliverables of the projects</vt:lpstr>
      <vt:lpstr>Communications</vt:lpstr>
      <vt:lpstr>Teaching materials</vt:lpstr>
      <vt:lpstr>Getting started with oneM2M – TR-0057</vt:lpstr>
      <vt:lpstr>Developer resources</vt:lpstr>
      <vt:lpstr>Developer resources</vt:lpstr>
      <vt:lpstr>Milestones</vt:lpstr>
      <vt:lpstr>Projects from the hackathon</vt:lpstr>
      <vt:lpstr>Projects from the hackathon</vt:lpstr>
      <vt:lpstr>Awards</vt:lpstr>
      <vt:lpstr>Awards – 1st Prize</vt:lpstr>
      <vt:lpstr>Awards – Ceremony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KETI</dc:creator>
  <cp:lastModifiedBy>SM</cp:lastModifiedBy>
  <cp:revision>140</cp:revision>
  <dcterms:created xsi:type="dcterms:W3CDTF">2017-09-21T15:46:31Z</dcterms:created>
  <dcterms:modified xsi:type="dcterms:W3CDTF">2021-12-03T08:05:54Z</dcterms:modified>
</cp:coreProperties>
</file>