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4" r:id="rId6"/>
    <p:sldId id="323" r:id="rId7"/>
    <p:sldId id="326" r:id="rId8"/>
    <p:sldId id="327" r:id="rId9"/>
    <p:sldId id="322" r:id="rId10"/>
    <p:sldId id="29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570"/>
  </p:normalViewPr>
  <p:slideViewPr>
    <p:cSldViewPr>
      <p:cViewPr varScale="1">
        <p:scale>
          <a:sx n="128" d="100"/>
          <a:sy n="128" d="100"/>
        </p:scale>
        <p:origin x="173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12/3/21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12/3/21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mber.onem2m.org/Application/documentApp/documentinfo/?documentId=34349&amp;fromList=Y" TargetMode="External"/><Relationship Id="rId2" Type="http://schemas.openxmlformats.org/officeDocument/2006/relationships/hyperlink" Target="https://member.onem2m.org/Application/documentApp/documentinfo/?documentId=34348&amp;fromList=Y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mber.onem2m.org/Application/documentApp/documentinfo/?documentId=34351&amp;fromList=Y" TargetMode="External"/><Relationship Id="rId4" Type="http://schemas.openxmlformats.org/officeDocument/2006/relationships/hyperlink" Target="https://member.onem2m.org/Application/documentApp/documentinfo/?documentId=34350&amp;fromList=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TP52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00" y="5334000"/>
            <a:ext cx="71519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Peter Niblett, Poornima Shandilya, </a:t>
            </a:r>
            <a:r>
              <a:rPr lang="en-US" altLang="en-US" dirty="0" err="1">
                <a:solidFill>
                  <a:srgbClr val="B42025"/>
                </a:solidFill>
              </a:rPr>
              <a:t>SeungMyeong</a:t>
            </a:r>
            <a:r>
              <a:rPr lang="en-US" altLang="en-US" dirty="0">
                <a:solidFill>
                  <a:srgbClr val="B42025"/>
                </a:solidFill>
              </a:rPr>
              <a:t>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2021-11-29 to 2021-12-02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33400" y="1371600"/>
            <a:ext cx="83058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A total of </a:t>
            </a:r>
            <a:r>
              <a:rPr lang="en-GB" altLang="en-US" dirty="0">
                <a:solidFill>
                  <a:srgbClr val="C00000"/>
                </a:solidFill>
              </a:rPr>
              <a:t>44</a:t>
            </a:r>
            <a:r>
              <a:rPr lang="en-GB" altLang="en-US" dirty="0"/>
              <a:t> SDS contributions were submitted</a:t>
            </a:r>
          </a:p>
          <a:p>
            <a:pPr lvl="1"/>
            <a:r>
              <a:rPr lang="en-GB" altLang="en-US" sz="3200" dirty="0">
                <a:solidFill>
                  <a:schemeClr val="tx1"/>
                </a:solidFill>
              </a:rPr>
              <a:t>Priority was </a:t>
            </a:r>
            <a:r>
              <a:rPr lang="en-GB" altLang="en-US" sz="3200" dirty="0"/>
              <a:t>Rel-4 Stage 3 </a:t>
            </a:r>
            <a:r>
              <a:rPr lang="en-GB" altLang="en-US" sz="3200" dirty="0">
                <a:solidFill>
                  <a:schemeClr val="tx1"/>
                </a:solidFill>
              </a:rPr>
              <a:t>contributions</a:t>
            </a:r>
          </a:p>
          <a:p>
            <a:pPr lvl="2"/>
            <a:r>
              <a:rPr lang="en-GB" altLang="en-US" sz="2000" dirty="0">
                <a:solidFill>
                  <a:srgbClr val="C00000"/>
                </a:solidFill>
              </a:rPr>
              <a:t>One missing new feature was discovered</a:t>
            </a:r>
          </a:p>
          <a:p>
            <a:pPr lvl="1"/>
            <a:r>
              <a:rPr lang="en-GB" altLang="en-US" sz="2400" dirty="0"/>
              <a:t> </a:t>
            </a:r>
            <a:r>
              <a:rPr lang="en-GB" altLang="en-US" sz="3200" dirty="0"/>
              <a:t>45 </a:t>
            </a:r>
            <a:r>
              <a:rPr lang="en-GB" altLang="en-US" sz="3200" dirty="0">
                <a:solidFill>
                  <a:schemeClr val="tx1"/>
                </a:solidFill>
              </a:rPr>
              <a:t>contributions were treated</a:t>
            </a:r>
          </a:p>
          <a:p>
            <a:pPr lvl="2"/>
            <a:r>
              <a:rPr lang="en-GB" altLang="en-US" dirty="0">
                <a:solidFill>
                  <a:srgbClr val="C00000"/>
                </a:solidFill>
              </a:rPr>
              <a:t>30</a:t>
            </a:r>
            <a:r>
              <a:rPr lang="en-GB" altLang="en-US" dirty="0"/>
              <a:t> Agreed  (+ </a:t>
            </a:r>
            <a:r>
              <a:rPr lang="en-GB" altLang="en-US" dirty="0">
                <a:solidFill>
                  <a:srgbClr val="C00000"/>
                </a:solidFill>
              </a:rPr>
              <a:t>1 more </a:t>
            </a:r>
            <a:r>
              <a:rPr lang="en-GB" altLang="en-US" dirty="0"/>
              <a:t>from SDS 51.x calls)</a:t>
            </a:r>
          </a:p>
          <a:p>
            <a:pPr lvl="2"/>
            <a:r>
              <a:rPr lang="en-GB" altLang="en-US" dirty="0">
                <a:solidFill>
                  <a:srgbClr val="C00000"/>
                </a:solidFill>
              </a:rPr>
              <a:t>12 </a:t>
            </a:r>
            <a:r>
              <a:rPr lang="en-GB" altLang="en-US" dirty="0"/>
              <a:t> Noted (</a:t>
            </a:r>
            <a:r>
              <a:rPr lang="en-GB" altLang="en-US" dirty="0">
                <a:solidFill>
                  <a:srgbClr val="C00000"/>
                </a:solidFill>
              </a:rPr>
              <a:t>8</a:t>
            </a:r>
            <a:r>
              <a:rPr lang="en-GB" altLang="en-US" dirty="0"/>
              <a:t> with revisions expected)</a:t>
            </a:r>
          </a:p>
          <a:p>
            <a:r>
              <a:rPr lang="en-GB" altLang="en-US" dirty="0"/>
              <a:t>Issue tracking system now being used</a:t>
            </a:r>
          </a:p>
          <a:p>
            <a:pPr lvl="1"/>
            <a:r>
              <a:rPr lang="en-GB" altLang="en-US" sz="2000" dirty="0"/>
              <a:t>Allows minor editorial changes without needing CRs</a:t>
            </a:r>
          </a:p>
          <a:p>
            <a:r>
              <a:rPr lang="en-GB" altLang="en-US" dirty="0"/>
              <a:t>ITU-T feedback on TS-0003</a:t>
            </a:r>
          </a:p>
          <a:p>
            <a:pPr lvl="1"/>
            <a:r>
              <a:rPr lang="en-GB" altLang="en-US" sz="2000" dirty="0"/>
              <a:t>Detailed CRs are not yet ready</a:t>
            </a:r>
          </a:p>
          <a:p>
            <a:pPr lvl="1"/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789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713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1755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126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Work has stalled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48F20C-731C-2D4E-B881-C677A4026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02" y="1447800"/>
            <a:ext cx="8919397" cy="377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Rel-4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/>
              <a:t>Majority of SDS 51 meeting time was spent on Rel-4 Stage 3 work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Stage 3 work complete for nearly all Rel-4 features</a:t>
            </a:r>
          </a:p>
          <a:p>
            <a:pPr lvl="2"/>
            <a:r>
              <a:rPr lang="en-GB" altLang="en-US" sz="1800" dirty="0" err="1">
                <a:solidFill>
                  <a:srgbClr val="C00000"/>
                </a:solidFill>
              </a:rPr>
              <a:t>PollingChannelURI</a:t>
            </a:r>
            <a:r>
              <a:rPr lang="en-GB" altLang="en-US" sz="1800" dirty="0">
                <a:solidFill>
                  <a:srgbClr val="C00000"/>
                </a:solidFill>
              </a:rPr>
              <a:t> aggregation is remaining  </a:t>
            </a:r>
            <a:r>
              <a:rPr lang="en-GB" altLang="en-US" sz="2000" dirty="0">
                <a:solidFill>
                  <a:schemeClr val="tx1"/>
                </a:solidFill>
              </a:rPr>
              <a:t>Various maintenance/corrections needed before R4 is complete.</a:t>
            </a:r>
          </a:p>
          <a:p>
            <a:pPr lvl="2"/>
            <a:r>
              <a:rPr lang="en-GB" altLang="en-US" sz="1800" dirty="0">
                <a:solidFill>
                  <a:srgbClr val="C00000"/>
                </a:solidFill>
              </a:rPr>
              <a:t>Final review of TS-0004 against TS-0001 is needed to check that there are no further missing pieces</a:t>
            </a:r>
          </a:p>
          <a:p>
            <a:pPr lvl="2"/>
            <a:r>
              <a:rPr lang="en-GB" altLang="en-US" sz="1800" dirty="0">
                <a:solidFill>
                  <a:srgbClr val="C00000"/>
                </a:solidFill>
              </a:rPr>
              <a:t>Agreed to rename some attribute names in TS-0023 and TS-0032 to avoid name clashes.</a:t>
            </a:r>
          </a:p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  <a:p>
            <a:r>
              <a:rPr lang="en-GB" altLang="en-US" sz="2400" dirty="0"/>
              <a:t>Rel-4 XSDs also need to be generated</a:t>
            </a:r>
          </a:p>
          <a:p>
            <a:pPr lvl="1"/>
            <a:r>
              <a:rPr lang="en-GB" altLang="en-US" sz="1800" dirty="0"/>
              <a:t>Rel-2/3 TS-0004 XSD (long names) are up to date </a:t>
            </a:r>
          </a:p>
          <a:p>
            <a:pPr lvl="1"/>
            <a:r>
              <a:rPr lang="en-GB" altLang="en-US" sz="1800" dirty="0"/>
              <a:t>Rel-4 started</a:t>
            </a:r>
          </a:p>
        </p:txBody>
      </p:sp>
    </p:spTree>
    <p:extLst>
      <p:ext uri="{BB962C8B-B14F-4D97-AF65-F5344CB8AC3E}">
        <p14:creationId xmlns:p14="http://schemas.microsoft.com/office/powerpoint/2010/main" val="378764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Rel-5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/>
              <a:t>Treated contributions for the following TRs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TR-0033 (agreed)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TR-0062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TR-0063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TR-0066</a:t>
            </a:r>
          </a:p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  <a:p>
            <a:r>
              <a:rPr lang="en-GB" altLang="en-US" sz="2400" dirty="0"/>
              <a:t>Five contributions for R5 TS’s were agreed</a:t>
            </a:r>
          </a:p>
          <a:p>
            <a:pPr lvl="1"/>
            <a:r>
              <a:rPr lang="en-GB" altLang="en-US" sz="1800" dirty="0"/>
              <a:t>Will be added to a CR pack when the new versions of the TSs are started.</a:t>
            </a:r>
          </a:p>
        </p:txBody>
      </p:sp>
    </p:spTree>
    <p:extLst>
      <p:ext uri="{BB962C8B-B14F-4D97-AF65-F5344CB8AC3E}">
        <p14:creationId xmlns:p14="http://schemas.microsoft.com/office/powerpoint/2010/main" val="58998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6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</a:t>
            </a:r>
            <a:r>
              <a:rPr lang="en-GB" sz="2400" dirty="0">
                <a:hlinkClick r:id="rId2"/>
              </a:rPr>
              <a:t>TP-2021-0109</a:t>
            </a:r>
            <a:r>
              <a:rPr lang="en-US" sz="2400" dirty="0"/>
              <a:t> 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5</a:t>
            </a:r>
          </a:p>
          <a:p>
            <a:r>
              <a:rPr lang="en-US" altLang="en-US" sz="2400" dirty="0"/>
              <a:t>TS-0004 – </a:t>
            </a:r>
            <a:r>
              <a:rPr lang="en-GB" sz="2400" dirty="0">
                <a:hlinkClick r:id="rId3"/>
              </a:rPr>
              <a:t>TP-2021-0110</a:t>
            </a:r>
            <a:r>
              <a:rPr lang="en-US" sz="2400" dirty="0"/>
              <a:t> </a:t>
            </a:r>
            <a:r>
              <a:rPr lang="en-US" altLang="en-US" sz="2400" dirty="0"/>
              <a:t> – </a:t>
            </a:r>
            <a:r>
              <a:rPr lang="en-US" altLang="en-US" sz="2400" dirty="0">
                <a:solidFill>
                  <a:srgbClr val="C00000"/>
                </a:solidFill>
              </a:rPr>
              <a:t>04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04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04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12 </a:t>
            </a:r>
          </a:p>
          <a:p>
            <a:r>
              <a:rPr lang="en-US" altLang="en-US" sz="2400" dirty="0"/>
              <a:t>TS-0008 – </a:t>
            </a:r>
            <a:r>
              <a:rPr lang="en-GB" sz="2400" dirty="0">
                <a:hlinkClick r:id="rId4"/>
              </a:rPr>
              <a:t>TP-2021-0111</a:t>
            </a:r>
            <a:r>
              <a:rPr lang="en-US" altLang="en-US" sz="2400" dirty="0"/>
              <a:t> 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3 </a:t>
            </a:r>
          </a:p>
          <a:p>
            <a:r>
              <a:rPr lang="en-US" altLang="en-US" sz="2400" dirty="0"/>
              <a:t>TS-0009 – </a:t>
            </a:r>
            <a:r>
              <a:rPr lang="en-GB" sz="2400" dirty="0">
                <a:hlinkClick r:id="rId5"/>
              </a:rPr>
              <a:t>TP-2021-0112</a:t>
            </a:r>
            <a:r>
              <a:rPr lang="en-US" altLang="en-US" sz="2400" dirty="0"/>
              <a:t> –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6 </a:t>
            </a: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7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595214"/>
              </p:ext>
            </p:extLst>
          </p:nvPr>
        </p:nvGraphicFramePr>
        <p:xfrm>
          <a:off x="1295400" y="1712166"/>
          <a:ext cx="6400800" cy="196331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74613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390987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Date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52.1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Tue 14-Dec-2021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52.2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Wed 12-Jan-2022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6748199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52.3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Wed 26-Jan-2022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012312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3393F81-263F-624A-94A6-2FDEB736FD5E}"/>
              </a:ext>
            </a:extLst>
          </p:cNvPr>
          <p:cNvSpPr txBox="1"/>
          <p:nvPr/>
        </p:nvSpPr>
        <p:spPr>
          <a:xfrm>
            <a:off x="2514600" y="5105400"/>
            <a:ext cx="2972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Dates subject to confirmation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B6620A357F649AEAEAC29BCE93EBB" ma:contentTypeVersion="10" ma:contentTypeDescription="Create a new document." ma:contentTypeScope="" ma:versionID="14a08656cf1db59cdf50a3b3faa7041c">
  <xsd:schema xmlns:xsd="http://www.w3.org/2001/XMLSchema" xmlns:xs="http://www.w3.org/2001/XMLSchema" xmlns:p="http://schemas.microsoft.com/office/2006/metadata/properties" xmlns:ns3="1aeb858a-a494-4f12-b45e-5f6e944ecff6" targetNamespace="http://schemas.microsoft.com/office/2006/metadata/properties" ma:root="true" ma:fieldsID="3aa319e943713106bdf97b7de4ba6ef2" ns3:_="">
    <xsd:import namespace="1aeb858a-a494-4f12-b45e-5f6e944ecf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b858a-a494-4f12-b45e-5f6e944ecf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A0247A-DF33-417B-9304-0193C428B8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341D55-6205-4208-BA81-549498044FE5}">
  <ds:schemaRefs>
    <ds:schemaRef ds:uri="http://purl.org/dc/elements/1.1/"/>
    <ds:schemaRef ds:uri="http://schemas.microsoft.com/office/2006/metadata/properties"/>
    <ds:schemaRef ds:uri="http://purl.org/dc/terms/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045C268-0BE3-487F-B6C0-51FD9EA2D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26437</TotalTime>
  <Words>340</Words>
  <Application>Microsoft Macintosh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Times New Roman</vt:lpstr>
      <vt:lpstr>Office Theme</vt:lpstr>
      <vt:lpstr>SDS Status Report to TP52</vt:lpstr>
      <vt:lpstr>Summary</vt:lpstr>
      <vt:lpstr>SDS WI Status </vt:lpstr>
      <vt:lpstr>Rel-4 Progress</vt:lpstr>
      <vt:lpstr>Rel-5 Progress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Peter Niblett</cp:lastModifiedBy>
  <cp:revision>633</cp:revision>
  <dcterms:created xsi:type="dcterms:W3CDTF">2012-09-11T22:52:11Z</dcterms:created>
  <dcterms:modified xsi:type="dcterms:W3CDTF">2021-12-03T08:07:39Z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0x010100A93B6620A357F649AEAEAC29BCE93EBB</vt:lpwstr>
  </property>
</Properties>
</file>