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62" r:id="rId5"/>
    <p:sldId id="914" r:id="rId6"/>
    <p:sldId id="282" r:id="rId7"/>
    <p:sldId id="315" r:id="rId8"/>
    <p:sldId id="316" r:id="rId9"/>
    <p:sldId id="303" r:id="rId10"/>
    <p:sldId id="34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yriad Pro" panose="020B0503030403020204" charset="0"/>
      <p:regular r:id="rId17"/>
      <p:bold r:id="rId18"/>
      <p:italic r:id="rId19"/>
      <p:boldItalic r:id="rId20"/>
    </p:embeddedFont>
    <p:embeddedFont>
      <p:font typeface="Myriad Pro Light" panose="020B0403030403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78-8107-3B48-82E2-C6200A11A9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2/17/2022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2/17/2022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2/17/2022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2/17/2022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2/17/2022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dale.seed@interdigital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7908" y="2076234"/>
            <a:ext cx="11296184" cy="1823206"/>
          </a:xfrm>
        </p:spPr>
        <p:txBody>
          <a:bodyPr>
            <a:normAutofit/>
          </a:bodyPr>
          <a:lstStyle/>
          <a:p>
            <a:r>
              <a:rPr lang="en-US" sz="5400" dirty="0"/>
              <a:t>Sustainability Sub-Committee(SSC)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7536" y="4385569"/>
            <a:ext cx="9144000" cy="2107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yriad Pro"/>
              </a:rPr>
              <a:t>2/18/2022</a:t>
            </a:r>
          </a:p>
          <a:p>
            <a:r>
              <a:rPr lang="en-US" dirty="0">
                <a:latin typeface="Myriad Pro"/>
              </a:rPr>
              <a:t>Dale Seed</a:t>
            </a:r>
          </a:p>
          <a:p>
            <a:r>
              <a:rPr lang="en-US" dirty="0">
                <a:latin typeface="Myriad Pro"/>
              </a:rPr>
              <a:t>SSC Convenor</a:t>
            </a:r>
          </a:p>
          <a:p>
            <a:r>
              <a:rPr lang="en-US" dirty="0">
                <a:latin typeface="Myriad Pro"/>
              </a:rPr>
              <a:t>Convida Wireless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42" y="-23492"/>
            <a:ext cx="1093574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Why is oneM2M looking at sustainability?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849-9C56-6D4E-AA70-3E3466A866E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C649F-078F-4A7C-9971-8ED448C9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" y="1431468"/>
            <a:ext cx="11353800" cy="50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BFAC06-1EAB-4C53-BEFB-D31DEDEF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828935" cy="1173570"/>
          </a:xfrm>
        </p:spPr>
        <p:txBody>
          <a:bodyPr>
            <a:noAutofit/>
          </a:bodyPr>
          <a:lstStyle/>
          <a:p>
            <a:r>
              <a:rPr lang="en-GB" sz="3400" dirty="0"/>
              <a:t>Overview of oneM2M Sustainability Sub-committee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133F05-8868-4D01-858D-B059B3461816}"/>
              </a:ext>
            </a:extLst>
          </p:cNvPr>
          <p:cNvSpPr/>
          <p:nvPr/>
        </p:nvSpPr>
        <p:spPr>
          <a:xfrm>
            <a:off x="504494" y="1397675"/>
            <a:ext cx="2039007" cy="2031325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Objectives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D824A3-B2E4-44DF-836B-ED00B34D3F2E}"/>
              </a:ext>
            </a:extLst>
          </p:cNvPr>
          <p:cNvSpPr/>
          <p:nvPr/>
        </p:nvSpPr>
        <p:spPr>
          <a:xfrm>
            <a:off x="504495" y="4094259"/>
            <a:ext cx="2039007" cy="1955091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Approach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094DB-40BE-4C7A-813E-4FFECB525A83}"/>
              </a:ext>
            </a:extLst>
          </p:cNvPr>
          <p:cNvSpPr txBox="1"/>
          <p:nvPr/>
        </p:nvSpPr>
        <p:spPr>
          <a:xfrm>
            <a:off x="2662426" y="1397674"/>
            <a:ext cx="9474326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  <a:ea typeface="+mn-lt"/>
                <a:cs typeface="+mn-lt"/>
              </a:rPr>
              <a:t>Advocate the role that IoT and the oneM2M standard have with respect to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Create a market-responsive forum to promote the oneM2M standard externally</a:t>
            </a:r>
            <a:endParaRPr lang="en-GB" dirty="0">
              <a:latin typeface="Myriad Pro" panose="020B0503030403020204" charset="0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Recruit new participants to oneM2M activities, going beyond standardization experts</a:t>
            </a:r>
            <a:endParaRPr lang="en-GB" dirty="0">
              <a:latin typeface="Myriad Pro" panose="020B0503030403020204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Identify requirements that may feed into oneM2M working group activities</a:t>
            </a:r>
            <a:endParaRPr lang="en-GB" dirty="0">
              <a:latin typeface="Myriad Pro" panose="020B0503030403020204" charset="0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A6B1D-45FD-4303-BC01-4840C9ED9492}"/>
              </a:ext>
            </a:extLst>
          </p:cNvPr>
          <p:cNvSpPr txBox="1"/>
          <p:nvPr/>
        </p:nvSpPr>
        <p:spPr>
          <a:xfrm>
            <a:off x="2662426" y="4094259"/>
            <a:ext cx="92827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Demonstrate a strategic commitment to sustainability via a dedicated oneM2M sub-committee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Sub-committee will generate various content (webinars, articles, blogs, tweets, videos, etc.):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the role of IoT in enabling sustainability, leveraging oneM2M deployment 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oneM2M capabilities that enable sustainability (network resource management, messaging scheduling for efficient communications etc.)</a:t>
            </a:r>
          </a:p>
        </p:txBody>
      </p:sp>
    </p:spTree>
    <p:extLst>
      <p:ext uri="{BB962C8B-B14F-4D97-AF65-F5344CB8AC3E}">
        <p14:creationId xmlns:p14="http://schemas.microsoft.com/office/powerpoint/2010/main" val="288266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402A-5EA5-480E-8588-08199118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SSC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15E-CE9C-434A-85BC-E31DA45F5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 Sustainability White Paper was published</a:t>
            </a:r>
          </a:p>
          <a:p>
            <a:r>
              <a:rPr lang="en-US" dirty="0"/>
              <a:t>IoT Sustainability Webinar was organized and held</a:t>
            </a:r>
          </a:p>
          <a:p>
            <a:r>
              <a:rPr lang="en-US" dirty="0"/>
              <a:t>5 Speaking events were supported by SSC participants</a:t>
            </a:r>
          </a:p>
          <a:p>
            <a:r>
              <a:rPr lang="en-US" dirty="0"/>
              <a:t>4 articles on IoT sustainability were published  </a:t>
            </a:r>
          </a:p>
          <a:p>
            <a:r>
              <a:rPr lang="en-US" dirty="0"/>
              <a:t>4 Executive Viewpoint Interviews regarding IoT sustainability topics were conducted and published </a:t>
            </a:r>
          </a:p>
          <a:p>
            <a:r>
              <a:rPr lang="en-US" dirty="0"/>
              <a:t>3 Liaisons were initiated with other sustainability focused groups in other organizations (AIOTI Digital for Green, NGA Green G, NGMN Green Future Networks)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2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402A-5EA5-480E-8588-08199118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SSC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15E-CE9C-434A-85BC-E31DA45F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8003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Sustainability case study of the oneM2M standard </a:t>
            </a:r>
          </a:p>
          <a:p>
            <a:pPr lvl="1"/>
            <a:r>
              <a:rPr lang="en-US" dirty="0"/>
              <a:t>Increase awareness of the standard’s current set of features that can enable more sustainable IoT deployments </a:t>
            </a:r>
          </a:p>
          <a:p>
            <a:pPr lvl="1"/>
            <a:r>
              <a:rPr lang="en-US" dirty="0"/>
              <a:t>Identify opportunities to further enhance and improve the oneM2M standard with sustainability minded features.</a:t>
            </a:r>
          </a:p>
          <a:p>
            <a:pPr>
              <a:lnSpc>
                <a:spcPct val="160000"/>
              </a:lnSpc>
            </a:pPr>
            <a:r>
              <a:rPr lang="en-US" dirty="0"/>
              <a:t>Sustainability case studies of real-world IoT deployments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Evaluate both oneM2M and non-oneM2M based IoT deployments to identify sustainability strengths and weaknesses</a:t>
            </a:r>
          </a:p>
          <a:p>
            <a:r>
              <a:rPr lang="en-US" dirty="0"/>
              <a:t>Share case study findings with the oneM2M TP as well as externally via white paper, webinar, articles and speaking engagement opportunities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Come join us!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615736"/>
            <a:ext cx="11256886" cy="455424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Myriad Pro"/>
              </a:rPr>
              <a:t>Looking for folks interested in making a sustainability impact </a:t>
            </a:r>
          </a:p>
          <a:p>
            <a:r>
              <a:rPr lang="en-US" dirty="0"/>
              <a:t>real-world IoT deployments case study participants</a:t>
            </a:r>
          </a:p>
          <a:p>
            <a:pPr lvl="1"/>
            <a:r>
              <a:rPr lang="en-US" dirty="0"/>
              <a:t>Both oneM2M and non-oneM2M deployments are encouraged and welcome </a:t>
            </a:r>
          </a:p>
          <a:p>
            <a:pPr lvl="1"/>
            <a:r>
              <a:rPr lang="en-US" dirty="0">
                <a:latin typeface="Myriad Pro"/>
              </a:rPr>
              <a:t>Participation is open to oneM2M and non-oneM2M members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/>
              <a:t>SSC email list - </a:t>
            </a:r>
            <a:r>
              <a:rPr lang="en-US" dirty="0">
                <a:hlinkClick r:id="rId2"/>
              </a:rPr>
              <a:t>ONEM2M_SSC@LIST.ONEM2M.ORG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2022 Meeting Schedule</a:t>
            </a:r>
          </a:p>
          <a:p>
            <a:pPr lvl="1"/>
            <a:r>
              <a:rPr lang="en-US" dirty="0">
                <a:latin typeface="Myriad Pro"/>
              </a:rPr>
              <a:t>Thurs Feb 24 – 1-2pm UTC</a:t>
            </a:r>
          </a:p>
          <a:p>
            <a:pPr lvl="1"/>
            <a:r>
              <a:rPr lang="en-US" dirty="0">
                <a:latin typeface="Myriad Pro"/>
              </a:rPr>
              <a:t>Thurs Apr 28 - 1-2pm UTC</a:t>
            </a:r>
          </a:p>
          <a:p>
            <a:pPr lvl="1"/>
            <a:r>
              <a:rPr lang="en-US" dirty="0">
                <a:latin typeface="Myriad Pro"/>
              </a:rPr>
              <a:t>Thurs Jun 23 - 1-2pm UTC</a:t>
            </a:r>
          </a:p>
          <a:p>
            <a:pPr lvl="1"/>
            <a:r>
              <a:rPr lang="en-US" dirty="0">
                <a:latin typeface="Myriad Pro"/>
              </a:rPr>
              <a:t>Thurs Aug 18 - 1-2pm UTC</a:t>
            </a:r>
          </a:p>
          <a:p>
            <a:pPr lvl="1"/>
            <a:r>
              <a:rPr lang="en-US" dirty="0">
                <a:latin typeface="Myriad Pro"/>
              </a:rPr>
              <a:t>Thurs Oct 20 - 1-2pm UTC</a:t>
            </a:r>
          </a:p>
          <a:p>
            <a:pPr lvl="1"/>
            <a:r>
              <a:rPr lang="en-US" dirty="0">
                <a:latin typeface="Myriad Pro"/>
              </a:rPr>
              <a:t>Thurs Dec 15 - 1-2pm UTC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pPr lvl="2"/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endParaRPr lang="en-US" dirty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207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8E0D92-AB8D-4D6E-97EA-7C3E8A4779F0}"/>
              </a:ext>
            </a:extLst>
          </p:cNvPr>
          <p:cNvSpPr/>
          <p:nvPr/>
        </p:nvSpPr>
        <p:spPr>
          <a:xfrm>
            <a:off x="5488988" y="247547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Dale Seed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oneM2M Technical Plenary Vice Chair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oneM2M Sustainability Sub-Committee Convenor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Principal Engineer, InterDigital / Convida Wireless 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hlinkClick r:id="rId2"/>
              </a:rPr>
              <a:t>dale.seed@interdigital.com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endParaRPr lang="en-IN" sz="24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6CEC6-4361-4260-BDCC-E5C8664B73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r="16333"/>
          <a:stretch/>
        </p:blipFill>
        <p:spPr>
          <a:xfrm>
            <a:off x="1426464" y="1680787"/>
            <a:ext cx="3072384" cy="42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401</Words>
  <Application>Microsoft Office PowerPoint</Application>
  <PresentationFormat>Widescreen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Myriad Pro</vt:lpstr>
      <vt:lpstr>Myriad Pro Light</vt:lpstr>
      <vt:lpstr>Arial</vt:lpstr>
      <vt:lpstr>Calibri</vt:lpstr>
      <vt:lpstr>Office Theme</vt:lpstr>
      <vt:lpstr>Sustainability Sub-Committee(SSC) Update</vt:lpstr>
      <vt:lpstr>Why is oneM2M looking at sustainability? </vt:lpstr>
      <vt:lpstr>Overview of oneM2M Sustainability Sub-committee</vt:lpstr>
      <vt:lpstr>2021 SSC Accomplishments</vt:lpstr>
      <vt:lpstr>2022 SSC Plans</vt:lpstr>
      <vt:lpstr>Come join us!</vt:lpstr>
      <vt:lpstr>PowerPoint Presentation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 Seed</cp:lastModifiedBy>
  <cp:revision>90</cp:revision>
  <dcterms:created xsi:type="dcterms:W3CDTF">2017-09-21T15:46:31Z</dcterms:created>
  <dcterms:modified xsi:type="dcterms:W3CDTF">2022-02-18T02:36:44Z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