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2" r:id="rId3"/>
    <p:sldId id="264" r:id="rId4"/>
    <p:sldId id="266" r:id="rId5"/>
    <p:sldId id="265" r:id="rId6"/>
    <p:sldId id="267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09.05.22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development and directions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JaeSeung Song (KETI)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449A89-BCEA-B24C-BA96-62D36F167667}"/>
              </a:ext>
            </a:extLst>
          </p:cNvPr>
          <p:cNvSpPr/>
          <p:nvPr/>
        </p:nvSpPr>
        <p:spPr>
          <a:xfrm>
            <a:off x="67377" y="0"/>
            <a:ext cx="855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TP-2022-0027-oneM2M_development_and_directions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oneM2M Status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21873"/>
          </a:xfrm>
        </p:spPr>
        <p:txBody>
          <a:bodyPr>
            <a:normAutofit/>
          </a:bodyPr>
          <a:lstStyle/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2016: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Teco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industries develop and deploy oneM2M for their commercial services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Various oneM2M activities</a:t>
            </a:r>
          </a:p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~ 2020: 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Various government funded projects used oneM2M (development of oneM2M testing system, oneM2M certification program, smart street,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Large scaled smart city projects were initiated and developed using oneM2M</a:t>
            </a:r>
          </a:p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2020 ~ 2022: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Various projects use oneM2M as their infrastructure managing data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Don’t’ know who use oneM2M as oneM2M is not their keyword and topic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Enabling AI capabilities to oneM2M for AI/ML services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2021~2023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Metaverse system using oneM2M  2021 ~ 2025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0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AI/ML to oneM2M</a:t>
            </a:r>
            <a:endParaRPr lang="de-DE" dirty="0"/>
          </a:p>
        </p:txBody>
      </p:sp>
      <p:pic>
        <p:nvPicPr>
          <p:cNvPr id="38" name="Picture 4" descr="30000 cloud clipart png | Public domain vectors">
            <a:extLst>
              <a:ext uri="{FF2B5EF4-FFF2-40B4-BE49-F238E27FC236}">
                <a16:creationId xmlns:a16="http://schemas.microsoft.com/office/drawing/2014/main" id="{49A7314B-EAD4-EDC5-CC04-2EB0DA7B5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021" y="2815541"/>
            <a:ext cx="3173957" cy="160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451CA0B8-BD1F-FA28-F495-7386FFE0E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783" y="1274115"/>
            <a:ext cx="1176434" cy="119719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0815FFF8-5725-FAC7-AF07-EA37A4CAA55E}"/>
              </a:ext>
            </a:extLst>
          </p:cNvPr>
          <p:cNvSpPr txBox="1"/>
          <p:nvPr/>
        </p:nvSpPr>
        <p:spPr>
          <a:xfrm>
            <a:off x="5224523" y="3188856"/>
            <a:ext cx="194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KR" sz="2800" b="1" dirty="0">
                <a:solidFill>
                  <a:prstClr val="black"/>
                </a:solidFill>
                <a:latin typeface="Calibri" panose="020F0502020204030204"/>
              </a:rPr>
              <a:t>IoT Platform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09C6C4-A040-979B-CCD1-149EB08AC214}"/>
              </a:ext>
            </a:extLst>
          </p:cNvPr>
          <p:cNvSpPr txBox="1"/>
          <p:nvPr/>
        </p:nvSpPr>
        <p:spPr>
          <a:xfrm>
            <a:off x="6684217" y="1524714"/>
            <a:ext cx="112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KR" sz="2800" b="1" dirty="0">
                <a:solidFill>
                  <a:prstClr val="black"/>
                </a:solidFill>
                <a:latin typeface="Calibri" panose="020F0502020204030204"/>
              </a:rPr>
              <a:t>AI/ML</a:t>
            </a:r>
            <a:endParaRPr lang="en-KR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B21968B-A52A-F283-2003-6FDE316E93AC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>
            <a:off x="6096000" y="2471308"/>
            <a:ext cx="0" cy="344233"/>
          </a:xfrm>
          <a:prstGeom prst="line">
            <a:avLst/>
          </a:prstGeom>
          <a:noFill/>
          <a:ln w="635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pic>
        <p:nvPicPr>
          <p:cNvPr id="43" name="Picture 6" descr="Arrows curved arrow clipart 6 - Clipartix">
            <a:extLst>
              <a:ext uri="{FF2B5EF4-FFF2-40B4-BE49-F238E27FC236}">
                <a16:creationId xmlns:a16="http://schemas.microsoft.com/office/drawing/2014/main" id="{77EF9432-9F84-7B87-B66E-31AA26EDF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51841">
            <a:off x="4043620" y="2554357"/>
            <a:ext cx="2011119" cy="88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7E4B12B-781E-152F-A4C2-4A4C7AD9D21A}"/>
              </a:ext>
            </a:extLst>
          </p:cNvPr>
          <p:cNvSpPr txBox="1"/>
          <p:nvPr/>
        </p:nvSpPr>
        <p:spPr>
          <a:xfrm>
            <a:off x="3173630" y="1798894"/>
            <a:ext cx="24945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sz="2400" dirty="0">
                <a:solidFill>
                  <a:prstClr val="black"/>
                </a:solidFill>
                <a:latin typeface="Calibri" panose="020F0502020204030204"/>
              </a:rPr>
              <a:t>Intelligence </a:t>
            </a:r>
          </a:p>
          <a:p>
            <a:r>
              <a:rPr lang="en-KR" sz="2400" dirty="0">
                <a:solidFill>
                  <a:prstClr val="black"/>
                </a:solidFill>
                <a:latin typeface="Calibri" panose="020F0502020204030204"/>
              </a:rPr>
              <a:t>to make service smarter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1653509-0559-7DC3-88C5-0401F2A282CD}"/>
              </a:ext>
            </a:extLst>
          </p:cNvPr>
          <p:cNvSpPr txBox="1"/>
          <p:nvPr/>
        </p:nvSpPr>
        <p:spPr>
          <a:xfrm>
            <a:off x="6721931" y="1722512"/>
            <a:ext cx="23407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KR" sz="2400" dirty="0">
                <a:solidFill>
                  <a:prstClr val="black"/>
                </a:solidFill>
                <a:latin typeface="Calibri" panose="020F0502020204030204"/>
              </a:rPr>
              <a:t>High </a:t>
            </a:r>
          </a:p>
          <a:p>
            <a:pPr algn="r"/>
            <a:r>
              <a:rPr lang="en-KR" sz="2400" dirty="0">
                <a:solidFill>
                  <a:prstClr val="black"/>
                </a:solidFill>
                <a:latin typeface="Calibri" panose="020F0502020204030204"/>
              </a:rPr>
              <a:t>quality training data</a:t>
            </a:r>
          </a:p>
        </p:txBody>
      </p:sp>
      <p:pic>
        <p:nvPicPr>
          <p:cNvPr id="47" name="Picture 4" descr="Black Security Surveillance CCTV Camera Watch Illustration Logo Silhouette  Stock Vector | Adobe Stock">
            <a:extLst>
              <a:ext uri="{FF2B5EF4-FFF2-40B4-BE49-F238E27FC236}">
                <a16:creationId xmlns:a16="http://schemas.microsoft.com/office/drawing/2014/main" id="{7B352C04-5D19-DA7A-1B4F-7D2F5AD441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4" t="15676" r="17712" b="16215"/>
          <a:stretch/>
        </p:blipFill>
        <p:spPr bwMode="auto">
          <a:xfrm>
            <a:off x="1702455" y="2548351"/>
            <a:ext cx="853205" cy="71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Robot Arm Icon Vector Sign And Symbol Isolated On White Background, Robot  Arm Logo Concept Stock Vector - Illustration of mechanic, production:  134155394">
            <a:extLst>
              <a:ext uri="{FF2B5EF4-FFF2-40B4-BE49-F238E27FC236}">
                <a16:creationId xmlns:a16="http://schemas.microsoft.com/office/drawing/2014/main" id="{8E3A2807-93CA-5A8E-2A06-14F262C8D6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7" t="10811" r="16050" b="16757"/>
          <a:stretch/>
        </p:blipFill>
        <p:spPr bwMode="auto">
          <a:xfrm>
            <a:off x="1791705" y="3514217"/>
            <a:ext cx="853205" cy="90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 descr="Drone Logo PNG, Vector, PSD, and Clipart With Transparent Background for  Free Download | Pngtree">
            <a:extLst>
              <a:ext uri="{FF2B5EF4-FFF2-40B4-BE49-F238E27FC236}">
                <a16:creationId xmlns:a16="http://schemas.microsoft.com/office/drawing/2014/main" id="{F4533C71-8113-A9B3-6FEA-2255B2C35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31223" r="13625" b="29303"/>
          <a:stretch/>
        </p:blipFill>
        <p:spPr bwMode="auto">
          <a:xfrm>
            <a:off x="1603637" y="4586108"/>
            <a:ext cx="1337117" cy="71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1B5C45E-AA13-A3DD-EDC0-6CAA3297F116}"/>
              </a:ext>
            </a:extLst>
          </p:cNvPr>
          <p:cNvCxnSpPr>
            <a:cxnSpLocks/>
            <a:endCxn id="49" idx="3"/>
          </p:cNvCxnSpPr>
          <p:nvPr/>
        </p:nvCxnSpPr>
        <p:spPr>
          <a:xfrm flipH="1">
            <a:off x="2940754" y="4188355"/>
            <a:ext cx="1647080" cy="756099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F081CF-3A71-8631-BEC4-577A07E03473}"/>
              </a:ext>
            </a:extLst>
          </p:cNvPr>
          <p:cNvCxnSpPr>
            <a:cxnSpLocks/>
            <a:endCxn id="47" idx="3"/>
          </p:cNvCxnSpPr>
          <p:nvPr/>
        </p:nvCxnSpPr>
        <p:spPr>
          <a:xfrm flipH="1" flipV="1">
            <a:off x="2555660" y="2906697"/>
            <a:ext cx="2016042" cy="81091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pic>
        <p:nvPicPr>
          <p:cNvPr id="55" name="Picture 8" descr="Smart City Element Stock Illustrations – 2,950 Smart City Element Stock  Illustrations, Vectors &amp; Clipart - Dreamstime">
            <a:extLst>
              <a:ext uri="{FF2B5EF4-FFF2-40B4-BE49-F238E27FC236}">
                <a16:creationId xmlns:a16="http://schemas.microsoft.com/office/drawing/2014/main" id="{3695649D-7114-2B17-2635-AA9E1D581F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84" t="25361" r="31327" b="28238"/>
          <a:stretch/>
        </p:blipFill>
        <p:spPr bwMode="auto">
          <a:xfrm>
            <a:off x="9455986" y="2358080"/>
            <a:ext cx="787298" cy="92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0" descr="Smart Home Icons - Download Free Vector Icons | Noun Project">
            <a:extLst>
              <a:ext uri="{FF2B5EF4-FFF2-40B4-BE49-F238E27FC236}">
                <a16:creationId xmlns:a16="http://schemas.microsoft.com/office/drawing/2014/main" id="{58D4239E-DC49-47EB-C907-67B0282C6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838" y="3378980"/>
            <a:ext cx="787298" cy="78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2" descr="Smart Energy Icons - Download Free Vector Icons | Noun Project">
            <a:extLst>
              <a:ext uri="{FF2B5EF4-FFF2-40B4-BE49-F238E27FC236}">
                <a16:creationId xmlns:a16="http://schemas.microsoft.com/office/drawing/2014/main" id="{F0D4005D-845A-D8AD-18E7-A3BC0BAE1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715" y="4521751"/>
            <a:ext cx="852235" cy="85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E11B651-0CF9-76FA-146D-ECACD83793DE}"/>
              </a:ext>
            </a:extLst>
          </p:cNvPr>
          <p:cNvCxnSpPr>
            <a:cxnSpLocks/>
          </p:cNvCxnSpPr>
          <p:nvPr/>
        </p:nvCxnSpPr>
        <p:spPr>
          <a:xfrm>
            <a:off x="7682978" y="3909648"/>
            <a:ext cx="1785392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244B260-B612-D295-BE09-268C259E99E0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7631576" y="4124997"/>
            <a:ext cx="1847139" cy="82287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C6BDB1E-D0B2-4E89-02CC-8702E79DECB8}"/>
              </a:ext>
            </a:extLst>
          </p:cNvPr>
          <p:cNvCxnSpPr>
            <a:cxnSpLocks/>
            <a:stCxn id="38" idx="3"/>
            <a:endCxn id="55" idx="1"/>
          </p:cNvCxnSpPr>
          <p:nvPr/>
        </p:nvCxnSpPr>
        <p:spPr>
          <a:xfrm flipV="1">
            <a:off x="7682978" y="2818304"/>
            <a:ext cx="1773008" cy="801306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09AEC09-CBFB-AA29-49F7-55E1D6300BA6}"/>
              </a:ext>
            </a:extLst>
          </p:cNvPr>
          <p:cNvSpPr txBox="1"/>
          <p:nvPr/>
        </p:nvSpPr>
        <p:spPr>
          <a:xfrm>
            <a:off x="10330950" y="2480970"/>
            <a:ext cx="10351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sz="2000" dirty="0">
                <a:solidFill>
                  <a:prstClr val="black"/>
                </a:solidFill>
                <a:latin typeface="Calibri" panose="020F0502020204030204"/>
              </a:rPr>
              <a:t>Smart city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C6BC17B4-A92A-65B9-F814-33D6146B4FDF}"/>
              </a:ext>
            </a:extLst>
          </p:cNvPr>
          <p:cNvSpPr/>
          <p:nvPr/>
        </p:nvSpPr>
        <p:spPr>
          <a:xfrm>
            <a:off x="4471535" y="4405587"/>
            <a:ext cx="3364526" cy="2029939"/>
          </a:xfrm>
          <a:prstGeom prst="roundRect">
            <a:avLst>
              <a:gd name="adj" fmla="val 8114"/>
            </a:avLst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KR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52B2E4B-D038-7F34-EE32-B85A214B3566}"/>
              </a:ext>
            </a:extLst>
          </p:cNvPr>
          <p:cNvSpPr txBox="1"/>
          <p:nvPr/>
        </p:nvSpPr>
        <p:spPr>
          <a:xfrm>
            <a:off x="10365943" y="3429000"/>
            <a:ext cx="1270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sz="2000" dirty="0">
                <a:solidFill>
                  <a:prstClr val="black"/>
                </a:solidFill>
                <a:latin typeface="Calibri" panose="020F0502020204030204"/>
              </a:rPr>
              <a:t>Smart home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32D029-139E-EF33-6F22-88F8BC37A178}"/>
              </a:ext>
            </a:extLst>
          </p:cNvPr>
          <p:cNvSpPr txBox="1"/>
          <p:nvPr/>
        </p:nvSpPr>
        <p:spPr>
          <a:xfrm>
            <a:off x="10365943" y="4536433"/>
            <a:ext cx="13910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sz="2000" dirty="0">
                <a:solidFill>
                  <a:prstClr val="black"/>
                </a:solidFill>
                <a:latin typeface="Calibri" panose="020F0502020204030204"/>
              </a:rPr>
              <a:t>Smart energy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B937FCE-DC04-C236-20B8-A9DEB3B60AB7}"/>
              </a:ext>
            </a:extLst>
          </p:cNvPr>
          <p:cNvSpPr txBox="1"/>
          <p:nvPr/>
        </p:nvSpPr>
        <p:spPr>
          <a:xfrm>
            <a:off x="729593" y="4493061"/>
            <a:ext cx="16078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sz="2000" dirty="0">
                <a:solidFill>
                  <a:prstClr val="black"/>
                </a:solidFill>
                <a:latin typeface="Calibri" panose="020F0502020204030204"/>
              </a:rPr>
              <a:t>Unmaned Vehicle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50939FF-259C-EA5A-0CE5-89D0D5EBB8A2}"/>
              </a:ext>
            </a:extLst>
          </p:cNvPr>
          <p:cNvSpPr txBox="1"/>
          <p:nvPr/>
        </p:nvSpPr>
        <p:spPr>
          <a:xfrm>
            <a:off x="735833" y="3573548"/>
            <a:ext cx="13609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sz="2000" dirty="0">
                <a:solidFill>
                  <a:prstClr val="black"/>
                </a:solidFill>
                <a:latin typeface="Calibri" panose="020F0502020204030204"/>
              </a:rPr>
              <a:t>Smart factory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7D3F7BE-C510-6DCC-D9C8-DE0B3A7B08E9}"/>
              </a:ext>
            </a:extLst>
          </p:cNvPr>
          <p:cNvSpPr txBox="1"/>
          <p:nvPr/>
        </p:nvSpPr>
        <p:spPr>
          <a:xfrm>
            <a:off x="729982" y="2671094"/>
            <a:ext cx="16078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KR" sz="2000" dirty="0">
                <a:solidFill>
                  <a:prstClr val="black"/>
                </a:solidFill>
                <a:latin typeface="Calibri" panose="020F0502020204030204"/>
              </a:rPr>
              <a:t>Smart</a:t>
            </a:r>
          </a:p>
          <a:p>
            <a:r>
              <a:rPr lang="en-KR" sz="2000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urveillance</a:t>
            </a:r>
            <a:endParaRPr lang="en-KR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B999452A-11D3-FB2B-9146-2A032C21B898}"/>
              </a:ext>
            </a:extLst>
          </p:cNvPr>
          <p:cNvSpPr/>
          <p:nvPr/>
        </p:nvSpPr>
        <p:spPr>
          <a:xfrm>
            <a:off x="5522812" y="4576955"/>
            <a:ext cx="2108764" cy="367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ML data augment</a:t>
            </a:r>
            <a:endParaRPr lang="en-KR" dirty="0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0BB6DCEA-897D-6F61-5D74-2297C5EFC3D0}"/>
              </a:ext>
            </a:extLst>
          </p:cNvPr>
          <p:cNvSpPr/>
          <p:nvPr/>
        </p:nvSpPr>
        <p:spPr>
          <a:xfrm>
            <a:off x="5522812" y="5017198"/>
            <a:ext cx="2108764" cy="367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ML model mgt.</a:t>
            </a:r>
            <a:endParaRPr lang="en-KR" dirty="0"/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3A34F499-A2B4-F6E9-4CE5-0C970BE6CB45}"/>
              </a:ext>
            </a:extLst>
          </p:cNvPr>
          <p:cNvSpPr/>
          <p:nvPr/>
        </p:nvSpPr>
        <p:spPr>
          <a:xfrm>
            <a:off x="5522812" y="5443526"/>
            <a:ext cx="2108764" cy="367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Training data mgt.</a:t>
            </a:r>
            <a:endParaRPr lang="en-KR" dirty="0"/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AD76EBD-257E-5EA4-67AE-6133BF60EC47}"/>
              </a:ext>
            </a:extLst>
          </p:cNvPr>
          <p:cNvSpPr/>
          <p:nvPr/>
        </p:nvSpPr>
        <p:spPr>
          <a:xfrm>
            <a:off x="5522812" y="5878394"/>
            <a:ext cx="2108764" cy="367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…</a:t>
            </a:r>
            <a:endParaRPr lang="en-KR" dirty="0"/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E9A5B4E7-EF00-A0C1-08FC-9BB81CF7CE9F}"/>
              </a:ext>
            </a:extLst>
          </p:cNvPr>
          <p:cNvSpPr/>
          <p:nvPr/>
        </p:nvSpPr>
        <p:spPr>
          <a:xfrm rot="16200000">
            <a:off x="3924633" y="5001078"/>
            <a:ext cx="2011847" cy="85704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Common Functions for AI/ML</a:t>
            </a:r>
            <a:endParaRPr lang="en-KR" dirty="0"/>
          </a:p>
        </p:txBody>
      </p:sp>
      <p:pic>
        <p:nvPicPr>
          <p:cNvPr id="79" name="Picture 6" descr="Arrows curved arrow clipart 6 - Clipartix">
            <a:extLst>
              <a:ext uri="{FF2B5EF4-FFF2-40B4-BE49-F238E27FC236}">
                <a16:creationId xmlns:a16="http://schemas.microsoft.com/office/drawing/2014/main" id="{C9CFC725-A542-9BD3-4107-9FCF78D27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1103">
            <a:off x="6371405" y="2554685"/>
            <a:ext cx="2011119" cy="88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294D2115-10D0-0B57-266E-142845986600}"/>
              </a:ext>
            </a:extLst>
          </p:cNvPr>
          <p:cNvCxnSpPr>
            <a:cxnSpLocks/>
          </p:cNvCxnSpPr>
          <p:nvPr/>
        </p:nvCxnSpPr>
        <p:spPr>
          <a:xfrm>
            <a:off x="2723629" y="3920557"/>
            <a:ext cx="1785392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972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820879" cy="1173570"/>
          </a:xfrm>
        </p:spPr>
        <p:txBody>
          <a:bodyPr>
            <a:normAutofit/>
          </a:bodyPr>
          <a:lstStyle/>
          <a:p>
            <a:r>
              <a:rPr lang="en-US" dirty="0"/>
              <a:t>Metaverse store using oneM2M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F98D4E-6DED-3C4A-8756-28CEF8ED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704904" cy="4936698"/>
          </a:xfrm>
        </p:spPr>
        <p:txBody>
          <a:bodyPr>
            <a:normAutofit/>
          </a:bodyPr>
          <a:lstStyle/>
          <a:p>
            <a:pPr fontAlgn="ctr"/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Connecting a virtual store and a real store using oneM2M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Manage AI/ML model in oneM2M as resources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Manage training data in oneM2M (data augmentation)</a:t>
            </a:r>
          </a:p>
          <a:p>
            <a:pPr fontAlgn="ctr"/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www.hackster.io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/meta-express-bus/virtual-store-system-using-digital-twins-and-onem2m-22d0ac</a:t>
            </a:r>
            <a:b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KR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2126E6-E448-9947-9C7F-7CB92AA0265D}"/>
              </a:ext>
            </a:extLst>
          </p:cNvPr>
          <p:cNvSpPr txBox="1"/>
          <p:nvPr/>
        </p:nvSpPr>
        <p:spPr>
          <a:xfrm>
            <a:off x="904461" y="5575852"/>
            <a:ext cx="1008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R" b="1" i="1" u="sng" dirty="0">
                <a:solidFill>
                  <a:srgbClr val="C00000"/>
                </a:solidFill>
              </a:rPr>
              <a:t>Better to be share to oneM2M </a:t>
            </a:r>
            <a:r>
              <a:rPr lang="en-KR" b="1" i="1" u="sng" dirty="0">
                <a:solidFill>
                  <a:srgbClr val="C00000"/>
                </a:solidFill>
                <a:sym typeface="Wingdings" pitchFamily="2" charset="2"/>
              </a:rPr>
              <a:t> Introduction to STF 584 &amp; Objectives of AIStar</a:t>
            </a:r>
            <a:endParaRPr lang="en-KR" b="1" i="1" u="sng" dirty="0">
              <a:solidFill>
                <a:srgbClr val="C00000"/>
              </a:solidFill>
            </a:endParaRP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75DC85C-9FB7-8FB8-2BF6-C54FFB80F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22" y="3252820"/>
            <a:ext cx="97663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3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Development of Tiny oneM2M server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F98D4E-6DED-3C4A-8756-28CEF8ED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704904" cy="4936698"/>
          </a:xfrm>
        </p:spPr>
        <p:txBody>
          <a:bodyPr>
            <a:normAutofit lnSpcReduction="10000"/>
          </a:bodyPr>
          <a:lstStyle/>
          <a:p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Sejong University starts developing a Tiny oneM2M server for embedded system</a:t>
            </a:r>
          </a:p>
          <a:p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Main components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Tiny http server (open source)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Simple JSON parser (open source)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Micro database (open source)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Features: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Only support CRUD(N)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Max 10 devices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Zero configuration of oneM2M devices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Timeline: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Initial version will be ready by Sep. 2022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Plan to participate ETSI IoT week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Open source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Milestone: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MEC interworking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MQTT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ACP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8ED16E-4320-6CF6-D087-41E4570C0A8C}"/>
              </a:ext>
            </a:extLst>
          </p:cNvPr>
          <p:cNvSpPr/>
          <p:nvPr/>
        </p:nvSpPr>
        <p:spPr>
          <a:xfrm>
            <a:off x="5370652" y="5868365"/>
            <a:ext cx="6157733" cy="562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1400" dirty="0"/>
              <a:t>oneM2M Device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81C7EF3-7B7F-4EA8-7D99-7DA0536931C3}"/>
              </a:ext>
            </a:extLst>
          </p:cNvPr>
          <p:cNvSpPr/>
          <p:nvPr/>
        </p:nvSpPr>
        <p:spPr>
          <a:xfrm>
            <a:off x="5370652" y="4675884"/>
            <a:ext cx="3398969" cy="772983"/>
          </a:xfrm>
          <a:prstGeom prst="roundRect">
            <a:avLst>
              <a:gd name="adj" fmla="val 759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1400" dirty="0"/>
              <a:t>Lightweight web server</a:t>
            </a:r>
          </a:p>
          <a:p>
            <a:pPr algn="ctr"/>
            <a:r>
              <a:rPr lang="en-US" altLang="ko-KR" sz="1400" dirty="0"/>
              <a:t>(</a:t>
            </a:r>
            <a:r>
              <a:rPr lang="en-KR" altLang="ko-KR" sz="1400" dirty="0"/>
              <a:t>lighttpd, tinyWeb, etc)</a:t>
            </a:r>
            <a:endParaRPr lang="en-KR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27EA81-8B54-03ED-AE19-4AEB7469B498}"/>
              </a:ext>
            </a:extLst>
          </p:cNvPr>
          <p:cNvSpPr/>
          <p:nvPr/>
        </p:nvSpPr>
        <p:spPr>
          <a:xfrm>
            <a:off x="6019116" y="3609230"/>
            <a:ext cx="22495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KR" sz="1400" dirty="0"/>
              <a:t>Payload (JSON)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00AA94C-5150-E694-6438-26D1C601AD78}"/>
              </a:ext>
            </a:extLst>
          </p:cNvPr>
          <p:cNvSpPr/>
          <p:nvPr/>
        </p:nvSpPr>
        <p:spPr>
          <a:xfrm>
            <a:off x="5679459" y="2489256"/>
            <a:ext cx="1408386" cy="767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1400" dirty="0"/>
              <a:t>JSON Handler</a:t>
            </a:r>
          </a:p>
          <a:p>
            <a:pPr algn="ctr"/>
            <a:r>
              <a:rPr lang="en-KR" sz="1400" dirty="0"/>
              <a:t>(cJSON)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B1605C7-5510-0327-09D2-79D7E974E54A}"/>
              </a:ext>
            </a:extLst>
          </p:cNvPr>
          <p:cNvSpPr/>
          <p:nvPr/>
        </p:nvSpPr>
        <p:spPr>
          <a:xfrm>
            <a:off x="7582365" y="2484966"/>
            <a:ext cx="1828552" cy="771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oneM2M </a:t>
            </a:r>
          </a:p>
          <a:p>
            <a:pPr algn="ctr"/>
            <a:r>
              <a:rPr lang="en-US" sz="1400" dirty="0"/>
              <a:t>M</a:t>
            </a:r>
            <a:r>
              <a:rPr lang="en-KR" sz="1400" dirty="0"/>
              <a:t>sg Handler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81276B-5DDC-279D-99A6-C6D5F4020FFC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7087845" y="2870473"/>
            <a:ext cx="494520" cy="25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70DE3F2-6251-DDE6-FA12-1BEA2E0700BD}"/>
              </a:ext>
            </a:extLst>
          </p:cNvPr>
          <p:cNvSpPr/>
          <p:nvPr/>
        </p:nvSpPr>
        <p:spPr>
          <a:xfrm>
            <a:off x="5370652" y="2074206"/>
            <a:ext cx="6157733" cy="224315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KR" b="1" dirty="0">
                <a:solidFill>
                  <a:srgbClr val="C00000"/>
                </a:solidFill>
              </a:rPr>
              <a:t>Tiny IoT Server (ToS)</a:t>
            </a:r>
          </a:p>
        </p:txBody>
      </p:sp>
      <p:sp>
        <p:nvSpPr>
          <p:cNvPr id="14" name="Can 13">
            <a:extLst>
              <a:ext uri="{FF2B5EF4-FFF2-40B4-BE49-F238E27FC236}">
                <a16:creationId xmlns:a16="http://schemas.microsoft.com/office/drawing/2014/main" id="{80AD4511-D1A6-2C5E-12D0-83EA6E55035D}"/>
              </a:ext>
            </a:extLst>
          </p:cNvPr>
          <p:cNvSpPr/>
          <p:nvPr/>
        </p:nvSpPr>
        <p:spPr>
          <a:xfrm>
            <a:off x="10010008" y="2489257"/>
            <a:ext cx="1229460" cy="771012"/>
          </a:xfrm>
          <a:prstGeom prst="can">
            <a:avLst>
              <a:gd name="adj" fmla="val 19142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</a:t>
            </a:r>
            <a:r>
              <a:rPr lang="en-KR" sz="1400" dirty="0"/>
              <a:t>icro-DB</a:t>
            </a:r>
          </a:p>
          <a:p>
            <a:pPr algn="ctr"/>
            <a:r>
              <a:rPr lang="en-KR" sz="1400" dirty="0"/>
              <a:t>(Berkley DB)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164ADDA-5A7C-EB25-2E87-6A05C8FC561E}"/>
              </a:ext>
            </a:extLst>
          </p:cNvPr>
          <p:cNvCxnSpPr>
            <a:cxnSpLocks/>
            <a:stCxn id="10" idx="3"/>
            <a:endCxn id="14" idx="2"/>
          </p:cNvCxnSpPr>
          <p:nvPr/>
        </p:nvCxnSpPr>
        <p:spPr>
          <a:xfrm>
            <a:off x="9410917" y="2870473"/>
            <a:ext cx="599091" cy="42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CDE98CE1-A024-D264-EC89-BCEBB22438A3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rot="16200000" flipV="1">
            <a:off x="6017344" y="3623090"/>
            <a:ext cx="1419102" cy="686485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41B07BF-10D9-DA8A-3495-4D5649C83A39}"/>
              </a:ext>
            </a:extLst>
          </p:cNvPr>
          <p:cNvSpPr/>
          <p:nvPr/>
        </p:nvSpPr>
        <p:spPr>
          <a:xfrm>
            <a:off x="9710462" y="5932349"/>
            <a:ext cx="1306002" cy="390726"/>
          </a:xfrm>
          <a:prstGeom prst="roundRect">
            <a:avLst>
              <a:gd name="adj" fmla="val 7597"/>
            </a:avLst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mDNS</a:t>
            </a:r>
            <a:r>
              <a:rPr lang="en-US" sz="1400" dirty="0"/>
              <a:t> Client</a:t>
            </a:r>
            <a:endParaRPr lang="en-KR" sz="1400" dirty="0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91FED28-EF05-8CE4-F744-40920148168B}"/>
              </a:ext>
            </a:extLst>
          </p:cNvPr>
          <p:cNvSpPr/>
          <p:nvPr/>
        </p:nvSpPr>
        <p:spPr>
          <a:xfrm>
            <a:off x="8508344" y="3429000"/>
            <a:ext cx="1828552" cy="767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mDNS</a:t>
            </a:r>
            <a:r>
              <a:rPr lang="en-US" sz="1400" dirty="0"/>
              <a:t> server</a:t>
            </a:r>
          </a:p>
          <a:p>
            <a:pPr algn="ctr"/>
            <a:r>
              <a:rPr lang="en-US" sz="1400" dirty="0"/>
              <a:t>(Avahi)</a:t>
            </a:r>
            <a:endParaRPr lang="en-KR" sz="1400" dirty="0"/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303E894B-8002-DB35-A885-AA8A202C3EE5}"/>
              </a:ext>
            </a:extLst>
          </p:cNvPr>
          <p:cNvCxnSpPr>
            <a:cxnSpLocks/>
            <a:stCxn id="40" idx="3"/>
            <a:endCxn id="14" idx="3"/>
          </p:cNvCxnSpPr>
          <p:nvPr/>
        </p:nvCxnSpPr>
        <p:spPr>
          <a:xfrm flipV="1">
            <a:off x="10336896" y="3260269"/>
            <a:ext cx="287842" cy="552235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7F16D581-3E9A-DA72-DE35-509178609397}"/>
              </a:ext>
            </a:extLst>
          </p:cNvPr>
          <p:cNvCxnSpPr>
            <a:cxnSpLocks/>
            <a:stCxn id="4" idx="0"/>
            <a:endCxn id="7" idx="2"/>
          </p:cNvCxnSpPr>
          <p:nvPr/>
        </p:nvCxnSpPr>
        <p:spPr>
          <a:xfrm rot="16200000" flipV="1">
            <a:off x="7550079" y="4968925"/>
            <a:ext cx="419498" cy="1379382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6FDF006E-F871-782D-443A-D4E22EC29CA7}"/>
              </a:ext>
            </a:extLst>
          </p:cNvPr>
          <p:cNvCxnSpPr>
            <a:cxnSpLocks/>
            <a:stCxn id="39" idx="0"/>
            <a:endCxn id="40" idx="2"/>
          </p:cNvCxnSpPr>
          <p:nvPr/>
        </p:nvCxnSpPr>
        <p:spPr>
          <a:xfrm rot="16200000" flipV="1">
            <a:off x="9024872" y="4593757"/>
            <a:ext cx="1736341" cy="940843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74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?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21873"/>
          </a:xfrm>
        </p:spPr>
        <p:txBody>
          <a:bodyPr>
            <a:normAutofit/>
          </a:bodyPr>
          <a:lstStyle/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Support new technologies as a place holder for data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Metaverse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only feasible when data exist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Blockchain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Blockchain needs data 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AI/ML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AI/ML needs data for training and intelligent services (detection)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Still many features uncovered</a:t>
            </a:r>
          </a:p>
          <a:p>
            <a:pPr fontAlgn="ctr">
              <a:buFont typeface="Wingdings" pitchFamily="2" charset="2"/>
              <a:buChar char="q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Outreach to various industries (ITS, Smart City, Factory, </a:t>
            </a:r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ctr">
              <a:buFont typeface="Wingdings" pitchFamily="2" charset="2"/>
              <a:buChar char="q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Engage with other standards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3GPP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ETSI MEC,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ETSI CIM, ETSI ITS, etc. </a:t>
            </a:r>
          </a:p>
          <a:p>
            <a:pPr lvl="1" fontAlgn="ctr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8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439</Words>
  <Application>Microsoft Macintosh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Myriad Pro</vt:lpstr>
      <vt:lpstr>Myriad Pro Light</vt:lpstr>
      <vt:lpstr>Arial</vt:lpstr>
      <vt:lpstr>Calibri</vt:lpstr>
      <vt:lpstr>Wingdings</vt:lpstr>
      <vt:lpstr>Office Theme</vt:lpstr>
      <vt:lpstr>oneM2M development and directions</vt:lpstr>
      <vt:lpstr>oneM2M Status</vt:lpstr>
      <vt:lpstr>Enabling AI/ML to oneM2M</vt:lpstr>
      <vt:lpstr>Metaverse store using oneM2M</vt:lpstr>
      <vt:lpstr>Development of Tiny oneM2M server</vt:lpstr>
      <vt:lpstr>Where to go? 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JSong</cp:lastModifiedBy>
  <cp:revision>184</cp:revision>
  <dcterms:created xsi:type="dcterms:W3CDTF">2017-09-21T15:46:31Z</dcterms:created>
  <dcterms:modified xsi:type="dcterms:W3CDTF">2022-05-09T10:18:51Z</dcterms:modified>
</cp:coreProperties>
</file>