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12" r:id="rId2"/>
    <p:sldId id="445" r:id="rId3"/>
    <p:sldId id="450" r:id="rId4"/>
    <p:sldId id="449" r:id="rId5"/>
    <p:sldId id="452" r:id="rId6"/>
    <p:sldId id="453" r:id="rId7"/>
    <p:sldId id="44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354CB4-959C-B3AD-07C1-1C037DF4065F}" name="James Page" initials="JP" userId="James Page" providerId="None"/>
  <p188:author id="{93D88DEB-2362-AF2E-71B5-BB5B3975D364}" name="Toni Brown" initials="TB" userId="Toni Brow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ne Garfitt" initials="JG" lastIdx="5" clrIdx="0">
    <p:extLst>
      <p:ext uri="{19B8F6BF-5375-455C-9EA6-DF929625EA0E}">
        <p15:presenceInfo xmlns:p15="http://schemas.microsoft.com/office/powerpoint/2012/main" userId="1cbd19617fdeafa9" providerId="Windows Live"/>
      </p:ext>
    </p:extLst>
  </p:cmAuthor>
  <p:cmAuthor id="2" name="Callie Sowerby" initials="CS" lastIdx="2" clrIdx="1">
    <p:extLst>
      <p:ext uri="{19B8F6BF-5375-455C-9EA6-DF929625EA0E}">
        <p15:presenceInfo xmlns:p15="http://schemas.microsoft.com/office/powerpoint/2012/main" userId="713725295af3f341" providerId="Windows Live"/>
      </p:ext>
    </p:extLst>
  </p:cmAuthor>
  <p:cmAuthor id="3" name="Jayne Garfitt" initials="JG [2]" lastIdx="1" clrIdx="2">
    <p:extLst>
      <p:ext uri="{19B8F6BF-5375-455C-9EA6-DF929625EA0E}">
        <p15:presenceInfo xmlns:p15="http://schemas.microsoft.com/office/powerpoint/2012/main" userId="Jayne Garfitt" providerId="None"/>
      </p:ext>
    </p:extLst>
  </p:cmAuthor>
  <p:cmAuthor id="4" name="kelly.pyart@proactivepr.onmicrosoft.com" initials="k" lastIdx="1" clrIdx="3">
    <p:extLst>
      <p:ext uri="{19B8F6BF-5375-455C-9EA6-DF929625EA0E}">
        <p15:presenceInfo xmlns:p15="http://schemas.microsoft.com/office/powerpoint/2012/main" userId="S::kelly.pyart@proactivepr.onmicrosoft.com::0987e96c-6a2a-47a0-87e1-9a34a4e50dd3" providerId="AD"/>
      </p:ext>
    </p:extLst>
  </p:cmAuthor>
  <p:cmAuthor id="5" name="Jessica Seddon" initials="JS" lastIdx="2" clrIdx="4">
    <p:extLst>
      <p:ext uri="{19B8F6BF-5375-455C-9EA6-DF929625EA0E}">
        <p15:presenceInfo xmlns:p15="http://schemas.microsoft.com/office/powerpoint/2012/main" userId="4887c9b75c1a77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  <a:srgbClr val="668C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94" autoAdjust="0"/>
    <p:restoredTop sz="75479" autoAdjust="0"/>
  </p:normalViewPr>
  <p:slideViewPr>
    <p:cSldViewPr snapToGrid="0">
      <p:cViewPr varScale="1">
        <p:scale>
          <a:sx n="52" d="100"/>
          <a:sy n="52" d="100"/>
        </p:scale>
        <p:origin x="98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51F4-7F07-400E-A03E-ADA4CCC86208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79383-E4C0-4FC2-A15A-FDB4117861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0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38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37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044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76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57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9E4586-2DBB-4F6A-8761-93F509B94B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73101" y="233777"/>
            <a:ext cx="2475191" cy="18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31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7948F3-CF53-4D48-A11E-3282FDFFE2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59790" y="215009"/>
            <a:ext cx="2472419" cy="181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25E693-F9D9-4F55-8CA6-8DAB53C5DF0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9780" y="293244"/>
            <a:ext cx="2296511" cy="168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91D535-84AE-4290-9F60-28C8C000F53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748241" y="91052"/>
            <a:ext cx="1325890" cy="97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.onem2m.org/Application/documentApp/documentinfo/?documentId=34731&amp;fromList=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mber.onem2m.org/Application/documentApp/documentinfo/?documentId=34725&amp;fromList=Y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7AE66-A952-421C-B0D0-F3D4B45DC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3039090"/>
          </a:xfrm>
        </p:spPr>
        <p:txBody>
          <a:bodyPr/>
          <a:lstStyle/>
          <a:p>
            <a:r>
              <a:rPr lang="en-GB" dirty="0"/>
              <a:t>TP-MARCOM </a:t>
            </a:r>
            <a:r>
              <a:rPr lang="en-GB" dirty="0" err="1"/>
              <a:t>Adhoc</a:t>
            </a:r>
            <a:br>
              <a:rPr lang="en-GB" dirty="0"/>
            </a:br>
            <a:r>
              <a:rPr lang="en-GB" dirty="0"/>
              <a:t>for TP#54 Closing Plenary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763977-84BD-4E99-AD18-9DDEF7B2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1235D6C-698B-42A0-9227-F725EBA75B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Bindoo Srivastava</a:t>
            </a:r>
          </a:p>
          <a:p>
            <a:r>
              <a:rPr lang="en-GB" dirty="0"/>
              <a:t>13 May 2022</a:t>
            </a:r>
          </a:p>
        </p:txBody>
      </p:sp>
    </p:spTree>
    <p:extLst>
      <p:ext uri="{BB962C8B-B14F-4D97-AF65-F5344CB8AC3E}">
        <p14:creationId xmlns:p14="http://schemas.microsoft.com/office/powerpoint/2010/main" val="409372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08" y="163773"/>
            <a:ext cx="10053905" cy="1173570"/>
          </a:xfrm>
        </p:spPr>
        <p:txBody>
          <a:bodyPr>
            <a:noAutofit/>
          </a:bodyPr>
          <a:lstStyle/>
          <a:p>
            <a:r>
              <a:rPr lang="en-GB" sz="4000" dirty="0"/>
              <a:t>Background: </a:t>
            </a:r>
            <a:r>
              <a:rPr lang="en-GB" sz="3600" dirty="0"/>
              <a:t>MARCOM suggested Introspection</a:t>
            </a:r>
            <a:endParaRPr lang="en-GB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269A2E-D440-4F4D-BD1A-6A7913D760FE}"/>
              </a:ext>
            </a:extLst>
          </p:cNvPr>
          <p:cNvSpPr/>
          <p:nvPr/>
        </p:nvSpPr>
        <p:spPr>
          <a:xfrm>
            <a:off x="362811" y="1571776"/>
            <a:ext cx="1158200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Myriad Pro" panose="020B0503030403020204" pitchFamily="34" charset="0"/>
              </a:rPr>
              <a:t>Adoption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: </a:t>
            </a:r>
          </a:p>
          <a:p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	</a:t>
            </a:r>
            <a:r>
              <a:rPr lang="en-GB" sz="2000" dirty="0">
                <a:latin typeface="Myriad Pro" panose="020B0503030403020204" pitchFamily="34" charset="0"/>
              </a:rPr>
              <a:t>Deployment (pilots &amp; commercial) trends </a:t>
            </a:r>
          </a:p>
          <a:p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en-GB" sz="2000" b="1" dirty="0">
                <a:latin typeface="Myriad Pro" panose="020B0503030403020204" pitchFamily="34" charset="0"/>
              </a:rPr>
              <a:t>Engagement:</a:t>
            </a:r>
          </a:p>
          <a:p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  <a:cs typeface="Times New Roman" panose="02020603050405020304" pitchFamily="18" charset="0"/>
              </a:rPr>
              <a:t>	</a:t>
            </a:r>
            <a:r>
              <a:rPr lang="en-GB" sz="2000" dirty="0">
                <a:latin typeface="Myriad Pro" panose="020B0503030403020204" pitchFamily="34" charset="0"/>
              </a:rPr>
              <a:t>Project level – Region wise/Verticals; </a:t>
            </a:r>
          </a:p>
          <a:p>
            <a:r>
              <a:rPr lang="en-GB" sz="2000" dirty="0">
                <a:latin typeface="Myriad Pro" panose="020B0503030403020204" pitchFamily="34" charset="0"/>
              </a:rPr>
              <a:t>	User Community/System Integrators/Solution and Service providers</a:t>
            </a:r>
          </a:p>
          <a:p>
            <a:r>
              <a:rPr lang="en-GB" sz="2000" dirty="0">
                <a:latin typeface="Myriad Pro" panose="020B0503030403020204" pitchFamily="34" charset="0"/>
              </a:rPr>
              <a:t>	Availability and growth in Devices/Products/Solutions,</a:t>
            </a:r>
          </a:p>
          <a:p>
            <a:r>
              <a:rPr lang="en-GB" sz="2000" dirty="0">
                <a:latin typeface="Myriad Pro" panose="020B0503030403020204" pitchFamily="34" charset="0"/>
              </a:rPr>
              <a:t>	Compliance and Certification ecosystem</a:t>
            </a:r>
          </a:p>
          <a:p>
            <a:endParaRPr lang="en-GB" sz="2000" dirty="0">
              <a:solidFill>
                <a:schemeClr val="bg2">
                  <a:lumMod val="50000"/>
                </a:schemeClr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Myriad Pro" panose="020B0503030403020204" pitchFamily="34" charset="0"/>
              </a:rPr>
              <a:t>How can we make oneM2M easy to adopt by Developers/System Integrators et al</a:t>
            </a:r>
          </a:p>
          <a:p>
            <a:pPr lvl="1"/>
            <a:r>
              <a:rPr lang="en-GB" sz="2000" dirty="0">
                <a:latin typeface="Myriad Pro" panose="020B0503030403020204" pitchFamily="34" charset="0"/>
              </a:rPr>
              <a:t>perceived to be difficult by developers (niche skill set)</a:t>
            </a:r>
          </a:p>
          <a:p>
            <a:pPr lvl="1"/>
            <a:r>
              <a:rPr lang="en-GB" sz="2000" dirty="0">
                <a:latin typeface="Myriad Pro" panose="020B0503030403020204" pitchFamily="34" charset="0"/>
              </a:rPr>
              <a:t>oneM2M Quick Start self learning videos? on </a:t>
            </a:r>
            <a:r>
              <a:rPr lang="en-GB" sz="2000" dirty="0" err="1">
                <a:latin typeface="Myriad Pro" panose="020B0503030403020204" pitchFamily="34" charset="0"/>
              </a:rPr>
              <a:t>linkedIN</a:t>
            </a:r>
            <a:r>
              <a:rPr lang="en-GB" sz="2000" dirty="0">
                <a:latin typeface="Myriad Pro" panose="020B0503030403020204" pitchFamily="34" charset="0"/>
              </a:rPr>
              <a:t>/YouTube</a:t>
            </a:r>
          </a:p>
          <a:p>
            <a:endParaRPr lang="en-GB" sz="2800" dirty="0">
              <a:solidFill>
                <a:schemeClr val="bg2">
                  <a:lumMod val="50000"/>
                </a:schemeClr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604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08" y="163773"/>
            <a:ext cx="10053905" cy="1173570"/>
          </a:xfrm>
        </p:spPr>
        <p:txBody>
          <a:bodyPr>
            <a:noAutofit/>
          </a:bodyPr>
          <a:lstStyle/>
          <a:p>
            <a:r>
              <a:rPr lang="en-GB" sz="4000" dirty="0"/>
              <a:t>TP54-MARCOM </a:t>
            </a:r>
            <a:r>
              <a:rPr lang="en-GB" sz="4000" dirty="0" err="1"/>
              <a:t>Adhoc</a:t>
            </a:r>
            <a:r>
              <a:rPr lang="en-GB" sz="4000" dirty="0"/>
              <a:t>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269A2E-D440-4F4D-BD1A-6A7913D760FE}"/>
              </a:ext>
            </a:extLst>
          </p:cNvPr>
          <p:cNvSpPr/>
          <p:nvPr/>
        </p:nvSpPr>
        <p:spPr>
          <a:xfrm>
            <a:off x="362811" y="1571776"/>
            <a:ext cx="1158200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err="1">
                <a:effectLst/>
                <a:latin typeface="Myriad Pro" panose="020B0503030403020204"/>
                <a:ea typeface="Calibri" panose="020F0502020204030204" pitchFamily="34" charset="0"/>
              </a:rPr>
              <a:t>Adhoc</a:t>
            </a:r>
            <a:r>
              <a:rPr lang="en-IN" sz="2400" dirty="0">
                <a:effectLst/>
                <a:latin typeface="Myriad Pro" panose="020B0503030403020204"/>
                <a:ea typeface="Calibri" panose="020F0502020204030204" pitchFamily="34" charset="0"/>
              </a:rPr>
              <a:t> sessions held on 10</a:t>
            </a:r>
            <a:r>
              <a:rPr lang="en-IN" sz="2400" baseline="30000" dirty="0">
                <a:effectLst/>
                <a:latin typeface="Myriad Pro" panose="020B0503030403020204"/>
                <a:ea typeface="Calibri" panose="020F0502020204030204" pitchFamily="34" charset="0"/>
              </a:rPr>
              <a:t>th </a:t>
            </a:r>
            <a:r>
              <a:rPr lang="en-IN" sz="2400" dirty="0">
                <a:effectLst/>
                <a:latin typeface="Myriad Pro" panose="020B0503030403020204"/>
                <a:ea typeface="Calibri" panose="020F0502020204030204" pitchFamily="34" charset="0"/>
              </a:rPr>
              <a:t>, 12</a:t>
            </a:r>
            <a:r>
              <a:rPr lang="en-IN" sz="2400" baseline="30000" dirty="0">
                <a:effectLst/>
                <a:latin typeface="Myriad Pro" panose="020B0503030403020204"/>
                <a:ea typeface="Calibri" panose="020F0502020204030204" pitchFamily="34" charset="0"/>
              </a:rPr>
              <a:t>th</a:t>
            </a:r>
            <a:r>
              <a:rPr lang="en-IN" sz="2400" dirty="0">
                <a:effectLst/>
                <a:latin typeface="Myriad Pro" panose="020B0503030403020204"/>
                <a:ea typeface="Calibri" panose="020F0502020204030204" pitchFamily="34" charset="0"/>
              </a:rPr>
              <a:t> and 13</a:t>
            </a:r>
            <a:r>
              <a:rPr lang="en-IN" sz="2400" baseline="30000" dirty="0">
                <a:effectLst/>
                <a:latin typeface="Myriad Pro" panose="020B0503030403020204"/>
                <a:ea typeface="Calibri" panose="020F0502020204030204" pitchFamily="34" charset="0"/>
              </a:rPr>
              <a:t>th</a:t>
            </a:r>
            <a:r>
              <a:rPr lang="en-IN" sz="2400" dirty="0">
                <a:effectLst/>
                <a:latin typeface="Myriad Pro" panose="020B0503030403020204"/>
                <a:ea typeface="Calibri" panose="020F0502020204030204" pitchFamily="34" charset="0"/>
              </a:rPr>
              <a:t> (with online </a:t>
            </a:r>
            <a:r>
              <a:rPr lang="en-IN" sz="2400" dirty="0" err="1">
                <a:effectLst/>
                <a:latin typeface="Myriad Pro" panose="020B0503030403020204"/>
                <a:ea typeface="Calibri" panose="020F0502020204030204" pitchFamily="34" charset="0"/>
              </a:rPr>
              <a:t>particpation</a:t>
            </a:r>
            <a:r>
              <a:rPr lang="en-IN" sz="2400" dirty="0">
                <a:effectLst/>
                <a:latin typeface="Myriad Pro" panose="020B0503030403020204"/>
                <a:ea typeface="Calibri" panose="020F0502020204030204" pitchFamily="34" charset="0"/>
              </a:rPr>
              <a:t>)) to  discuss status of oneM2M adoption (e.g. devices and appliances, software stacks for new and existing embedded environments…) and plans for future development. </a:t>
            </a:r>
          </a:p>
          <a:p>
            <a:endParaRPr lang="en-IN" sz="2400" dirty="0">
              <a:latin typeface="Myriad Pro" panose="020B0503030403020204"/>
              <a:ea typeface="Calibri" panose="020F0502020204030204" pitchFamily="34" charset="0"/>
            </a:endParaRPr>
          </a:p>
          <a:p>
            <a:r>
              <a:rPr lang="en-IN" sz="2400" dirty="0">
                <a:effectLst/>
                <a:latin typeface="Myriad Pro" panose="020B0503030403020204"/>
                <a:ea typeface="Calibri" panose="020F0502020204030204" pitchFamily="34" charset="0"/>
              </a:rPr>
              <a:t>Non decision making sessions</a:t>
            </a:r>
          </a:p>
          <a:p>
            <a:endParaRPr lang="en-IN" sz="2400" dirty="0">
              <a:latin typeface="Myriad Pro" panose="020B0503030403020204"/>
              <a:ea typeface="Calibri" panose="020F0502020204030204" pitchFamily="34" charset="0"/>
            </a:endParaRPr>
          </a:p>
          <a:p>
            <a:r>
              <a:rPr lang="en-IN" sz="2400" dirty="0">
                <a:effectLst/>
                <a:latin typeface="Myriad Pro" panose="020B0503030403020204"/>
                <a:ea typeface="Calibri" panose="020F0502020204030204" pitchFamily="34" charset="0"/>
              </a:rPr>
              <a:t>Reference documents:</a:t>
            </a:r>
            <a:endParaRPr lang="en-IN" sz="1800" dirty="0">
              <a:effectLst/>
              <a:latin typeface="Myriad Pro" panose="020B0503030403020204"/>
              <a:ea typeface="Calibri" panose="020F0502020204030204" pitchFamily="34" charset="0"/>
            </a:endParaRPr>
          </a:p>
          <a:p>
            <a:r>
              <a:rPr lang="en-IN" dirty="0">
                <a:latin typeface="Myriad Pro" panose="020B0503030403020204"/>
                <a:ea typeface="Calibri" panose="020F0502020204030204" pitchFamily="34" charset="0"/>
                <a:hlinkClick r:id="rId3"/>
              </a:rPr>
              <a:t>MARCOM Presentation made to TP opening plenary</a:t>
            </a:r>
            <a:r>
              <a:rPr lang="en-IN" dirty="0">
                <a:latin typeface="Myriad Pro" panose="020B0503030403020204"/>
                <a:ea typeface="Calibri" panose="020F0502020204030204" pitchFamily="34" charset="0"/>
              </a:rPr>
              <a:t>,  from Bindoo Srivastava, oneM2M MARCOMS Chair</a:t>
            </a:r>
          </a:p>
          <a:p>
            <a:r>
              <a:rPr lang="en-IN" sz="1800" dirty="0">
                <a:effectLst/>
                <a:latin typeface="Myriad Pro" panose="020B0503030403020204"/>
                <a:ea typeface="Calibri" panose="020F0502020204030204" pitchFamily="34" charset="0"/>
                <a:hlinkClick r:id="rId4"/>
              </a:rPr>
              <a:t>oneM2M Development </a:t>
            </a:r>
            <a:r>
              <a:rPr lang="en-IN" dirty="0">
                <a:latin typeface="Myriad Pro" panose="020B0503030403020204"/>
                <a:ea typeface="Calibri" panose="020F0502020204030204" pitchFamily="34" charset="0"/>
                <a:hlinkClick r:id="rId4"/>
              </a:rPr>
              <a:t>and Directions</a:t>
            </a:r>
            <a:r>
              <a:rPr lang="en-IN" dirty="0">
                <a:latin typeface="Myriad Pro" panose="020B0503030403020204"/>
                <a:ea typeface="Calibri" panose="020F0502020204030204" pitchFamily="34" charset="0"/>
              </a:rPr>
              <a:t> from Prof JaeSeung Song. KETI </a:t>
            </a:r>
            <a:endParaRPr lang="en-IN" sz="1800" dirty="0">
              <a:effectLst/>
              <a:latin typeface="Myriad Pro" panose="020B0503030403020204"/>
              <a:ea typeface="Calibri" panose="020F0502020204030204" pitchFamily="34" charset="0"/>
            </a:endParaRPr>
          </a:p>
          <a:p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69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08" y="163773"/>
            <a:ext cx="10053905" cy="1173570"/>
          </a:xfrm>
        </p:spPr>
        <p:txBody>
          <a:bodyPr>
            <a:noAutofit/>
          </a:bodyPr>
          <a:lstStyle/>
          <a:p>
            <a:r>
              <a:rPr lang="en-GB" sz="4000" dirty="0"/>
              <a:t>Summary of Discussions till now - SWOT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C500696-693A-5E7E-1AF5-E0DA9A532D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448328"/>
              </p:ext>
            </p:extLst>
          </p:nvPr>
        </p:nvGraphicFramePr>
        <p:xfrm>
          <a:off x="252808" y="1160145"/>
          <a:ext cx="7352522" cy="5323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7306">
                  <a:extLst>
                    <a:ext uri="{9D8B030D-6E8A-4147-A177-3AD203B41FA5}">
                      <a16:colId xmlns:a16="http://schemas.microsoft.com/office/drawing/2014/main" val="1952943599"/>
                    </a:ext>
                  </a:extLst>
                </a:gridCol>
                <a:gridCol w="3425216">
                  <a:extLst>
                    <a:ext uri="{9D8B030D-6E8A-4147-A177-3AD203B41FA5}">
                      <a16:colId xmlns:a16="http://schemas.microsoft.com/office/drawing/2014/main" val="3263393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b="1" dirty="0">
                          <a:effectLst/>
                          <a:latin typeface="Myriad Pro" panose="020B0503030403020204"/>
                        </a:rPr>
                        <a:t>Strengths</a:t>
                      </a:r>
                      <a:r>
                        <a:rPr lang="en-IN" sz="2000" dirty="0">
                          <a:effectLst/>
                          <a:latin typeface="Myriad Pro" panose="020B0503030403020204"/>
                        </a:rPr>
                        <a:t> </a:t>
                      </a:r>
                    </a:p>
                    <a:p>
                      <a:pPr marL="0" indent="-28575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>
                          <a:effectLst/>
                          <a:latin typeface="Myriad Pro" panose="020B0503030403020204"/>
                        </a:rPr>
                        <a:t>I</a:t>
                      </a:r>
                      <a:r>
                        <a:rPr lang="en-IN" sz="2000" b="0" dirty="0">
                          <a:effectLst/>
                          <a:latin typeface="Myriad Pro" panose="020B0503030403020204"/>
                        </a:rPr>
                        <a:t>nterworking </a:t>
                      </a:r>
                    </a:p>
                    <a:p>
                      <a:pPr marL="0" indent="-28575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2000" b="0" dirty="0">
                          <a:effectLst/>
                          <a:latin typeface="Myriad Pro" panose="020B0503030403020204"/>
                        </a:rPr>
                        <a:t>Data sharing across diverse applications </a:t>
                      </a:r>
                    </a:p>
                    <a:p>
                      <a:pPr marL="0" indent="-28575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2000" b="0" dirty="0">
                          <a:effectLst/>
                          <a:latin typeface="Myriad Pro" panose="020B0503030403020204"/>
                        </a:rPr>
                        <a:t>Highly mature CORE and Rich feature set that is growing  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en-IN" sz="2000" b="0" dirty="0">
                        <a:effectLst/>
                        <a:latin typeface="Myriad Pro" panose="020B0503030403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b="1" dirty="0">
                          <a:effectLst/>
                          <a:latin typeface="Myriad Pro" panose="020B0503030403020204"/>
                        </a:rPr>
                        <a:t>Opportunities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>
                          <a:effectLst/>
                          <a:latin typeface="Myriad Pro" panose="020B0503030403020204"/>
                        </a:rPr>
                        <a:t> </a:t>
                      </a:r>
                      <a:r>
                        <a:rPr lang="en-IN" sz="2000" b="0" dirty="0">
                          <a:effectLst/>
                          <a:latin typeface="Myriad Pro" panose="020B0503030403020204"/>
                        </a:rPr>
                        <a:t>SMART CITIES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2000" b="0" dirty="0">
                          <a:effectLst/>
                          <a:latin typeface="Myriad Pro" panose="020B0503030403020204"/>
                        </a:rPr>
                        <a:t>Smart cities want to monetise their data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2000" b="0" dirty="0">
                          <a:effectLst/>
                          <a:latin typeface="Myriad Pro" panose="020B0503030403020204"/>
                        </a:rPr>
                        <a:t>Scalability support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  <a:latin typeface="Myriad Pro" panose="020B0503030403020204"/>
                        </a:rPr>
                        <a:t> </a:t>
                      </a:r>
                      <a:endParaRPr lang="en-IN" sz="2000" dirty="0">
                        <a:effectLst/>
                        <a:latin typeface="Myriad Pro" panose="020B0503030403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22224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dirty="0">
                          <a:effectLst/>
                          <a:latin typeface="Myriad Pro" panose="020B0503030403020204"/>
                        </a:rPr>
                        <a:t>Weaknesses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2000" b="0" dirty="0">
                          <a:effectLst/>
                          <a:latin typeface="Myriad Pro" panose="020B0503030403020204"/>
                        </a:rPr>
                        <a:t>Poor Visibility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2000" b="0" dirty="0">
                          <a:effectLst/>
                          <a:latin typeface="Myriad Pro" panose="020B0503030403020204"/>
                        </a:rPr>
                        <a:t>oneM2M may have been implemented  but not being declared</a:t>
                      </a:r>
                      <a:endParaRPr lang="en-IN" sz="2000" dirty="0">
                        <a:effectLst/>
                        <a:latin typeface="Myriad Pro" panose="020B0503030403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000" b="1" dirty="0">
                          <a:solidFill>
                            <a:schemeClr val="bg1"/>
                          </a:solidFill>
                          <a:effectLst/>
                          <a:latin typeface="Myriad Pro" panose="020B0503030403020204"/>
                        </a:rPr>
                        <a:t>Threats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>
                          <a:solidFill>
                            <a:schemeClr val="bg1"/>
                          </a:solidFill>
                          <a:effectLst/>
                          <a:latin typeface="Myriad Pro" panose="020B0503030403020204"/>
                        </a:rPr>
                        <a:t>Offerings from Big players – end to end even if walled garden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>
                          <a:solidFill>
                            <a:schemeClr val="bg1"/>
                          </a:solidFill>
                          <a:effectLst/>
                          <a:latin typeface="Myriad Pro" panose="020B0503030403020204"/>
                        </a:rPr>
                        <a:t>Competition- other forums, Service Providers owned platforms 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en-IN" sz="2000" dirty="0">
                        <a:solidFill>
                          <a:schemeClr val="bg1"/>
                        </a:solidFill>
                        <a:effectLst/>
                        <a:latin typeface="Myriad Pro" panose="020B050303040302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631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2682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45CA10E-C5CB-76E2-37BC-913B4B7EDC1C}"/>
              </a:ext>
            </a:extLst>
          </p:cNvPr>
          <p:cNvSpPr txBox="1"/>
          <p:nvPr/>
        </p:nvSpPr>
        <p:spPr>
          <a:xfrm>
            <a:off x="8360229" y="1642188"/>
            <a:ext cx="3337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latin typeface="Myriad Pro" panose="020B0503030403020204"/>
              </a:rPr>
              <a:t>Experiences gained from engagements in LATAM, Japan, Korea, India were shared</a:t>
            </a:r>
          </a:p>
        </p:txBody>
      </p:sp>
    </p:spTree>
    <p:extLst>
      <p:ext uri="{BB962C8B-B14F-4D97-AF65-F5344CB8AC3E}">
        <p14:creationId xmlns:p14="http://schemas.microsoft.com/office/powerpoint/2010/main" val="3658773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08" y="163773"/>
            <a:ext cx="10053905" cy="1173570"/>
          </a:xfrm>
        </p:spPr>
        <p:txBody>
          <a:bodyPr>
            <a:noAutofit/>
          </a:bodyPr>
          <a:lstStyle/>
          <a:p>
            <a:r>
              <a:rPr lang="en-GB" sz="4000" dirty="0"/>
              <a:t>Summary of Discussions – suggestions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DD4900-2218-E3B2-DE64-975A99E583CD}"/>
              </a:ext>
            </a:extLst>
          </p:cNvPr>
          <p:cNvSpPr txBox="1"/>
          <p:nvPr/>
        </p:nvSpPr>
        <p:spPr>
          <a:xfrm>
            <a:off x="458080" y="1337343"/>
            <a:ext cx="11239548" cy="4811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N" sz="2000" dirty="0">
                <a:effectLst/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Engage with Policy makers/Govts. to mandate Standards (that support interworking) for applications : MRO/Associate Member options?</a:t>
            </a:r>
            <a:endParaRPr lang="en-IN" sz="2000" dirty="0">
              <a:latin typeface="Myriad Pro" panose="020B0503030403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N" sz="2000" dirty="0">
                <a:effectLst/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Speaking slots in ITU-T SG20? 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N" sz="2000" dirty="0">
                <a:effectLst/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Engage with ISO/IEC JTC1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IN" sz="2000" dirty="0">
              <a:effectLst/>
              <a:latin typeface="Myriad Pro" panose="020B0503030403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N" sz="2000" dirty="0">
                <a:effectLst/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Leverage Industry Days – recast to engage users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N" sz="2000" dirty="0">
                <a:effectLst/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Consider </a:t>
            </a:r>
            <a:r>
              <a:rPr lang="en-IN" sz="2000" dirty="0"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organising a oneM2M Flagship</a:t>
            </a:r>
            <a:r>
              <a:rPr lang="en-IN" sz="2000"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/branded </a:t>
            </a:r>
            <a:r>
              <a:rPr lang="en-IN" sz="2000">
                <a:effectLst/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Event</a:t>
            </a:r>
            <a:endParaRPr lang="en-IN" sz="2000" dirty="0">
              <a:effectLst/>
              <a:latin typeface="Myriad Pro" panose="020B0503030403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n-IN" sz="2000" dirty="0">
                <a:effectLst/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N" sz="2000" dirty="0">
                <a:effectLst/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IoT 2.0 – concept 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IN" sz="2000" dirty="0">
                <a:effectLst/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Consumer IoT </a:t>
            </a:r>
            <a:r>
              <a:rPr lang="en-IN" sz="2000" dirty="0"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is a focus topic </a:t>
            </a:r>
            <a:r>
              <a:rPr lang="en-IN" sz="2000" dirty="0">
                <a:effectLst/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of interest among stakeholders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IN" sz="2000" dirty="0"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Data privacy and security</a:t>
            </a:r>
            <a:endParaRPr lang="en-IN" sz="2000" dirty="0">
              <a:effectLst/>
              <a:latin typeface="Myriad Pro" panose="020B0503030403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N" sz="2000" dirty="0"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Focus only on select items to best utilise limited resources</a:t>
            </a:r>
            <a:endParaRPr lang="en-IN" sz="2000" dirty="0">
              <a:effectLst/>
              <a:latin typeface="Myriad Pro" panose="020B0503030403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N" sz="2000" dirty="0">
                <a:effectLst/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Pro-active marketing: Go directly to Smart Cities</a:t>
            </a:r>
          </a:p>
          <a:p>
            <a:endParaRPr lang="en-IN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56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08" y="163773"/>
            <a:ext cx="10053905" cy="1173570"/>
          </a:xfrm>
        </p:spPr>
        <p:txBody>
          <a:bodyPr>
            <a:noAutofit/>
          </a:bodyPr>
          <a:lstStyle/>
          <a:p>
            <a:r>
              <a:rPr lang="en-GB" sz="4000" dirty="0"/>
              <a:t>Summary of Discussions – suggestions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DD4900-2218-E3B2-DE64-975A99E583CD}"/>
              </a:ext>
            </a:extLst>
          </p:cNvPr>
          <p:cNvSpPr txBox="1"/>
          <p:nvPr/>
        </p:nvSpPr>
        <p:spPr>
          <a:xfrm>
            <a:off x="458080" y="1337343"/>
            <a:ext cx="11239548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b="1" dirty="0">
                <a:effectLst/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Develop oneM2M Talent Pool: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en-IN" sz="2000" b="1" dirty="0">
              <a:effectLst/>
              <a:latin typeface="Myriad Pro" panose="020B0503030403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IN" sz="2000" dirty="0"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Engage with interested entities discovered in the earlier IoT/oneM2M events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en-IN" sz="2000" dirty="0">
              <a:effectLst/>
              <a:latin typeface="Myriad Pro" panose="020B0503030403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IN" sz="2000" dirty="0">
                <a:effectLst/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 Learning materials </a:t>
            </a:r>
          </a:p>
          <a:p>
            <a:pPr marL="1257300" lvl="2" indent="-342900">
              <a:buFont typeface="Symbol" panose="05050102010706020507" pitchFamily="18" charset="2"/>
              <a:buChar char=""/>
            </a:pPr>
            <a:r>
              <a:rPr lang="en-IN" sz="2000" dirty="0">
                <a:effectLst/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short tutorials being developed by Andreas Kraft –Ken; </a:t>
            </a:r>
          </a:p>
          <a:p>
            <a:pPr marL="1257300" lvl="2" indent="-342900">
              <a:buFont typeface="Symbol" panose="05050102010706020507" pitchFamily="18" charset="2"/>
              <a:buChar char=""/>
            </a:pPr>
            <a:r>
              <a:rPr lang="en-IN" sz="2000" dirty="0"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oneM2M “handbook” by TTA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en-IN" sz="2000" dirty="0">
              <a:effectLst/>
              <a:latin typeface="Myriad Pro" panose="020B0503030403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IN" sz="2000" dirty="0">
                <a:effectLst/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Documentation – </a:t>
            </a:r>
          </a:p>
          <a:p>
            <a:pPr marL="1257300" lvl="2" indent="-342900">
              <a:buFont typeface="Symbol" panose="05050102010706020507" pitchFamily="18" charset="2"/>
              <a:buChar char=""/>
            </a:pPr>
            <a:r>
              <a:rPr lang="en-IN" sz="2000" dirty="0">
                <a:effectLst/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Make it easy for Developers to read the specs – like referencing to specific sections in docs.</a:t>
            </a:r>
          </a:p>
          <a:p>
            <a:pPr marL="1257300" lvl="2" indent="-342900">
              <a:buFont typeface="Symbol" panose="05050102010706020507" pitchFamily="18" charset="2"/>
              <a:buChar char=""/>
            </a:pPr>
            <a:r>
              <a:rPr lang="en-IN" sz="2000" dirty="0">
                <a:latin typeface="Myriad Pro" panose="020B0503030403020204"/>
                <a:ea typeface="Calibri" panose="020F0502020204030204" pitchFamily="34" charset="0"/>
                <a:cs typeface="Times New Roman" panose="02020603050405020304" pitchFamily="18" charset="0"/>
              </a:rPr>
              <a:t>Consider using tools that support editing and version management – with integrity checks et al to prevent errors introduced in manual </a:t>
            </a:r>
            <a:endParaRPr lang="en-IN" sz="2000" dirty="0">
              <a:effectLst/>
              <a:latin typeface="Myriad Pro" panose="020B0503030403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IN" sz="1800" dirty="0">
              <a:effectLst/>
              <a:latin typeface="Myriad Pro" panose="020B050303040302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863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7FFBE-7149-42D9-BA4C-ACF5D75DA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8A4AEA69-E0E4-4489-A393-B82BB813206E}"/>
              </a:ext>
            </a:extLst>
          </p:cNvPr>
          <p:cNvSpPr txBox="1">
            <a:spLocks/>
          </p:cNvSpPr>
          <p:nvPr/>
        </p:nvSpPr>
        <p:spPr>
          <a:xfrm>
            <a:off x="825688" y="3185195"/>
            <a:ext cx="10540621" cy="962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63133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en-US" sz="5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93886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3686</TotalTime>
  <Words>459</Words>
  <Application>Microsoft Office PowerPoint</Application>
  <PresentationFormat>Widescreen</PresentationFormat>
  <Paragraphs>80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Myriad Pro</vt:lpstr>
      <vt:lpstr>Myriad Pro Light</vt:lpstr>
      <vt:lpstr>Symbol</vt:lpstr>
      <vt:lpstr>Office Theme</vt:lpstr>
      <vt:lpstr>TP-MARCOM Adhoc for TP#54 Closing Plenary</vt:lpstr>
      <vt:lpstr>Background: MARCOM suggested Introspection</vt:lpstr>
      <vt:lpstr>TP54-MARCOM Adhoc discussion</vt:lpstr>
      <vt:lpstr>Summary of Discussions till now - SWOT</vt:lpstr>
      <vt:lpstr>Summary of Discussions – suggestions</vt:lpstr>
      <vt:lpstr>Summary of Discussions – suggestions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Marcom 88</dc:title>
  <dc:creator>Hollie-May Auburn</dc:creator>
  <cp:lastModifiedBy>Bindoo Srivastava</cp:lastModifiedBy>
  <cp:revision>215</cp:revision>
  <dcterms:created xsi:type="dcterms:W3CDTF">2020-05-22T10:29:25Z</dcterms:created>
  <dcterms:modified xsi:type="dcterms:W3CDTF">2022-05-13T12:48:22Z</dcterms:modified>
</cp:coreProperties>
</file>