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8" r:id="rId2"/>
    <p:sldId id="295" r:id="rId3"/>
    <p:sldId id="297" r:id="rId4"/>
    <p:sldId id="298" r:id="rId5"/>
    <p:sldId id="299" r:id="rId6"/>
    <p:sldId id="302" r:id="rId7"/>
    <p:sldId id="303" r:id="rId8"/>
    <p:sldId id="313" r:id="rId9"/>
    <p:sldId id="30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7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Pro" panose="020B050303040302020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7607" autoAdjust="0"/>
  </p:normalViewPr>
  <p:slideViewPr>
    <p:cSldViewPr snapToGrid="0">
      <p:cViewPr varScale="1">
        <p:scale>
          <a:sx n="61" d="100"/>
          <a:sy n="61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Architect</c:v>
                </c:pt>
                <c:pt idx="1">
                  <c:v>Executive Team</c:v>
                </c:pt>
                <c:pt idx="2">
                  <c:v>Director</c:v>
                </c:pt>
                <c:pt idx="3">
                  <c:v>EVP/SVP/VP/AVP</c:v>
                </c:pt>
                <c:pt idx="4">
                  <c:v>Manager</c:v>
                </c:pt>
                <c:pt idx="5">
                  <c:v>Retired</c:v>
                </c:pt>
                <c:pt idx="6">
                  <c:v>Staff</c:v>
                </c:pt>
                <c:pt idx="7">
                  <c:v>Student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</c:v>
                </c:pt>
                <c:pt idx="4">
                  <c:v>12</c:v>
                </c:pt>
                <c:pt idx="5">
                  <c:v>2</c:v>
                </c:pt>
                <c:pt idx="6">
                  <c:v>25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C-4D6F-8F24-208B979F6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6385631"/>
        <c:axId val="906386047"/>
      </c:barChart>
      <c:catAx>
        <c:axId val="90638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86047"/>
        <c:crosses val="autoZero"/>
        <c:auto val="1"/>
        <c:lblAlgn val="ctr"/>
        <c:lblOffset val="100"/>
        <c:noMultiLvlLbl val="0"/>
      </c:catAx>
      <c:valAx>
        <c:axId val="906386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85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mmm\-yy</c:formatCode>
                <c:ptCount val="15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  <c:pt idx="12">
                  <c:v>399</c:v>
                </c:pt>
                <c:pt idx="13">
                  <c:v>202</c:v>
                </c:pt>
                <c:pt idx="1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F-46E4-A0C2-241EB3F47C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Unique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mmm\-yy</c:formatCode>
                <c:ptCount val="15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</c:numCache>
            </c:numRef>
          </c:cat>
          <c:val>
            <c:numRef>
              <c:f>Sheet1!$B$2:$B$16</c:f>
              <c:numCache>
                <c:formatCode>mmm\-yy</c:formatCode>
                <c:ptCount val="15"/>
                <c:pt idx="0" formatCode="General">
                  <c:v>2239</c:v>
                </c:pt>
                <c:pt idx="1">
                  <c:v>2293</c:v>
                </c:pt>
                <c:pt idx="2" formatCode="General">
                  <c:v>1946</c:v>
                </c:pt>
                <c:pt idx="3" formatCode="General">
                  <c:v>1886</c:v>
                </c:pt>
                <c:pt idx="4" formatCode="General">
                  <c:v>2197</c:v>
                </c:pt>
                <c:pt idx="5" formatCode="General">
                  <c:v>2030</c:v>
                </c:pt>
                <c:pt idx="6" formatCode="General">
                  <c:v>1671</c:v>
                </c:pt>
                <c:pt idx="7" formatCode="General">
                  <c:v>1547</c:v>
                </c:pt>
                <c:pt idx="8" formatCode="General">
                  <c:v>1529</c:v>
                </c:pt>
                <c:pt idx="9" formatCode="General">
                  <c:v>1684</c:v>
                </c:pt>
                <c:pt idx="10" formatCode="General">
                  <c:v>1783</c:v>
                </c:pt>
                <c:pt idx="11" formatCode="General">
                  <c:v>2188</c:v>
                </c:pt>
                <c:pt idx="12" formatCode="General">
                  <c:v>1943</c:v>
                </c:pt>
                <c:pt idx="13" formatCode="General">
                  <c:v>721</c:v>
                </c:pt>
                <c:pt idx="14" formatCode="General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2-4E39-B945-CD8EA92F9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IN" sz="1200" b="0" i="0" baseline="0" dirty="0">
                <a:effectLst/>
                <a:latin typeface="Myriad Pro" panose="020B0503030403020204" charset="0"/>
              </a:rPr>
              <a:t>Top 10 countries from where people visited the website</a:t>
            </a:r>
            <a:endParaRPr lang="en-IN" sz="1400" dirty="0">
              <a:effectLst/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76287974252535E-2"/>
          <c:y val="0.15830232031698654"/>
          <c:w val="0.9149694637966298"/>
          <c:h val="0.501668683640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1-417F-9891-D987BC20C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1-417F-9891-D987BC20C5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677</c:v>
                </c:pt>
                <c:pt idx="1">
                  <c:v>306</c:v>
                </c:pt>
                <c:pt idx="2">
                  <c:v>195</c:v>
                </c:pt>
                <c:pt idx="3">
                  <c:v>82</c:v>
                </c:pt>
                <c:pt idx="4">
                  <c:v>68</c:v>
                </c:pt>
                <c:pt idx="5">
                  <c:v>43</c:v>
                </c:pt>
                <c:pt idx="6">
                  <c:v>55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29</c:v>
                </c:pt>
                <c:pt idx="11">
                  <c:v>0</c:v>
                </c:pt>
                <c:pt idx="1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1-417F-9891-D987BC20C5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Aug'22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524</c:v>
                </c:pt>
                <c:pt idx="1">
                  <c:v>228</c:v>
                </c:pt>
                <c:pt idx="2">
                  <c:v>215</c:v>
                </c:pt>
                <c:pt idx="3">
                  <c:v>260</c:v>
                </c:pt>
                <c:pt idx="4">
                  <c:v>53</c:v>
                </c:pt>
                <c:pt idx="5">
                  <c:v>75</c:v>
                </c:pt>
                <c:pt idx="6">
                  <c:v>61</c:v>
                </c:pt>
                <c:pt idx="7">
                  <c:v>46</c:v>
                </c:pt>
                <c:pt idx="8">
                  <c:v>0</c:v>
                </c:pt>
                <c:pt idx="9">
                  <c:v>0</c:v>
                </c:pt>
                <c:pt idx="10">
                  <c:v>65</c:v>
                </c:pt>
                <c:pt idx="11">
                  <c:v>33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71-417F-9891-D987BC20C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em2m.org/index.php?title=OneM2M_Tutorials_using_Jupyter_Notebooks" TargetMode="External"/><Relationship Id="rId2" Type="http://schemas.openxmlformats.org/officeDocument/2006/relationships/hyperlink" Target="https://www.youtube.com/c/Onem2mOrg/videos" TargetMode="External"/><Relationship Id="rId1" Type="http://schemas.openxmlformats.org/officeDocument/2006/relationships/hyperlink" Target="https://www.onem2m.org/resource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em2m.org/index.php?title=OneM2M_Tutorials_using_Jupyter_Notebooks" TargetMode="External"/><Relationship Id="rId2" Type="http://schemas.openxmlformats.org/officeDocument/2006/relationships/hyperlink" Target="https://www.youtube.com/c/Onem2mOrg/videos" TargetMode="External"/><Relationship Id="rId1" Type="http://schemas.openxmlformats.org/officeDocument/2006/relationships/hyperlink" Target="https://www.onem2m.org/resourc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F8486-5A35-4BAA-B906-BA64C94A58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ABD0D-AB1C-4E83-81AD-FE2A30A3D60D}">
      <dgm:prSet/>
      <dgm:spPr/>
      <dgm:t>
        <a:bodyPr/>
        <a:lstStyle/>
        <a:p>
          <a:r>
            <a:rPr lang="en-US" dirty="0"/>
            <a:t>Series of introductory hands-on tutorials to various oneM2M concepts, resource types and requests.</a:t>
          </a:r>
        </a:p>
      </dgm:t>
    </dgm:pt>
    <dgm:pt modelId="{0F862C59-E270-449F-B4ED-2318396D4B5C}" type="parTrans" cxnId="{10DBBBBA-8F2C-48BA-81F1-EDBD3EDD391F}">
      <dgm:prSet/>
      <dgm:spPr/>
      <dgm:t>
        <a:bodyPr/>
        <a:lstStyle/>
        <a:p>
          <a:endParaRPr lang="en-US"/>
        </a:p>
      </dgm:t>
    </dgm:pt>
    <dgm:pt modelId="{BDB6105E-9B3C-4710-8B44-43556D5ADCCC}" type="sibTrans" cxnId="{10DBBBBA-8F2C-48BA-81F1-EDBD3EDD391F}">
      <dgm:prSet/>
      <dgm:spPr/>
      <dgm:t>
        <a:bodyPr/>
        <a:lstStyle/>
        <a:p>
          <a:endParaRPr lang="en-US"/>
        </a:p>
      </dgm:t>
    </dgm:pt>
    <dgm:pt modelId="{4FE63D14-3890-4EE1-9458-292A9C911D5C}">
      <dgm:prSet/>
      <dgm:spPr/>
      <dgm:t>
        <a:bodyPr/>
        <a:lstStyle/>
        <a:p>
          <a:r>
            <a:rPr lang="en-US" dirty="0"/>
            <a:t>Tutorials available@</a:t>
          </a:r>
        </a:p>
      </dgm:t>
    </dgm:pt>
    <dgm:pt modelId="{CC7E3FE9-A06A-493D-9AC1-F86C51FB9BCF}" type="parTrans" cxnId="{92BC368D-A8E3-492A-B4A7-E2D3837EEBA7}">
      <dgm:prSet/>
      <dgm:spPr/>
      <dgm:t>
        <a:bodyPr/>
        <a:lstStyle/>
        <a:p>
          <a:endParaRPr lang="en-US"/>
        </a:p>
      </dgm:t>
    </dgm:pt>
    <dgm:pt modelId="{E4A6BE1B-5DA1-4930-8DE4-E8E366EAF177}" type="sibTrans" cxnId="{92BC368D-A8E3-492A-B4A7-E2D3837EEBA7}">
      <dgm:prSet/>
      <dgm:spPr/>
      <dgm:t>
        <a:bodyPr/>
        <a:lstStyle/>
        <a:p>
          <a:endParaRPr lang="en-US"/>
        </a:p>
      </dgm:t>
    </dgm:pt>
    <dgm:pt modelId="{098300FD-E8B9-4491-A96C-B1DBB07F8D39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oneM2M</a:t>
          </a:r>
          <a:endParaRPr lang="en-US"/>
        </a:p>
      </dgm:t>
    </dgm:pt>
    <dgm:pt modelId="{03CDD143-3EE6-4ACA-A76E-ACC08E938A5A}" type="parTrans" cxnId="{94E64B9A-B353-467E-B958-D6F82ABE1A86}">
      <dgm:prSet/>
      <dgm:spPr/>
      <dgm:t>
        <a:bodyPr/>
        <a:lstStyle/>
        <a:p>
          <a:endParaRPr lang="en-US"/>
        </a:p>
      </dgm:t>
    </dgm:pt>
    <dgm:pt modelId="{0D00A6E7-9945-4506-A965-395DD5E31073}" type="sibTrans" cxnId="{94E64B9A-B353-467E-B958-D6F82ABE1A86}">
      <dgm:prSet/>
      <dgm:spPr/>
      <dgm:t>
        <a:bodyPr/>
        <a:lstStyle/>
        <a:p>
          <a:endParaRPr lang="en-US"/>
        </a:p>
      </dgm:t>
    </dgm:pt>
    <dgm:pt modelId="{40874C49-86BD-4869-BEA2-A34CFFAD73BE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YouTube</a:t>
          </a:r>
          <a:endParaRPr lang="en-US"/>
        </a:p>
      </dgm:t>
    </dgm:pt>
    <dgm:pt modelId="{929E930C-C038-4B96-9D6E-5622E289ED6B}" type="parTrans" cxnId="{4C9CABDF-89AF-4370-BF52-D5C9F7EC9860}">
      <dgm:prSet/>
      <dgm:spPr/>
      <dgm:t>
        <a:bodyPr/>
        <a:lstStyle/>
        <a:p>
          <a:endParaRPr lang="en-US"/>
        </a:p>
      </dgm:t>
    </dgm:pt>
    <dgm:pt modelId="{A75F3D75-ABBE-4B08-B3E3-D35042A05D95}" type="sibTrans" cxnId="{4C9CABDF-89AF-4370-BF52-D5C9F7EC9860}">
      <dgm:prSet/>
      <dgm:spPr/>
      <dgm:t>
        <a:bodyPr/>
        <a:lstStyle/>
        <a:p>
          <a:endParaRPr lang="en-US"/>
        </a:p>
      </dgm:t>
    </dgm:pt>
    <dgm:pt modelId="{FA3CF1A2-5508-4AAF-B8C7-DC68BFF465C9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WiKi</a:t>
          </a:r>
          <a:endParaRPr lang="en-US"/>
        </a:p>
      </dgm:t>
    </dgm:pt>
    <dgm:pt modelId="{65FC0C62-69B8-4866-9A7D-069DA98AF318}" type="parTrans" cxnId="{09967A42-AD4C-4E98-A3D4-89077BB3937C}">
      <dgm:prSet/>
      <dgm:spPr/>
      <dgm:t>
        <a:bodyPr/>
        <a:lstStyle/>
        <a:p>
          <a:endParaRPr lang="en-US"/>
        </a:p>
      </dgm:t>
    </dgm:pt>
    <dgm:pt modelId="{33D453A3-41C1-4FDA-A85B-72AA14148FA0}" type="sibTrans" cxnId="{09967A42-AD4C-4E98-A3D4-89077BB3937C}">
      <dgm:prSet/>
      <dgm:spPr/>
      <dgm:t>
        <a:bodyPr/>
        <a:lstStyle/>
        <a:p>
          <a:endParaRPr lang="en-US"/>
        </a:p>
      </dgm:t>
    </dgm:pt>
    <dgm:pt modelId="{7979396D-A83F-474E-9416-B3C3408680D3}" type="pres">
      <dgm:prSet presAssocID="{4E2F8486-5A35-4BAA-B906-BA64C94A5868}" presName="linear" presStyleCnt="0">
        <dgm:presLayoutVars>
          <dgm:animLvl val="lvl"/>
          <dgm:resizeHandles val="exact"/>
        </dgm:presLayoutVars>
      </dgm:prSet>
      <dgm:spPr/>
    </dgm:pt>
    <dgm:pt modelId="{5EB68757-2CFB-42E5-B1A7-62AABD9D625D}" type="pres">
      <dgm:prSet presAssocID="{C21ABD0D-AB1C-4E83-81AD-FE2A30A3D6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FC0951-D1EF-455A-BFE5-FE48A138C3B3}" type="pres">
      <dgm:prSet presAssocID="{BDB6105E-9B3C-4710-8B44-43556D5ADCCC}" presName="spacer" presStyleCnt="0"/>
      <dgm:spPr/>
    </dgm:pt>
    <dgm:pt modelId="{A8B4AF2A-7C03-48AF-88A8-9D066B9B6F7F}" type="pres">
      <dgm:prSet presAssocID="{4FE63D14-3890-4EE1-9458-292A9C911D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D9D16F-6A4F-42F6-AD99-2ADD119EC4E3}" type="pres">
      <dgm:prSet presAssocID="{4FE63D14-3890-4EE1-9458-292A9C911D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6698826-EC4A-4773-929E-B38C3288BCA0}" type="presOf" srcId="{40874C49-86BD-4869-BEA2-A34CFFAD73BE}" destId="{C4D9D16F-6A4F-42F6-AD99-2ADD119EC4E3}" srcOrd="0" destOrd="1" presId="urn:microsoft.com/office/officeart/2005/8/layout/vList2"/>
    <dgm:cxn modelId="{09967A42-AD4C-4E98-A3D4-89077BB3937C}" srcId="{4FE63D14-3890-4EE1-9458-292A9C911D5C}" destId="{FA3CF1A2-5508-4AAF-B8C7-DC68BFF465C9}" srcOrd="2" destOrd="0" parTransId="{65FC0C62-69B8-4866-9A7D-069DA98AF318}" sibTransId="{33D453A3-41C1-4FDA-A85B-72AA14148FA0}"/>
    <dgm:cxn modelId="{1FECD374-B161-4506-A8E0-221605A87B80}" type="presOf" srcId="{C21ABD0D-AB1C-4E83-81AD-FE2A30A3D60D}" destId="{5EB68757-2CFB-42E5-B1A7-62AABD9D625D}" srcOrd="0" destOrd="0" presId="urn:microsoft.com/office/officeart/2005/8/layout/vList2"/>
    <dgm:cxn modelId="{92BC368D-A8E3-492A-B4A7-E2D3837EEBA7}" srcId="{4E2F8486-5A35-4BAA-B906-BA64C94A5868}" destId="{4FE63D14-3890-4EE1-9458-292A9C911D5C}" srcOrd="1" destOrd="0" parTransId="{CC7E3FE9-A06A-493D-9AC1-F86C51FB9BCF}" sibTransId="{E4A6BE1B-5DA1-4930-8DE4-E8E366EAF177}"/>
    <dgm:cxn modelId="{4295BC96-84C3-46C0-9995-020674EBFA33}" type="presOf" srcId="{098300FD-E8B9-4491-A96C-B1DBB07F8D39}" destId="{C4D9D16F-6A4F-42F6-AD99-2ADD119EC4E3}" srcOrd="0" destOrd="0" presId="urn:microsoft.com/office/officeart/2005/8/layout/vList2"/>
    <dgm:cxn modelId="{94E64B9A-B353-467E-B958-D6F82ABE1A86}" srcId="{4FE63D14-3890-4EE1-9458-292A9C911D5C}" destId="{098300FD-E8B9-4491-A96C-B1DBB07F8D39}" srcOrd="0" destOrd="0" parTransId="{03CDD143-3EE6-4ACA-A76E-ACC08E938A5A}" sibTransId="{0D00A6E7-9945-4506-A965-395DD5E31073}"/>
    <dgm:cxn modelId="{75A9CF9D-6DF0-4798-9F0D-671CCA247BBB}" type="presOf" srcId="{4FE63D14-3890-4EE1-9458-292A9C911D5C}" destId="{A8B4AF2A-7C03-48AF-88A8-9D066B9B6F7F}" srcOrd="0" destOrd="0" presId="urn:microsoft.com/office/officeart/2005/8/layout/vList2"/>
    <dgm:cxn modelId="{E0D27AB3-65EA-4F77-9F15-56B5F99B2AA7}" type="presOf" srcId="{FA3CF1A2-5508-4AAF-B8C7-DC68BFF465C9}" destId="{C4D9D16F-6A4F-42F6-AD99-2ADD119EC4E3}" srcOrd="0" destOrd="2" presId="urn:microsoft.com/office/officeart/2005/8/layout/vList2"/>
    <dgm:cxn modelId="{10DBBBBA-8F2C-48BA-81F1-EDBD3EDD391F}" srcId="{4E2F8486-5A35-4BAA-B906-BA64C94A5868}" destId="{C21ABD0D-AB1C-4E83-81AD-FE2A30A3D60D}" srcOrd="0" destOrd="0" parTransId="{0F862C59-E270-449F-B4ED-2318396D4B5C}" sibTransId="{BDB6105E-9B3C-4710-8B44-43556D5ADCCC}"/>
    <dgm:cxn modelId="{F9DF0CDD-DC3A-4C88-BC39-645E988BAA2C}" type="presOf" srcId="{4E2F8486-5A35-4BAA-B906-BA64C94A5868}" destId="{7979396D-A83F-474E-9416-B3C3408680D3}" srcOrd="0" destOrd="0" presId="urn:microsoft.com/office/officeart/2005/8/layout/vList2"/>
    <dgm:cxn modelId="{4C9CABDF-89AF-4370-BF52-D5C9F7EC9860}" srcId="{4FE63D14-3890-4EE1-9458-292A9C911D5C}" destId="{40874C49-86BD-4869-BEA2-A34CFFAD73BE}" srcOrd="1" destOrd="0" parTransId="{929E930C-C038-4B96-9D6E-5622E289ED6B}" sibTransId="{A75F3D75-ABBE-4B08-B3E3-D35042A05D95}"/>
    <dgm:cxn modelId="{E3FE2FC1-BDE5-4413-8D54-232A28A6B052}" type="presParOf" srcId="{7979396D-A83F-474E-9416-B3C3408680D3}" destId="{5EB68757-2CFB-42E5-B1A7-62AABD9D625D}" srcOrd="0" destOrd="0" presId="urn:microsoft.com/office/officeart/2005/8/layout/vList2"/>
    <dgm:cxn modelId="{A5D57BBE-6CF5-461F-92A7-DAACB85CC744}" type="presParOf" srcId="{7979396D-A83F-474E-9416-B3C3408680D3}" destId="{9CFC0951-D1EF-455A-BFE5-FE48A138C3B3}" srcOrd="1" destOrd="0" presId="urn:microsoft.com/office/officeart/2005/8/layout/vList2"/>
    <dgm:cxn modelId="{B8993790-EAD7-46D0-8C27-E5CAAE6F8F93}" type="presParOf" srcId="{7979396D-A83F-474E-9416-B3C3408680D3}" destId="{A8B4AF2A-7C03-48AF-88A8-9D066B9B6F7F}" srcOrd="2" destOrd="0" presId="urn:microsoft.com/office/officeart/2005/8/layout/vList2"/>
    <dgm:cxn modelId="{35FC7CB8-51C2-4CE7-B6AE-293C7A6E4D55}" type="presParOf" srcId="{7979396D-A83F-474E-9416-B3C3408680D3}" destId="{C4D9D16F-6A4F-42F6-AD99-2ADD119EC4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68757-2CFB-42E5-B1A7-62AABD9D625D}">
      <dsp:nvSpPr>
        <dsp:cNvPr id="0" name=""/>
        <dsp:cNvSpPr/>
      </dsp:nvSpPr>
      <dsp:spPr>
        <a:xfrm>
          <a:off x="0" y="66414"/>
          <a:ext cx="2751846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Series of introductory hands-on tutorials to various oneM2M concepts, resource types and requests.</a:t>
          </a:r>
        </a:p>
      </dsp:txBody>
      <dsp:txXfrm>
        <a:off x="84530" y="150944"/>
        <a:ext cx="2582786" cy="1562540"/>
      </dsp:txXfrm>
    </dsp:sp>
    <dsp:sp modelId="{A8B4AF2A-7C03-48AF-88A8-9D066B9B6F7F}">
      <dsp:nvSpPr>
        <dsp:cNvPr id="0" name=""/>
        <dsp:cNvSpPr/>
      </dsp:nvSpPr>
      <dsp:spPr>
        <a:xfrm>
          <a:off x="0" y="1855615"/>
          <a:ext cx="2751846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Tutorials available@</a:t>
          </a:r>
        </a:p>
      </dsp:txBody>
      <dsp:txXfrm>
        <a:off x="84530" y="1940145"/>
        <a:ext cx="2582786" cy="1562540"/>
      </dsp:txXfrm>
    </dsp:sp>
    <dsp:sp modelId="{C4D9D16F-6A4F-42F6-AD99-2ADD119EC4E3}">
      <dsp:nvSpPr>
        <dsp:cNvPr id="0" name=""/>
        <dsp:cNvSpPr/>
      </dsp:nvSpPr>
      <dsp:spPr>
        <a:xfrm>
          <a:off x="0" y="3587215"/>
          <a:ext cx="2751846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hlinkClick xmlns:r="http://schemas.openxmlformats.org/officeDocument/2006/relationships" r:id="rId1"/>
            </a:rPr>
            <a:t>oneM2M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hlinkClick xmlns:r="http://schemas.openxmlformats.org/officeDocument/2006/relationships" r:id="rId2"/>
            </a:rPr>
            <a:t>YouTube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hlinkClick xmlns:r="http://schemas.openxmlformats.org/officeDocument/2006/relationships" r:id="rId3"/>
            </a:rPr>
            <a:t>WiKi</a:t>
          </a:r>
          <a:endParaRPr lang="en-US" sz="1600" kern="1200"/>
        </a:p>
      </dsp:txBody>
      <dsp:txXfrm>
        <a:off x="0" y="3587215"/>
        <a:ext cx="2751846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Articles – </a:t>
            </a:r>
          </a:p>
          <a:p>
            <a:pPr marL="228600" indent="-228600">
              <a:buAutoNum type="arabicPeriod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Pipeline Magazine - Making IoT Intelligent (https://pipelinepub.com/IoT-2022/intelligent-IoT-systems)</a:t>
            </a:r>
          </a:p>
          <a:p>
            <a:pPr marL="228600" indent="-228600"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ETSI Enjoy: Standards to Support AI/ML Services (By JaeSeung Song) (https://www.etsi.org/e-brochure/Magazine/July-2022/mobile/index.html#p=22)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69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401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73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9/26/2022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9/26/2022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9/26/2022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9/26/2022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9/26/2022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7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9" y="6492879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3" y="105849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793-onem2m-roadmap-interview-hechwartner" TargetMode="External"/><Relationship Id="rId2" Type="http://schemas.openxmlformats.org/officeDocument/2006/relationships/hyperlink" Target="https://www.onem2m.org/membership/executive-viewpoints/813-onem2m-interview-rajaraman-vattem" TargetMode="Externa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hyperlink" Target="https://www.onem2m.org/iot-news/794-resources-for-developers-working-with-onem2m" TargetMode="External"/><Relationship Id="rId4" Type="http://schemas.openxmlformats.org/officeDocument/2006/relationships/hyperlink" Target="https://onem2m.org/membership/executive-viewpoints/803-onem2m-interview-mauro-dragon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RikZmqw7vbcXsvmrHTCGTgK2TDCld51rI7za7ZtpYAk/edit#gid=127087076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tconferences.org/" TargetMode="External"/><Relationship Id="rId2" Type="http://schemas.openxmlformats.org/officeDocument/2006/relationships/hyperlink" Target="https://onem2m.org/iot-events/event/780-etsi-iot-week-202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6.sv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19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mages/files/events/oneM2M-hackathon-Oct-2022-announcement.pdf" TargetMode="External"/><Relationship Id="rId2" Type="http://schemas.openxmlformats.org/officeDocument/2006/relationships/hyperlink" Target="http://hackster.io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ovatingcanada.ca/technology/internet-of-things/iot-standardisation-for-long-term-innovation/" TargetMode="External"/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pipelinepub.com/IoT-2022/intelligent-IoT-systems" TargetMode="External"/><Relationship Id="rId12" Type="http://schemas.openxmlformats.org/officeDocument/2006/relationships/hyperlink" Target="https://www.etsi.org/e-brochure/Magazine/July-2022/mobile/index.html#p=22" TargetMode="External"/><Relationship Id="rId2" Type="http://schemas.openxmlformats.org/officeDocument/2006/relationships/hyperlink" Target="https://onem2m.org/iot-news/777-a-scalable-standards-based-approach-for-iot-data-sharing-and-ecosystem-monetiz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imagazine.com/technology/onem2m-power-iiot-and-artificial-intelligence" TargetMode="External"/><Relationship Id="rId11" Type="http://schemas.openxmlformats.org/officeDocument/2006/relationships/hyperlink" Target="https://www.etsi.org/e-brochure/Magazine/April-2022/mobile/index.html#p=21" TargetMode="External"/><Relationship Id="rId5" Type="http://schemas.openxmlformats.org/officeDocument/2006/relationships/hyperlink" Target="7%20Mar%20-%20Briefing%20dscussion%20with%20ABI%20on%20Smart%20Cities%20(Roland,%20Bob,%20Dale,%20Ken)" TargetMode="External"/><Relationship Id="rId10" Type="http://schemas.openxmlformats.org/officeDocument/2006/relationships/hyperlink" Target="https://tele.net.in/sustainable-smart-cities-using-a-national-standards-based-horizontal-framework/" TargetMode="External"/><Relationship Id="rId4" Type="http://schemas.openxmlformats.org/officeDocument/2006/relationships/hyperlink" Target="https://interoperability.news/2022/05/interoperability-of-things/" TargetMode="External"/><Relationship Id="rId9" Type="http://schemas.openxmlformats.org/officeDocument/2006/relationships/hyperlink" Target="https://drive.google.com/file/d/1Bn6u5pMr9_-WB-D3Y1vwiR4-ddyLSfy2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39964-607C-9889-D60F-E1456330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37" y="1122363"/>
            <a:ext cx="11296651" cy="2387600"/>
          </a:xfrm>
        </p:spPr>
        <p:txBody>
          <a:bodyPr/>
          <a:lstStyle/>
          <a:p>
            <a:r>
              <a:rPr lang="en-GB" dirty="0"/>
              <a:t>Marcom Report to TP# 56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470DC-4500-4506-6935-07560C1D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6"/>
            <a:ext cx="9144000" cy="1655763"/>
          </a:xfrm>
        </p:spPr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26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90628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1F19-E9B0-7928-BA05-685B20F9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Engagement – Interviews &amp; Executive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8EE1-924E-C127-76A8-7BE91F3F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7" y="1226867"/>
            <a:ext cx="8065579" cy="1493946"/>
          </a:xfrm>
        </p:spPr>
        <p:txBody>
          <a:bodyPr>
            <a:normAutofit lnSpcReduction="10000"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2800" b="1" i="0" u="none" strike="noStrike" cap="none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Executive Insights</a:t>
            </a:r>
            <a:endParaRPr lang="en-IN" sz="2800" b="1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742950" lvl="1" indent="-285750"/>
            <a:r>
              <a:rPr lang="en-IN" sz="2000" dirty="0">
                <a:latin typeface="Myriad Pro" panose="020B0503030403020204" charset="0"/>
                <a:hlinkClick r:id="rId2"/>
              </a:rPr>
              <a:t>IUDX-oneM2M pilot </a:t>
            </a:r>
            <a:r>
              <a:rPr lang="en-IN" sz="2000" dirty="0">
                <a:latin typeface="Myriad Pro" panose="020B0503030403020204" charset="0"/>
              </a:rPr>
              <a:t>– 12</a:t>
            </a:r>
            <a:r>
              <a:rPr lang="en-IN" sz="2000" baseline="30000" dirty="0">
                <a:latin typeface="Myriad Pro" panose="020B0503030403020204" charset="0"/>
              </a:rPr>
              <a:t>th</a:t>
            </a:r>
            <a:r>
              <a:rPr lang="en-IN" sz="2000" dirty="0">
                <a:latin typeface="Myriad Pro" panose="020B0503030403020204" charset="0"/>
              </a:rPr>
              <a:t> Sep’22</a:t>
            </a:r>
          </a:p>
          <a:p>
            <a:pPr marL="742950" lvl="1" indent="-285750"/>
            <a:r>
              <a:rPr lang="en-IN" sz="2000" dirty="0"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TP#54</a:t>
            </a:r>
            <a:r>
              <a:rPr lang="en-IN" sz="2000" dirty="0">
                <a:latin typeface="Myriad Pro" panose="020B0503030403020204" charset="0"/>
              </a:rPr>
              <a:t> – 7</a:t>
            </a:r>
            <a:r>
              <a:rPr lang="en-IN" sz="2000" baseline="30000" dirty="0">
                <a:latin typeface="Myriad Pro" panose="020B0503030403020204" charset="0"/>
              </a:rPr>
              <a:t>th</a:t>
            </a:r>
            <a:r>
              <a:rPr lang="en-IN" sz="2000" dirty="0">
                <a:latin typeface="Myriad Pro" panose="020B0503030403020204" charset="0"/>
              </a:rPr>
              <a:t> Sep’22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 panose="020B0503030403020204" charset="0"/>
                <a:hlinkClick r:id="rId4"/>
              </a:rPr>
              <a:t>Mauro </a:t>
            </a:r>
            <a:r>
              <a:rPr lang="en-US" sz="2000" dirty="0" err="1">
                <a:latin typeface="Myriad Pro" panose="020B0503030403020204" charset="0"/>
                <a:hlinkClick r:id="rId4"/>
              </a:rPr>
              <a:t>Dragoni</a:t>
            </a:r>
            <a:r>
              <a:rPr lang="en-US" sz="2000" dirty="0">
                <a:latin typeface="Myriad Pro" panose="020B0503030403020204" charset="0"/>
                <a:hlinkClick r:id="rId4"/>
              </a:rPr>
              <a:t> on IoT and SAREF – </a:t>
            </a:r>
            <a:r>
              <a:rPr lang="en-US" sz="2000" dirty="0">
                <a:latin typeface="Myriad Pro" panose="020B0503030403020204" charset="0"/>
              </a:rPr>
              <a:t>27</a:t>
            </a:r>
            <a:r>
              <a:rPr lang="en-US" sz="2000" baseline="30000" dirty="0">
                <a:latin typeface="Myriad Pro" panose="020B0503030403020204" charset="0"/>
              </a:rPr>
              <a:t>th</a:t>
            </a:r>
            <a:r>
              <a:rPr lang="en-US" sz="2000" dirty="0">
                <a:latin typeface="Myriad Pro" panose="020B0503030403020204" charset="0"/>
              </a:rPr>
              <a:t> Jul’22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C1C27-5C72-6A43-72B6-33B44B04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8" name="Google Shape;202;p15">
            <a:extLst>
              <a:ext uri="{FF2B5EF4-FFF2-40B4-BE49-F238E27FC236}">
                <a16:creationId xmlns:a16="http://schemas.microsoft.com/office/drawing/2014/main" id="{0407C5E2-3308-924B-9FBE-EFCC546299B1}"/>
              </a:ext>
            </a:extLst>
          </p:cNvPr>
          <p:cNvSpPr/>
          <p:nvPr/>
        </p:nvSpPr>
        <p:spPr>
          <a:xfrm>
            <a:off x="8577989" y="1214944"/>
            <a:ext cx="3478953" cy="1231066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NEWS: </a:t>
            </a:r>
            <a:r>
              <a:rPr lang="en-US" sz="1800" i="0" u="sng" dirty="0">
                <a:solidFill>
                  <a:srgbClr val="1155CC"/>
                </a:solidFill>
                <a:effectLst/>
                <a:latin typeface="Myriad Pro" panose="020B0503030403020204" charset="0"/>
                <a:hlinkClick r:id="rId5"/>
              </a:rPr>
              <a:t>Resources for developers working with oneM2M</a:t>
            </a:r>
            <a:endParaRPr lang="en-IN" sz="1800" b="0" i="0" u="none" strike="noStrike" cap="none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" name="Google Shape;203;p15">
            <a:extLst>
              <a:ext uri="{FF2B5EF4-FFF2-40B4-BE49-F238E27FC236}">
                <a16:creationId xmlns:a16="http://schemas.microsoft.com/office/drawing/2014/main" id="{68B900A2-D8F0-36A4-A009-B8ECBCF9AF63}"/>
              </a:ext>
            </a:extLst>
          </p:cNvPr>
          <p:cNvCxnSpPr>
            <a:cxnSpLocks/>
          </p:cNvCxnSpPr>
          <p:nvPr/>
        </p:nvCxnSpPr>
        <p:spPr>
          <a:xfrm>
            <a:off x="8540505" y="1232564"/>
            <a:ext cx="0" cy="14440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203;p15">
            <a:extLst>
              <a:ext uri="{FF2B5EF4-FFF2-40B4-BE49-F238E27FC236}">
                <a16:creationId xmlns:a16="http://schemas.microsoft.com/office/drawing/2014/main" id="{4F117716-8133-D38A-DA53-6B6C64808099}"/>
              </a:ext>
            </a:extLst>
          </p:cNvPr>
          <p:cNvCxnSpPr>
            <a:cxnSpLocks/>
          </p:cNvCxnSpPr>
          <p:nvPr/>
        </p:nvCxnSpPr>
        <p:spPr>
          <a:xfrm>
            <a:off x="8540505" y="2676567"/>
            <a:ext cx="347895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1" name="Google Shape;155;p10">
            <a:extLst>
              <a:ext uri="{FF2B5EF4-FFF2-40B4-BE49-F238E27FC236}">
                <a16:creationId xmlns:a16="http://schemas.microsoft.com/office/drawing/2014/main" id="{9FD9F7D1-939C-6003-E3F9-46D75E0D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59706"/>
              </p:ext>
            </p:extLst>
          </p:nvPr>
        </p:nvGraphicFramePr>
        <p:xfrm>
          <a:off x="709342" y="2720813"/>
          <a:ext cx="8824802" cy="302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Google Shape;157;p10">
            <a:extLst>
              <a:ext uri="{FF2B5EF4-FFF2-40B4-BE49-F238E27FC236}">
                <a16:creationId xmlns:a16="http://schemas.microsoft.com/office/drawing/2014/main" id="{565BB7CB-75B3-5F5D-6246-DCE770F1BAD6}"/>
              </a:ext>
            </a:extLst>
          </p:cNvPr>
          <p:cNvSpPr txBox="1"/>
          <p:nvPr/>
        </p:nvSpPr>
        <p:spPr>
          <a:xfrm>
            <a:off x="3395715" y="6127100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3" name="Google Shape;156;p10">
            <a:extLst>
              <a:ext uri="{FF2B5EF4-FFF2-40B4-BE49-F238E27FC236}">
                <a16:creationId xmlns:a16="http://schemas.microsoft.com/office/drawing/2014/main" id="{611FB8AD-A060-330F-C7E0-69A9C931F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191761"/>
              </p:ext>
            </p:extLst>
          </p:nvPr>
        </p:nvGraphicFramePr>
        <p:xfrm>
          <a:off x="1406769" y="5808524"/>
          <a:ext cx="7978431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7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1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  <a:gridCol w="554967">
                  <a:extLst>
                    <a:ext uri="{9D8B030D-6E8A-4147-A177-3AD203B41FA5}">
                      <a16:colId xmlns:a16="http://schemas.microsoft.com/office/drawing/2014/main" val="3861565536"/>
                    </a:ext>
                  </a:extLst>
                </a:gridCol>
                <a:gridCol w="400989">
                  <a:extLst>
                    <a:ext uri="{9D8B030D-6E8A-4147-A177-3AD203B41FA5}">
                      <a16:colId xmlns:a16="http://schemas.microsoft.com/office/drawing/2014/main" val="416716378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99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DE5C-347D-2E1B-A015-E7D5C2CF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8367869" cy="1173570"/>
          </a:xfrm>
        </p:spPr>
        <p:txBody>
          <a:bodyPr>
            <a:normAutofit fontScale="90000"/>
          </a:bodyPr>
          <a:lstStyle/>
          <a:p>
            <a:r>
              <a:rPr lang="en-IN" dirty="0"/>
              <a:t>Events &amp; Speaking </a:t>
            </a:r>
            <a:r>
              <a:rPr lang="en-IN" dirty="0" err="1"/>
              <a:t>Opps</a:t>
            </a:r>
            <a:r>
              <a:rPr lang="en-IN" dirty="0"/>
              <a:t>. Q3 CY’22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545F6-B72C-1BC8-EDB6-B7D0E467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5" name="Google Shape;213;p16">
            <a:extLst>
              <a:ext uri="{FF2B5EF4-FFF2-40B4-BE49-F238E27FC236}">
                <a16:creationId xmlns:a16="http://schemas.microsoft.com/office/drawing/2014/main" id="{F6071CA0-F98D-7AE8-D352-E4F091C50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60678"/>
              </p:ext>
            </p:extLst>
          </p:nvPr>
        </p:nvGraphicFramePr>
        <p:xfrm>
          <a:off x="334644" y="1203100"/>
          <a:ext cx="11522656" cy="31560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3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2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VISIBILITY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oneM2M level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Partner driven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Regional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5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Events</a:t>
                      </a:r>
                      <a:endParaRPr sz="1500" b="1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8 Sep: Webinar on  oneM2M@10</a:t>
                      </a: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None/>
                      </a:pPr>
                      <a:r>
                        <a:rPr lang="en-IN" sz="15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None</a:t>
                      </a: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Speaking Opportunities</a:t>
                      </a:r>
                      <a:endParaRPr sz="1500" b="1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20 - 21 Sep’22:</a:t>
                      </a:r>
                      <a:r>
                        <a:rPr lang="en-US" sz="1500" u="sng" strike="noStrike" kern="1200" cap="none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 Rana </a:t>
                      </a:r>
                      <a:r>
                        <a:rPr lang="en-US" sz="1500" u="sng" strike="noStrike" kern="1200" cap="none" dirty="0" err="1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Kamill</a:t>
                      </a:r>
                      <a:r>
                        <a:rPr lang="en-US" sz="1500" u="sng" strike="noStrike" kern="1200" cap="none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 @n IoT Tech Expo: Powering the Connected World with IoT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None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None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Google Shape;211;p16">
            <a:extLst>
              <a:ext uri="{FF2B5EF4-FFF2-40B4-BE49-F238E27FC236}">
                <a16:creationId xmlns:a16="http://schemas.microsoft.com/office/drawing/2014/main" id="{C1B6BCC8-D31B-5D35-18B6-F44ACDFCD008}"/>
              </a:ext>
            </a:extLst>
          </p:cNvPr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sng" strike="noStrike" cap="none" dirty="0">
                <a:solidFill>
                  <a:schemeClr val="lt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12;p16">
            <a:extLst>
              <a:ext uri="{FF2B5EF4-FFF2-40B4-BE49-F238E27FC236}">
                <a16:creationId xmlns:a16="http://schemas.microsoft.com/office/drawing/2014/main" id="{42A32680-7162-BE80-9425-96929BA89F42}"/>
              </a:ext>
            </a:extLst>
          </p:cNvPr>
          <p:cNvSpPr txBox="1"/>
          <p:nvPr/>
        </p:nvSpPr>
        <p:spPr>
          <a:xfrm>
            <a:off x="334644" y="5085653"/>
            <a:ext cx="11105700" cy="72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 dirty="0">
                <a:solidFill>
                  <a:schemeClr val="dk2"/>
                </a:solidFill>
                <a:highlight>
                  <a:schemeClr val="lt1"/>
                </a:highlight>
                <a:latin typeface="Myriad Pro" panose="020B0503030403020204" charset="0"/>
                <a:ea typeface="Open Sans"/>
                <a:cs typeface="Open Sans"/>
                <a:sym typeface="Open Sans"/>
              </a:rPr>
              <a:t>Significant Social Media posts: NIL</a:t>
            </a:r>
            <a:endParaRPr sz="1400" b="0" i="0" u="none" strike="noStrike" cap="none" dirty="0">
              <a:solidFill>
                <a:schemeClr val="dk2"/>
              </a:solidFill>
              <a:highlight>
                <a:schemeClr val="lt1"/>
              </a:highlight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289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63BB-6097-DDCC-711B-2CE47567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Upcoming/Potential </a:t>
            </a:r>
            <a:r>
              <a:rPr lang="en-IN" dirty="0" err="1"/>
              <a:t>Opps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148CF-B902-B0C5-3096-81C396CB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5" name="Google Shape;97;p4">
            <a:extLst>
              <a:ext uri="{FF2B5EF4-FFF2-40B4-BE49-F238E27FC236}">
                <a16:creationId xmlns:a16="http://schemas.microsoft.com/office/drawing/2014/main" id="{69DF6A40-866C-6530-9D4D-5C6918025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937492"/>
              </p:ext>
            </p:extLst>
          </p:nvPr>
        </p:nvGraphicFramePr>
        <p:xfrm>
          <a:off x="334695" y="1268290"/>
          <a:ext cx="11105750" cy="38252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VISIBILITY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oneM2M 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Partner driven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Regional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latin typeface="Myriad Pro" panose="020B0503030403020204" charset="0"/>
                          <a:sym typeface="Open Sans"/>
                        </a:rPr>
                        <a:t>Events </a:t>
                      </a:r>
                      <a:endParaRPr sz="1600" b="1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Tx/>
                        <a:buChar char="-"/>
                      </a:pP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oneM2M Hybrid Conference (1-2 Dec’22)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Tx/>
                        <a:buChar char="-"/>
                      </a:pP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8</a:t>
                      </a:r>
                      <a:r>
                        <a:rPr lang="en-IN" sz="1600" u="none" strike="noStrike" cap="none" baseline="30000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th</a:t>
                      </a: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Interop being hosted by TTA (5 – 7 Dec’22)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oneM2M International hackathon (ETSI-TTA)</a:t>
                      </a:r>
                      <a:endParaRPr lang="en-IN" sz="1600" u="none" strike="noStrike" cap="none" dirty="0">
                        <a:solidFill>
                          <a:schemeClr val="dk1"/>
                        </a:solidFill>
                        <a:uFillTx/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sym typeface="Open Sans"/>
                        </a:rPr>
                        <a:t>3-5 Oct: </a:t>
                      </a:r>
                      <a:r>
                        <a:rPr lang="en-US" sz="1600" u="sng" strike="noStrike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sym typeface="Open Sans"/>
                        </a:rPr>
                        <a:t>ETSI Security Conference 2022* </a:t>
                      </a:r>
                      <a:endParaRPr lang="en-US" sz="1600" u="none" strike="noStrike" cap="none" dirty="0">
                        <a:solidFill>
                          <a:schemeClr val="hlink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10-14 Oct: </a:t>
                      </a:r>
                      <a:r>
                        <a:rPr lang="en-US" sz="1600" u="sng" strike="noStrike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sym typeface="Open Sans"/>
                          <a:hlinkClick r:id="rId2"/>
                        </a:rPr>
                        <a:t>ETSI IoT Week 2022</a:t>
                      </a:r>
                      <a:endParaRPr lang="en-US" sz="1600" u="none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kern="1200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20-22 Oct: TTA - IoT Week Korea</a:t>
                      </a: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kern="1200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20 Oct: TTA seminar for oneM2M 10 years anniversary</a:t>
                      </a: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nl-NL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7-10 Nov: TSDSI- Tech Deep Dive</a:t>
                      </a:r>
                      <a:endParaRPr lang="en-US" sz="1600" u="none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2065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14 Oct: oneM2M Tech Day with MTSFB?</a:t>
                      </a:r>
                    </a:p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endParaRPr lang="en-IN" sz="1600" dirty="0"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None/>
                      </a:pPr>
                      <a:r>
                        <a:rPr lang="en-IN" sz="1600" dirty="0">
                          <a:latin typeface="Myriad Pro" panose="020B0503030403020204" charset="0"/>
                          <a:sym typeface="Open Sans"/>
                        </a:rPr>
                        <a:t>22-23 Nov: IET Future Tech Congress 2022 (</a:t>
                      </a:r>
                      <a:r>
                        <a:rPr lang="en-IN" sz="1600" dirty="0" err="1">
                          <a:latin typeface="Myriad Pro" panose="020B0503030403020204" charset="0"/>
                          <a:sym typeface="Open Sans"/>
                        </a:rPr>
                        <a:t>phygital</a:t>
                      </a:r>
                      <a:r>
                        <a:rPr lang="en-IN" sz="1600" dirty="0">
                          <a:latin typeface="Myriad Pro" panose="020B0503030403020204" charset="0"/>
                          <a:sym typeface="Open Sans"/>
                        </a:rPr>
                        <a:t> event)</a:t>
                      </a:r>
                      <a:endParaRPr sz="1600" u="sng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171450" marR="0" lvl="0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latin typeface="Myriad Pro" panose="020B0503030403020204" charset="0"/>
                          <a:sym typeface="Open Sans"/>
                        </a:rPr>
                        <a:t>Speaking Opportunities</a:t>
                      </a:r>
                      <a:endParaRPr sz="1600" b="1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13-14 Oct’22: </a:t>
                      </a:r>
                      <a:r>
                        <a:rPr lang="en-US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US" sz="1600" u="sng" strike="noStrike" cap="none" dirty="0" err="1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US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lang="en-US" sz="1600" u="none" strike="noStrike" cap="none" dirty="0"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u="sng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26 Oct-11 Nov’22: IEEE IoT WF /Tokyo/Hybrid</a:t>
                      </a:r>
                      <a:endParaRPr sz="1600" u="sng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600" u="none" strike="noStrike" cap="none" dirty="0"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600" u="sng" strike="noStrike" kern="1200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Mid Nov’22: DoT-CDOT-NTIPRIT-TSDSI conference on IoT/M2M , New Delhi, India</a:t>
                      </a:r>
                      <a:endParaRPr sz="1600" u="sng" strike="noStrike" kern="1200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600" u="sng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11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6602-293C-F42B-F260-1FA8EFD0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Website Visits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205B4-90A7-20C0-20BB-D4DB94AA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42CE85B-F3F1-5053-357C-74DBE1818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77856"/>
              </p:ext>
            </p:extLst>
          </p:nvPr>
        </p:nvGraphicFramePr>
        <p:xfrm>
          <a:off x="0" y="1173570"/>
          <a:ext cx="526374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Google Shape;116;p6">
            <a:extLst>
              <a:ext uri="{FF2B5EF4-FFF2-40B4-BE49-F238E27FC236}">
                <a16:creationId xmlns:a16="http://schemas.microsoft.com/office/drawing/2014/main" id="{3F5DF4D3-690A-0BAE-A595-5DF5D295BA42}"/>
              </a:ext>
            </a:extLst>
          </p:cNvPr>
          <p:cNvCxnSpPr>
            <a:cxnSpLocks/>
          </p:cNvCxnSpPr>
          <p:nvPr/>
        </p:nvCxnSpPr>
        <p:spPr>
          <a:xfrm>
            <a:off x="5427026" y="1173570"/>
            <a:ext cx="0" cy="299547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17;p6">
            <a:extLst>
              <a:ext uri="{FF2B5EF4-FFF2-40B4-BE49-F238E27FC236}">
                <a16:creationId xmlns:a16="http://schemas.microsoft.com/office/drawing/2014/main" id="{AE9135F4-AD70-3205-BB64-81BB2D739B1F}"/>
              </a:ext>
            </a:extLst>
          </p:cNvPr>
          <p:cNvCxnSpPr>
            <a:cxnSpLocks/>
          </p:cNvCxnSpPr>
          <p:nvPr/>
        </p:nvCxnSpPr>
        <p:spPr>
          <a:xfrm>
            <a:off x="0" y="4169043"/>
            <a:ext cx="542702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322C08FA-B593-7876-BFCC-BF87D5DF3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30378"/>
              </p:ext>
            </p:extLst>
          </p:nvPr>
        </p:nvGraphicFramePr>
        <p:xfrm>
          <a:off x="4955077" y="3863974"/>
          <a:ext cx="6989736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loud 22">
            <a:extLst>
              <a:ext uri="{FF2B5EF4-FFF2-40B4-BE49-F238E27FC236}">
                <a16:creationId xmlns:a16="http://schemas.microsoft.com/office/drawing/2014/main" id="{4104A78D-B604-4CD4-B10B-6F482C4CD55C}"/>
              </a:ext>
            </a:extLst>
          </p:cNvPr>
          <p:cNvSpPr/>
          <p:nvPr/>
        </p:nvSpPr>
        <p:spPr>
          <a:xfrm>
            <a:off x="8686803" y="2072640"/>
            <a:ext cx="2268431" cy="1871360"/>
          </a:xfrm>
          <a:prstGeom prst="cloud">
            <a:avLst/>
          </a:prstGeom>
          <a:solidFill>
            <a:srgbClr val="C63133"/>
          </a:solidFill>
          <a:ln>
            <a:solidFill>
              <a:srgbClr val="8C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Visits from Australia, Canada and Vietnam to be noted</a:t>
            </a:r>
            <a:endParaRPr lang="en-IN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9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35FD-5682-0451-FC40-160B74AE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</a:t>
            </a:r>
            <a:r>
              <a:rPr lang="en-IN" baseline="30000" dirty="0"/>
              <a:t>th</a:t>
            </a:r>
            <a:r>
              <a:rPr lang="en-IN" dirty="0"/>
              <a:t> Anniversary 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069A-DE89-C95E-06D2-B08AA86C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>
                <a:latin typeface="Myriad Pro" panose="020B0503030403020204" charset="0"/>
              </a:rPr>
              <a:t>Kick off on 24</a:t>
            </a:r>
            <a:r>
              <a:rPr lang="en-GB" sz="2800" baseline="30000" dirty="0">
                <a:latin typeface="Myriad Pro" panose="020B0503030403020204" charset="0"/>
              </a:rPr>
              <a:t>th</a:t>
            </a:r>
            <a:r>
              <a:rPr lang="en-GB" sz="2800" dirty="0">
                <a:latin typeface="Myriad Pro" panose="020B0503030403020204" charset="0"/>
              </a:rPr>
              <a:t> July with messages from Partner </a:t>
            </a:r>
            <a:r>
              <a:rPr lang="en-GB" sz="2800" dirty="0" err="1">
                <a:latin typeface="Myriad Pro" panose="020B0503030403020204" charset="0"/>
              </a:rPr>
              <a:t>HoDs</a:t>
            </a:r>
            <a:r>
              <a:rPr lang="en-GB" sz="2800" dirty="0">
                <a:latin typeface="Myriad Pro" panose="020B0503030403020204" charset="0"/>
              </a:rPr>
              <a:t> (video messages)</a:t>
            </a:r>
          </a:p>
          <a:p>
            <a:pPr algn="just"/>
            <a:r>
              <a:rPr lang="en-GB" sz="2800" dirty="0">
                <a:latin typeface="Myriad Pro" panose="020B0503030403020204" charset="0"/>
              </a:rPr>
              <a:t>PR on 10</a:t>
            </a:r>
            <a:r>
              <a:rPr lang="en-GB" sz="2800" baseline="30000" dirty="0">
                <a:latin typeface="Myriad Pro" panose="020B0503030403020204" charset="0"/>
              </a:rPr>
              <a:t>th</a:t>
            </a:r>
            <a:r>
              <a:rPr lang="en-GB" sz="2800" dirty="0">
                <a:latin typeface="Myriad Pro" panose="020B0503030403020204" charset="0"/>
              </a:rPr>
              <a:t> Anniversary (with Partner written messages)</a:t>
            </a:r>
          </a:p>
          <a:p>
            <a:pPr algn="just"/>
            <a:r>
              <a:rPr lang="en-GB" sz="2800" dirty="0">
                <a:latin typeface="Myriad Pro" panose="020B0503030403020204" charset="0"/>
              </a:rPr>
              <a:t>Released an Article on oneM2M @10 </a:t>
            </a:r>
          </a:p>
          <a:p>
            <a:pPr algn="just"/>
            <a:r>
              <a:rPr lang="en-GB" sz="2800" dirty="0">
                <a:latin typeface="Myriad Pro" panose="020B0503030403020204" charset="0"/>
              </a:rPr>
              <a:t>Special Sessions in SC 62 (26</a:t>
            </a:r>
            <a:r>
              <a:rPr lang="en-GB" sz="2800" baseline="30000" dirty="0">
                <a:latin typeface="Myriad Pro" panose="020B0503030403020204" charset="0"/>
              </a:rPr>
              <a:t>th</a:t>
            </a:r>
            <a:r>
              <a:rPr lang="en-GB" sz="2800" dirty="0">
                <a:latin typeface="Myriad Pro" panose="020B0503030403020204" charset="0"/>
              </a:rPr>
              <a:t> July) and TP56 to mark the milestone</a:t>
            </a:r>
          </a:p>
          <a:p>
            <a:pPr marL="0" lvl="0" indent="0">
              <a:buNone/>
            </a:pPr>
            <a:endParaRPr lang="en-IN" sz="2800" b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2800" b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E27D7-670A-1ED6-164E-A25E9E9C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C2039-CD42-997C-9D4C-274DBCB0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E4F6D8-3AD4-090A-E49A-91FFB882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39" y="3875314"/>
            <a:ext cx="7850299" cy="1173570"/>
          </a:xfrm>
        </p:spPr>
        <p:txBody>
          <a:bodyPr/>
          <a:lstStyle/>
          <a:p>
            <a:r>
              <a:rPr lang="en-US" dirty="0"/>
              <a:t>Reference Slides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248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4B62-35D7-497B-6207-2C82028C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2BDB1-48A2-B2A7-C2B4-BC16DDFA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59335C-EAFE-A4BF-A910-9F805FA2F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93838"/>
            <a:ext cx="10515600" cy="47484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Thought Leadership: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 2 Articles Published, 2 in Pipeline, (SSC whitepaper in final stages)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Engagement: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3 Executive Insights published </a:t>
            </a:r>
            <a:r>
              <a:rPr lang="en-IN" dirty="0">
                <a:latin typeface="Myriad Pro" panose="020B0503030403020204" charset="0"/>
                <a:ea typeface="MS PGothic" panose="020B0600070205080204" pitchFamily="34" charset="-128"/>
              </a:rPr>
              <a:t>Q3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, 2 more in Pipeline</a:t>
            </a: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Visibility: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Events Total organised ( 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1@oneM2M, </a:t>
            </a:r>
            <a:r>
              <a:rPr lang="en-IN" b="1" dirty="0" err="1">
                <a:latin typeface="Myriad Pro" panose="020B0503030403020204" charset="0"/>
                <a:ea typeface="MS PGothic" panose="020B0600070205080204" pitchFamily="34" charset="-128"/>
              </a:rPr>
              <a:t>NIL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@Partner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, 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NIL@Regional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 level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IN" sz="2800" b="1" i="1" dirty="0">
                <a:latin typeface="Myriad Pro" panose="020B0503030403020204" charset="0"/>
                <a:ea typeface="MS PGothic" panose="020B0600070205080204" pitchFamily="34" charset="-128"/>
              </a:rPr>
              <a:t>Webinar – oneM2M@10 – Progress and prospects for global IoT Standardization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Speaking Opportunities – 2 availed in Q3</a:t>
            </a: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Social Media: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1428 Twitter followers (+9 in CY’22), 33 posts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1263 LinkedIn followers (+8 in CY22), 4 posts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Communiques &amp; PRs: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oneM2M in the News – 1203 followers</a:t>
            </a:r>
          </a:p>
          <a:p>
            <a:pPr marL="0" indent="0">
              <a:buNone/>
            </a:pPr>
            <a:r>
              <a:rPr lang="en-IN" dirty="0">
                <a:latin typeface="Myriad Pro" panose="020B0503030403020204" charset="0"/>
                <a:ea typeface="MS PGothic" panose="020B0600070205080204" pitchFamily="34" charset="-128"/>
              </a:rPr>
              <a:t>PR- for SSC White Paper</a:t>
            </a:r>
            <a:endParaRPr lang="en-IN" sz="2800" dirty="0">
              <a:latin typeface="Myriad Pro" panose="020B050303040302020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44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71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9" y="4121767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2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9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7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A6E8-DD33-E85B-D989-7469CC26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31EA-BD9E-7311-3BF0-E105EEB7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MARCOM Initiatives CY’22 - Status</a:t>
            </a:r>
          </a:p>
          <a:p>
            <a:pPr lvl="1"/>
            <a:r>
              <a:rPr lang="en-US" dirty="0"/>
              <a:t>oneM2M Webinar 8</a:t>
            </a:r>
            <a:r>
              <a:rPr lang="en-US" baseline="30000" dirty="0"/>
              <a:t>th</a:t>
            </a:r>
            <a:r>
              <a:rPr lang="en-US" dirty="0"/>
              <a:t> Sep’22</a:t>
            </a:r>
          </a:p>
          <a:p>
            <a:pPr lvl="1"/>
            <a:r>
              <a:rPr lang="en-US" dirty="0"/>
              <a:t>Developer Tutorial Video Series</a:t>
            </a:r>
          </a:p>
          <a:p>
            <a:pPr lvl="1"/>
            <a:r>
              <a:rPr lang="en-US" dirty="0"/>
              <a:t>oneM2M Hackathon 4 Oct-28 Nov’22</a:t>
            </a:r>
          </a:p>
          <a:p>
            <a:pPr lvl="1"/>
            <a:r>
              <a:rPr lang="en-US" dirty="0"/>
              <a:t>oneM2M Conference 1-2 Dec’22</a:t>
            </a:r>
          </a:p>
          <a:p>
            <a:r>
              <a:rPr lang="en-US" dirty="0"/>
              <a:t>Updates </a:t>
            </a:r>
          </a:p>
          <a:p>
            <a:pPr lvl="1"/>
            <a:r>
              <a:rPr lang="en-US" dirty="0"/>
              <a:t>PR Agency onboarded </a:t>
            </a:r>
            <a:r>
              <a:rPr lang="en-US" dirty="0" err="1"/>
              <a:t>wef</a:t>
            </a:r>
            <a:r>
              <a:rPr lang="en-US" dirty="0"/>
              <a:t> 1 Sep’22 </a:t>
            </a:r>
          </a:p>
          <a:p>
            <a:pPr lvl="1"/>
            <a:r>
              <a:rPr lang="en-US" dirty="0"/>
              <a:t>Articles, Events &amp; Speaking </a:t>
            </a:r>
            <a:r>
              <a:rPr lang="en-US" dirty="0" err="1"/>
              <a:t>Opps</a:t>
            </a:r>
            <a:r>
              <a:rPr lang="en-US" dirty="0"/>
              <a:t>, Website Stats</a:t>
            </a:r>
          </a:p>
          <a:p>
            <a:pPr lvl="1"/>
            <a:r>
              <a:rPr lang="en-US" dirty="0"/>
              <a:t>Open Items 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Anniversary Celebrations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AFEB4-F1D9-FEA3-DC6C-8234634B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3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F954-2B89-44C7-C255-2A668E24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oneM2M Webinar on 8</a:t>
            </a:r>
            <a:r>
              <a:rPr lang="en-IN" baseline="30000" dirty="0"/>
              <a:t>th</a:t>
            </a:r>
            <a:r>
              <a:rPr lang="en-IN" dirty="0"/>
              <a:t> Sep’22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3F9F3DF-6080-D9D0-ABE4-1BD01D0F80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2465324"/>
              </p:ext>
            </p:extLst>
          </p:nvPr>
        </p:nvGraphicFramePr>
        <p:xfrm>
          <a:off x="7062322" y="1417028"/>
          <a:ext cx="4731004" cy="373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BDA0D-C304-C7B0-89A6-B1494AEE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39F3E-37CB-BFC2-E48A-AC25BDE1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7" y="1414094"/>
            <a:ext cx="6459153" cy="3734759"/>
          </a:xfrm>
          <a:prstGeom prst="rect">
            <a:avLst/>
          </a:prstGeom>
        </p:spPr>
      </p:pic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7C13FD74-9C3F-BD5B-62D7-E150E2B7C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44169"/>
              </p:ext>
            </p:extLst>
          </p:nvPr>
        </p:nvGraphicFramePr>
        <p:xfrm>
          <a:off x="4601062" y="5212504"/>
          <a:ext cx="2192788" cy="112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14">
                  <a:extLst>
                    <a:ext uri="{9D8B030D-6E8A-4147-A177-3AD203B41FA5}">
                      <a16:colId xmlns:a16="http://schemas.microsoft.com/office/drawing/2014/main" val="1390179469"/>
                    </a:ext>
                  </a:extLst>
                </a:gridCol>
                <a:gridCol w="898674">
                  <a:extLst>
                    <a:ext uri="{9D8B030D-6E8A-4147-A177-3AD203B41FA5}">
                      <a16:colId xmlns:a16="http://schemas.microsoft.com/office/drawing/2014/main" val="2381817673"/>
                    </a:ext>
                  </a:extLst>
                </a:gridCol>
              </a:tblGrid>
              <a:tr h="2802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Myriad Pro" panose="020B0503030403020204" pitchFamily="34" charset="0"/>
                        </a:rPr>
                        <a:t>Unique Attendees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37526"/>
                  </a:ext>
                </a:extLst>
              </a:tr>
              <a:tr h="280215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Pre-registered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08632"/>
                  </a:ext>
                </a:extLst>
              </a:tr>
              <a:tr h="280215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Live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65256"/>
                  </a:ext>
                </a:extLst>
              </a:tr>
              <a:tr h="28900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On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737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71D12D-91A6-E7A9-304D-62095FC5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94675"/>
              </p:ext>
            </p:extLst>
          </p:nvPr>
        </p:nvGraphicFramePr>
        <p:xfrm>
          <a:off x="6895295" y="5212504"/>
          <a:ext cx="4898031" cy="1129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8031">
                  <a:extLst>
                    <a:ext uri="{9D8B030D-6E8A-4147-A177-3AD203B41FA5}">
                      <a16:colId xmlns:a16="http://schemas.microsoft.com/office/drawing/2014/main" val="1640993024"/>
                    </a:ext>
                  </a:extLst>
                </a:gridCol>
              </a:tblGrid>
              <a:tr h="43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Pre-Registered: 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These are the users who registered in advance before the event.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27434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Live Viewers: 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These are the viewers who joined at the time of event.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2325761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On Demand Viewers: 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These are the viewers who watched on-demand the recorded version of the event.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167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9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917D-D569-220B-74C0-1D95D5F9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Takeaways from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9BD36-6ED4-472C-6832-BE1F0B2E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IoT/M2M Market Revenue not grown as anticipated</a:t>
            </a:r>
          </a:p>
          <a:p>
            <a:pPr algn="just"/>
            <a:r>
              <a:rPr lang="en-US" dirty="0"/>
              <a:t>IoT platforms now an unseen infrastructure to deploy IoT applications</a:t>
            </a:r>
          </a:p>
          <a:p>
            <a:pPr algn="just"/>
            <a:r>
              <a:rPr lang="en-IN" dirty="0"/>
              <a:t>deployment of platforms is difficult whereas the use of platforms is straightforward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Don’t start from scratch for your IoT implementations. If you want to combine variety of things, look at oneM2M</a:t>
            </a:r>
            <a:endParaRPr lang="en-IN" sz="4000" b="1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36583-B0C9-FFE6-47E5-F4D2B90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FAD1-AA05-09C7-7C64-F8A1AF0C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Developers’ Tutorial Series</a:t>
            </a:r>
            <a:endParaRPr lang="en-IN" dirty="0"/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E24E685A-C40A-6837-73AF-41675938FE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3380997"/>
              </p:ext>
            </p:extLst>
          </p:nvPr>
        </p:nvGraphicFramePr>
        <p:xfrm>
          <a:off x="9204420" y="1493501"/>
          <a:ext cx="2751846" cy="448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8EAB-1B18-983A-2C7E-B20132D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177E97-6E6A-FB62-7E36-1657605870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570"/>
            <a:ext cx="3518234" cy="2254868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384671-3521-9609-5707-7169D31536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47" y="1235586"/>
            <a:ext cx="3518234" cy="2201127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A78A4A-FFFC-5C33-AD9F-7C2981E0E0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6" y="3787445"/>
            <a:ext cx="3518234" cy="2230683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48EBDA-250E-8004-FB34-B32A0CCEE6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46" y="3764158"/>
            <a:ext cx="3478305" cy="2234915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E09D6E-2FBB-4306-5D62-0D3F7FF9FA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03" y="1235586"/>
            <a:ext cx="3438377" cy="21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oneM2M International Hackathon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/>
              <a:t>Date – </a:t>
            </a:r>
            <a:r>
              <a:rPr lang="en-IN" dirty="0"/>
              <a:t>4</a:t>
            </a:r>
            <a:r>
              <a:rPr lang="en-IN" baseline="30000" dirty="0"/>
              <a:t>th</a:t>
            </a:r>
            <a:r>
              <a:rPr lang="en-IN" dirty="0"/>
              <a:t> October to 28</a:t>
            </a:r>
            <a:r>
              <a:rPr lang="en-IN" baseline="30000" dirty="0"/>
              <a:t>th</a:t>
            </a:r>
            <a:r>
              <a:rPr lang="en-IN" dirty="0"/>
              <a:t> November 2022</a:t>
            </a:r>
          </a:p>
          <a:p>
            <a:r>
              <a:rPr lang="en-IN" b="1" dirty="0"/>
              <a:t>Mode – </a:t>
            </a:r>
            <a:r>
              <a:rPr lang="en-IN" dirty="0"/>
              <a:t>Online</a:t>
            </a:r>
          </a:p>
          <a:p>
            <a:pPr algn="just"/>
            <a:r>
              <a:rPr lang="en-IN" b="1" dirty="0"/>
              <a:t>Theme – </a:t>
            </a:r>
            <a:r>
              <a:rPr lang="en-IN" dirty="0"/>
              <a:t>Build IoT Solutions that can help citizens solve major environmental and society issues using any oneM2M platform</a:t>
            </a:r>
          </a:p>
          <a:p>
            <a:pPr algn="just"/>
            <a:r>
              <a:rPr lang="en-IN" b="1" dirty="0"/>
              <a:t>Participation – </a:t>
            </a:r>
            <a:r>
              <a:rPr lang="en-IN" dirty="0"/>
              <a:t>open to student teams (one or more students), other participants such as developers, small &amp; medium Enterprise (SME) teams are also welcome</a:t>
            </a:r>
          </a:p>
          <a:p>
            <a:r>
              <a:rPr lang="en-IN" b="1" dirty="0"/>
              <a:t>Timelines – </a:t>
            </a:r>
          </a:p>
          <a:p>
            <a:pPr lvl="1"/>
            <a:r>
              <a:rPr lang="en-IN" sz="1900" i="1" dirty="0"/>
              <a:t>Submission of applications: 23</a:t>
            </a:r>
            <a:r>
              <a:rPr lang="en-IN" sz="1900" i="1" baseline="30000" dirty="0"/>
              <a:t>rd</a:t>
            </a:r>
            <a:r>
              <a:rPr lang="en-IN" sz="1900" i="1" dirty="0"/>
              <a:t> Sept’22 10:00 UTC</a:t>
            </a:r>
          </a:p>
          <a:p>
            <a:pPr lvl="1"/>
            <a:r>
              <a:rPr lang="en-IN" sz="1900" i="1" dirty="0"/>
              <a:t>Communication to shortlisted candidates: 27</a:t>
            </a:r>
            <a:r>
              <a:rPr lang="en-IN" sz="1900" i="1" baseline="30000" dirty="0"/>
              <a:t>th</a:t>
            </a:r>
            <a:r>
              <a:rPr lang="en-IN" sz="1900" i="1" dirty="0"/>
              <a:t> Sept’22 23:59 UTC</a:t>
            </a:r>
          </a:p>
          <a:p>
            <a:pPr lvl="1"/>
            <a:r>
              <a:rPr lang="en-IN" sz="1900" i="1" dirty="0"/>
              <a:t>Kick-off: 4</a:t>
            </a:r>
            <a:r>
              <a:rPr lang="en-IN" sz="1900" i="1" baseline="30000" dirty="0"/>
              <a:t>th</a:t>
            </a:r>
            <a:r>
              <a:rPr lang="en-IN" sz="1900" i="1" dirty="0"/>
              <a:t> Oct’22 (8 AM UTC)</a:t>
            </a:r>
          </a:p>
          <a:p>
            <a:pPr lvl="1"/>
            <a:r>
              <a:rPr lang="en-IN" sz="1900" i="1" dirty="0"/>
              <a:t>Deliverable submission: 21</a:t>
            </a:r>
            <a:r>
              <a:rPr lang="en-IN" sz="1900" i="1" baseline="30000" dirty="0"/>
              <a:t>st</a:t>
            </a:r>
            <a:r>
              <a:rPr lang="en-IN" sz="1900" i="1" dirty="0"/>
              <a:t> Nov’22 (8 AM UTC), </a:t>
            </a:r>
            <a:r>
              <a:rPr lang="en-IN" sz="1900" i="1" dirty="0">
                <a:hlinkClick r:id="rId2"/>
              </a:rPr>
              <a:t>hackster.io</a:t>
            </a:r>
            <a:endParaRPr lang="en-IN" sz="1900" i="1" dirty="0"/>
          </a:p>
          <a:p>
            <a:pPr lvl="1"/>
            <a:r>
              <a:rPr lang="en-IN" sz="1900" i="1" dirty="0"/>
              <a:t>Awards Ceremony: 28</a:t>
            </a:r>
            <a:r>
              <a:rPr lang="en-IN" sz="1900" i="1" baseline="30000" dirty="0"/>
              <a:t>th</a:t>
            </a:r>
            <a:r>
              <a:rPr lang="en-IN" sz="1900" i="1" dirty="0"/>
              <a:t> Nov’22 (8 AM UTC), zoom &amp; in personal in Seoul, S. Korea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96EA9-4C9E-FDA4-7EF4-EF8DA56E0C75}"/>
              </a:ext>
            </a:extLst>
          </p:cNvPr>
          <p:cNvSpPr txBox="1"/>
          <p:nvPr/>
        </p:nvSpPr>
        <p:spPr>
          <a:xfrm>
            <a:off x="2067660" y="5987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E2E31"/>
                </a:solidFill>
                <a:effectLst/>
                <a:latin typeface="Myriad Pro" panose="020B0503030403020204" charset="0"/>
              </a:rPr>
              <a:t>Please find more details in </a:t>
            </a:r>
            <a:r>
              <a:rPr lang="en-US" sz="1800" b="1" i="0" u="none" strike="noStrike" dirty="0">
                <a:solidFill>
                  <a:srgbClr val="B42025"/>
                </a:solidFill>
                <a:effectLst/>
                <a:latin typeface="Myriad Pro" panose="020B0503030403020204" charset="0"/>
                <a:hlinkClick r:id="rId3"/>
              </a:rPr>
              <a:t>this announcement (PDF)</a:t>
            </a:r>
            <a:r>
              <a:rPr lang="en-US" sz="1800" b="1" i="0" dirty="0">
                <a:solidFill>
                  <a:srgbClr val="2E2E31"/>
                </a:solidFill>
                <a:effectLst/>
                <a:latin typeface="Myriad Pro" panose="020B0503030403020204" charset="0"/>
              </a:rPr>
              <a:t>.</a:t>
            </a:r>
            <a:endParaRPr lang="en-IN" sz="18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5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202-E3A7-84FA-EB0A-4061EDB4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9093082" cy="1173570"/>
          </a:xfrm>
        </p:spPr>
        <p:txBody>
          <a:bodyPr>
            <a:noAutofit/>
          </a:bodyPr>
          <a:lstStyle/>
          <a:p>
            <a:r>
              <a:rPr lang="en-IN" sz="3200" dirty="0"/>
              <a:t>oneM2M Conference- The journey to Massive IoT Through Interoperable and Open Standards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983F-BA53-3459-C646-283B014F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/>
              <a:t>Schedule – </a:t>
            </a: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and 2</a:t>
            </a:r>
            <a:r>
              <a:rPr lang="en-IN" baseline="30000" dirty="0"/>
              <a:t>nd</a:t>
            </a:r>
            <a:r>
              <a:rPr lang="en-IN" dirty="0"/>
              <a:t> Dec’22 || 1600 to 1800 KST</a:t>
            </a:r>
          </a:p>
          <a:p>
            <a:r>
              <a:rPr lang="en-IN" b="1" dirty="0"/>
              <a:t>Venue – </a:t>
            </a:r>
            <a:r>
              <a:rPr lang="en-IN" dirty="0"/>
              <a:t>Hybrid/TTA premises, </a:t>
            </a:r>
            <a:r>
              <a:rPr lang="en-IN" dirty="0" err="1"/>
              <a:t>Pangyo</a:t>
            </a:r>
            <a:r>
              <a:rPr lang="en-IN" dirty="0"/>
              <a:t>, South Korea</a:t>
            </a:r>
          </a:p>
          <a:p>
            <a:r>
              <a:rPr lang="en-IN" b="1" dirty="0"/>
              <a:t>About – </a:t>
            </a:r>
          </a:p>
          <a:p>
            <a:pPr lvl="1" algn="just"/>
            <a:r>
              <a:rPr lang="en-IN" dirty="0"/>
              <a:t>to illustrate the technical and innovation potential of open-standards, scalable and interoperable IoT systems. Presenters will describe IoT systems based on the oneM2M standards. They will share developers and deployment experiences as well as Compliance ecosystem around oneM2M</a:t>
            </a:r>
          </a:p>
          <a:p>
            <a:r>
              <a:rPr lang="en-IN" b="1" dirty="0"/>
              <a:t>Topics –</a:t>
            </a:r>
          </a:p>
          <a:p>
            <a:r>
              <a:rPr lang="fr-FR" dirty="0" err="1"/>
              <a:t>Overview</a:t>
            </a:r>
            <a:r>
              <a:rPr lang="fr-FR" dirty="0"/>
              <a:t> of oneM2M Releases</a:t>
            </a:r>
          </a:p>
          <a:p>
            <a:r>
              <a:rPr lang="fr-FR" dirty="0"/>
              <a:t>Showcase of solutions/ platforms/</a:t>
            </a:r>
            <a:r>
              <a:rPr lang="fr-FR" dirty="0" err="1"/>
              <a:t>products</a:t>
            </a:r>
            <a:endParaRPr lang="fr-FR" dirty="0"/>
          </a:p>
          <a:p>
            <a:r>
              <a:rPr lang="en-US" dirty="0"/>
              <a:t>Showcase – Deployments</a:t>
            </a:r>
          </a:p>
          <a:p>
            <a:r>
              <a:rPr lang="fr-FR" dirty="0"/>
              <a:t>Certification/compliance </a:t>
            </a:r>
            <a:r>
              <a:rPr lang="fr-FR" dirty="0" err="1"/>
              <a:t>ecosystem</a:t>
            </a:r>
            <a:endParaRPr lang="fr-FR" dirty="0"/>
          </a:p>
          <a:p>
            <a:endParaRPr lang="en-IN" b="1" dirty="0"/>
          </a:p>
          <a:p>
            <a:pPr lvl="1"/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D0E59-1A89-AFB1-46C3-CAC4C599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09D7-B095-E914-3911-68561834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 Agency onboarded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AD5AB-69C9-1D90-3F7E-91734327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4319C-E6E2-2F8F-A723-D8DA11C9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/>
              <a:t>A media outreach program to ‘re-acquaint’ journalists and analysts with oneM2M, build relationships and secure interviews about Release 4, SSC White Paper, Developer Resources and outreach + upcoming oneM2M activity in 2023.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/>
              <a:t>The drafting, editing and placement of one feature article based on the white paper “How oneM2M is Enabling Sustainable IoT Deployments”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/>
              <a:t>Management of sponsored LinkedIn posts, including the drafting of the posts and target audience selection, to promote oneM2M’s hackathon, global conference, tutorials etc. </a:t>
            </a:r>
          </a:p>
        </p:txBody>
      </p:sp>
    </p:spTree>
    <p:extLst>
      <p:ext uri="{BB962C8B-B14F-4D97-AF65-F5344CB8AC3E}">
        <p14:creationId xmlns:p14="http://schemas.microsoft.com/office/powerpoint/2010/main" val="95745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1D27-2F15-700F-E2D4-4337B6D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9266503" cy="1173570"/>
          </a:xfrm>
        </p:spPr>
        <p:txBody>
          <a:bodyPr>
            <a:normAutofit fontScale="90000"/>
          </a:bodyPr>
          <a:lstStyle/>
          <a:p>
            <a:r>
              <a:rPr lang="en-IN" dirty="0"/>
              <a:t>Updates- Thought Leadership (Q3 CY’22)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5F59-66E1-D404-0826-B5046629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626465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1600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strike="sngStrike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lang="en-US" sz="1600" i="0" u="sng" strike="sngStrike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US" sz="1600" u="sng" strike="sngStrike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US" sz="1600" u="sng" dirty="0">
                <a:latin typeface="Myriad Pro" panose="020B0503030403020204" charset="0"/>
              </a:rPr>
              <a:t>;</a:t>
            </a:r>
            <a:r>
              <a:rPr lang="en-US" sz="1600" i="0" u="sng" dirty="0">
                <a:effectLst/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lang="en-US" sz="16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 charset="0"/>
                <a:ea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 Research interview with oneM2M for their Smart Cities research program</a:t>
            </a:r>
            <a:endParaRPr lang="en-IN" sz="16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on Industrial IoT submitted to AI Magazine</a:t>
            </a:r>
            <a:endParaRPr lang="en-IN" sz="1600" b="0" i="0" u="none" strike="noStrike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Pipeline Magazine - Making IoT Intelligent</a:t>
            </a:r>
            <a:endParaRPr lang="en-IN" sz="16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IN" sz="16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Myriad Pro" panose="020B0503030403020204" charset="0"/>
              </a:rPr>
              <a:t>Regional</a:t>
            </a:r>
            <a:endParaRPr lang="en-US" sz="1600" i="1" dirty="0">
              <a:latin typeface="Myriad Pro" panose="020B050303040302020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in National Post, Canada</a:t>
            </a:r>
            <a:r>
              <a:rPr lang="en-US" sz="1600" i="0" u="sng" dirty="0">
                <a:effectLst/>
                <a:latin typeface="Myriad Pro" panose="020B0503030403020204" charset="0"/>
              </a:rPr>
              <a:t>)</a:t>
            </a:r>
            <a:r>
              <a:rPr lang="en-GB" sz="1600" dirty="0"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&amp; Data, India Smart Cities Edition</a:t>
            </a:r>
            <a:endParaRPr lang="en-US" sz="16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>
                <a:effectLst/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in context of smart cities for tele.net</a:t>
            </a:r>
            <a:r>
              <a:rPr lang="en-US" sz="1600" u="sng" dirty="0">
                <a:effectLst/>
                <a:latin typeface="Myriad Pro" panose="020B0503030403020204" charset="0"/>
              </a:rPr>
              <a:t>, India</a:t>
            </a:r>
          </a:p>
          <a:p>
            <a:pPr marL="457200" lvl="1" indent="0">
              <a:buNone/>
            </a:pPr>
            <a:endParaRPr lang="en-US" sz="160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Myriad Pro" panose="020B0503030403020204" charset="0"/>
              </a:rPr>
              <a:t>Partner Communiques</a:t>
            </a:r>
            <a:endParaRPr lang="en-US" sz="1600" i="1" dirty="0">
              <a:latin typeface="Myriad Pro" panose="020B050303040302020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highlight>
                  <a:srgbClr val="FFFF00"/>
                </a:highlight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(Oct edition)– special focus on oneM2M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Addressing Societal Challenges with IoT</a:t>
            </a:r>
            <a:endParaRPr lang="en-US" sz="16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IoT data for industrial verticals</a:t>
            </a:r>
            <a:endParaRPr lang="en-GB" sz="16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charset="0"/>
                <a:hlinkClick r:id="rId12"/>
              </a:rPr>
              <a:t>ETSI Enjoy: Standards to Support AI/ML Services</a:t>
            </a:r>
            <a:endParaRPr lang="en-IN" sz="1600" b="0" i="0" u="none" strike="noStrike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C7DCD-97F2-EE19-8A20-D884AB29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</TotalTime>
  <Words>1201</Words>
  <Application>Microsoft Office PowerPoint</Application>
  <PresentationFormat>Widescreen</PresentationFormat>
  <Paragraphs>205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Roboto</vt:lpstr>
      <vt:lpstr>Open Sans</vt:lpstr>
      <vt:lpstr>Myriad Pro</vt:lpstr>
      <vt:lpstr>Office Theme</vt:lpstr>
      <vt:lpstr>Marcom Report to TP# 56</vt:lpstr>
      <vt:lpstr>Overview</vt:lpstr>
      <vt:lpstr>oneM2M Webinar on 8th Sep’22</vt:lpstr>
      <vt:lpstr>Key Takeaways from Webinar</vt:lpstr>
      <vt:lpstr>Developers’ Tutorial Series</vt:lpstr>
      <vt:lpstr>oneM2M International Hackathon</vt:lpstr>
      <vt:lpstr>oneM2M Conference- The journey to Massive IoT Through Interoperable and Open Standards </vt:lpstr>
      <vt:lpstr>PR Agency onboarded</vt:lpstr>
      <vt:lpstr>Updates- Thought Leadership (Q3 CY’22)</vt:lpstr>
      <vt:lpstr>Engagement – Interviews &amp; Executive Insights</vt:lpstr>
      <vt:lpstr>Events &amp; Speaking Opps. Q3 CY’22</vt:lpstr>
      <vt:lpstr>Upcoming/Potential Opps</vt:lpstr>
      <vt:lpstr>Website Visits</vt:lpstr>
      <vt:lpstr>10th Anniversary Celebrations</vt:lpstr>
      <vt:lpstr>Reference Slides</vt:lpstr>
      <vt:lpstr>Metrics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61</cp:revision>
  <dcterms:created xsi:type="dcterms:W3CDTF">2017-09-21T15:46:31Z</dcterms:created>
  <dcterms:modified xsi:type="dcterms:W3CDTF">2022-09-26T08:46:03Z</dcterms:modified>
</cp:coreProperties>
</file>