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4" r:id="rId1"/>
  </p:sldMasterIdLst>
  <p:notesMasterIdLst>
    <p:notesMasterId r:id="rId6"/>
  </p:notesMasterIdLst>
  <p:handoutMasterIdLst>
    <p:handoutMasterId r:id="rId7"/>
  </p:handoutMasterIdLst>
  <p:sldIdLst>
    <p:sldId id="1129" r:id="rId2"/>
    <p:sldId id="319" r:id="rId3"/>
    <p:sldId id="301" r:id="rId4"/>
    <p:sldId id="1130" r:id="rId5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  <p:cmAuthor id="3" name="Marion Hagemeier" initials="MH" lastIdx="4" clrIdx="2">
    <p:extLst>
      <p:ext uri="{19B8F6BF-5375-455C-9EA6-DF929625EA0E}">
        <p15:presenceInfo xmlns:p15="http://schemas.microsoft.com/office/powerpoint/2012/main" userId="S-1-5-21-2034197439-752511010-549785860-16843" providerId="AD"/>
      </p:ext>
    </p:extLst>
  </p:cmAuthor>
  <p:cmAuthor id="4" name="Mate Boban" initials="MB" lastIdx="12" clrIdx="3">
    <p:extLst>
      <p:ext uri="{19B8F6BF-5375-455C-9EA6-DF929625EA0E}">
        <p15:presenceInfo xmlns:p15="http://schemas.microsoft.com/office/powerpoint/2012/main" userId="S-1-5-21-147214757-305610072-1517763936-3330886" providerId="AD"/>
      </p:ext>
    </p:extLst>
  </p:cmAuthor>
  <p:cmAuthor id="5" name="Tommaso Zugno" initials="TZ" lastIdx="9" clrIdx="4">
    <p:extLst>
      <p:ext uri="{19B8F6BF-5375-455C-9EA6-DF929625EA0E}">
        <p15:presenceInfo xmlns:p15="http://schemas.microsoft.com/office/powerpoint/2012/main" userId="S-1-5-21-147214757-305610072-1517763936-88580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D"/>
    <a:srgbClr val="1D1D1D"/>
    <a:srgbClr val="66BD5B"/>
    <a:srgbClr val="FFFFFF"/>
    <a:srgbClr val="FFFF00"/>
    <a:srgbClr val="FF9933"/>
    <a:srgbClr val="298FD1"/>
    <a:srgbClr val="027023"/>
    <a:srgbClr val="FFCCFF"/>
    <a:srgbClr val="E1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6" autoAdjust="0"/>
    <p:restoredTop sz="95226" autoAdjust="0"/>
  </p:normalViewPr>
  <p:slideViewPr>
    <p:cSldViewPr snapToGrid="0" showGuides="1">
      <p:cViewPr varScale="1">
        <p:scale>
          <a:sx n="107" d="100"/>
          <a:sy n="107" d="100"/>
        </p:scale>
        <p:origin x="72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4" d="100"/>
          <a:sy n="124" d="100"/>
        </p:scale>
        <p:origin x="4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622308" cy="4982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A971AAC-6C7F-49EA-858F-6EAF79CF60E9}"/>
              </a:ext>
            </a:extLst>
          </p:cNvPr>
          <p:cNvSpPr txBox="1"/>
          <p:nvPr/>
        </p:nvSpPr>
        <p:spPr>
          <a:xfrm>
            <a:off x="419078" y="9433107"/>
            <a:ext cx="1216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chemeClr val="tx2"/>
                </a:solidFill>
              </a:rPr>
              <a:t>© ETSI 2018</a:t>
            </a:r>
            <a:endParaRPr lang="he-I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622308" cy="4982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E6141E-71BE-4E31-A161-E99910D93714}"/>
              </a:ext>
            </a:extLst>
          </p:cNvPr>
          <p:cNvSpPr txBox="1"/>
          <p:nvPr/>
        </p:nvSpPr>
        <p:spPr>
          <a:xfrm>
            <a:off x="419078" y="9433107"/>
            <a:ext cx="1216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chemeClr val="tx2"/>
                </a:solidFill>
              </a:rPr>
              <a:t>© ETSI 2018</a:t>
            </a:r>
            <a:endParaRPr lang="he-I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1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7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30DADC7-25AE-4B73-A1DD-1C0132BB56CA}"/>
              </a:ext>
            </a:extLst>
          </p:cNvPr>
          <p:cNvGrpSpPr/>
          <p:nvPr userDrawn="1"/>
        </p:nvGrpSpPr>
        <p:grpSpPr>
          <a:xfrm>
            <a:off x="1953901" y="0"/>
            <a:ext cx="7667717" cy="6858001"/>
            <a:chOff x="2731193" y="0"/>
            <a:chExt cx="7667717" cy="6858001"/>
          </a:xfrm>
        </p:grpSpPr>
        <p:sp>
          <p:nvSpPr>
            <p:cNvPr id="20" name="צורה חופשית: צורה 19">
              <a:extLst>
                <a:ext uri="{FF2B5EF4-FFF2-40B4-BE49-F238E27FC236}">
                  <a16:creationId xmlns:a16="http://schemas.microsoft.com/office/drawing/2014/main" id="{17DF4961-DCED-4D2E-A58B-A63307BFE713}"/>
                </a:ext>
              </a:extLst>
            </p:cNvPr>
            <p:cNvSpPr/>
            <p:nvPr userDrawn="1"/>
          </p:nvSpPr>
          <p:spPr>
            <a:xfrm>
              <a:off x="4777558" y="0"/>
              <a:ext cx="4389250" cy="6858000"/>
            </a:xfrm>
            <a:custGeom>
              <a:avLst/>
              <a:gdLst>
                <a:gd name="connsiteX0" fmla="*/ 2039448 w 4389250"/>
                <a:gd name="connsiteY0" fmla="*/ 0 h 6858000"/>
                <a:gd name="connsiteX1" fmla="*/ 2783030 w 4389250"/>
                <a:gd name="connsiteY1" fmla="*/ 0 h 6858000"/>
                <a:gd name="connsiteX2" fmla="*/ 2854818 w 4389250"/>
                <a:gd name="connsiteY2" fmla="*/ 53222 h 6858000"/>
                <a:gd name="connsiteX3" fmla="*/ 4388762 w 4389250"/>
                <a:gd name="connsiteY3" fmla="*/ 2923229 h 6858000"/>
                <a:gd name="connsiteX4" fmla="*/ 692952 w 4389250"/>
                <a:gd name="connsiteY4" fmla="*/ 6796091 h 6858000"/>
                <a:gd name="connsiteX5" fmla="*/ 498457 w 4389250"/>
                <a:gd name="connsiteY5" fmla="*/ 6858000 h 6858000"/>
                <a:gd name="connsiteX6" fmla="*/ 0 w 4389250"/>
                <a:gd name="connsiteY6" fmla="*/ 6858000 h 6858000"/>
                <a:gd name="connsiteX7" fmla="*/ 163544 w 4389250"/>
                <a:gd name="connsiteY7" fmla="*/ 6793240 h 6858000"/>
                <a:gd name="connsiteX8" fmla="*/ 3648163 w 4389250"/>
                <a:gd name="connsiteY8" fmla="*/ 2892256 h 6858000"/>
                <a:gd name="connsiteX9" fmla="*/ 2055949 w 4389250"/>
                <a:gd name="connsiteY9" fmla="*/ 12634 h 6858000"/>
                <a:gd name="connsiteX10" fmla="*/ 2039448 w 4389250"/>
                <a:gd name="connsiteY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9250" h="6858000">
                  <a:moveTo>
                    <a:pt x="2039448" y="0"/>
                  </a:moveTo>
                  <a:lnTo>
                    <a:pt x="2783030" y="0"/>
                  </a:lnTo>
                  <a:lnTo>
                    <a:pt x="2854818" y="53222"/>
                  </a:lnTo>
                  <a:cubicBezTo>
                    <a:pt x="3715038" y="727088"/>
                    <a:pt x="4367479" y="1656240"/>
                    <a:pt x="4388762" y="2923229"/>
                  </a:cubicBezTo>
                  <a:cubicBezTo>
                    <a:pt x="4425645" y="5114604"/>
                    <a:pt x="2365114" y="6242376"/>
                    <a:pt x="692952" y="6796091"/>
                  </a:cubicBezTo>
                  <a:lnTo>
                    <a:pt x="498457" y="6858000"/>
                  </a:lnTo>
                  <a:lnTo>
                    <a:pt x="0" y="6858000"/>
                  </a:lnTo>
                  <a:lnTo>
                    <a:pt x="163544" y="6793240"/>
                  </a:lnTo>
                  <a:cubicBezTo>
                    <a:pt x="1669864" y="6179291"/>
                    <a:pt x="3711092" y="4949986"/>
                    <a:pt x="3648163" y="2892256"/>
                  </a:cubicBezTo>
                  <a:cubicBezTo>
                    <a:pt x="3610657" y="1644998"/>
                    <a:pt x="2917462" y="702965"/>
                    <a:pt x="2055949" y="12634"/>
                  </a:cubicBezTo>
                  <a:lnTo>
                    <a:pt x="2039448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צורה חופשית: צורה 20">
              <a:extLst>
                <a:ext uri="{FF2B5EF4-FFF2-40B4-BE49-F238E27FC236}">
                  <a16:creationId xmlns:a16="http://schemas.microsoft.com/office/drawing/2014/main" id="{9F261F25-391E-4495-9F8C-317D9B8B74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1193" y="2"/>
              <a:ext cx="4206981" cy="6857999"/>
            </a:xfrm>
            <a:custGeom>
              <a:avLst/>
              <a:gdLst>
                <a:gd name="connsiteX0" fmla="*/ 2134482 w 4206981"/>
                <a:gd name="connsiteY0" fmla="*/ 0 h 6857999"/>
                <a:gd name="connsiteX1" fmla="*/ 2565507 w 4206981"/>
                <a:gd name="connsiteY1" fmla="*/ 0 h 6857999"/>
                <a:gd name="connsiteX2" fmla="*/ 2607190 w 4206981"/>
                <a:gd name="connsiteY2" fmla="*/ 29852 h 6857999"/>
                <a:gd name="connsiteX3" fmla="*/ 4206859 w 4206981"/>
                <a:gd name="connsiteY3" fmla="*/ 2889873 h 6857999"/>
                <a:gd name="connsiteX4" fmla="*/ 364395 w 4206981"/>
                <a:gd name="connsiteY4" fmla="*/ 6830388 h 6857999"/>
                <a:gd name="connsiteX5" fmla="*/ 280110 w 4206981"/>
                <a:gd name="connsiteY5" fmla="*/ 6857999 h 6857999"/>
                <a:gd name="connsiteX6" fmla="*/ 0 w 4206981"/>
                <a:gd name="connsiteY6" fmla="*/ 6857999 h 6857999"/>
                <a:gd name="connsiteX7" fmla="*/ 67164 w 4206981"/>
                <a:gd name="connsiteY7" fmla="*/ 6831728 h 6857999"/>
                <a:gd name="connsiteX8" fmla="*/ 3516140 w 4206981"/>
                <a:gd name="connsiteY8" fmla="*/ 2908934 h 6857999"/>
                <a:gd name="connsiteX9" fmla="*/ 2319762 w 4206981"/>
                <a:gd name="connsiteY9" fmla="*/ 163793 h 6857999"/>
                <a:gd name="connsiteX10" fmla="*/ 2134482 w 4206981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06981" h="6857999">
                  <a:moveTo>
                    <a:pt x="2134482" y="0"/>
                  </a:moveTo>
                  <a:lnTo>
                    <a:pt x="2565507" y="0"/>
                  </a:lnTo>
                  <a:lnTo>
                    <a:pt x="2607190" y="29852"/>
                  </a:lnTo>
                  <a:cubicBezTo>
                    <a:pt x="3525928" y="721020"/>
                    <a:pt x="4217577" y="1658697"/>
                    <a:pt x="4206859" y="2889873"/>
                  </a:cubicBezTo>
                  <a:cubicBezTo>
                    <a:pt x="4186902" y="5047419"/>
                    <a:pt x="2074272" y="6248861"/>
                    <a:pt x="364395" y="6830388"/>
                  </a:cubicBezTo>
                  <a:lnTo>
                    <a:pt x="280110" y="6857999"/>
                  </a:lnTo>
                  <a:lnTo>
                    <a:pt x="0" y="6857999"/>
                  </a:lnTo>
                  <a:lnTo>
                    <a:pt x="67164" y="6831728"/>
                  </a:lnTo>
                  <a:cubicBezTo>
                    <a:pt x="1611971" y="6205232"/>
                    <a:pt x="3504906" y="4917315"/>
                    <a:pt x="3516140" y="2908934"/>
                  </a:cubicBezTo>
                  <a:cubicBezTo>
                    <a:pt x="3522095" y="1708731"/>
                    <a:pt x="3017034" y="819374"/>
                    <a:pt x="2319762" y="163793"/>
                  </a:cubicBezTo>
                  <a:lnTo>
                    <a:pt x="2134482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 dirty="0"/>
            </a:p>
          </p:txBody>
        </p:sp>
        <p:sp>
          <p:nvSpPr>
            <p:cNvPr id="22" name="צורה חופשית: צורה 21">
              <a:extLst>
                <a:ext uri="{FF2B5EF4-FFF2-40B4-BE49-F238E27FC236}">
                  <a16:creationId xmlns:a16="http://schemas.microsoft.com/office/drawing/2014/main" id="{703373F4-4545-463C-90D2-59838D912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5728" y="1"/>
              <a:ext cx="4093156" cy="6857999"/>
            </a:xfrm>
            <a:custGeom>
              <a:avLst/>
              <a:gdLst>
                <a:gd name="connsiteX0" fmla="*/ 1916065 w 4093156"/>
                <a:gd name="connsiteY0" fmla="*/ 0 h 6857999"/>
                <a:gd name="connsiteX1" fmla="*/ 2481932 w 4093156"/>
                <a:gd name="connsiteY1" fmla="*/ 0 h 6857999"/>
                <a:gd name="connsiteX2" fmla="*/ 2637513 w 4093156"/>
                <a:gd name="connsiteY2" fmla="*/ 119981 h 6857999"/>
                <a:gd name="connsiteX3" fmla="*/ 4093021 w 4093156"/>
                <a:gd name="connsiteY3" fmla="*/ 2889873 h 6857999"/>
                <a:gd name="connsiteX4" fmla="*/ 424957 w 4093156"/>
                <a:gd name="connsiteY4" fmla="*/ 6820408 h 6857999"/>
                <a:gd name="connsiteX5" fmla="*/ 312696 w 4093156"/>
                <a:gd name="connsiteY5" fmla="*/ 6857999 h 6857999"/>
                <a:gd name="connsiteX6" fmla="*/ 0 w 4093156"/>
                <a:gd name="connsiteY6" fmla="*/ 6857999 h 6857999"/>
                <a:gd name="connsiteX7" fmla="*/ 37473 w 4093156"/>
                <a:gd name="connsiteY7" fmla="*/ 6843451 h 6857999"/>
                <a:gd name="connsiteX8" fmla="*/ 3414182 w 4093156"/>
                <a:gd name="connsiteY8" fmla="*/ 2923229 h 6857999"/>
                <a:gd name="connsiteX9" fmla="*/ 1931972 w 4093156"/>
                <a:gd name="connsiteY9" fmla="*/ 12867 h 6857999"/>
                <a:gd name="connsiteX10" fmla="*/ 1916065 w 4093156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3156" h="6857999">
                  <a:moveTo>
                    <a:pt x="1916065" y="0"/>
                  </a:moveTo>
                  <a:lnTo>
                    <a:pt x="2481932" y="0"/>
                  </a:lnTo>
                  <a:lnTo>
                    <a:pt x="2637513" y="119981"/>
                  </a:lnTo>
                  <a:cubicBezTo>
                    <a:pt x="3461823" y="790118"/>
                    <a:pt x="4082377" y="1693319"/>
                    <a:pt x="4093021" y="2889873"/>
                  </a:cubicBezTo>
                  <a:cubicBezTo>
                    <a:pt x="4112374" y="5087764"/>
                    <a:pt x="2050364" y="6254462"/>
                    <a:pt x="424957" y="6820408"/>
                  </a:cubicBezTo>
                  <a:lnTo>
                    <a:pt x="312696" y="6857999"/>
                  </a:lnTo>
                  <a:lnTo>
                    <a:pt x="0" y="6857999"/>
                  </a:lnTo>
                  <a:lnTo>
                    <a:pt x="37473" y="6843451"/>
                  </a:lnTo>
                  <a:cubicBezTo>
                    <a:pt x="1492772" y="6258553"/>
                    <a:pt x="3443881" y="5043389"/>
                    <a:pt x="3414182" y="2923229"/>
                  </a:cubicBezTo>
                  <a:cubicBezTo>
                    <a:pt x="3397211" y="1658102"/>
                    <a:pt x="2750863" y="707246"/>
                    <a:pt x="1931972" y="12867"/>
                  </a:cubicBezTo>
                  <a:lnTo>
                    <a:pt x="1916065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 dirty="0"/>
            </a:p>
          </p:txBody>
        </p:sp>
        <p:sp>
          <p:nvSpPr>
            <p:cNvPr id="23" name="צורה חופשית: צורה 22">
              <a:extLst>
                <a:ext uri="{FF2B5EF4-FFF2-40B4-BE49-F238E27FC236}">
                  <a16:creationId xmlns:a16="http://schemas.microsoft.com/office/drawing/2014/main" id="{590407C2-26F7-45D5-BE31-B110BBC520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3203" y="1"/>
              <a:ext cx="2425707" cy="2659585"/>
            </a:xfrm>
            <a:custGeom>
              <a:avLst/>
              <a:gdLst>
                <a:gd name="connsiteX0" fmla="*/ 0 w 2425707"/>
                <a:gd name="connsiteY0" fmla="*/ 0 h 2659585"/>
                <a:gd name="connsiteX1" fmla="*/ 544789 w 2425707"/>
                <a:gd name="connsiteY1" fmla="*/ 0 h 2659585"/>
                <a:gd name="connsiteX2" fmla="*/ 617562 w 2425707"/>
                <a:gd name="connsiteY2" fmla="*/ 48632 h 2659585"/>
                <a:gd name="connsiteX3" fmla="*/ 2425707 w 2425707"/>
                <a:gd name="connsiteY3" fmla="*/ 2659585 h 2659585"/>
                <a:gd name="connsiteX4" fmla="*/ 1558654 w 2425707"/>
                <a:gd name="connsiteY4" fmla="*/ 2659585 h 2659585"/>
                <a:gd name="connsiteX5" fmla="*/ 140026 w 2425707"/>
                <a:gd name="connsiteY5" fmla="*/ 105783 h 2659585"/>
                <a:gd name="connsiteX6" fmla="*/ 0 w 2425707"/>
                <a:gd name="connsiteY6" fmla="*/ 0 h 26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5707" h="2659585">
                  <a:moveTo>
                    <a:pt x="0" y="0"/>
                  </a:moveTo>
                  <a:lnTo>
                    <a:pt x="544789" y="0"/>
                  </a:lnTo>
                  <a:lnTo>
                    <a:pt x="617562" y="48632"/>
                  </a:lnTo>
                  <a:cubicBezTo>
                    <a:pt x="1525571" y="684578"/>
                    <a:pt x="2263581" y="1537343"/>
                    <a:pt x="2425707" y="2659585"/>
                  </a:cubicBezTo>
                  <a:lnTo>
                    <a:pt x="1558654" y="2659585"/>
                  </a:lnTo>
                  <a:cubicBezTo>
                    <a:pt x="1555379" y="1581578"/>
                    <a:pt x="942724" y="742636"/>
                    <a:pt x="140026" y="1057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 dirty="0"/>
            </a:p>
          </p:txBody>
        </p:sp>
      </p:grp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889F92E-54E5-4148-B838-023E4ACC68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762" y="389003"/>
            <a:ext cx="3414056" cy="1400739"/>
          </a:xfrm>
          <a:prstGeom prst="rect">
            <a:avLst/>
          </a:prstGeom>
        </p:spPr>
      </p:pic>
      <p:sp>
        <p:nvSpPr>
          <p:cNvPr id="26" name="מציין מיקום טקסט 46">
            <a:extLst>
              <a:ext uri="{FF2B5EF4-FFF2-40B4-BE49-F238E27FC236}">
                <a16:creationId xmlns:a16="http://schemas.microsoft.com/office/drawing/2014/main" id="{E8764290-FB38-42DB-A451-B6028A7F4A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1" name="מציין מיקום טקסט 46">
            <a:extLst>
              <a:ext uri="{FF2B5EF4-FFF2-40B4-BE49-F238E27FC236}">
                <a16:creationId xmlns:a16="http://schemas.microsoft.com/office/drawing/2014/main" id="{DBBED7A2-FE66-4BAE-B1DF-AE0297E5D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CA7211-2781-4CC7-A862-D01C14DA3256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25BB3E-08E5-45D6-B257-2910811173C9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2022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067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8052D5F3-C0B9-4514-B7A2-549305CDD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dirty="0"/>
              <a:t>ADD SECTION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E91059-FDF2-4334-AE71-66FA5E9D2C26}"/>
              </a:ext>
            </a:extLst>
          </p:cNvPr>
          <p:cNvSpPr txBox="1"/>
          <p:nvPr userDrawn="1"/>
        </p:nvSpPr>
        <p:spPr>
          <a:xfrm>
            <a:off x="622779" y="6427664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2022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662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18FB610E-9806-493B-9C00-A8FB75363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dirty="0"/>
              <a:t>ADD SECTION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01F0CD-26DC-4FD8-827A-54ACABC921D0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2022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9102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- Home &amp; Offic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331313-3BBE-4A6D-9604-505212750757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2020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0A27284A-8ECE-4A88-AFAF-5AF6A10A10D6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מציין מיקום של כותרת תחתונה 4">
            <a:extLst>
              <a:ext uri="{FF2B5EF4-FFF2-40B4-BE49-F238E27FC236}">
                <a16:creationId xmlns:a16="http://schemas.microsoft.com/office/drawing/2014/main" id="{80A87F92-419C-4F03-BFE5-7E413A4F5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dirty="0"/>
              <a:t>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16899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lick to add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</a:lstStyle>
          <a:p>
            <a:r>
              <a:t>Click to add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107148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42381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ctr">
              <a:defRPr sz="3733" b="1" i="0">
                <a:latin typeface="Century Gothic" panose="020B0502020202020204" pitchFamily="34" charset="0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4839" y="1239433"/>
            <a:ext cx="10993437" cy="4705756"/>
          </a:xfrm>
          <a:prstGeom prst="rect">
            <a:avLst/>
          </a:prstGeom>
        </p:spPr>
        <p:txBody>
          <a:bodyPr vert="horz" lIns="68580" tIns="34290" rIns="68580" bIns="34290"/>
          <a:lstStyle>
            <a:lvl1pPr>
              <a:buClr>
                <a:srgbClr val="00ADEE"/>
              </a:buClr>
              <a:defRPr sz="2800" b="1" i="0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  <a:lvl2pPr>
              <a:buClr>
                <a:srgbClr val="00ADEE"/>
              </a:buClr>
              <a:defRPr sz="2400" b="0" i="0">
                <a:latin typeface="Century Gothic" panose="020B0502020202020204" pitchFamily="34" charset="0"/>
              </a:defRPr>
            </a:lvl2pPr>
            <a:lvl3pPr>
              <a:buClr>
                <a:srgbClr val="00ADEE"/>
              </a:buClr>
              <a:defRPr sz="2000" b="0" i="0">
                <a:latin typeface="Century Gothic" panose="020B0502020202020204" pitchFamily="34" charset="0"/>
              </a:defRPr>
            </a:lvl3pPr>
            <a:lvl4pPr>
              <a:buClr>
                <a:srgbClr val="00ADEE"/>
              </a:buClr>
              <a:defRPr sz="1800" b="0" i="0">
                <a:latin typeface="Century Gothic" panose="020B0502020202020204" pitchFamily="34" charset="0"/>
              </a:defRPr>
            </a:lvl4pPr>
            <a:lvl5pPr>
              <a:buClr>
                <a:srgbClr val="00ADEE"/>
              </a:buClr>
              <a:defRPr sz="1400"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9533483-0929-0244-9D4E-B0CE55730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503202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50" b="0" i="0">
                <a:solidFill>
                  <a:srgbClr val="FFFFFF"/>
                </a:solidFill>
                <a:latin typeface="Century Gothic" panose="020B0502020202020204" pitchFamily="34" charset="0"/>
                <a:cs typeface="Calibri Light"/>
              </a:defRPr>
            </a:lvl1pPr>
          </a:lstStyle>
          <a:p>
            <a:r>
              <a:rPr lang="en-US" dirty="0"/>
              <a:t>© 2020 </a:t>
            </a:r>
            <a:r>
              <a:rPr lang="en-US" dirty="0" err="1"/>
              <a:t>InterDigital</a:t>
            </a:r>
            <a:r>
              <a:rPr lang="en-US" dirty="0"/>
              <a:t>, Inc.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A974538-5B45-9043-AC0D-D2A0DAB25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2693" y="6503202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0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5D9E6825-6159-436F-97B7-849D691F4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F63C-8F3B-4F1A-BCAE-228B4E43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E9609-1AE6-40CD-BCC6-1E9E8E2D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D6D4-7541-4388-B34E-4C8C388F4CA7}" type="datetimeFigureOut">
              <a:rPr lang="en-US" smtClean="0"/>
              <a:t>9/26/22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DA065-094C-4407-8755-DEB49C2B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1D8B2-B361-43C0-B43F-154D496E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D64-3D68-4F4B-9932-4A69DCAB9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8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233870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8" r:id="rId2"/>
    <p:sldLayoutId id="2147483849" r:id="rId3"/>
    <p:sldLayoutId id="2147483852" r:id="rId4"/>
    <p:sldLayoutId id="2147483854" r:id="rId5"/>
    <p:sldLayoutId id="2147483856" r:id="rId6"/>
    <p:sldLayoutId id="2147483857" r:id="rId7"/>
  </p:sldLayoutIdLst>
  <p:transition>
    <p:fade/>
  </p:transition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3960">
          <p15:clr>
            <a:srgbClr val="F26B43"/>
          </p15:clr>
        </p15:guide>
        <p15:guide id="3" orient="horz" pos="345">
          <p15:clr>
            <a:srgbClr val="F26B43"/>
          </p15:clr>
        </p15:guide>
        <p15:guide id="4" pos="336">
          <p15:clr>
            <a:srgbClr val="F26B43"/>
          </p15:clr>
        </p15:guide>
        <p15:guide id="5" pos="7334">
          <p15:clr>
            <a:srgbClr val="F26B43"/>
          </p15:clr>
        </p15:guide>
        <p15:guide id="6" orient="horz" pos="1192">
          <p15:clr>
            <a:srgbClr val="A4A3A4"/>
          </p15:clr>
        </p15:guide>
        <p15:guide id="7" orient="horz" pos="960">
          <p15:clr>
            <a:srgbClr val="A4A3A4"/>
          </p15:clr>
        </p15:guide>
        <p15:guide id="9" orient="horz" pos="1420">
          <p15:clr>
            <a:srgbClr val="A4A3A4"/>
          </p15:clr>
        </p15:guide>
        <p15:guide id="12" orient="horz" pos="2160">
          <p15:clr>
            <a:srgbClr val="A4A3A4"/>
          </p15:clr>
        </p15:guide>
        <p15:guide id="13" orient="horz" pos="63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etsi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DBF624-98A2-4DAC-B9B2-4A21DAAF72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77043" y="5954205"/>
            <a:ext cx="2760671" cy="360000"/>
          </a:xfrm>
        </p:spPr>
        <p:txBody>
          <a:bodyPr/>
          <a:lstStyle/>
          <a:p>
            <a:r>
              <a:rPr lang="en-GB" dirty="0"/>
              <a:t>23 September 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9A1496-4B15-478A-813F-2336BC6D6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464" y="3559629"/>
            <a:ext cx="9854593" cy="146877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tx1"/>
                </a:solidFill>
              </a:rPr>
              <a:t> </a:t>
            </a:r>
            <a:br>
              <a:rPr lang="en-GB" sz="4000" b="1" dirty="0">
                <a:solidFill>
                  <a:schemeClr val="tx1"/>
                </a:solidFill>
              </a:rPr>
            </a:br>
            <a:br>
              <a:rPr lang="en-GB" sz="4000" b="1" dirty="0">
                <a:solidFill>
                  <a:schemeClr val="tx1"/>
                </a:solidFill>
              </a:rPr>
            </a:br>
            <a:br>
              <a:rPr lang="en-GB" sz="4000" b="1" dirty="0">
                <a:solidFill>
                  <a:schemeClr val="tx1"/>
                </a:solidFill>
              </a:rPr>
            </a:b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ETSI TTF T019 on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Performance Evaluation and Analysis for oneM2M Planning and Deployment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- status update -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AB3C6-9F5A-486D-9019-09BA15C960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6666" y="5079964"/>
            <a:ext cx="7092621" cy="325683"/>
          </a:xfrm>
        </p:spPr>
        <p:txBody>
          <a:bodyPr/>
          <a:lstStyle/>
          <a:p>
            <a:r>
              <a:rPr lang="en-GB" b="0" dirty="0">
                <a:solidFill>
                  <a:schemeClr val="tx1"/>
                </a:solidFill>
              </a:rPr>
              <a:t>Xavier PIEDNOIR – ETSI CTI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C2251B-9A93-3A01-6E1C-60A705B66392}"/>
              </a:ext>
            </a:extLst>
          </p:cNvPr>
          <p:cNvSpPr txBox="1"/>
          <p:nvPr/>
        </p:nvSpPr>
        <p:spPr>
          <a:xfrm>
            <a:off x="7172325" y="259935"/>
            <a:ext cx="479107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Doc: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TP-2022-0083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Source: </a:t>
            </a:r>
            <a:r>
              <a:rPr lang="en-GB" sz="2400" dirty="0">
                <a:solidFill>
                  <a:schemeClr val="accent1"/>
                </a:solidFill>
                <a:latin typeface="+mj-lt"/>
              </a:rPr>
              <a:t>ETSI Secretariat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Agenda item: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9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For: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Info.</a:t>
            </a:r>
          </a:p>
        </p:txBody>
      </p:sp>
    </p:spTree>
    <p:extLst>
      <p:ext uri="{BB962C8B-B14F-4D97-AF65-F5344CB8AC3E}">
        <p14:creationId xmlns:p14="http://schemas.microsoft.com/office/powerpoint/2010/main" val="42225453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D315-062D-4BC1-AEAB-199689C5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565275" indent="-1565275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j-ea"/>
                <a:cs typeface="Tahoma" panose="020B0604030504040204" pitchFamily="34" charset="0"/>
              </a:rPr>
              <a:t>TTF T019: Reminder of deliverables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DD273-C5F2-4515-B190-ED83F2EB8BFB}"/>
              </a:ext>
            </a:extLst>
          </p:cNvPr>
          <p:cNvSpPr txBox="1">
            <a:spLocks/>
          </p:cNvSpPr>
          <p:nvPr/>
        </p:nvSpPr>
        <p:spPr>
          <a:xfrm>
            <a:off x="845283" y="1600570"/>
            <a:ext cx="10744043" cy="46800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428773D-2938-40C2-9774-B8DEF1D2A8DB}"/>
              </a:ext>
            </a:extLst>
          </p:cNvPr>
          <p:cNvSpPr txBox="1">
            <a:spLocks/>
          </p:cNvSpPr>
          <p:nvPr/>
        </p:nvSpPr>
        <p:spPr>
          <a:xfrm>
            <a:off x="6100619" y="1600571"/>
            <a:ext cx="5246098" cy="468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4438" tIns="54438" rIns="54438" bIns="54438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360000" marR="0" indent="-360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Tx/>
              <a:buBlip>
                <a:blip r:embed="rId2"/>
              </a:buBlip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792000" marR="0" indent="-431999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Tx/>
              <a:buBlip>
                <a:blip r:embed="rId2"/>
              </a:buBlip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104000" marR="0" indent="-384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Tx/>
              <a:buBlip>
                <a:blip r:embed="rId2"/>
              </a:buBlip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60000" marR="0" indent="-360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792000" marR="0" indent="-431999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rabicParenR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1104000" marR="0" indent="-384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lphaLcParenR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962400" marR="0" indent="-3048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F4B1363-3500-36A7-E124-DA9A2726F16F}"/>
              </a:ext>
            </a:extLst>
          </p:cNvPr>
          <p:cNvSpPr txBox="1">
            <a:spLocks/>
          </p:cNvSpPr>
          <p:nvPr/>
        </p:nvSpPr>
        <p:spPr>
          <a:xfrm>
            <a:off x="4038600" y="624551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accent1"/>
                </a:solidFill>
                <a:latin typeface="+mj-lt"/>
              </a:rPr>
              <a:t>TP-2022-0083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8BA720F-BB70-A8CF-F1C8-54663B90F36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1"/>
            <a:ext cx="11582242" cy="46800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Scenarios for evaluation of oneM2M deployments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2000" dirty="0"/>
              <a:t>→ this task will deliver TS 103 839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Model for oneM2M Performances Evaluation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2000" dirty="0"/>
              <a:t>→ this task will deliver TS 103 840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oneM2M Performances Evaluation Tool (Proof of Concept)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2000" dirty="0"/>
              <a:t>→ this task will deliver TR 103 841 as well as source code for the tool hosted in the </a:t>
            </a:r>
            <a:r>
              <a:rPr lang="en-US" sz="2000" dirty="0">
                <a:hlinkClick r:id="rId3"/>
              </a:rPr>
              <a:t>ETSI Forge</a:t>
            </a:r>
            <a:endParaRPr lang="en-US" sz="2000" dirty="0"/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Demonstration of Performance Evaluation and Analysis for oneM2M Planning and Deployment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2000" dirty="0"/>
              <a:t>→ this task will deliver TR 103 842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en-US" dirty="0"/>
              <a:t>oneM2M deployment guidelines and best practices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US" sz="2000" dirty="0"/>
              <a:t>→ this task will deliver TR 103 843 </a:t>
            </a:r>
          </a:p>
        </p:txBody>
      </p:sp>
    </p:spTree>
    <p:extLst>
      <p:ext uri="{BB962C8B-B14F-4D97-AF65-F5344CB8AC3E}">
        <p14:creationId xmlns:p14="http://schemas.microsoft.com/office/powerpoint/2010/main" val="8937795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E548-B3D4-4286-82D8-CFB3BF70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697038" indent="-1697038"/>
            <a:r>
              <a:rPr lang="en-US" sz="3200" dirty="0">
                <a:solidFill>
                  <a:srgbClr val="0070C0"/>
                </a:solidFill>
              </a:rPr>
              <a:t>TTF T019: Performance Evaluation and Analysis for oneM2M Planning and Deployment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5232B-D6C9-4F89-A488-FA5E65A98A2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new schedule: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Work planned to start from Sept 30</a:t>
            </a:r>
            <a:r>
              <a:rPr lang="en-US" baseline="30000" dirty="0"/>
              <a:t>th</a:t>
            </a:r>
            <a:r>
              <a:rPr lang="en-US" dirty="0"/>
              <a:t> 2022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Initial workplan and timeline shifted accordingly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Experts identified: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Marie-Agnès PERALDI-FRATI (INRIA)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Luigi LIQUORI (INRIA)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William (Bob) FLYNN (Exacta </a:t>
            </a:r>
            <a:r>
              <a:rPr lang="en-US"/>
              <a:t>Global Smart Solutions)</a:t>
            </a:r>
            <a:endParaRPr lang="en-US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Samir MEDJIAH (as independent expert)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Thierry MONTEIL (as independent expert)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7E65238-045B-2133-AC3A-09174EE6CD01}"/>
              </a:ext>
            </a:extLst>
          </p:cNvPr>
          <p:cNvSpPr txBox="1">
            <a:spLocks/>
          </p:cNvSpPr>
          <p:nvPr/>
        </p:nvSpPr>
        <p:spPr>
          <a:xfrm>
            <a:off x="4038600" y="624551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accent1"/>
                </a:solidFill>
                <a:latin typeface="+mj-lt"/>
              </a:rPr>
              <a:t>TP-2022-0083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45255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D315-062D-4BC1-AEAB-199689C5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565275" indent="-1565275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j-ea"/>
                <a:cs typeface="Tahoma" panose="020B0604030504040204" pitchFamily="34" charset="0"/>
              </a:rPr>
              <a:t>TTF T019: new timeline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DD273-C5F2-4515-B190-ED83F2EB8BFB}"/>
              </a:ext>
            </a:extLst>
          </p:cNvPr>
          <p:cNvSpPr txBox="1">
            <a:spLocks/>
          </p:cNvSpPr>
          <p:nvPr/>
        </p:nvSpPr>
        <p:spPr>
          <a:xfrm>
            <a:off x="845283" y="1600570"/>
            <a:ext cx="10744043" cy="46800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428773D-2938-40C2-9774-B8DEF1D2A8DB}"/>
              </a:ext>
            </a:extLst>
          </p:cNvPr>
          <p:cNvSpPr txBox="1">
            <a:spLocks/>
          </p:cNvSpPr>
          <p:nvPr/>
        </p:nvSpPr>
        <p:spPr>
          <a:xfrm>
            <a:off x="6100619" y="1600571"/>
            <a:ext cx="5246098" cy="468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4438" tIns="54438" rIns="54438" bIns="54438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360000" marR="0" indent="-360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Tx/>
              <a:buBlip>
                <a:blip r:embed="rId2"/>
              </a:buBlip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792000" marR="0" indent="-431999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Tx/>
              <a:buBlip>
                <a:blip r:embed="rId2"/>
              </a:buBlip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104000" marR="0" indent="-384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Tx/>
              <a:buBlip>
                <a:blip r:embed="rId2"/>
              </a:buBlip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60000" marR="0" indent="-360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792000" marR="0" indent="-431999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rabicParenR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1104000" marR="0" indent="-3840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lphaLcParenR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962400" marR="0" indent="-304800" algn="l" defTabSz="9144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0" i="0" u="none" strike="noStrike" cap="none" spc="0" baseline="0">
                <a:solidFill>
                  <a:srgbClr val="3E484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F4B1363-3500-36A7-E124-DA9A2726F16F}"/>
              </a:ext>
            </a:extLst>
          </p:cNvPr>
          <p:cNvSpPr txBox="1">
            <a:spLocks/>
          </p:cNvSpPr>
          <p:nvPr/>
        </p:nvSpPr>
        <p:spPr>
          <a:xfrm>
            <a:off x="4038600" y="624551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accent1"/>
                </a:solidFill>
                <a:latin typeface="+mj-lt"/>
              </a:rPr>
              <a:t>TP-2022-0083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DCB9E2C-40C3-15EB-9BDD-FAEE98F95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62059"/>
              </p:ext>
            </p:extLst>
          </p:nvPr>
        </p:nvGraphicFramePr>
        <p:xfrm>
          <a:off x="609757" y="1465366"/>
          <a:ext cx="1107556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12">
                  <a:extLst>
                    <a:ext uri="{9D8B030D-6E8A-4147-A177-3AD203B41FA5}">
                      <a16:colId xmlns:a16="http://schemas.microsoft.com/office/drawing/2014/main" val="1722478240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627160201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605369512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2657011342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330748623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44359501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2215345575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79265928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280682094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3518815115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3335605266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2873646466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815706373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939127392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657001241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404540399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510860126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3426370432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4153385014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736440717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3952435856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1444294713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3474120430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3028771935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2925311622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2634153265"/>
                    </a:ext>
                  </a:extLst>
                </a:gridCol>
                <a:gridCol w="395556">
                  <a:extLst>
                    <a:ext uri="{9D8B030D-6E8A-4147-A177-3AD203B41FA5}">
                      <a16:colId xmlns:a16="http://schemas.microsoft.com/office/drawing/2014/main" val="742278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FR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FR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FR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289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O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N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D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J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F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M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M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J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J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S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O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N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D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J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F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M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M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J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J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S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O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A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73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Task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6">
                  <a:txBody>
                    <a:bodyPr/>
                    <a:lstStyle/>
                    <a:p>
                      <a:pPr algn="l"/>
                      <a:r>
                        <a:rPr lang="en-US" dirty="0"/>
                        <a:t>Scenarios for evaluation of oneM2M deployments</a:t>
                      </a:r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7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4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Task2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6">
                  <a:txBody>
                    <a:bodyPr/>
                    <a:lstStyle/>
                    <a:p>
                      <a:pPr algn="l"/>
                      <a:r>
                        <a:rPr lang="en-US" dirty="0"/>
                        <a:t>Model for oneM2M Performances Evaluation</a:t>
                      </a:r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79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21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Task 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6">
                  <a:txBody>
                    <a:bodyPr/>
                    <a:lstStyle/>
                    <a:p>
                      <a:pPr algn="l"/>
                      <a:r>
                        <a:rPr lang="en-US" dirty="0"/>
                        <a:t>oneM2M Performances Evaluation Tool (Proof of Concept)</a:t>
                      </a:r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1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726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Task 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6">
                  <a:txBody>
                    <a:bodyPr/>
                    <a:lstStyle/>
                    <a:p>
                      <a:pPr algn="l"/>
                      <a:r>
                        <a:rPr lang="en-US" dirty="0"/>
                        <a:t>Demonstration of Performance Evaluation and Analysis for oneM2M Planning and Deployment</a:t>
                      </a:r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65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7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FR" dirty="0"/>
                        <a:t>Task 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6">
                  <a:txBody>
                    <a:bodyPr/>
                    <a:lstStyle/>
                    <a:p>
                      <a:pPr algn="l"/>
                      <a:r>
                        <a:rPr lang="en-US" dirty="0"/>
                        <a:t>oneM2M deployment guidelines and best practices</a:t>
                      </a:r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09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lnL w="12700" cap="flat" cmpd="sng" algn="ctr">
                      <a:solidFill>
                        <a:srgbClr val="A0CB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FR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09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5661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943DDD5-5376-488D-B598-48D58A708B55}" vid="{97EB6BF5-CCF1-4557-9204-633E591AB08E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B079962-C68F-4D16-9F12-936E8C32F9B1}">
  <we:reference id="wa104380907" version="3.0.0.1" store="en-US" storeType="OMEX"/>
  <we:alternateReferences>
    <we:reference id="wa104380907" version="3.0.0.1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ETSI_CORPORATE_PRESENTATION_template_2019_Full_Version</Template>
  <TotalTime>18721</TotalTime>
  <Words>295</Words>
  <Application>Microsoft Macintosh PowerPoint</Application>
  <PresentationFormat>Widescreen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1_ETSI Corporate 2018</vt:lpstr>
      <vt:lpstr>     ETSI TTF T019 on Performance Evaluation and Analysis for oneM2M Planning and Deployment - status update -</vt:lpstr>
      <vt:lpstr>TTF T019: Reminder of deliverables</vt:lpstr>
      <vt:lpstr>TTF T019: Performance Evaluation and Analysis for oneM2M Planning and Deployment </vt:lpstr>
      <vt:lpstr>TTF T019: new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&lt;Speech title here&gt;</dc:subject>
  <dc:creator>David.Boswarthick@etsi.org</dc:creator>
  <cp:keywords/>
  <cp:lastModifiedBy>Xavier PIEDNOIR</cp:lastModifiedBy>
  <cp:revision>668</cp:revision>
  <cp:lastPrinted>2022-07-12T09:16:53Z</cp:lastPrinted>
  <dcterms:created xsi:type="dcterms:W3CDTF">2019-04-10T09:00:27Z</dcterms:created>
  <dcterms:modified xsi:type="dcterms:W3CDTF">2022-09-28T13:02:33Z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1570178913</vt:lpwstr>
  </property>
</Properties>
</file>