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62" r:id="rId5"/>
    <p:sldId id="319" r:id="rId6"/>
    <p:sldId id="318" r:id="rId7"/>
    <p:sldId id="321" r:id="rId8"/>
    <p:sldId id="329" r:id="rId9"/>
    <p:sldId id="322" r:id="rId10"/>
    <p:sldId id="326" r:id="rId11"/>
    <p:sldId id="327" r:id="rId12"/>
    <p:sldId id="320" r:id="rId13"/>
    <p:sldId id="330" r:id="rId14"/>
    <p:sldId id="331" r:id="rId15"/>
    <p:sldId id="332" r:id="rId16"/>
    <p:sldId id="324" r:id="rId17"/>
    <p:sldId id="325" r:id="rId18"/>
    <p:sldId id="282" r:id="rId19"/>
    <p:sldId id="31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yriad Pro" panose="020B0503030403020204" charset="0"/>
      <p:regular r:id="rId26"/>
      <p:bold r:id="rId27"/>
      <p:italic r:id="rId28"/>
      <p:boldItalic r:id="rId29"/>
    </p:embeddedFont>
    <p:embeddedFont>
      <p:font typeface="Myriad Pro Light" panose="020B0403030403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BF76B-608B-40A4-8D21-AA8D405862BA}" v="1" dt="2022-09-28T13:16:02.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18"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28-09-2022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9/28/2022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9/28/2022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9/28/2022</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9/28/2022</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9/28/2022</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rana.Kamill@bt.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8629" y="1892413"/>
            <a:ext cx="11296184" cy="2387600"/>
          </a:xfrm>
        </p:spPr>
        <p:txBody>
          <a:bodyPr>
            <a:normAutofit/>
          </a:bodyPr>
          <a:lstStyle/>
          <a:p>
            <a:r>
              <a:rPr lang="en-US" sz="5400" dirty="0"/>
              <a:t>oneM2M- ITU-T Collaboration</a:t>
            </a:r>
            <a:br>
              <a:rPr lang="en-US" sz="5400" dirty="0"/>
            </a:br>
            <a:r>
              <a:rPr lang="en-US" sz="3600" dirty="0"/>
              <a:t>TS-0003 Security Solutions document Transposition.</a:t>
            </a:r>
            <a:br>
              <a:rPr lang="en-US" sz="3600" dirty="0"/>
            </a:br>
            <a:endParaRPr lang="en-US" sz="3600" dirty="0"/>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a:xfrm>
            <a:off x="1477536" y="4691201"/>
            <a:ext cx="9144000" cy="1655762"/>
          </a:xfrm>
        </p:spPr>
        <p:txBody>
          <a:bodyPr vert="horz" lIns="91440" tIns="45720" rIns="91440" bIns="45720" rtlCol="0" anchor="t">
            <a:normAutofit lnSpcReduction="10000"/>
          </a:bodyPr>
          <a:lstStyle/>
          <a:p>
            <a:r>
              <a:rPr lang="en-US" dirty="0">
                <a:latin typeface="Myriad Pro"/>
              </a:rPr>
              <a:t>28/08/2022</a:t>
            </a:r>
          </a:p>
          <a:p>
            <a:r>
              <a:rPr lang="en-US" dirty="0">
                <a:latin typeface="Myriad Pro"/>
              </a:rPr>
              <a:t>Rana Kamill</a:t>
            </a:r>
          </a:p>
          <a:p>
            <a:r>
              <a:rPr lang="en-US" dirty="0">
                <a:latin typeface="Myriad Pro"/>
              </a:rPr>
              <a:t>ITU-T/ oneM2M Liaison Rapporteur</a:t>
            </a:r>
          </a:p>
          <a:p>
            <a:r>
              <a:rPr lang="en-US" dirty="0">
                <a:latin typeface="Myriad Pro"/>
              </a:rPr>
              <a:t>BT</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Challenges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149637" y="1265318"/>
            <a:ext cx="11467663" cy="4690065"/>
          </a:xfrm>
        </p:spPr>
        <p:txBody>
          <a:bodyPr vert="horz" lIns="91440" tIns="45720" rIns="91440" bIns="45720" rtlCol="0" anchor="t">
            <a:noAutofit/>
          </a:bodyPr>
          <a:lstStyle/>
          <a:p>
            <a:pPr marL="228600">
              <a:spcBef>
                <a:spcPts val="1200"/>
              </a:spcBef>
              <a:spcAft>
                <a:spcPts val="0"/>
              </a:spcAft>
            </a:pPr>
            <a:r>
              <a:rPr lang="en-GB" sz="2200" b="1" dirty="0">
                <a:latin typeface="Myriad Pro" panose="020B0503030403020204" charset="0"/>
                <a:ea typeface="SimSun" panose="02010600030101010101" pitchFamily="2" charset="-122"/>
              </a:rPr>
              <a:t>A.5 qualification status</a:t>
            </a:r>
            <a:r>
              <a:rPr lang="en-GB" sz="2200" b="1" dirty="0">
                <a:latin typeface="Times New Roman" panose="02020603050405020304" pitchFamily="18" charset="0"/>
                <a:ea typeface="SimSun" panose="02010600030101010101" pitchFamily="2" charset="-122"/>
              </a:rPr>
              <a:t>:</a:t>
            </a:r>
          </a:p>
          <a:p>
            <a:pPr marL="228600">
              <a:spcBef>
                <a:spcPts val="1200"/>
              </a:spcBef>
              <a:spcAft>
                <a:spcPts val="0"/>
              </a:spcAft>
            </a:pPr>
            <a:endParaRPr lang="en-GB" sz="2200" dirty="0">
              <a:latin typeface="Times New Roman" panose="02020603050405020304" pitchFamily="18" charset="0"/>
              <a:ea typeface="SimSun" panose="02010600030101010101" pitchFamily="2" charset="-122"/>
            </a:endParaRPr>
          </a:p>
          <a:p>
            <a:pPr marL="0" indent="0">
              <a:lnSpc>
                <a:spcPct val="100000"/>
              </a:lnSpc>
              <a:spcBef>
                <a:spcPts val="1200"/>
              </a:spcBef>
              <a:spcAft>
                <a:spcPts val="0"/>
              </a:spcAft>
              <a:buNone/>
            </a:pPr>
            <a:r>
              <a:rPr lang="en-GB" sz="2400" dirty="0">
                <a:latin typeface="Myriad Pro" panose="020B0503030403020204" charset="0"/>
                <a:ea typeface="SimSun" panose="02010600030101010101" pitchFamily="2" charset="-122"/>
              </a:rPr>
              <a:t>A.5 is an ITU-T process that all organisations it collaborates with have to go through. It was brought up in the third meeting that TSDSI has joined oneM2M which would make oneM2M lose its A.5 qualification status which would stop the collaboration and the transportation of the oneM2M Security Solutions document.</a:t>
            </a:r>
          </a:p>
          <a:p>
            <a:pPr marL="0" indent="0">
              <a:lnSpc>
                <a:spcPct val="100000"/>
              </a:lnSpc>
              <a:spcBef>
                <a:spcPts val="1200"/>
              </a:spcBef>
              <a:spcAft>
                <a:spcPts val="0"/>
              </a:spcAft>
              <a:buNone/>
            </a:pPr>
            <a:r>
              <a:rPr lang="en-GB" sz="2400" dirty="0">
                <a:latin typeface="Myriad Pro" panose="020B0503030403020204" charset="0"/>
                <a:ea typeface="SimSun" panose="02010600030101010101" pitchFamily="2" charset="-122"/>
              </a:rPr>
              <a:t>We argued that we should not lose our A.5 qualification and that since a new organisation joined, our qualification should just be reviewed. We also highlighted that TSDSI is a member of 3GPP which regularly inputs into ITU-R.</a:t>
            </a:r>
          </a:p>
          <a:p>
            <a:pPr marL="0" indent="0">
              <a:lnSpc>
                <a:spcPct val="100000"/>
              </a:lnSpc>
              <a:spcBef>
                <a:spcPts val="1200"/>
              </a:spcBef>
              <a:spcAft>
                <a:spcPts val="0"/>
              </a:spcAft>
              <a:buNone/>
            </a:pPr>
            <a:r>
              <a:rPr lang="en-GB" sz="2400" dirty="0">
                <a:latin typeface="Myriad Pro" panose="020B0503030403020204" charset="0"/>
                <a:ea typeface="SimSun" panose="02010600030101010101" pitchFamily="2" charset="-122"/>
              </a:rPr>
              <a:t>A letter from TSDSI was sent to the ITU-T SG20 chairman and secretariat confirming </a:t>
            </a:r>
            <a:r>
              <a:rPr lang="en-GB" sz="2400" dirty="0">
                <a:latin typeface="Myriad Pro" panose="020B0503030403020204" charset="0"/>
              </a:rPr>
              <a:t>that TSDSI’S ‘Copyright, Software Copyright and Trademarks Guidelines will be fully compatible with ITU-T’s current policies and guidelines on the same.’</a:t>
            </a:r>
            <a:endParaRPr lang="en-GB" sz="2400" dirty="0">
              <a:latin typeface="Myriad Pro" panose="020B0503030403020204" charset="0"/>
              <a:ea typeface="SimSun" panose="02010600030101010101" pitchFamily="2" charset="-122"/>
            </a:endParaRPr>
          </a:p>
          <a:p>
            <a:pPr marL="0" indent="0">
              <a:spcBef>
                <a:spcPts val="1200"/>
              </a:spcBef>
              <a:spcAft>
                <a:spcPts val="0"/>
              </a:spcAft>
              <a:buNone/>
            </a:pPr>
            <a:endParaRPr lang="en-GB" sz="2200" dirty="0">
              <a:latin typeface="Times New Roman" panose="02020603050405020304" pitchFamily="18" charset="0"/>
              <a:ea typeface="SimSun" panose="02010600030101010101" pitchFamily="2" charset="-122"/>
            </a:endParaRPr>
          </a:p>
          <a:p>
            <a:pPr marL="0" indent="0">
              <a:spcBef>
                <a:spcPts val="1200"/>
              </a:spcBef>
              <a:spcAft>
                <a:spcPts val="0"/>
              </a:spcAft>
              <a:buNone/>
            </a:pPr>
            <a:endParaRPr lang="en-GB" sz="2200" dirty="0">
              <a:latin typeface="Myriad Pro" panose="020B0503030403020204" charset="0"/>
              <a:ea typeface="SimSun" panose="02010600030101010101" pitchFamily="2" charset="-122"/>
            </a:endParaRPr>
          </a:p>
        </p:txBody>
      </p:sp>
    </p:spTree>
    <p:extLst>
      <p:ext uri="{BB962C8B-B14F-4D97-AF65-F5344CB8AC3E}">
        <p14:creationId xmlns:p14="http://schemas.microsoft.com/office/powerpoint/2010/main" val="276123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Challenges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149637" y="1265318"/>
            <a:ext cx="11467663" cy="4690065"/>
          </a:xfrm>
        </p:spPr>
        <p:txBody>
          <a:bodyPr vert="horz" lIns="91440" tIns="45720" rIns="91440" bIns="45720" rtlCol="0" anchor="t">
            <a:noAutofit/>
          </a:bodyPr>
          <a:lstStyle/>
          <a:p>
            <a:pPr marL="228600" algn="just">
              <a:spcBef>
                <a:spcPts val="1200"/>
              </a:spcBef>
              <a:spcAft>
                <a:spcPts val="0"/>
              </a:spcAft>
            </a:pPr>
            <a:r>
              <a:rPr lang="en-GB" sz="2400" b="1" dirty="0">
                <a:latin typeface="Myriad Pro" panose="020B0503030403020204" charset="0"/>
                <a:ea typeface="SimSun" panose="02010600030101010101" pitchFamily="2" charset="-122"/>
              </a:rPr>
              <a:t>Referencing:</a:t>
            </a:r>
          </a:p>
          <a:p>
            <a:pPr marL="0" indent="0" algn="just">
              <a:lnSpc>
                <a:spcPct val="100000"/>
              </a:lnSpc>
              <a:spcBef>
                <a:spcPts val="1200"/>
              </a:spcBef>
              <a:spcAft>
                <a:spcPts val="0"/>
              </a:spcAft>
              <a:buNone/>
            </a:pPr>
            <a:r>
              <a:rPr lang="en-GB" sz="2400" dirty="0">
                <a:latin typeface="Myriad Pro" panose="020B0503030403020204" charset="0"/>
                <a:ea typeface="SimSun" panose="02010600030101010101" pitchFamily="2" charset="-122"/>
              </a:rPr>
              <a:t>It was advised that we need to submit a document with all references changed to ITU-T recommended format. Without submitting the references document, the collaboration could not continue. The document was prepared and submitted to SG-20 and collaboration continued.</a:t>
            </a:r>
          </a:p>
          <a:p>
            <a:pPr marL="0" indent="0">
              <a:spcBef>
                <a:spcPts val="1200"/>
              </a:spcBef>
              <a:spcAft>
                <a:spcPts val="0"/>
              </a:spcAft>
              <a:buNone/>
            </a:pPr>
            <a:endParaRPr lang="en-GB" sz="2200" dirty="0">
              <a:latin typeface="Myriad Pro" panose="020B0503030403020204" charset="0"/>
              <a:ea typeface="SimSun" panose="02010600030101010101" pitchFamily="2" charset="-122"/>
            </a:endParaRPr>
          </a:p>
        </p:txBody>
      </p:sp>
    </p:spTree>
    <p:extLst>
      <p:ext uri="{BB962C8B-B14F-4D97-AF65-F5344CB8AC3E}">
        <p14:creationId xmlns:p14="http://schemas.microsoft.com/office/powerpoint/2010/main" val="164003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Challenges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149637" y="1265318"/>
            <a:ext cx="11467663" cy="4690065"/>
          </a:xfrm>
        </p:spPr>
        <p:txBody>
          <a:bodyPr vert="horz" lIns="91440" tIns="45720" rIns="91440" bIns="45720" rtlCol="0" anchor="t">
            <a:noAutofit/>
          </a:bodyPr>
          <a:lstStyle/>
          <a:p>
            <a:pPr marL="228600" algn="just">
              <a:spcBef>
                <a:spcPts val="1200"/>
              </a:spcBef>
              <a:spcAft>
                <a:spcPts val="0"/>
              </a:spcAft>
            </a:pPr>
            <a:r>
              <a:rPr lang="en-GB" sz="2400" b="1" dirty="0">
                <a:latin typeface="Myriad Pro" panose="020B0503030403020204" charset="0"/>
                <a:ea typeface="SimSun" panose="02010600030101010101" pitchFamily="2" charset="-122"/>
              </a:rPr>
              <a:t>Formatting:</a:t>
            </a:r>
          </a:p>
          <a:p>
            <a:pPr marL="0" indent="0" algn="just">
              <a:lnSpc>
                <a:spcPct val="100000"/>
              </a:lnSpc>
              <a:spcBef>
                <a:spcPts val="1200"/>
              </a:spcBef>
              <a:spcAft>
                <a:spcPts val="0"/>
              </a:spcAft>
              <a:buNone/>
            </a:pPr>
            <a:r>
              <a:rPr lang="en-GB" sz="2400" dirty="0">
                <a:latin typeface="Myriad Pro" panose="020B0503030403020204" charset="0"/>
                <a:ea typeface="SimSun" panose="02010600030101010101" pitchFamily="2" charset="-122"/>
              </a:rPr>
              <a:t>An updated version of the document with many formatting changes (including changing capital letters in titles to small letters, except for the first word) was sent to oneM2M to review. The document included some additional comments on numbering and changing the location of some sub sections. Some of these recommendations were made and most formatting changes were rejected. The ITU-T has accepted our reviewed document and uploaded it as a ‘Document for determination’ on its website.</a:t>
            </a:r>
          </a:p>
          <a:p>
            <a:pPr marL="0" indent="0">
              <a:spcBef>
                <a:spcPts val="1200"/>
              </a:spcBef>
              <a:spcAft>
                <a:spcPts val="0"/>
              </a:spcAft>
              <a:buNone/>
            </a:pPr>
            <a:endParaRPr lang="en-GB" sz="2200" dirty="0">
              <a:latin typeface="Myriad Pro" panose="020B0503030403020204" charset="0"/>
              <a:ea typeface="SimSun" panose="02010600030101010101" pitchFamily="2" charset="-122"/>
            </a:endParaRPr>
          </a:p>
        </p:txBody>
      </p:sp>
    </p:spTree>
    <p:extLst>
      <p:ext uri="{BB962C8B-B14F-4D97-AF65-F5344CB8AC3E}">
        <p14:creationId xmlns:p14="http://schemas.microsoft.com/office/powerpoint/2010/main" val="296867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Summary- Where are we now?</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8"/>
            <a:ext cx="11606934" cy="4690065"/>
          </a:xfrm>
        </p:spPr>
        <p:txBody>
          <a:bodyPr vert="horz" lIns="91440" tIns="45720" rIns="91440" bIns="45720" rtlCol="0" anchor="t">
            <a:normAutofit/>
          </a:bodyPr>
          <a:lstStyle/>
          <a:p>
            <a:pPr marL="228600">
              <a:spcBef>
                <a:spcPts val="1200"/>
              </a:spcBef>
              <a:spcAft>
                <a:spcPts val="0"/>
              </a:spcAft>
            </a:pPr>
            <a:r>
              <a:rPr lang="en-GB" sz="3000" dirty="0">
                <a:latin typeface="Times New Roman" panose="02020603050405020304" pitchFamily="18" charset="0"/>
                <a:ea typeface="SimSun" panose="02010600030101010101" pitchFamily="2" charset="-122"/>
              </a:rPr>
              <a:t>Document agreed by Q6- Sent for approval by WP2.</a:t>
            </a:r>
          </a:p>
          <a:p>
            <a:pPr marL="228600">
              <a:spcBef>
                <a:spcPts val="1200"/>
              </a:spcBef>
              <a:spcAft>
                <a:spcPts val="0"/>
              </a:spcAft>
            </a:pPr>
            <a:r>
              <a:rPr lang="en-GB" sz="3000" dirty="0">
                <a:latin typeface="Times New Roman" panose="02020603050405020304" pitchFamily="18" charset="0"/>
                <a:ea typeface="SimSun" panose="02010600030101010101" pitchFamily="2" charset="-122"/>
              </a:rPr>
              <a:t>Document approved by WP2, sent for approval by SG20 TP.</a:t>
            </a:r>
          </a:p>
          <a:p>
            <a:pPr marL="228600">
              <a:spcBef>
                <a:spcPts val="1200"/>
              </a:spcBef>
              <a:spcAft>
                <a:spcPts val="0"/>
              </a:spcAft>
            </a:pPr>
            <a:r>
              <a:rPr lang="en-GB" sz="3000" dirty="0">
                <a:latin typeface="Times New Roman" panose="02020603050405020304" pitchFamily="18" charset="0"/>
                <a:ea typeface="SimSun" panose="02010600030101010101" pitchFamily="2" charset="-122"/>
              </a:rPr>
              <a:t>Document approved by SG20 TP.</a:t>
            </a:r>
          </a:p>
          <a:p>
            <a:pPr marL="228600">
              <a:spcBef>
                <a:spcPts val="1200"/>
              </a:spcBef>
              <a:spcAft>
                <a:spcPts val="0"/>
              </a:spcAft>
            </a:pPr>
            <a:r>
              <a:rPr lang="en-GB" sz="3000" dirty="0">
                <a:latin typeface="Times New Roman" panose="02020603050405020304" pitchFamily="18" charset="0"/>
                <a:ea typeface="SimSun" panose="02010600030101010101" pitchFamily="2" charset="-122"/>
              </a:rPr>
              <a:t>A copy of the document to be sent for determination has been published on the ITU-T website on the 14</a:t>
            </a:r>
            <a:r>
              <a:rPr lang="en-GB" sz="3000" baseline="30000" dirty="0">
                <a:latin typeface="Times New Roman" panose="02020603050405020304" pitchFamily="18" charset="0"/>
                <a:ea typeface="SimSun" panose="02010600030101010101" pitchFamily="2" charset="-122"/>
              </a:rPr>
              <a:t>th</a:t>
            </a:r>
            <a:r>
              <a:rPr lang="en-GB" sz="3000" dirty="0">
                <a:latin typeface="Times New Roman" panose="02020603050405020304" pitchFamily="18" charset="0"/>
                <a:ea typeface="SimSun" panose="02010600030101010101" pitchFamily="2" charset="-122"/>
              </a:rPr>
              <a:t> of September 2022.</a:t>
            </a:r>
          </a:p>
          <a:p>
            <a:pPr marL="228600">
              <a:spcBef>
                <a:spcPts val="1200"/>
              </a:spcBef>
              <a:spcAft>
                <a:spcPts val="0"/>
              </a:spcAft>
            </a:pPr>
            <a:r>
              <a:rPr lang="en-GB" sz="3000" dirty="0">
                <a:latin typeface="Times New Roman" panose="02020603050405020304" pitchFamily="18" charset="0"/>
                <a:ea typeface="SimSun" panose="02010600030101010101" pitchFamily="2" charset="-122"/>
              </a:rPr>
              <a:t>The document is currently going through TAP (Traditional Approval Process).</a:t>
            </a:r>
          </a:p>
        </p:txBody>
      </p:sp>
    </p:spTree>
    <p:extLst>
      <p:ext uri="{BB962C8B-B14F-4D97-AF65-F5344CB8AC3E}">
        <p14:creationId xmlns:p14="http://schemas.microsoft.com/office/powerpoint/2010/main" val="254399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Summary- What is next?</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8"/>
            <a:ext cx="11467663" cy="4690065"/>
          </a:xfrm>
        </p:spPr>
        <p:txBody>
          <a:bodyPr vert="horz" lIns="91440" tIns="45720" rIns="91440" bIns="45720" rtlCol="0" anchor="t">
            <a:normAutofit lnSpcReduction="10000"/>
          </a:bodyPr>
          <a:lstStyle/>
          <a:p>
            <a:pPr marL="228600" algn="just">
              <a:spcBef>
                <a:spcPts val="1200"/>
              </a:spcBef>
              <a:spcAft>
                <a:spcPts val="0"/>
              </a:spcAft>
            </a:pPr>
            <a:r>
              <a:rPr lang="en-GB" sz="3000" dirty="0">
                <a:latin typeface="Myriad Pro" panose="020B0503030403020204" charset="0"/>
                <a:ea typeface="SimSun" panose="02010600030101010101" pitchFamily="2" charset="-122"/>
              </a:rPr>
              <a:t>TAP process: Once the process is completed, TS-0003 Rel. 2 will be fully transposed by the ITU-T.</a:t>
            </a:r>
          </a:p>
          <a:p>
            <a:pPr marL="0" indent="0" algn="just">
              <a:spcBef>
                <a:spcPts val="1200"/>
              </a:spcBef>
              <a:spcAft>
                <a:spcPts val="0"/>
              </a:spcAft>
              <a:buNone/>
            </a:pPr>
            <a:endParaRPr lang="en-GB" sz="3000" dirty="0">
              <a:latin typeface="Myriad Pro" panose="020B0503030403020204" charset="0"/>
              <a:ea typeface="SimSun" panose="02010600030101010101" pitchFamily="2" charset="-122"/>
            </a:endParaRPr>
          </a:p>
          <a:p>
            <a:pPr marL="228600" algn="just">
              <a:spcBef>
                <a:spcPts val="1200"/>
              </a:spcBef>
              <a:spcAft>
                <a:spcPts val="0"/>
              </a:spcAft>
            </a:pPr>
            <a:r>
              <a:rPr lang="en-GB" sz="3000" dirty="0">
                <a:latin typeface="Myriad Pro" panose="020B0503030403020204" charset="0"/>
                <a:ea typeface="SimSun" panose="02010600030101010101" pitchFamily="2" charset="-122"/>
              </a:rPr>
              <a:t>The UK has presented a liaison statement suggesting developing a better mechanism of collaboration between oneM2M and the ITU-T.</a:t>
            </a:r>
          </a:p>
          <a:p>
            <a:pPr marL="0" indent="0" algn="just">
              <a:spcBef>
                <a:spcPts val="1200"/>
              </a:spcBef>
              <a:spcAft>
                <a:spcPts val="0"/>
              </a:spcAft>
              <a:buNone/>
            </a:pPr>
            <a:endParaRPr lang="en-GB" sz="3000" dirty="0">
              <a:latin typeface="Myriad Pro" panose="020B0503030403020204" charset="0"/>
              <a:ea typeface="SimSun" panose="02010600030101010101" pitchFamily="2" charset="-122"/>
            </a:endParaRPr>
          </a:p>
          <a:p>
            <a:pPr marL="228600" algn="just">
              <a:spcBef>
                <a:spcPts val="1200"/>
              </a:spcBef>
              <a:spcAft>
                <a:spcPts val="0"/>
              </a:spcAft>
            </a:pPr>
            <a:r>
              <a:rPr lang="en-GB" sz="3000" dirty="0">
                <a:latin typeface="Myriad Pro" panose="020B0503030403020204" charset="0"/>
                <a:ea typeface="SimSun" panose="02010600030101010101" pitchFamily="2" charset="-122"/>
              </a:rPr>
              <a:t>The ITU-T showed willingness to collaborate with oneM2M to transpose future releases and to develop a better collaboration method which will be discussed with the ITU-T before and during the next meeting in January 2023.</a:t>
            </a:r>
          </a:p>
        </p:txBody>
      </p:sp>
    </p:spTree>
    <p:extLst>
      <p:ext uri="{BB962C8B-B14F-4D97-AF65-F5344CB8AC3E}">
        <p14:creationId xmlns:p14="http://schemas.microsoft.com/office/powerpoint/2010/main" val="319645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FAC06-1EAB-4C53-BEFB-D31DEDEFE31F}"/>
              </a:ext>
            </a:extLst>
          </p:cNvPr>
          <p:cNvSpPr>
            <a:spLocks noGrp="1"/>
          </p:cNvSpPr>
          <p:nvPr>
            <p:ph type="title"/>
          </p:nvPr>
        </p:nvSpPr>
        <p:spPr>
          <a:xfrm>
            <a:off x="0" y="97971"/>
            <a:ext cx="10828935" cy="1173570"/>
          </a:xfrm>
        </p:spPr>
        <p:txBody>
          <a:bodyPr>
            <a:noAutofit/>
          </a:bodyPr>
          <a:lstStyle/>
          <a:p>
            <a:r>
              <a:rPr lang="en-GB" sz="3200" dirty="0"/>
              <a:t>Benefits of the collaboration between oneM2M and ITU-T.</a:t>
            </a:r>
          </a:p>
        </p:txBody>
      </p:sp>
      <p:sp>
        <p:nvSpPr>
          <p:cNvPr id="5" name="Rectangle: Rounded Corners 4">
            <a:extLst>
              <a:ext uri="{FF2B5EF4-FFF2-40B4-BE49-F238E27FC236}">
                <a16:creationId xmlns:a16="http://schemas.microsoft.com/office/drawing/2014/main" id="{C5133F05-8868-4D01-858D-B059B3461816}"/>
              </a:ext>
            </a:extLst>
          </p:cNvPr>
          <p:cNvSpPr/>
          <p:nvPr/>
        </p:nvSpPr>
        <p:spPr>
          <a:xfrm>
            <a:off x="204066" y="1969523"/>
            <a:ext cx="2578071" cy="2476741"/>
          </a:xfrm>
          <a:prstGeom prst="roundRect">
            <a:avLst>
              <a:gd name="adj" fmla="val 4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Benefits of getting oneM2M Documents transposed by ITU-T</a:t>
            </a:r>
          </a:p>
        </p:txBody>
      </p:sp>
      <p:sp>
        <p:nvSpPr>
          <p:cNvPr id="12" name="TextBox 11">
            <a:extLst>
              <a:ext uri="{FF2B5EF4-FFF2-40B4-BE49-F238E27FC236}">
                <a16:creationId xmlns:a16="http://schemas.microsoft.com/office/drawing/2014/main" id="{488094DB-40BE-4C7A-813E-4FFECB525A83}"/>
              </a:ext>
            </a:extLst>
          </p:cNvPr>
          <p:cNvSpPr txBox="1"/>
          <p:nvPr/>
        </p:nvSpPr>
        <p:spPr>
          <a:xfrm>
            <a:off x="2782137" y="1495744"/>
            <a:ext cx="9409863" cy="449353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200" dirty="0">
                <a:latin typeface="Myriad Pro" panose="020B0503030403020204" charset="0"/>
                <a:ea typeface="+mn-lt"/>
                <a:cs typeface="+mn-lt"/>
              </a:rPr>
              <a:t>The ITU-T recommendations are recognised worldwide since the ITU is part of the UN.</a:t>
            </a:r>
          </a:p>
          <a:p>
            <a:endParaRPr lang="en-GB" sz="2200" dirty="0">
              <a:latin typeface="Myriad Pro" panose="020B0503030403020204" charset="0"/>
              <a:ea typeface="+mn-lt"/>
              <a:cs typeface="+mn-lt"/>
            </a:endParaRPr>
          </a:p>
          <a:p>
            <a:pPr marL="342900" indent="-342900">
              <a:buFont typeface="Arial" panose="020B0604020202020204" pitchFamily="34" charset="0"/>
              <a:buChar char="•"/>
            </a:pPr>
            <a:r>
              <a:rPr lang="en-GB" sz="2200" dirty="0">
                <a:latin typeface="Myriad Pro" panose="020B0503030403020204" charset="0"/>
              </a:rPr>
              <a:t>Although oneM2M and ETSI are very popular in Europe, some countries generally refer to ITU-T standards especially in North Africa and South America.</a:t>
            </a:r>
            <a:endParaRPr lang="en-GB" sz="2200" dirty="0">
              <a:latin typeface="Myriad Pro" panose="020B0503030403020204" charset="0"/>
              <a:cs typeface="Calibri" panose="020F0502020204030204"/>
            </a:endParaRPr>
          </a:p>
          <a:p>
            <a:endParaRPr lang="en-GB" sz="2200" dirty="0">
              <a:latin typeface="Myriad Pro" panose="020B0503030403020204" charset="0"/>
              <a:cs typeface="Calibri" panose="020F0502020204030204"/>
            </a:endParaRPr>
          </a:p>
          <a:p>
            <a:pPr marL="342900" indent="-342900">
              <a:buFont typeface="Arial" panose="020B0604020202020204" pitchFamily="34" charset="0"/>
              <a:buChar char="•"/>
            </a:pPr>
            <a:r>
              <a:rPr lang="en-GB" sz="2200" dirty="0">
                <a:latin typeface="Myriad Pro" panose="020B0503030403020204" charset="0"/>
                <a:ea typeface="+mn-lt"/>
                <a:cs typeface="+mn-lt"/>
              </a:rPr>
              <a:t>Collaboration with ITU-T gives us more visibility and makes oneM2M more popular worldwide.</a:t>
            </a:r>
          </a:p>
          <a:p>
            <a:endParaRPr lang="en-GB" sz="2200" dirty="0">
              <a:latin typeface="Myriad Pro" panose="020B0503030403020204" charset="0"/>
              <a:cs typeface="Calibri" panose="020F0502020204030204"/>
            </a:endParaRPr>
          </a:p>
          <a:p>
            <a:pPr marL="342900" indent="-342900">
              <a:buFont typeface="Arial" panose="020B0604020202020204" pitchFamily="34" charset="0"/>
              <a:buChar char="•"/>
            </a:pPr>
            <a:r>
              <a:rPr lang="en-GB" sz="2200" dirty="0">
                <a:latin typeface="Myriad Pro" panose="020B0503030403020204" charset="0"/>
                <a:cs typeface="Calibri" panose="020F0502020204030204"/>
              </a:rPr>
              <a:t>The more we collaborate with international organisations, the more we benefit from the expertise of international experts and the easier it becomes for oneM2M standards to be  implemented worldwide.</a:t>
            </a:r>
          </a:p>
        </p:txBody>
      </p:sp>
    </p:spTree>
    <p:extLst>
      <p:ext uri="{BB962C8B-B14F-4D97-AF65-F5344CB8AC3E}">
        <p14:creationId xmlns:p14="http://schemas.microsoft.com/office/powerpoint/2010/main" val="288266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402A-5EA5-480E-8588-081991189F3F}"/>
              </a:ext>
            </a:extLst>
          </p:cNvPr>
          <p:cNvSpPr>
            <a:spLocks noGrp="1"/>
          </p:cNvSpPr>
          <p:nvPr>
            <p:ph type="title"/>
          </p:nvPr>
        </p:nvSpPr>
        <p:spPr/>
        <p:txBody>
          <a:bodyPr>
            <a:normAutofit/>
          </a:bodyPr>
          <a:lstStyle/>
          <a:p>
            <a:r>
              <a:rPr lang="en-US" dirty="0"/>
              <a:t>oneM2M- ITU-T collaboration</a:t>
            </a:r>
          </a:p>
        </p:txBody>
      </p:sp>
      <p:sp>
        <p:nvSpPr>
          <p:cNvPr id="3" name="Content Placeholder 2">
            <a:extLst>
              <a:ext uri="{FF2B5EF4-FFF2-40B4-BE49-F238E27FC236}">
                <a16:creationId xmlns:a16="http://schemas.microsoft.com/office/drawing/2014/main" id="{78D2315E-CE9C-434A-85BC-E31DA45F5E24}"/>
              </a:ext>
            </a:extLst>
          </p:cNvPr>
          <p:cNvSpPr>
            <a:spLocks noGrp="1"/>
          </p:cNvSpPr>
          <p:nvPr>
            <p:ph idx="1"/>
          </p:nvPr>
        </p:nvSpPr>
        <p:spPr>
          <a:xfrm>
            <a:off x="838200" y="1351807"/>
            <a:ext cx="10515600" cy="4964231"/>
          </a:xfrm>
        </p:spPr>
        <p:txBody>
          <a:bodyPr>
            <a:normAutofit/>
          </a:bodyPr>
          <a:lstStyle/>
          <a:p>
            <a:pPr marL="0" indent="0" algn="ctr">
              <a:spcBef>
                <a:spcPts val="1800"/>
              </a:spcBef>
              <a:buNone/>
            </a:pPr>
            <a:endParaRPr lang="en-US" sz="5400" dirty="0">
              <a:solidFill>
                <a:srgbClr val="C00000"/>
              </a:solidFill>
            </a:endParaRPr>
          </a:p>
          <a:p>
            <a:pPr marL="0" indent="0" algn="ctr">
              <a:spcBef>
                <a:spcPts val="1800"/>
              </a:spcBef>
              <a:buNone/>
            </a:pPr>
            <a:r>
              <a:rPr lang="en-US" sz="5400" dirty="0">
                <a:solidFill>
                  <a:srgbClr val="C00000"/>
                </a:solidFill>
              </a:rPr>
              <a:t>Any questions?</a:t>
            </a:r>
          </a:p>
          <a:p>
            <a:endParaRPr lang="en-US" dirty="0"/>
          </a:p>
          <a:p>
            <a:pPr algn="ctr"/>
            <a:endParaRPr lang="en-US" dirty="0"/>
          </a:p>
          <a:p>
            <a:pPr marL="0" indent="0" algn="ctr">
              <a:buNone/>
            </a:pPr>
            <a:r>
              <a:rPr lang="en-US" dirty="0"/>
              <a:t>Please email </a:t>
            </a:r>
            <a:r>
              <a:rPr lang="en-US" dirty="0">
                <a:hlinkClick r:id="rId2"/>
              </a:rPr>
              <a:t>rana.Kamill@bt.com</a:t>
            </a:r>
            <a:endParaRPr lang="en-US" dirty="0"/>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227694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Timeline</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fontScale="92500"/>
          </a:bodyPr>
          <a:lstStyle/>
          <a:p>
            <a:r>
              <a:rPr lang="en-GB" dirty="0">
                <a:latin typeface="Myriad Pro" panose="020B0503030403020204" charset="0"/>
              </a:rPr>
              <a:t>The collaboration process between oneM2M and ITU-T SG20 (</a:t>
            </a:r>
            <a:r>
              <a:rPr lang="en-GB" b="1" i="0" dirty="0">
                <a:effectLst/>
                <a:latin typeface="Myriad Pro" panose="020B0503030403020204" charset="0"/>
              </a:rPr>
              <a:t>Internet of things (IoT) and smart cities and communities (SC&amp;C)) </a:t>
            </a:r>
            <a:r>
              <a:rPr lang="en-GB" i="0" dirty="0">
                <a:effectLst/>
                <a:latin typeface="Myriad Pro" panose="020B0503030403020204" charset="0"/>
              </a:rPr>
              <a:t>started in 2018.</a:t>
            </a:r>
          </a:p>
          <a:p>
            <a:r>
              <a:rPr lang="en-GB" dirty="0">
                <a:latin typeface="Myriad Pro" panose="020B0503030403020204" charset="0"/>
              </a:rPr>
              <a:t>The ITU-T SG20 initially gave oneM2M 28 comments to apply throughout the document. Some changes could be made, and few were not in line with how things are done in oneM2M.</a:t>
            </a:r>
            <a:endParaRPr lang="en-US" dirty="0">
              <a:latin typeface="Myriad Pro" panose="020B0503030403020204" charset="0"/>
            </a:endParaRPr>
          </a:p>
          <a:p>
            <a:r>
              <a:rPr lang="en-US" dirty="0">
                <a:latin typeface="Myriad Pro" panose="020B0503030403020204" charset="0"/>
              </a:rPr>
              <a:t>We have created a table with comments from ITU-T experts and responses from oneM2M which we have updated after each call. The table was colour coded: Red for Comments that were not possible to implement or would take a long time to implement, Amber for comments that were in the process of being implemented and green for the ones that have been completed.</a:t>
            </a:r>
            <a:endParaRPr lang="en-GB" dirty="0">
              <a:latin typeface="Myriad Pro" panose="020B0503030403020204" charset="0"/>
            </a:endParaRPr>
          </a:p>
        </p:txBody>
      </p:sp>
    </p:spTree>
    <p:extLst>
      <p:ext uri="{BB962C8B-B14F-4D97-AF65-F5344CB8AC3E}">
        <p14:creationId xmlns:p14="http://schemas.microsoft.com/office/powerpoint/2010/main" val="290772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Timeline</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fontScale="92500" lnSpcReduction="10000"/>
          </a:bodyPr>
          <a:lstStyle/>
          <a:p>
            <a:r>
              <a:rPr lang="en-GB" dirty="0">
                <a:latin typeface="Myriad Pro" panose="020B0503030403020204" charset="0"/>
              </a:rPr>
              <a:t>The last ITU-T SG20 was a face to face meeting that took place in Geneva between the 18</a:t>
            </a:r>
            <a:r>
              <a:rPr lang="en-GB" baseline="30000" dirty="0">
                <a:latin typeface="Myriad Pro" panose="020B0503030403020204" charset="0"/>
              </a:rPr>
              <a:t>th</a:t>
            </a:r>
            <a:r>
              <a:rPr lang="en-GB" dirty="0">
                <a:latin typeface="Myriad Pro" panose="020B0503030403020204" charset="0"/>
              </a:rPr>
              <a:t> and 28</a:t>
            </a:r>
            <a:r>
              <a:rPr lang="en-GB" baseline="30000" dirty="0">
                <a:latin typeface="Myriad Pro" panose="020B0503030403020204" charset="0"/>
              </a:rPr>
              <a:t>th</a:t>
            </a:r>
            <a:r>
              <a:rPr lang="en-GB" dirty="0">
                <a:latin typeface="Myriad Pro" panose="020B0503030403020204" charset="0"/>
              </a:rPr>
              <a:t> of July in Geneva.</a:t>
            </a:r>
          </a:p>
          <a:p>
            <a:r>
              <a:rPr lang="en-GB" i="0" dirty="0">
                <a:effectLst/>
                <a:latin typeface="Myriad Pro" panose="020B0503030403020204" charset="0"/>
              </a:rPr>
              <a:t>Three official meetings were</a:t>
            </a:r>
            <a:r>
              <a:rPr lang="en-GB" dirty="0">
                <a:latin typeface="Myriad Pro" panose="020B0503030403020204" charset="0"/>
              </a:rPr>
              <a:t> between the ITU-T and oneM2M were scheduled and added two the agenda.</a:t>
            </a:r>
          </a:p>
          <a:p>
            <a:r>
              <a:rPr lang="en-GB" dirty="0">
                <a:latin typeface="Myriad Pro" panose="020B0503030403020204" charset="0"/>
              </a:rPr>
              <a:t>Three unofficial/ offline meetings, one of which lasted for 5 hours.</a:t>
            </a:r>
          </a:p>
          <a:p>
            <a:r>
              <a:rPr lang="en-GB" dirty="0">
                <a:latin typeface="Myriad Pro" panose="020B0503030403020204" charset="0"/>
              </a:rPr>
              <a:t>More comments and requests to make changes were made during the offline meetings. Some of these changes were regarding sections that we have already reviewed and discussed. Last minute comments were addressed to our best ability and the document has been progressing through the approval stages.</a:t>
            </a:r>
          </a:p>
          <a:p>
            <a:r>
              <a:rPr lang="en-GB" dirty="0">
                <a:latin typeface="Myriad Pro" panose="020B0503030403020204" charset="0"/>
              </a:rPr>
              <a:t>The document has been agreed by  Q6, approved by WP2, </a:t>
            </a:r>
          </a:p>
        </p:txBody>
      </p:sp>
    </p:spTree>
    <p:extLst>
      <p:ext uri="{BB962C8B-B14F-4D97-AF65-F5344CB8AC3E}">
        <p14:creationId xmlns:p14="http://schemas.microsoft.com/office/powerpoint/2010/main" val="362909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ITU-T Structure</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6" y="1951119"/>
            <a:ext cx="10515600" cy="4351338"/>
          </a:xfrm>
        </p:spPr>
        <p:txBody>
          <a:bodyPr vert="horz" lIns="91440" tIns="45720" rIns="91440" bIns="45720" rtlCol="0" anchor="t">
            <a:normAutofit/>
          </a:bodyPr>
          <a:lstStyle/>
          <a:p>
            <a:pPr>
              <a:lnSpc>
                <a:spcPts val="1200"/>
              </a:lnSpc>
              <a:spcBef>
                <a:spcPts val="500"/>
              </a:spcBef>
              <a:spcAft>
                <a:spcPts val="500"/>
              </a:spcAft>
            </a:pPr>
            <a:r>
              <a:rPr lang="en-GB" sz="2400" dirty="0"/>
              <a:t>Types of ITU-T decision-making “soft” and “hard” criteria </a:t>
            </a:r>
          </a:p>
          <a:p>
            <a:pPr>
              <a:lnSpc>
                <a:spcPts val="1200"/>
              </a:lnSpc>
              <a:spcBef>
                <a:spcPts val="500"/>
              </a:spcBef>
              <a:spcAft>
                <a:spcPts val="500"/>
              </a:spcAft>
            </a:pPr>
            <a:endParaRPr lang="en-GB" sz="2400" dirty="0"/>
          </a:p>
          <a:p>
            <a:pPr>
              <a:lnSpc>
                <a:spcPts val="1200"/>
              </a:lnSpc>
              <a:spcBef>
                <a:spcPts val="500"/>
              </a:spcBef>
              <a:spcAft>
                <a:spcPts val="500"/>
              </a:spcAft>
            </a:pPr>
            <a:endParaRPr lang="en-GB" sz="2400" dirty="0"/>
          </a:p>
          <a:p>
            <a:pPr>
              <a:lnSpc>
                <a:spcPts val="1200"/>
              </a:lnSpc>
              <a:spcBef>
                <a:spcPts val="500"/>
              </a:spcBef>
              <a:spcAft>
                <a:spcPts val="500"/>
              </a:spcAft>
            </a:pPr>
            <a:r>
              <a:rPr lang="en-GB" sz="2400" dirty="0"/>
              <a:t>Traditional Approval Process (TAP) </a:t>
            </a:r>
          </a:p>
          <a:p>
            <a:pPr>
              <a:lnSpc>
                <a:spcPts val="1200"/>
              </a:lnSpc>
              <a:spcBef>
                <a:spcPts val="500"/>
              </a:spcBef>
              <a:spcAft>
                <a:spcPts val="500"/>
              </a:spcAft>
            </a:pPr>
            <a:endParaRPr lang="en-GB" sz="2400" dirty="0"/>
          </a:p>
          <a:p>
            <a:pPr>
              <a:lnSpc>
                <a:spcPts val="1200"/>
              </a:lnSpc>
              <a:spcBef>
                <a:spcPts val="500"/>
              </a:spcBef>
              <a:spcAft>
                <a:spcPts val="500"/>
              </a:spcAft>
            </a:pPr>
            <a:endParaRPr lang="en-GB" sz="2400" dirty="0"/>
          </a:p>
          <a:p>
            <a:pPr>
              <a:lnSpc>
                <a:spcPts val="1200"/>
              </a:lnSpc>
              <a:spcBef>
                <a:spcPts val="500"/>
              </a:spcBef>
              <a:spcAft>
                <a:spcPts val="500"/>
              </a:spcAft>
            </a:pPr>
            <a:r>
              <a:rPr lang="en-GB" sz="2400" dirty="0"/>
              <a:t>Alternative Approval Process (AAP)</a:t>
            </a:r>
            <a:endParaRPr lang="en-US" sz="2400" dirty="0">
              <a:solidFill>
                <a:srgbClr val="00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5828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ITU-T Decision making process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508636" y="1675271"/>
            <a:ext cx="10515600" cy="4351338"/>
          </a:xfrm>
        </p:spPr>
        <p:txBody>
          <a:bodyPr vert="horz" lIns="91440" tIns="45720" rIns="91440" bIns="45720" rtlCol="0" anchor="t">
            <a:normAutofit/>
          </a:bodyPr>
          <a:lstStyle/>
          <a:p>
            <a:pPr marL="0" indent="0">
              <a:lnSpc>
                <a:spcPct val="100000"/>
              </a:lnSpc>
              <a:spcBef>
                <a:spcPts val="500"/>
              </a:spcBef>
              <a:spcAft>
                <a:spcPts val="500"/>
              </a:spcAft>
              <a:buNone/>
            </a:pPr>
            <a:r>
              <a:rPr lang="en-GB" dirty="0"/>
              <a:t>ITU-T Recommendation Approval There are two methods for approving Recommendations between WTSAs:</a:t>
            </a:r>
          </a:p>
          <a:p>
            <a:pPr>
              <a:lnSpc>
                <a:spcPct val="100000"/>
              </a:lnSpc>
              <a:spcBef>
                <a:spcPts val="500"/>
              </a:spcBef>
              <a:spcAft>
                <a:spcPts val="500"/>
              </a:spcAft>
            </a:pPr>
            <a:r>
              <a:rPr lang="en-GB" dirty="0"/>
              <a:t>Traditional Approval Process (TAP) for Recommendations having policy or regulatory implications Member States (MS) have final decision Alternative.</a:t>
            </a:r>
          </a:p>
          <a:p>
            <a:pPr>
              <a:lnSpc>
                <a:spcPct val="100000"/>
              </a:lnSpc>
              <a:spcBef>
                <a:spcPts val="500"/>
              </a:spcBef>
              <a:spcAft>
                <a:spcPts val="500"/>
              </a:spcAft>
            </a:pPr>
            <a:r>
              <a:rPr lang="en-GB" dirty="0"/>
              <a:t> Approval Process (AAP) for all other Recommendations MSs and SMs both fully participate.</a:t>
            </a:r>
          </a:p>
          <a:p>
            <a:pPr>
              <a:lnSpc>
                <a:spcPct val="100000"/>
              </a:lnSpc>
              <a:spcBef>
                <a:spcPts val="500"/>
              </a:spcBef>
              <a:spcAft>
                <a:spcPts val="500"/>
              </a:spcAft>
            </a:pPr>
            <a:r>
              <a:rPr lang="en-GB" dirty="0"/>
              <a:t>TAP is typically longer, and it is the route taken when more than one member state is not in full agreement with the approval.</a:t>
            </a:r>
            <a:endParaRPr lang="en-US" dirty="0"/>
          </a:p>
        </p:txBody>
      </p:sp>
    </p:spTree>
    <p:extLst>
      <p:ext uri="{BB962C8B-B14F-4D97-AF65-F5344CB8AC3E}">
        <p14:creationId xmlns:p14="http://schemas.microsoft.com/office/powerpoint/2010/main" val="222934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ITU-T Decision making process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519522" y="1707928"/>
            <a:ext cx="10515600" cy="4351338"/>
          </a:xfrm>
        </p:spPr>
        <p:txBody>
          <a:bodyPr vert="horz" lIns="91440" tIns="45720" rIns="91440" bIns="45720" rtlCol="0" anchor="t">
            <a:normAutofit/>
          </a:bodyPr>
          <a:lstStyle/>
          <a:p>
            <a:pPr>
              <a:lnSpc>
                <a:spcPct val="100000"/>
              </a:lnSpc>
              <a:spcBef>
                <a:spcPts val="500"/>
              </a:spcBef>
              <a:spcAft>
                <a:spcPts val="500"/>
              </a:spcAft>
            </a:pPr>
            <a:r>
              <a:rPr lang="en-GB" dirty="0"/>
              <a:t>ITU is a United Nations Specialized Agency – ONLY Member States have the right to vote However, agreement of Sector Members is important for approval of technical Recommendations The rules allow for a public/private partnership, while respecting MS rights Most decisions, but not all of them, are made on the basis of consensus </a:t>
            </a:r>
            <a:endParaRPr lang="en-US" dirty="0"/>
          </a:p>
        </p:txBody>
      </p:sp>
    </p:spTree>
    <p:extLst>
      <p:ext uri="{BB962C8B-B14F-4D97-AF65-F5344CB8AC3E}">
        <p14:creationId xmlns:p14="http://schemas.microsoft.com/office/powerpoint/2010/main" val="4250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pPr algn="ctr"/>
            <a:r>
              <a:rPr lang="en-US" dirty="0">
                <a:latin typeface="Myriad Pro"/>
              </a:rPr>
              <a:t>TAP Process Chart</a:t>
            </a:r>
            <a:endParaRPr lang="en-US" dirty="0"/>
          </a:p>
        </p:txBody>
      </p:sp>
      <p:pic>
        <p:nvPicPr>
          <p:cNvPr id="5" name="Picture 4">
            <a:extLst>
              <a:ext uri="{FF2B5EF4-FFF2-40B4-BE49-F238E27FC236}">
                <a16:creationId xmlns:a16="http://schemas.microsoft.com/office/drawing/2014/main" id="{B7195BE8-5863-4AF0-BA02-3EB1A418EEFB}"/>
              </a:ext>
            </a:extLst>
          </p:cNvPr>
          <p:cNvPicPr>
            <a:picLocks noChangeAspect="1"/>
          </p:cNvPicPr>
          <p:nvPr/>
        </p:nvPicPr>
        <p:blipFill>
          <a:blip r:embed="rId2"/>
          <a:stretch>
            <a:fillRect/>
          </a:stretch>
        </p:blipFill>
        <p:spPr>
          <a:xfrm>
            <a:off x="1041876" y="1382691"/>
            <a:ext cx="10108248" cy="5118317"/>
          </a:xfrm>
          <a:prstGeom prst="rect">
            <a:avLst/>
          </a:prstGeom>
        </p:spPr>
      </p:pic>
    </p:spTree>
    <p:extLst>
      <p:ext uri="{BB962C8B-B14F-4D97-AF65-F5344CB8AC3E}">
        <p14:creationId xmlns:p14="http://schemas.microsoft.com/office/powerpoint/2010/main" val="261675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pPr algn="ctr"/>
            <a:r>
              <a:rPr lang="en-US" dirty="0">
                <a:latin typeface="Myriad Pro"/>
              </a:rPr>
              <a:t>AAP Process Chart</a:t>
            </a:r>
            <a:endParaRPr lang="en-US" dirty="0"/>
          </a:p>
        </p:txBody>
      </p:sp>
      <p:pic>
        <p:nvPicPr>
          <p:cNvPr id="4" name="Picture 3">
            <a:extLst>
              <a:ext uri="{FF2B5EF4-FFF2-40B4-BE49-F238E27FC236}">
                <a16:creationId xmlns:a16="http://schemas.microsoft.com/office/drawing/2014/main" id="{44F3038A-1D46-49AD-BC40-EC29E8015903}"/>
              </a:ext>
            </a:extLst>
          </p:cNvPr>
          <p:cNvPicPr>
            <a:picLocks noChangeAspect="1"/>
          </p:cNvPicPr>
          <p:nvPr/>
        </p:nvPicPr>
        <p:blipFill>
          <a:blip r:embed="rId2"/>
          <a:stretch>
            <a:fillRect/>
          </a:stretch>
        </p:blipFill>
        <p:spPr>
          <a:xfrm>
            <a:off x="642572" y="1453923"/>
            <a:ext cx="10216286" cy="4816249"/>
          </a:xfrm>
          <a:prstGeom prst="rect">
            <a:avLst/>
          </a:prstGeom>
        </p:spPr>
      </p:pic>
    </p:spTree>
    <p:extLst>
      <p:ext uri="{BB962C8B-B14F-4D97-AF65-F5344CB8AC3E}">
        <p14:creationId xmlns:p14="http://schemas.microsoft.com/office/powerpoint/2010/main" val="229790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Challenges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62168" y="1287090"/>
            <a:ext cx="11467663" cy="4690065"/>
          </a:xfrm>
        </p:spPr>
        <p:txBody>
          <a:bodyPr vert="horz" lIns="91440" tIns="45720" rIns="91440" bIns="45720" rtlCol="0" anchor="t">
            <a:noAutofit/>
          </a:bodyPr>
          <a:lstStyle/>
          <a:p>
            <a:pPr marL="228600">
              <a:spcBef>
                <a:spcPts val="1200"/>
              </a:spcBef>
              <a:spcAft>
                <a:spcPts val="0"/>
              </a:spcAft>
            </a:pPr>
            <a:r>
              <a:rPr lang="en-GB" sz="2400" b="1" dirty="0">
                <a:latin typeface="Myriad Pro" panose="020B0503030403020204" charset="0"/>
                <a:ea typeface="SimSun" panose="02010600030101010101" pitchFamily="2" charset="-122"/>
              </a:rPr>
              <a:t>IPR issues and Russian concerns:</a:t>
            </a:r>
          </a:p>
          <a:p>
            <a:pPr marL="0" indent="0">
              <a:spcBef>
                <a:spcPts val="600"/>
              </a:spcBef>
              <a:buNone/>
            </a:pPr>
            <a:endParaRPr lang="en-GB" sz="1800" dirty="0">
              <a:latin typeface="Myriad Pro" panose="020B0503030403020204" charset="0"/>
              <a:ea typeface="SimSun" panose="02010600030101010101" pitchFamily="2" charset="-122"/>
            </a:endParaRPr>
          </a:p>
          <a:p>
            <a:pPr marL="0" indent="0">
              <a:spcBef>
                <a:spcPts val="600"/>
              </a:spcBef>
              <a:buNone/>
            </a:pPr>
            <a:r>
              <a:rPr lang="en-GB" sz="1800" dirty="0">
                <a:effectLst/>
                <a:latin typeface="Myriad Pro" panose="020B0503030403020204" charset="0"/>
                <a:ea typeface="SimSun" panose="02010600030101010101" pitchFamily="2" charset="-122"/>
              </a:rPr>
              <a:t>The chair of Q6 asked at the beginning of the meeting whether anyone had knowledge of </a:t>
            </a:r>
            <a:r>
              <a:rPr lang="en-US" sz="1800" dirty="0">
                <a:solidFill>
                  <a:srgbClr val="000000"/>
                </a:solidFill>
                <a:effectLst/>
                <a:latin typeface="Myriad Pro" panose="020B0503030403020204" charset="0"/>
                <a:ea typeface="SimSun" panose="02010600030101010101" pitchFamily="2" charset="-122"/>
              </a:rPr>
              <a:t>intellectual property rights issues, including patents, copyright for software or text, marks,</a:t>
            </a:r>
            <a:r>
              <a:rPr lang="en-GB" sz="1800" dirty="0">
                <a:effectLst/>
                <a:latin typeface="Myriad Pro" panose="020B0503030403020204" charset="0"/>
                <a:ea typeface="SimSun" panose="02010600030101010101" pitchFamily="2" charset="-122"/>
              </a:rPr>
              <a:t> the use of which may be required to implement the Recommendations being considered.</a:t>
            </a:r>
          </a:p>
          <a:p>
            <a:pPr marL="0" indent="0">
              <a:spcBef>
                <a:spcPts val="600"/>
              </a:spcBef>
              <a:buNone/>
            </a:pPr>
            <a:endParaRPr lang="en-GB" sz="1800" dirty="0">
              <a:effectLst/>
              <a:latin typeface="Myriad Pro" panose="020B0503030403020204" charset="0"/>
              <a:ea typeface="SimSun" panose="02010600030101010101" pitchFamily="2" charset="-122"/>
            </a:endParaRPr>
          </a:p>
          <a:p>
            <a:pPr marL="0" indent="0">
              <a:spcBef>
                <a:spcPts val="600"/>
              </a:spcBef>
              <a:buNone/>
            </a:pPr>
            <a:r>
              <a:rPr lang="en-GB" sz="1800" dirty="0">
                <a:effectLst/>
                <a:latin typeface="Myriad Pro" panose="020B0503030403020204" charset="0"/>
                <a:ea typeface="SimSun" panose="02010600030101010101" pitchFamily="2" charset="-122"/>
              </a:rPr>
              <a:t>A concern expressed by the Russian Administration on oneM2M related Recommendation was addressed properly during the meeting.</a:t>
            </a:r>
          </a:p>
          <a:p>
            <a:pPr marL="0" indent="0">
              <a:spcBef>
                <a:spcPts val="600"/>
              </a:spcBef>
              <a:buNone/>
            </a:pPr>
            <a:endParaRPr lang="en-GB" sz="1800" dirty="0">
              <a:effectLst/>
              <a:latin typeface="Myriad Pro" panose="020B0503030403020204" charset="0"/>
              <a:ea typeface="SimSun" panose="02010600030101010101" pitchFamily="2" charset="-122"/>
            </a:endParaRPr>
          </a:p>
          <a:p>
            <a:pPr marL="0" indent="0">
              <a:spcBef>
                <a:spcPts val="600"/>
              </a:spcBef>
              <a:buNone/>
            </a:pPr>
            <a:r>
              <a:rPr lang="en-GB" sz="1800" i="1" dirty="0">
                <a:effectLst/>
                <a:latin typeface="Myriad Pro" panose="020B0503030403020204" charset="0"/>
                <a:ea typeface="SimSun" panose="02010600030101010101" pitchFamily="2" charset="-122"/>
              </a:rPr>
              <a:t>Statement from the Russian Federation:</a:t>
            </a:r>
          </a:p>
          <a:p>
            <a:pPr marL="0" indent="0">
              <a:spcBef>
                <a:spcPts val="1200"/>
              </a:spcBef>
              <a:spcAft>
                <a:spcPts val="0"/>
              </a:spcAft>
              <a:buNone/>
            </a:pPr>
            <a:r>
              <a:rPr lang="en-GB" sz="1800" dirty="0">
                <a:effectLst/>
                <a:latin typeface="Myriad Pro" panose="020B0503030403020204" charset="0"/>
                <a:ea typeface="SimSun" panose="02010600030101010101" pitchFamily="2" charset="-122"/>
              </a:rPr>
              <a:t>“The Russian Federation believes that the use of the trademark and proper name “oneM2M” throughout the text of the Recommendation is inconsistent with the ITU-T Guidelines related to the inclusion of Marks in ITU-T Recommendations.</a:t>
            </a:r>
          </a:p>
          <a:p>
            <a:pPr marL="0" indent="0">
              <a:spcBef>
                <a:spcPts val="600"/>
              </a:spcBef>
              <a:buNone/>
            </a:pPr>
            <a:endParaRPr lang="en-GB" sz="1800" dirty="0">
              <a:latin typeface="Myriad Pro" panose="020B0503030403020204" charset="0"/>
              <a:ea typeface="SimSun" panose="02010600030101010101" pitchFamily="2" charset="-122"/>
            </a:endParaRPr>
          </a:p>
          <a:p>
            <a:pPr marL="0" indent="0">
              <a:spcBef>
                <a:spcPts val="600"/>
              </a:spcBef>
              <a:buNone/>
            </a:pPr>
            <a:r>
              <a:rPr lang="en-GB" sz="1800" dirty="0">
                <a:effectLst/>
                <a:latin typeface="Myriad Pro" panose="020B0503030403020204" charset="0"/>
                <a:ea typeface="SimSun" panose="02010600030101010101" pitchFamily="2" charset="-122"/>
              </a:rPr>
              <a:t>The Russian Federation encourages oneM2M in future releases of the Recommendation to avoid using its trademark and proper names throughout the text of the specification to be consistent with the ITU-T Guidelines related to the inclusion of Marks in ITU-T Recommendations.”</a:t>
            </a:r>
          </a:p>
        </p:txBody>
      </p:sp>
    </p:spTree>
    <p:extLst>
      <p:ext uri="{BB962C8B-B14F-4D97-AF65-F5344CB8AC3E}">
        <p14:creationId xmlns:p14="http://schemas.microsoft.com/office/powerpoint/2010/main" val="273578232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5764</TotalTime>
  <Words>1157</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Myriad Pro</vt:lpstr>
      <vt:lpstr>Arial</vt:lpstr>
      <vt:lpstr>Times New Roman</vt:lpstr>
      <vt:lpstr>Myriad Pro Light</vt:lpstr>
      <vt:lpstr>Office Theme</vt:lpstr>
      <vt:lpstr>oneM2M- ITU-T Collaboration TS-0003 Security Solutions document Transposition. </vt:lpstr>
      <vt:lpstr>Timeline</vt:lpstr>
      <vt:lpstr>Timeline</vt:lpstr>
      <vt:lpstr>ITU-T Structure</vt:lpstr>
      <vt:lpstr>ITU-T Decision making process</vt:lpstr>
      <vt:lpstr>ITU-T Decision making process</vt:lpstr>
      <vt:lpstr>TAP Process Chart</vt:lpstr>
      <vt:lpstr>AAP Process Chart</vt:lpstr>
      <vt:lpstr>Challenges</vt:lpstr>
      <vt:lpstr>Challenges</vt:lpstr>
      <vt:lpstr>Challenges</vt:lpstr>
      <vt:lpstr>Challenges</vt:lpstr>
      <vt:lpstr>Summary- Where are we now?</vt:lpstr>
      <vt:lpstr>Summary- What is next?</vt:lpstr>
      <vt:lpstr>Benefits of the collaboration between oneM2M and ITU-T.</vt:lpstr>
      <vt:lpstr>oneM2M- ITU-T collaboration</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Kamill,R,Rana,TQD R</cp:lastModifiedBy>
  <cp:revision>93</cp:revision>
  <dcterms:created xsi:type="dcterms:W3CDTF">2017-09-21T15:46:31Z</dcterms:created>
  <dcterms:modified xsi:type="dcterms:W3CDTF">2022-09-28T13:48:57Z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y fmtid="{D5CDD505-2E9C-101B-9397-08002B2CF9AE}" pid="3" name="MSIP_Label_55818d02-8d25-4bb9-b27c-e4db64670887_Enabled">
    <vt:lpwstr>true</vt:lpwstr>
  </property>
  <property fmtid="{D5CDD505-2E9C-101B-9397-08002B2CF9AE}" pid="4" name="MSIP_Label_55818d02-8d25-4bb9-b27c-e4db64670887_SetDate">
    <vt:lpwstr>2022-09-28T10:18:45Z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2964187b-a768-4fa6-b4bc-ed7cd9a9b42a</vt:lpwstr>
  </property>
  <property fmtid="{D5CDD505-2E9C-101B-9397-08002B2CF9AE}" pid="9" name="MSIP_Label_55818d02-8d25-4bb9-b27c-e4db64670887_ContentBits">
    <vt:lpwstr>0</vt:lpwstr>
  </property>
</Properties>
</file>