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4" r:id="rId6"/>
    <p:sldId id="323" r:id="rId7"/>
    <p:sldId id="326" r:id="rId8"/>
    <p:sldId id="327" r:id="rId9"/>
    <p:sldId id="322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570"/>
  </p:normalViewPr>
  <p:slideViewPr>
    <p:cSldViewPr>
      <p:cViewPr varScale="1">
        <p:scale>
          <a:sx n="127" d="100"/>
          <a:sy n="127" d="100"/>
        </p:scale>
        <p:origin x="14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DF8CD-CE67-4542-9964-1A2292BFE1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7F551-D8F2-514B-8316-61DE5F059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408B5231-5405-A24E-87D5-4D245948112F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2C010-4280-854A-B2F4-4243116E91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0C51-69FB-3E42-B449-C23C0C14E6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174D0D1-F300-E447-8CF5-65BC97653A3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5EA9D3-9681-204C-832F-58A01FD822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64A2A-CC36-114D-8D32-E03B142F2A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1904A6D1-88BE-3E42-A2F3-6E2FEB663BE9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B19E59-5FA3-8A4F-A7A4-BCC1AFBF5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C41C2E-2825-2647-9901-6D5794C81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8715-F9BF-0848-90FA-13342F2EF3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55B0B-233D-BA48-A12F-D044C31A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815D609-ACCA-0D43-BAB7-F11D0400FFE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B710-36A1-C248-A5AB-A840EE7DBA3F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260633-51D6-9545-A035-D00F24E3DD0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3E383654-42BD-E44B-B37D-63F71C336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15E19-2CF7-EF4B-AA9C-B29DCC1A6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666BE096-07C0-004A-9BAB-7EF87D20062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E60F43-186D-6840-850A-657AC4D638A4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F841D-1578-4F44-9099-030C7457FB9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1AEFFDC3-57BA-794C-AA1E-99CB014E3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9F35D6-28C0-1D49-BC21-9BA3E343E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A34274E-A46A-8E4F-8989-7F6767A87C7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9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19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onem2m.org/Application/documentApp/documentinfo/?documentId=35251&amp;fromList=Y" TargetMode="External"/><Relationship Id="rId2" Type="http://schemas.openxmlformats.org/officeDocument/2006/relationships/hyperlink" Target="https://member.onem2m.org/Application/documentApp/documentinfo/?documentId=35253&amp;fromList=Y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mber.onem2m.org/Application/documentApp/documentinfo/?documentId=35254&amp;fromList=Y" TargetMode="External"/><Relationship Id="rId4" Type="http://schemas.openxmlformats.org/officeDocument/2006/relationships/hyperlink" Target="https://member.onem2m.org/Application/documentApp/documentinfo/?documentId=35252&amp;fromList=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B7545984-A27F-BA47-8352-F0370CDF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FDCAE4-9D15-DC43-B22E-DC7C03DAC072}"/>
              </a:ext>
            </a:extLst>
          </p:cNvPr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32A77AD6-B3DF-144A-ABE2-B3FB684B52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28600" y="3711575"/>
            <a:ext cx="86868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A0A0A3"/>
                </a:solidFill>
              </a:rPr>
              <a:t>SDS Status Report to TP56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14281ED8-C627-E742-909A-026C47B8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00" y="5334000"/>
            <a:ext cx="7151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oneM2M SDS</a:t>
            </a:r>
          </a:p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Source: Peter Niblett, Poornima Shandilya, </a:t>
            </a:r>
            <a:r>
              <a:rPr lang="en-US" altLang="en-US" dirty="0" err="1">
                <a:solidFill>
                  <a:srgbClr val="B42025"/>
                </a:solidFill>
              </a:rPr>
              <a:t>SeungMyeong</a:t>
            </a:r>
            <a:r>
              <a:rPr lang="en-US" altLang="en-US" dirty="0">
                <a:solidFill>
                  <a:srgbClr val="B42025"/>
                </a:solidFill>
              </a:rPr>
              <a:t> Jeong, Wei Zhou</a:t>
            </a:r>
          </a:p>
          <a:p>
            <a:pPr eaLnBrk="1" hangingPunct="1"/>
            <a:r>
              <a:rPr lang="en-US" altLang="zh-CN" dirty="0">
                <a:solidFill>
                  <a:srgbClr val="B42025"/>
                </a:solidFill>
              </a:rPr>
              <a:t>Meeting Date: 2022-09-26 to 2021-09-30</a:t>
            </a:r>
          </a:p>
          <a:p>
            <a:pPr eaLnBrk="1" hangingPunct="1"/>
            <a:endParaRPr lang="en-US" altLang="en-US" dirty="0">
              <a:solidFill>
                <a:srgbClr val="B4202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Summary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371600"/>
            <a:ext cx="838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>
                <a:solidFill>
                  <a:srgbClr val="C00000"/>
                </a:solidFill>
              </a:rPr>
              <a:t>16</a:t>
            </a:r>
            <a:r>
              <a:rPr lang="en-GB" altLang="en-US" sz="2400" dirty="0"/>
              <a:t> new SDS contributions have been agreed against </a:t>
            </a:r>
            <a:r>
              <a:rPr lang="en-GB" altLang="en-US" sz="2400" b="1" dirty="0"/>
              <a:t>Rel-2,3,4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11</a:t>
            </a:r>
            <a:r>
              <a:rPr lang="en-GB" altLang="en-US" sz="2400" dirty="0"/>
              <a:t> contributions to date have been agreed against </a:t>
            </a:r>
            <a:r>
              <a:rPr lang="en-GB" altLang="en-US" sz="2400" b="1" dirty="0"/>
              <a:t>Rel-5 </a:t>
            </a:r>
          </a:p>
          <a:p>
            <a:pPr lvl="1"/>
            <a:r>
              <a:rPr lang="en-GB" altLang="en-US" sz="2000" dirty="0"/>
              <a:t>Recommend we start R5 TSs now</a:t>
            </a:r>
          </a:p>
          <a:p>
            <a:r>
              <a:rPr lang="en-GB" altLang="en-US" sz="2400" dirty="0"/>
              <a:t>Decision has been reached on IANA registration for CoAP</a:t>
            </a:r>
          </a:p>
          <a:p>
            <a:pPr lvl="1"/>
            <a:r>
              <a:rPr lang="en-GB" altLang="en-US" sz="2000" dirty="0"/>
              <a:t>We will change the CoAP option numbers for R2, R3, R4</a:t>
            </a:r>
          </a:p>
          <a:p>
            <a:pPr lvl="1"/>
            <a:r>
              <a:rPr lang="en-GB" altLang="en-US" sz="2000" dirty="0"/>
              <a:t>This is a breaking change, but interoperation with unchanged clients is still possible</a:t>
            </a:r>
          </a:p>
          <a:p>
            <a:r>
              <a:rPr lang="en-GB" altLang="en-US" sz="2400" dirty="0"/>
              <a:t>Issue tracking system is being used</a:t>
            </a:r>
          </a:p>
          <a:p>
            <a:pPr lvl="1"/>
            <a:r>
              <a:rPr lang="en-GB" altLang="en-US" sz="2000" dirty="0"/>
              <a:t>91 issues currently open, 57 have been closed</a:t>
            </a:r>
          </a:p>
          <a:p>
            <a:pPr marL="457200" lvl="1" indent="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0A10-2082-46D6-BA22-F3EBC420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8" y="265340"/>
            <a:ext cx="8229600" cy="1143000"/>
          </a:xfrm>
        </p:spPr>
        <p:txBody>
          <a:bodyPr/>
          <a:lstStyle/>
          <a:p>
            <a:r>
              <a:rPr lang="en-US" dirty="0"/>
              <a:t>SDS WI Status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8E6E29-563E-40DD-8215-AA88546D0593}"/>
              </a:ext>
            </a:extLst>
          </p:cNvPr>
          <p:cNvSpPr/>
          <p:nvPr/>
        </p:nvSpPr>
        <p:spPr>
          <a:xfrm>
            <a:off x="226686" y="5456450"/>
            <a:ext cx="230513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1837CE-2817-4DC2-8874-8FA33EF77905}"/>
              </a:ext>
            </a:extLst>
          </p:cNvPr>
          <p:cNvSpPr/>
          <p:nvPr/>
        </p:nvSpPr>
        <p:spPr>
          <a:xfrm>
            <a:off x="221494" y="5648024"/>
            <a:ext cx="230513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412896-074F-45B7-A45C-EF19E1131E07}"/>
              </a:ext>
            </a:extLst>
          </p:cNvPr>
          <p:cNvSpPr/>
          <p:nvPr/>
        </p:nvSpPr>
        <p:spPr>
          <a:xfrm>
            <a:off x="221494" y="5837450"/>
            <a:ext cx="230513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71B5C1-3790-4A67-AEA4-7412A243C5E5}"/>
              </a:ext>
            </a:extLst>
          </p:cNvPr>
          <p:cNvSpPr/>
          <p:nvPr/>
        </p:nvSpPr>
        <p:spPr>
          <a:xfrm>
            <a:off x="226687" y="6019800"/>
            <a:ext cx="230513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6540B-D323-4F0B-B67B-D10821E245B1}"/>
              </a:ext>
            </a:extLst>
          </p:cNvPr>
          <p:cNvSpPr txBox="1"/>
          <p:nvPr/>
        </p:nvSpPr>
        <p:spPr>
          <a:xfrm>
            <a:off x="436032" y="5394150"/>
            <a:ext cx="789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97DAF-9F9C-4F6B-8946-35B6CA31DCB5}"/>
              </a:ext>
            </a:extLst>
          </p:cNvPr>
          <p:cNvSpPr txBox="1"/>
          <p:nvPr/>
        </p:nvSpPr>
        <p:spPr>
          <a:xfrm>
            <a:off x="436031" y="5576500"/>
            <a:ext cx="71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track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16C37-C77B-4931-AD1D-1007752770F7}"/>
              </a:ext>
            </a:extLst>
          </p:cNvPr>
          <p:cNvSpPr txBox="1"/>
          <p:nvPr/>
        </p:nvSpPr>
        <p:spPr>
          <a:xfrm>
            <a:off x="436031" y="5768197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Running behind schedule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BC0BA-6B4B-49E5-8C39-FC655A94A3E3}"/>
              </a:ext>
            </a:extLst>
          </p:cNvPr>
          <p:cNvSpPr txBox="1"/>
          <p:nvPr/>
        </p:nvSpPr>
        <p:spPr>
          <a:xfrm>
            <a:off x="418140" y="5957815"/>
            <a:ext cx="1261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 has stalled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0777D-5B84-2282-EE1F-C6EE462A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" y="1606863"/>
            <a:ext cx="9003872" cy="36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Rel-4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" y="1371600"/>
            <a:ext cx="87249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Stage 3 work complete for all Rel-4 features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TS-0001 and TS-0040 have been reviewed by </a:t>
            </a:r>
            <a:r>
              <a:rPr lang="en-GB" altLang="en-US" sz="2000" dirty="0" err="1">
                <a:solidFill>
                  <a:schemeClr val="tx1"/>
                </a:solidFill>
              </a:rPr>
              <a:t>editHelp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TS-0003, TS-0004, TS-0009, TS-0022 are ready for </a:t>
            </a:r>
            <a:r>
              <a:rPr lang="en-GB" altLang="en-US" sz="2000" dirty="0" err="1">
                <a:solidFill>
                  <a:schemeClr val="tx1"/>
                </a:solidFill>
              </a:rPr>
              <a:t>editHelp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Some TSs have not changed since R3. </a:t>
            </a:r>
          </a:p>
          <a:p>
            <a:pPr lvl="2"/>
            <a:r>
              <a:rPr lang="en-GB" altLang="en-US" sz="1600" dirty="0"/>
              <a:t>Do we just change the document number and history?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TS-0008 (CoAP binding) needs some work</a:t>
            </a:r>
          </a:p>
          <a:p>
            <a:pPr lvl="2"/>
            <a:r>
              <a:rPr lang="en-GB" altLang="en-US" sz="1600" dirty="0"/>
              <a:t>Some agreed CRs still to be applied</a:t>
            </a:r>
          </a:p>
          <a:p>
            <a:pPr lvl="2"/>
            <a:r>
              <a:rPr lang="en-GB" altLang="en-US" sz="1600" dirty="0">
                <a:solidFill>
                  <a:schemeClr val="tx1"/>
                </a:solidFill>
              </a:rPr>
              <a:t>Waiting for IANA registration </a:t>
            </a:r>
          </a:p>
          <a:p>
            <a:pPr marL="457200" lvl="1" indent="0">
              <a:buNone/>
            </a:pPr>
            <a:endParaRPr lang="en-GB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Rel-5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6700" y="1371600"/>
            <a:ext cx="861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GB" altLang="en-US" sz="700" dirty="0">
              <a:solidFill>
                <a:schemeClr val="tx1"/>
              </a:solidFill>
            </a:endParaRPr>
          </a:p>
          <a:p>
            <a:r>
              <a:rPr lang="en-GB" altLang="en-US" sz="2400" dirty="0"/>
              <a:t>Eleven contributions for R5 TS’s have now been agreed</a:t>
            </a:r>
          </a:p>
          <a:p>
            <a:pPr lvl="1"/>
            <a:r>
              <a:rPr lang="en-GB" altLang="en-US" sz="1800" dirty="0"/>
              <a:t>Will be added to a CR pack when the new versions of the TSs are started.</a:t>
            </a:r>
          </a:p>
          <a:p>
            <a:pPr marL="457200" lvl="1" indent="0">
              <a:buNone/>
            </a:pPr>
            <a:endParaRPr lang="en-GB" altLang="en-US" sz="1800" dirty="0"/>
          </a:p>
          <a:p>
            <a:pPr marL="457200" lvl="1" indent="0"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998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75CAB61-64DC-4B4F-9539-4CEFB8894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287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Items for Decision</a:t>
            </a: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45837F0-6AB3-AE43-BAC7-228BBB54A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2018  oneM2M Partners</a:t>
            </a:r>
          </a:p>
          <a:p>
            <a:pPr algn="ctr"/>
            <a:r>
              <a:rPr lang="en-GB" altLang="en-US" dirty="0">
                <a:solidFill>
                  <a:srgbClr val="898989"/>
                </a:solidFill>
                <a:latin typeface="Myriad pro"/>
              </a:rPr>
              <a:t>   </a:t>
            </a:r>
          </a:p>
          <a:p>
            <a:fld id="{68E0EAA2-9044-7A4E-8223-567EDD9B9929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/>
              <a:t>6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DE8B707D-B50C-3841-955D-9E77726F86A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2000" y="1600200"/>
            <a:ext cx="8077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CR Packs:</a:t>
            </a:r>
          </a:p>
          <a:p>
            <a:r>
              <a:rPr lang="en-US" altLang="en-US" sz="2400" dirty="0"/>
              <a:t>TS-0001 – </a:t>
            </a:r>
            <a:r>
              <a:rPr lang="en-GB" sz="2400" dirty="0">
                <a:hlinkClick r:id="rId2"/>
              </a:rPr>
              <a:t>TP-2022-0097</a:t>
            </a:r>
            <a:r>
              <a:rPr lang="en-US" sz="2400" dirty="0"/>
              <a:t>  </a:t>
            </a:r>
            <a:r>
              <a:rPr lang="en-US" altLang="en-US" sz="2400" dirty="0"/>
              <a:t>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02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4</a:t>
            </a:r>
          </a:p>
          <a:p>
            <a:r>
              <a:rPr lang="en-US" altLang="en-US" sz="2400" dirty="0"/>
              <a:t>TS-0004 – </a:t>
            </a:r>
            <a:r>
              <a:rPr lang="en-GB" sz="2400" dirty="0">
                <a:hlinkClick r:id="rId3"/>
              </a:rPr>
              <a:t>TP-2022-0095</a:t>
            </a:r>
            <a:r>
              <a:rPr lang="en-US" sz="2400" dirty="0"/>
              <a:t> </a:t>
            </a:r>
            <a:r>
              <a:rPr lang="en-US" altLang="en-US" sz="2400" dirty="0"/>
              <a:t>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04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6 </a:t>
            </a:r>
          </a:p>
          <a:p>
            <a:r>
              <a:rPr lang="en-US" altLang="en-US" sz="2400" dirty="0"/>
              <a:t>TS-0008 – </a:t>
            </a:r>
            <a:r>
              <a:rPr lang="en-GB" sz="2400" dirty="0">
                <a:hlinkClick r:id="rId4"/>
              </a:rPr>
              <a:t>TP-2022-0096</a:t>
            </a:r>
            <a:r>
              <a:rPr lang="en-US" sz="2400" dirty="0"/>
              <a:t> </a:t>
            </a:r>
            <a:r>
              <a:rPr lang="en-US" altLang="en-US" sz="2400" dirty="0"/>
              <a:t>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3 </a:t>
            </a:r>
          </a:p>
          <a:p>
            <a:r>
              <a:rPr lang="en-US" altLang="en-US" sz="2400" dirty="0"/>
              <a:t>TS-0022 – </a:t>
            </a:r>
            <a:r>
              <a:rPr lang="en-GB" sz="2400" dirty="0">
                <a:hlinkClick r:id="rId5"/>
              </a:rPr>
              <a:t>TP-2022-0098</a:t>
            </a:r>
            <a:r>
              <a:rPr lang="en-US" sz="2400" dirty="0"/>
              <a:t> </a:t>
            </a:r>
            <a:r>
              <a:rPr lang="en-US" altLang="en-US" sz="2400" dirty="0"/>
              <a:t>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3 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altLang="en-US" sz="1800" dirty="0"/>
          </a:p>
          <a:p>
            <a:pPr marL="0" indent="0"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40B75F41-199D-2345-AB0D-DD6071886E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Conference Calls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5C0DC95-AAB1-1640-A9E1-380E0A3CA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>
                <a:solidFill>
                  <a:srgbClr val="898989"/>
                </a:solidFill>
                <a:latin typeface="Myriad pro"/>
              </a:rPr>
              <a:t>© 2017 oneM2M Partners							</a:t>
            </a:r>
            <a:fld id="{D6C38747-0EA7-8C43-ADA5-DD007B118D1D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 algn="l"/>
              <a:t>7</a:t>
            </a:fld>
            <a:endParaRPr lang="en-US" altLang="en-US">
              <a:solidFill>
                <a:srgbClr val="898989"/>
              </a:solidFill>
              <a:latin typeface="Myriad pr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05569-0EBF-4FE1-A386-84A66EAA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91353"/>
              </p:ext>
            </p:extLst>
          </p:nvPr>
        </p:nvGraphicFramePr>
        <p:xfrm>
          <a:off x="1295400" y="1712166"/>
          <a:ext cx="6400800" cy="19633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4613">
                  <a:extLst>
                    <a:ext uri="{9D8B030D-6E8A-4147-A177-3AD203B41FA5}">
                      <a16:colId xmlns:a16="http://schemas.microsoft.com/office/drawing/2014/main" val="596299078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125188490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256693401"/>
                    </a:ext>
                  </a:extLst>
                </a:gridCol>
              </a:tblGrid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Meeting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Time (UTC)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632648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>
                          <a:effectLst/>
                        </a:rPr>
                        <a:t>SDS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strike="sngStrike" baseline="0" dirty="0">
                          <a:effectLst/>
                        </a:rPr>
                        <a:t>Mon 10-Oct-2022</a:t>
                      </a:r>
                      <a:endParaRPr lang="en-US" sz="1800" strike="sngStrik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strike="sngStrike" baseline="0" dirty="0">
                          <a:effectLst/>
                        </a:rPr>
                        <a:t>12:00 – 13:30</a:t>
                      </a:r>
                      <a:endParaRPr lang="en-US" sz="1800" strike="sngStrik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496494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56.1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Mon 24-Oct-2022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748199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56.2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>
                          <a:effectLst/>
                        </a:rPr>
                        <a:t>Mon </a:t>
                      </a:r>
                      <a:r>
                        <a:rPr lang="en-GB" sz="2000" dirty="0">
                          <a:effectLst/>
                        </a:rPr>
                        <a:t>31-Oct-2022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1231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393F81-263F-624A-94A6-2FDEB736FD5E}"/>
              </a:ext>
            </a:extLst>
          </p:cNvPr>
          <p:cNvSpPr txBox="1"/>
          <p:nvPr/>
        </p:nvSpPr>
        <p:spPr>
          <a:xfrm>
            <a:off x="2514600" y="5105400"/>
            <a:ext cx="29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Dates subject to confirmation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B6620A357F649AEAEAC29BCE93EBB" ma:contentTypeVersion="10" ma:contentTypeDescription="Create a new document." ma:contentTypeScope="" ma:versionID="14a08656cf1db59cdf50a3b3faa7041c">
  <xsd:schema xmlns:xsd="http://www.w3.org/2001/XMLSchema" xmlns:xs="http://www.w3.org/2001/XMLSchema" xmlns:p="http://schemas.microsoft.com/office/2006/metadata/properties" xmlns:ns3="1aeb858a-a494-4f12-b45e-5f6e944ecff6" targetNamespace="http://schemas.microsoft.com/office/2006/metadata/properties" ma:root="true" ma:fieldsID="3aa319e943713106bdf97b7de4ba6ef2" ns3:_="">
    <xsd:import namespace="1aeb858a-a494-4f12-b45e-5f6e944ecf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b858a-a494-4f12-b45e-5f6e944ec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0247A-DF33-417B-9304-0193C428B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41D55-6205-4208-BA81-549498044FE5}">
  <ds:schemaRefs>
    <ds:schemaRef ds:uri="http://purl.org/dc/elements/1.1/"/>
    <ds:schemaRef ds:uri="http://schemas.microsoft.com/office/2006/metadata/properties"/>
    <ds:schemaRef ds:uri="http://purl.org/dc/terms/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45C268-0BE3-487F-B6C0-51FD9EA2D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PresentationFormat>Bildschirmpräsentation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</vt:lpstr>
      <vt:lpstr>Times New Roman</vt:lpstr>
      <vt:lpstr>Office Theme</vt:lpstr>
      <vt:lpstr>SDS Status Report to TP56</vt:lpstr>
      <vt:lpstr>Summary</vt:lpstr>
      <vt:lpstr>SDS WI Status </vt:lpstr>
      <vt:lpstr>Rel-4 Progress</vt:lpstr>
      <vt:lpstr>Rel-5 Progress</vt:lpstr>
      <vt:lpstr>Items for Decision</vt:lpstr>
      <vt:lpstr>Conference Calls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Hechwartner, Roland</cp:lastModifiedBy>
  <cp:revision>644</cp:revision>
  <dcterms:created xsi:type="dcterms:W3CDTF">2012-09-11T22:52:11Z</dcterms:created>
  <dcterms:modified xsi:type="dcterms:W3CDTF">2022-09-30T15:03:06Z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ContentTypeId">
    <vt:lpwstr>0x010100A93B6620A357F649AEAEAC29BCE93EBB</vt:lpwstr>
  </property>
  <property fmtid="{D5CDD505-2E9C-101B-9397-08002B2CF9AE}" pid="4" name="MSIP_Label_55339bf0-f345-473a-9ec8-6ca7c8197055_Enabled">
    <vt:lpwstr>true</vt:lpwstr>
  </property>
  <property fmtid="{D5CDD505-2E9C-101B-9397-08002B2CF9AE}" pid="5" name="MSIP_Label_55339bf0-f345-473a-9ec8-6ca7c8197055_SetDate">
    <vt:lpwstr>2022-09-30T14:48:47Z</vt:lpwstr>
  </property>
  <property fmtid="{D5CDD505-2E9C-101B-9397-08002B2CF9AE}" pid="6" name="MSIP_Label_55339bf0-f345-473a-9ec8-6ca7c8197055_Method">
    <vt:lpwstr>Privileged</vt:lpwstr>
  </property>
  <property fmtid="{D5CDD505-2E9C-101B-9397-08002B2CF9AE}" pid="7" name="MSIP_Label_55339bf0-f345-473a-9ec8-6ca7c8197055_Name">
    <vt:lpwstr>OFFEN</vt:lpwstr>
  </property>
  <property fmtid="{D5CDD505-2E9C-101B-9397-08002B2CF9AE}" pid="8" name="MSIP_Label_55339bf0-f345-473a-9ec8-6ca7c8197055_SiteId">
    <vt:lpwstr>d313b56f-f400-44d3-8403-4b468b3d8ded</vt:lpwstr>
  </property>
  <property fmtid="{D5CDD505-2E9C-101B-9397-08002B2CF9AE}" pid="9" name="MSIP_Label_55339bf0-f345-473a-9ec8-6ca7c8197055_ActionId">
    <vt:lpwstr>5ebe2406-7c83-4b26-bbc4-24229ee44001</vt:lpwstr>
  </property>
  <property fmtid="{D5CDD505-2E9C-101B-9397-08002B2CF9AE}" pid="10" name="MSIP_Label_55339bf0-f345-473a-9ec8-6ca7c8197055_ContentBits">
    <vt:lpwstr>0</vt:lpwstr>
  </property>
</Properties>
</file>