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40" r:id="rId2"/>
    <p:sldMasterId id="2147483661" r:id="rId3"/>
    <p:sldMasterId id="2147483648" r:id="rId4"/>
    <p:sldMasterId id="2147483744" r:id="rId5"/>
  </p:sldMasterIdLst>
  <p:notesMasterIdLst>
    <p:notesMasterId r:id="rId20"/>
  </p:notesMasterIdLst>
  <p:sldIdLst>
    <p:sldId id="894" r:id="rId6"/>
    <p:sldId id="309" r:id="rId7"/>
    <p:sldId id="892" r:id="rId8"/>
    <p:sldId id="320" r:id="rId9"/>
    <p:sldId id="900" r:id="rId10"/>
    <p:sldId id="899" r:id="rId11"/>
    <p:sldId id="898" r:id="rId12"/>
    <p:sldId id="891" r:id="rId13"/>
    <p:sldId id="342" r:id="rId14"/>
    <p:sldId id="897" r:id="rId15"/>
    <p:sldId id="896" r:id="rId16"/>
    <p:sldId id="288" r:id="rId17"/>
    <p:sldId id="885" r:id="rId18"/>
    <p:sldId id="8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9972" autoAdjust="0"/>
  </p:normalViewPr>
  <p:slideViewPr>
    <p:cSldViewPr snapToGrid="0">
      <p:cViewPr varScale="1">
        <p:scale>
          <a:sx n="121" d="100"/>
          <a:sy n="121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06-10-2022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50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02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60F4-66CC-4911-AF3C-563E2420F8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86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The main effort is today on </a:t>
            </a: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</a:rPr>
              <a:t>INTEGRATION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</a:rPr>
              <a:t>PLATFORMS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</a:rPr>
              <a:t>TECHNOLOGY, COMMUNICATION PROTOCOLS</a:t>
            </a:r>
          </a:p>
          <a:p>
            <a:pPr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FRAGMENTATION is the major SHOW STOPPER: </a:t>
            </a:r>
            <a:r>
              <a:rPr lang="it-IT" altLang="en-US" u="sng" dirty="0">
                <a:solidFill>
                  <a:schemeClr val="bg2">
                    <a:lumMod val="50000"/>
                  </a:schemeClr>
                </a:solidFill>
              </a:rPr>
              <a:t>FRAGMENTATION and </a:t>
            </a:r>
            <a:r>
              <a:rPr lang="it-IT" altLang="en-US" u="sng" dirty="0" err="1">
                <a:solidFill>
                  <a:schemeClr val="bg2">
                    <a:lumMod val="50000"/>
                  </a:schemeClr>
                </a:solidFill>
              </a:rPr>
              <a:t>solutions</a:t>
            </a:r>
            <a:r>
              <a:rPr lang="it-IT" altLang="en-US" u="sng" dirty="0">
                <a:solidFill>
                  <a:schemeClr val="bg2">
                    <a:lumMod val="50000"/>
                  </a:schemeClr>
                </a:solidFill>
              </a:rPr>
              <a:t> LOCKING ARE DRAINING MOST of the IOT </a:t>
            </a:r>
            <a:r>
              <a:rPr lang="it-IT" altLang="en-US" u="sng" dirty="0" err="1">
                <a:solidFill>
                  <a:schemeClr val="bg2">
                    <a:lumMod val="50000"/>
                  </a:schemeClr>
                </a:solidFill>
              </a:rPr>
              <a:t>resources</a:t>
            </a:r>
            <a:endParaRPr lang="en-US" altLang="en-US" u="sng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altLang="en-US" sz="11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while the  main effort should be on the SERVICES DEVELOPMENT and the INTEGRATION OF INFORMATION generated by the different data sources.</a:t>
            </a:r>
            <a:endParaRPr lang="en-US" altLang="en-US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e-AT" dirty="0"/>
          </a:p>
          <a:p>
            <a:endParaRPr lang="de-AT" dirty="0"/>
          </a:p>
          <a:p>
            <a:r>
              <a:rPr lang="de-AT" dirty="0" err="1"/>
              <a:t>Without</a:t>
            </a:r>
            <a:r>
              <a:rPr lang="de-AT" dirty="0"/>
              <a:t> oneM2M: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err="1"/>
              <a:t>Highly</a:t>
            </a:r>
            <a:r>
              <a:rPr lang="de-AT" dirty="0"/>
              <a:t> </a:t>
            </a:r>
            <a:r>
              <a:rPr lang="de-AT" dirty="0" err="1"/>
              <a:t>fragmented</a:t>
            </a:r>
            <a:r>
              <a:rPr lang="de-AT" dirty="0"/>
              <a:t> </a:t>
            </a:r>
            <a:r>
              <a:rPr lang="de-AT" dirty="0" err="1"/>
              <a:t>market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limited </a:t>
            </a:r>
            <a:r>
              <a:rPr lang="de-AT" dirty="0" err="1"/>
              <a:t>vendor</a:t>
            </a:r>
            <a:r>
              <a:rPr lang="de-AT" dirty="0"/>
              <a:t>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applications</a:t>
            </a:r>
            <a:endParaRPr lang="de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Re-</a:t>
            </a:r>
            <a:r>
              <a:rPr lang="de-AT" dirty="0" err="1"/>
              <a:t>inventing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wheel</a:t>
            </a:r>
            <a:r>
              <a:rPr lang="de-AT" dirty="0"/>
              <a:t>: same </a:t>
            </a:r>
            <a:r>
              <a:rPr lang="de-AT" dirty="0" err="1"/>
              <a:t>services</a:t>
            </a:r>
            <a:r>
              <a:rPr lang="de-AT" dirty="0"/>
              <a:t> </a:t>
            </a:r>
            <a:r>
              <a:rPr lang="de-AT" dirty="0" err="1"/>
              <a:t>developed</a:t>
            </a:r>
            <a:r>
              <a:rPr lang="de-AT" dirty="0"/>
              <a:t> </a:t>
            </a:r>
            <a:r>
              <a:rPr lang="de-AT" dirty="0" err="1"/>
              <a:t>again</a:t>
            </a:r>
            <a:r>
              <a:rPr lang="de-AT" dirty="0"/>
              <a:t> and </a:t>
            </a:r>
            <a:r>
              <a:rPr lang="de-AT" dirty="0" err="1"/>
              <a:t>again</a:t>
            </a:r>
            <a:endParaRPr lang="de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err="1"/>
              <a:t>Each</a:t>
            </a:r>
            <a:r>
              <a:rPr lang="de-AT" dirty="0"/>
              <a:t> </a:t>
            </a:r>
            <a:r>
              <a:rPr lang="de-AT" dirty="0" err="1"/>
              <a:t>silo</a:t>
            </a:r>
            <a:r>
              <a:rPr lang="de-AT" dirty="0"/>
              <a:t> </a:t>
            </a:r>
            <a:r>
              <a:rPr lang="de-AT" dirty="0" err="1"/>
              <a:t>contains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own </a:t>
            </a:r>
            <a:r>
              <a:rPr lang="de-AT" dirty="0" err="1"/>
              <a:t>technologies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interoperability</a:t>
            </a:r>
            <a:endParaRPr lang="de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hundreds of platforms and incompatible tools </a:t>
            </a:r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  <a:p>
            <a:pPr defTabSz="457200">
              <a:spcBef>
                <a:spcPts val="600"/>
              </a:spcBef>
              <a:buSzPct val="90000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Simplify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</a:rPr>
              <a:t>the environment</a:t>
            </a:r>
            <a:r>
              <a:rPr lang="en-US" altLang="en-US" b="1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remove 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</a:rPr>
              <a:t>the unnecessary duplicated solutions (economy of scale), </a:t>
            </a:r>
            <a:r>
              <a:rPr lang="en-US" altLang="en-US" b="1" dirty="0">
                <a:solidFill>
                  <a:srgbClr val="FF0000"/>
                </a:solidFill>
              </a:rPr>
              <a:t>preserve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</a:rPr>
              <a:t>the necessary/opportune solution specialization by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interworking</a:t>
            </a:r>
          </a:p>
          <a:p>
            <a:pPr defTabSz="457200">
              <a:spcBef>
                <a:spcPts val="600"/>
              </a:spcBef>
              <a:buSzPct val="90000"/>
              <a:defRPr/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ea typeface="MS PGothic"/>
                <a:cs typeface="MS PGothic"/>
              </a:rPr>
              <a:t>Support the </a:t>
            </a:r>
            <a:r>
              <a:rPr lang="en-US" altLang="en-US" b="1" dirty="0">
                <a:solidFill>
                  <a:srgbClr val="FF0000"/>
                </a:solidFill>
                <a:ea typeface="MS PGothic"/>
                <a:cs typeface="MS PGothic"/>
              </a:rPr>
              <a:t>developers community</a:t>
            </a:r>
            <a:r>
              <a:rPr lang="en-US" altLang="en-US" b="1" dirty="0">
                <a:solidFill>
                  <a:srgbClr val="404040"/>
                </a:solidFill>
                <a:ea typeface="MS PGothic"/>
                <a:cs typeface="MS PGothic"/>
              </a:rPr>
              <a:t> 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ea typeface="MS PGothic"/>
                <a:cs typeface="MS PGothic"/>
              </a:rPr>
              <a:t>accelerating the development of IoT</a:t>
            </a:r>
          </a:p>
          <a:p>
            <a:pPr defTabSz="457200">
              <a:spcBef>
                <a:spcPts val="600"/>
              </a:spcBef>
              <a:buSzPct val="90000"/>
              <a:defRPr/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ea typeface="MS PGothic"/>
                <a:cs typeface="MS PGothic"/>
              </a:rPr>
              <a:t>Transfer the competition from integration and platforms </a:t>
            </a:r>
            <a:r>
              <a:rPr lang="en-US" altLang="en-US" b="1" dirty="0">
                <a:solidFill>
                  <a:srgbClr val="FF0000"/>
                </a:solidFill>
                <a:ea typeface="MS PGothic"/>
                <a:cs typeface="MS PGothic"/>
              </a:rPr>
              <a:t>to services unlocking the market</a:t>
            </a:r>
          </a:p>
          <a:p>
            <a:pPr defTabSz="457200">
              <a:spcBef>
                <a:spcPts val="600"/>
              </a:spcBef>
              <a:buSzPct val="90000"/>
              <a:defRPr/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ea typeface="MS PGothic"/>
                <a:cs typeface="MS PGothic"/>
              </a:rPr>
              <a:t>Enable Inter-technology and inter-domain data sharing generating </a:t>
            </a:r>
            <a:r>
              <a:rPr lang="en-US" altLang="en-US" b="1" dirty="0">
                <a:solidFill>
                  <a:srgbClr val="FF0000"/>
                </a:solidFill>
                <a:ea typeface="MS PGothic"/>
                <a:cs typeface="MS PGothic"/>
              </a:rPr>
              <a:t>new services and new business opportunity</a:t>
            </a:r>
          </a:p>
          <a:p>
            <a:pPr marL="0" indent="0" algn="l" defTabSz="457200">
              <a:spcBef>
                <a:spcPts val="600"/>
              </a:spcBef>
              <a:buSzPct val="90000"/>
              <a:buNone/>
              <a:defRPr/>
            </a:pPr>
            <a:r>
              <a:rPr lang="en-US" altLang="en-US" sz="1600" b="1" dirty="0">
                <a:solidFill>
                  <a:srgbClr val="FF0000"/>
                </a:solidFill>
                <a:ea typeface="MS PGothic"/>
                <a:cs typeface="MS PGothic"/>
              </a:rPr>
              <a:t>Reduce platform development and integration costs, </a:t>
            </a:r>
          </a:p>
          <a:p>
            <a:pPr marL="0" indent="0" algn="l" defTabSz="457200">
              <a:spcBef>
                <a:spcPts val="600"/>
              </a:spcBef>
              <a:buSzPct val="90000"/>
              <a:buNone/>
              <a:defRPr/>
            </a:pPr>
            <a:r>
              <a:rPr lang="en-US" altLang="en-US" sz="1600" b="1" dirty="0">
                <a:solidFill>
                  <a:srgbClr val="FF0000"/>
                </a:solidFill>
                <a:ea typeface="MS PGothic"/>
                <a:cs typeface="MS PGothic"/>
              </a:rPr>
              <a:t>Enlarge the market,</a:t>
            </a:r>
          </a:p>
          <a:p>
            <a:pPr marL="0" indent="0" algn="l" defTabSz="457200">
              <a:spcBef>
                <a:spcPts val="600"/>
              </a:spcBef>
              <a:buSzPct val="90000"/>
              <a:buNone/>
              <a:defRPr/>
            </a:pPr>
            <a:r>
              <a:rPr lang="en-US" altLang="en-US" sz="1600" b="1" u="sng" dirty="0">
                <a:solidFill>
                  <a:srgbClr val="FF0000"/>
                </a:solidFill>
                <a:ea typeface="MS PGothic"/>
                <a:cs typeface="MS PGothic"/>
              </a:rPr>
              <a:t>Enable real competition on services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dirty="0" err="1"/>
              <a:t>With</a:t>
            </a:r>
            <a:r>
              <a:rPr lang="de-AT" dirty="0"/>
              <a:t> oneM2M: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End-</a:t>
            </a:r>
            <a:r>
              <a:rPr lang="de-AT" dirty="0" err="1"/>
              <a:t>to</a:t>
            </a:r>
            <a:r>
              <a:rPr lang="de-AT" dirty="0"/>
              <a:t>-end </a:t>
            </a:r>
            <a:r>
              <a:rPr lang="de-AT" dirty="0" err="1"/>
              <a:t>platform</a:t>
            </a:r>
            <a:r>
              <a:rPr lang="de-AT" dirty="0"/>
              <a:t>: </a:t>
            </a:r>
            <a:r>
              <a:rPr lang="de-AT" dirty="0" err="1"/>
              <a:t>common</a:t>
            </a:r>
            <a:r>
              <a:rPr lang="de-AT" dirty="0"/>
              <a:t> </a:t>
            </a:r>
            <a:r>
              <a:rPr lang="de-AT" dirty="0" err="1"/>
              <a:t>service</a:t>
            </a:r>
            <a:r>
              <a:rPr lang="de-AT" dirty="0"/>
              <a:t> </a:t>
            </a:r>
            <a:r>
              <a:rPr lang="de-AT" dirty="0" err="1"/>
              <a:t>capability</a:t>
            </a:r>
            <a:r>
              <a:rPr lang="de-AT" dirty="0"/>
              <a:t> </a:t>
            </a:r>
            <a:r>
              <a:rPr lang="de-AT" dirty="0" err="1"/>
              <a:t>layer</a:t>
            </a:r>
            <a:endParaRPr lang="de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err="1"/>
              <a:t>Interoperability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level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and </a:t>
            </a:r>
            <a:r>
              <a:rPr lang="de-AT" dirty="0" err="1"/>
              <a:t>control</a:t>
            </a:r>
            <a:r>
              <a:rPr lang="de-AT" dirty="0"/>
              <a:t> </a:t>
            </a:r>
            <a:r>
              <a:rPr lang="de-AT" dirty="0" err="1"/>
              <a:t>exchanges</a:t>
            </a:r>
            <a:r>
              <a:rPr lang="de-AT" dirty="0"/>
              <a:t> via </a:t>
            </a:r>
            <a:r>
              <a:rPr lang="de-AT" dirty="0" err="1"/>
              <a:t>unifom</a:t>
            </a:r>
            <a:r>
              <a:rPr lang="de-AT" dirty="0"/>
              <a:t> APIs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err="1"/>
              <a:t>Seamless</a:t>
            </a:r>
            <a:r>
              <a:rPr lang="de-AT" dirty="0"/>
              <a:t> </a:t>
            </a:r>
            <a:r>
              <a:rPr lang="de-AT" dirty="0" err="1"/>
              <a:t>interaction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heterogeneous</a:t>
            </a:r>
            <a:r>
              <a:rPr lang="de-AT" dirty="0"/>
              <a:t> </a:t>
            </a:r>
            <a:r>
              <a:rPr lang="de-AT" dirty="0" err="1"/>
              <a:t>applications</a:t>
            </a:r>
            <a:r>
              <a:rPr lang="de-AT" dirty="0"/>
              <a:t> and </a:t>
            </a:r>
            <a:r>
              <a:rPr lang="de-AT" dirty="0" err="1"/>
              <a:t>devices</a:t>
            </a:r>
            <a:endParaRPr lang="de-A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Developers use platform tools to build and support IoT 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E0F78-8107-3B48-82E2-C6200A11A9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4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59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-invention.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Abstraction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</a:p>
          <a:p>
            <a:r>
              <a:rPr lang="de-A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Services Entity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so-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Impplementing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functionalities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IoT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IoT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alike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39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41436-E02B-4E68-9A99-2EB8D8FAE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Z" dirty="0">
              <a:solidFill>
                <a:srgbClr val="B4202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2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2651-FE0E-477E-B5DF-3423A61E21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41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154" y="274702"/>
            <a:ext cx="8628032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 2018</a:t>
            </a:r>
            <a:endParaRPr lang="he-IL" sz="1400" dirty="0">
              <a:solidFill>
                <a:srgbClr val="A0CBED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‹Nr.›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1D04F28-461E-7C2A-D2C3-B21AD8C0B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390355"/>
            <a:ext cx="2592643" cy="843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49CC8-7F55-913B-DF20-310739639095}"/>
              </a:ext>
            </a:extLst>
          </p:cNvPr>
          <p:cNvSpPr txBox="1"/>
          <p:nvPr userDrawn="1"/>
        </p:nvSpPr>
        <p:spPr>
          <a:xfrm>
            <a:off x="3045039" y="578012"/>
            <a:ext cx="498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kern="1200" dirty="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rPr>
              <a:t>IoT Week 2022</a:t>
            </a:r>
            <a:endParaRPr lang="en-GB" sz="2400" b="0" i="0" kern="1200" dirty="0">
              <a:solidFill>
                <a:schemeClr val="accent1"/>
              </a:solidFill>
              <a:latin typeface="+mj-lt"/>
              <a:ea typeface="+mj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10/6/2022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2022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4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3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1552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7"/>
          <p:cNvPicPr/>
          <p:nvPr/>
        </p:nvPicPr>
        <p:blipFill>
          <a:blip r:embed="rId3"/>
          <a:stretch/>
        </p:blipFill>
        <p:spPr>
          <a:xfrm>
            <a:off x="10748160" y="105840"/>
            <a:ext cx="1324800" cy="90288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0" y="6497640"/>
            <a:ext cx="12191040" cy="1728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5508000" y="6591960"/>
            <a:ext cx="94953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 dirty="0">
                <a:solidFill>
                  <a:srgbClr val="BFBFBF"/>
                </a:solidFill>
                <a:latin typeface="Myriad Pro Light"/>
                <a:ea typeface="DejaVu Sans"/>
              </a:rPr>
              <a:t>© 2022 oneM2M</a:t>
            </a:r>
            <a:endParaRPr lang="en-US" sz="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900" b="0" strike="noStrike" spc="-1" dirty="0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8424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s://www.youtube.com/playlist?list=PLDd4EJmw5gUnA_d1RgYnxrOrYeYuHdH5u" TargetMode="External"/><Relationship Id="rId7" Type="http://schemas.openxmlformats.org/officeDocument/2006/relationships/image" Target="../media/image69.png"/><Relationship Id="rId2" Type="http://schemas.openxmlformats.org/officeDocument/2006/relationships/hyperlink" Target="https://wiki.onem2m.org/index.php?title=OneM2M_Jupyter_Notebook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ybinder.org/v2/gh/oneM2M/onem2m-jupyter-notebooks/master?urlpath=lab/tree/__START__.ipynb" TargetMode="External"/><Relationship Id="rId5" Type="http://schemas.openxmlformats.org/officeDocument/2006/relationships/hyperlink" Target="https://github.com/oneM2M/onem2m-jupyter-notebooks/discussions" TargetMode="External"/><Relationship Id="rId4" Type="http://schemas.openxmlformats.org/officeDocument/2006/relationships/hyperlink" Target="https://github.com/oneM2M/onem2m-jupyter-notebooks" TargetMode="External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news-events/newsmenu/onem2m-in-the-news" TargetMode="External"/><Relationship Id="rId2" Type="http://schemas.openxmlformats.org/officeDocument/2006/relationships/hyperlink" Target="https://onem2m.org/insights/executive-viewpoint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nem2m.org/technical/published-draft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79.svg"/><Relationship Id="rId18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5.svg"/><Relationship Id="rId12" Type="http://schemas.openxmlformats.org/officeDocument/2006/relationships/image" Target="../media/image78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80.png"/><Relationship Id="rId10" Type="http://schemas.openxmlformats.org/officeDocument/2006/relationships/image" Target="../media/image77.svg"/><Relationship Id="rId19" Type="http://schemas.openxmlformats.org/officeDocument/2006/relationships/image" Target="../media/image83.svg"/><Relationship Id="rId4" Type="http://schemas.openxmlformats.org/officeDocument/2006/relationships/image" Target="../media/image73.svg"/><Relationship Id="rId9" Type="http://schemas.openxmlformats.org/officeDocument/2006/relationships/image" Target="../media/image76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member.onem2m.org/Static_pages/Others/Rules_Pages/oneM2M_Partnership_Agreement-V2_0.doc" TargetMode="External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onem2m.org/iot-news/815-new-onem2m-white-paper-on-sustainable-iot-features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5.emf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47.png"/><Relationship Id="rId21" Type="http://schemas.openxmlformats.org/officeDocument/2006/relationships/image" Target="../media/image64.svg"/><Relationship Id="rId7" Type="http://schemas.openxmlformats.org/officeDocument/2006/relationships/image" Target="../media/image46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5" Type="http://schemas.openxmlformats.org/officeDocument/2006/relationships/image" Target="../media/image68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sv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6.sv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8.svg"/><Relationship Id="rId9" Type="http://schemas.openxmlformats.org/officeDocument/2006/relationships/image" Target="../media/image52.svg"/><Relationship Id="rId14" Type="http://schemas.openxmlformats.org/officeDocument/2006/relationships/image" Target="../media/image57.svg"/><Relationship Id="rId2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C394-C606-4186-B87F-54A89C97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08" y="2533960"/>
            <a:ext cx="5745708" cy="1396595"/>
          </a:xfrm>
        </p:spPr>
        <p:txBody>
          <a:bodyPr/>
          <a:lstStyle/>
          <a:p>
            <a:r>
              <a:rPr lang="en-GB" dirty="0"/>
              <a:t>oneM2M </a:t>
            </a:r>
            <a:br>
              <a:rPr lang="en-GB" dirty="0"/>
            </a:br>
            <a:r>
              <a:rPr lang="en-GB" dirty="0"/>
              <a:t>Multipurpose Service Layer Enabling Interoperability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9AFD46E-8F4A-4D8C-A378-ECA0C60015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6292" y="-3"/>
            <a:ext cx="5745708" cy="6858003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F4739DB-91E0-47DD-8C2E-AB889DDA8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908" y="4075047"/>
            <a:ext cx="5322886" cy="400110"/>
          </a:xfrm>
        </p:spPr>
        <p:txBody>
          <a:bodyPr/>
          <a:lstStyle/>
          <a:p>
            <a:r>
              <a:rPr lang="de-AT" dirty="0"/>
              <a:t>Roland Hechwartner </a:t>
            </a:r>
            <a:br>
              <a:rPr lang="de-AT" dirty="0"/>
            </a:br>
            <a:r>
              <a:rPr lang="de-AT" dirty="0"/>
              <a:t>oneM2M TP Chair</a:t>
            </a:r>
            <a:br>
              <a:rPr lang="de-AT" dirty="0"/>
            </a:br>
            <a:r>
              <a:rPr lang="de-AT" dirty="0"/>
              <a:t>Deutsche Telekom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0369B-9D05-4DDD-9198-DEB2A4A2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6" y="6166727"/>
            <a:ext cx="3590855" cy="365792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674D28E-CBEA-84BA-5927-7F6B413F8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/10/2022</a:t>
            </a:r>
          </a:p>
        </p:txBody>
      </p:sp>
    </p:spTree>
    <p:extLst>
      <p:ext uri="{BB962C8B-B14F-4D97-AF65-F5344CB8AC3E}">
        <p14:creationId xmlns:p14="http://schemas.microsoft.com/office/powerpoint/2010/main" val="299478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663EA-4B34-43A8-B905-6E8B0444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FFFFFF"/>
                </a:solidFill>
              </a:rPr>
              <a:t>Release 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4515A31-7C01-42EE-A1B2-E52FA2F145DE}"/>
              </a:ext>
            </a:extLst>
          </p:cNvPr>
          <p:cNvSpPr txBox="1">
            <a:spLocks/>
          </p:cNvSpPr>
          <p:nvPr/>
        </p:nvSpPr>
        <p:spPr>
          <a:xfrm>
            <a:off x="334696" y="0"/>
            <a:ext cx="9888804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4000"/>
              <a:t>oneM2M Future Feature development</a:t>
            </a:r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AB8389-EBB5-4C5F-8FEA-68EECB21016B}"/>
              </a:ext>
            </a:extLst>
          </p:cNvPr>
          <p:cNvSpPr txBox="1"/>
          <p:nvPr/>
        </p:nvSpPr>
        <p:spPr>
          <a:xfrm>
            <a:off x="3699858" y="1721883"/>
            <a:ext cx="845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>
              <a:spcBef>
                <a:spcPts val="120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accent1"/>
                </a:solidFill>
              </a:rPr>
              <a:t>Studies, Use Case and Requirements development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8DD853B5-2FCC-4B33-B4B8-6BA13CEAE5E0}"/>
              </a:ext>
            </a:extLst>
          </p:cNvPr>
          <p:cNvSpPr txBox="1"/>
          <p:nvPr/>
        </p:nvSpPr>
        <p:spPr>
          <a:xfrm>
            <a:off x="334696" y="3183352"/>
            <a:ext cx="70098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AI enablement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Information Model enhancements – SDT4.0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Support of Data Protection Regulations 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Support of Data License Management 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Smart City and Enterprise domain enablement enhancement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Advanced Semantic Discovery 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Additional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Interworkings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(e.g. OGC’s Sensor Thing API)</a:t>
            </a:r>
          </a:p>
          <a:p>
            <a:pPr marL="685800" lvl="3" indent="-228600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Effective IoT Communication to Protect 3GPP Networks (cont’d)</a:t>
            </a:r>
          </a:p>
        </p:txBody>
      </p:sp>
      <p:sp>
        <p:nvSpPr>
          <p:cNvPr id="71" name="Accolade ouvrante 125">
            <a:extLst>
              <a:ext uri="{FF2B5EF4-FFF2-40B4-BE49-F238E27FC236}">
                <a16:creationId xmlns:a16="http://schemas.microsoft.com/office/drawing/2014/main" id="{BB515C7B-BC4E-4DE2-AD9E-F4940FC9B79F}"/>
              </a:ext>
            </a:extLst>
          </p:cNvPr>
          <p:cNvSpPr/>
          <p:nvPr/>
        </p:nvSpPr>
        <p:spPr>
          <a:xfrm rot="10800000">
            <a:off x="7202446" y="3152814"/>
            <a:ext cx="319228" cy="3385542"/>
          </a:xfrm>
          <a:prstGeom prst="leftBrace">
            <a:avLst>
              <a:gd name="adj1" fmla="val 34469"/>
              <a:gd name="adj2" fmla="val 49625"/>
            </a:avLst>
          </a:prstGeom>
          <a:ln w="7620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/>
          </a:p>
        </p:txBody>
      </p:sp>
      <p:sp>
        <p:nvSpPr>
          <p:cNvPr id="74" name="Rectangle à coins arrondis 123">
            <a:extLst>
              <a:ext uri="{FF2B5EF4-FFF2-40B4-BE49-F238E27FC236}">
                <a16:creationId xmlns:a16="http://schemas.microsoft.com/office/drawing/2014/main" id="{4D8C7333-F811-4A7E-8867-A10CEE2837A6}"/>
              </a:ext>
            </a:extLst>
          </p:cNvPr>
          <p:cNvSpPr/>
          <p:nvPr/>
        </p:nvSpPr>
        <p:spPr>
          <a:xfrm>
            <a:off x="8065909" y="4536698"/>
            <a:ext cx="2059683" cy="695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REQUIREMENTS</a:t>
            </a:r>
            <a:br>
              <a:rPr lang="en-US" altLang="fr-FR" dirty="0">
                <a:solidFill>
                  <a:srgbClr val="FFFFFF"/>
                </a:solidFill>
              </a:rPr>
            </a:br>
            <a:r>
              <a:rPr lang="en-US" altLang="fr-FR" sz="1200" b="1" dirty="0">
                <a:solidFill>
                  <a:schemeClr val="bg1"/>
                </a:solidFill>
              </a:rPr>
              <a:t>TS-0002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77" name="Rectangle à coins arrondis 48">
            <a:extLst>
              <a:ext uri="{FF2B5EF4-FFF2-40B4-BE49-F238E27FC236}">
                <a16:creationId xmlns:a16="http://schemas.microsoft.com/office/drawing/2014/main" id="{7B4F75F8-7C08-4C92-BCF6-755ABE373005}"/>
              </a:ext>
            </a:extLst>
          </p:cNvPr>
          <p:cNvSpPr/>
          <p:nvPr/>
        </p:nvSpPr>
        <p:spPr bwMode="auto">
          <a:xfrm>
            <a:off x="8065911" y="3710784"/>
            <a:ext cx="2059682" cy="695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REPORTS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  <p:sp>
        <p:nvSpPr>
          <p:cNvPr id="78" name="Rectangle à coins arrondis 46">
            <a:extLst>
              <a:ext uri="{FF2B5EF4-FFF2-40B4-BE49-F238E27FC236}">
                <a16:creationId xmlns:a16="http://schemas.microsoft.com/office/drawing/2014/main" id="{E007626C-124D-4078-9EF8-E1E768C435B9}"/>
              </a:ext>
            </a:extLst>
          </p:cNvPr>
          <p:cNvSpPr/>
          <p:nvPr/>
        </p:nvSpPr>
        <p:spPr bwMode="auto">
          <a:xfrm>
            <a:off x="8065909" y="5369256"/>
            <a:ext cx="2059683" cy="695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>
                <a:solidFill>
                  <a:srgbClr val="FFFFFF"/>
                </a:solidFill>
              </a:rPr>
              <a:t>TECHNICAL SPECS</a:t>
            </a:r>
            <a:endParaRPr lang="en-US" altLang="fr-FR" sz="1000" dirty="0">
              <a:solidFill>
                <a:srgbClr val="FAB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34799" y="0"/>
            <a:ext cx="8026685" cy="11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C63133"/>
                </a:solidFill>
                <a:latin typeface="Arial"/>
              </a:rPr>
              <a:t>oneM2M Tutorials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800" y="2198078"/>
            <a:ext cx="5761200" cy="3968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oneM2M Wiki</a:t>
            </a:r>
            <a:br>
              <a:rPr lang="en-US" sz="2000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2"/>
              </a:rPr>
              <a:t>https://wiki.onem2m.org/index.php?title=OneM2M_Jupyter_Notebooks</a:t>
            </a:r>
            <a:endParaRPr lang="en-US" sz="1400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YouTube</a:t>
            </a:r>
            <a:br>
              <a:rPr lang="en-US" sz="2000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3"/>
              </a:rPr>
              <a:t>https://www.youtube.com/playlist?list=PLDd4EJmw5gUnA_d1RgYnxrOrYeYuHdH5u</a:t>
            </a:r>
            <a:r>
              <a:rPr lang="en-US" sz="1400" spc="-1" dirty="0">
                <a:solidFill>
                  <a:srgbClr val="545054"/>
                </a:solidFill>
                <a:highlight>
                  <a:srgbClr val="FFFF00"/>
                </a:highlight>
                <a:latin typeface="Arial"/>
              </a:rPr>
              <a:t> </a:t>
            </a:r>
            <a:endParaRPr lang="en-US" sz="1400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GitHub &amp; Discussions</a:t>
            </a:r>
            <a:br>
              <a:rPr lang="en-US" sz="2000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4"/>
              </a:rPr>
              <a:t>https://github.com/oneM2M/onem2m-jupyter-notebooks</a:t>
            </a:r>
            <a:endParaRPr lang="en-US" sz="1400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1400" spc="-1" dirty="0">
                <a:solidFill>
                  <a:srgbClr val="545054"/>
                </a:solidFill>
                <a:latin typeface="Arial"/>
                <a:hlinkClick r:id="rId5"/>
              </a:rPr>
              <a:t>https://github.com/oneM2M/onem2m-jupyter-notebooks/discussions</a:t>
            </a:r>
            <a:r>
              <a:rPr lang="en-US" sz="1400" spc="-1" dirty="0">
                <a:solidFill>
                  <a:srgbClr val="545054"/>
                </a:solidFill>
                <a:latin typeface="Arial"/>
              </a:rPr>
              <a:t> </a:t>
            </a: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b="1" spc="-1" dirty="0" err="1">
                <a:solidFill>
                  <a:srgbClr val="545054"/>
                </a:solidFill>
                <a:latin typeface="Arial"/>
              </a:rPr>
              <a:t>MyBinder</a:t>
            </a:r>
            <a:r>
              <a:rPr lang="en-US" sz="2000" b="1" spc="-1" dirty="0">
                <a:solidFill>
                  <a:srgbClr val="545054"/>
                </a:solidFill>
                <a:latin typeface="Arial"/>
              </a:rPr>
              <a:t> Runtime</a:t>
            </a:r>
            <a:br>
              <a:rPr lang="en-US" sz="2000" b="1" spc="-1" dirty="0">
                <a:solidFill>
                  <a:srgbClr val="545054"/>
                </a:solidFill>
                <a:latin typeface="Arial"/>
              </a:rPr>
            </a:br>
            <a:r>
              <a:rPr lang="en-US" sz="1400" spc="-1" dirty="0">
                <a:solidFill>
                  <a:srgbClr val="545054"/>
                </a:solidFill>
                <a:latin typeface="Arial"/>
                <a:hlinkClick r:id="rId6"/>
              </a:rPr>
              <a:t>https://mybinder.org/v2/gh/oneM2M/onem2m-jupyter-notebooks/master?urlpath=lab/tree/__START__.ipynb</a:t>
            </a:r>
            <a:r>
              <a:rPr lang="en-US" sz="1400" spc="-1" dirty="0">
                <a:solidFill>
                  <a:srgbClr val="545054"/>
                </a:solidFill>
                <a:latin typeface="Arial"/>
              </a:rPr>
              <a:t> </a:t>
            </a:r>
            <a:endParaRPr lang="en-US" sz="2000" spc="-1" dirty="0">
              <a:solidFill>
                <a:srgbClr val="545054"/>
              </a:solidFill>
              <a:latin typeface="Arial"/>
            </a:endParaRPr>
          </a:p>
          <a:p>
            <a:pPr marL="286830" indent="-28575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  <a:buFontTx/>
              <a:buChar char="-"/>
            </a:pPr>
            <a:endParaRPr lang="en-US" b="0" strike="noStrike" spc="-1" dirty="0">
              <a:solidFill>
                <a:srgbClr val="545054"/>
              </a:solidFill>
              <a:latin typeface="Arial"/>
            </a:endParaRPr>
          </a:p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496FB42C-B6D0-4252-8092-E200816E0DBE}"/>
              </a:ext>
            </a:extLst>
          </p:cNvPr>
          <p:cNvSpPr/>
          <p:nvPr/>
        </p:nvSpPr>
        <p:spPr>
          <a:xfrm>
            <a:off x="334799" y="1291777"/>
            <a:ext cx="8897123" cy="6073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080">
              <a:lnSpc>
                <a:spcPct val="110000"/>
              </a:lnSpc>
              <a:spcBef>
                <a:spcPts val="1001"/>
              </a:spcBef>
              <a:buClr>
                <a:srgbClr val="C00000"/>
              </a:buClr>
            </a:pPr>
            <a:r>
              <a:rPr lang="en-US" sz="2000" spc="-1" dirty="0">
                <a:solidFill>
                  <a:srgbClr val="545054"/>
                </a:solidFill>
                <a:latin typeface="Arial"/>
              </a:rPr>
              <a:t>The first set of the 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oneM2M Tutorials using </a:t>
            </a:r>
            <a:r>
              <a:rPr lang="en-US" sz="2000" spc="-1" dirty="0" err="1">
                <a:solidFill>
                  <a:srgbClr val="C00000"/>
                </a:solidFill>
                <a:latin typeface="Arial"/>
              </a:rPr>
              <a:t>Jupyter</a:t>
            </a:r>
            <a:r>
              <a:rPr lang="en-US" sz="2000" spc="-1" dirty="0">
                <a:solidFill>
                  <a:srgbClr val="C00000"/>
                </a:solidFill>
                <a:latin typeface="Arial"/>
              </a:rPr>
              <a:t> Notebooks</a:t>
            </a:r>
            <a:r>
              <a:rPr lang="en-US" sz="2000" spc="-1" dirty="0">
                <a:solidFill>
                  <a:srgbClr val="545054"/>
                </a:solidFill>
                <a:latin typeface="Arial"/>
              </a:rPr>
              <a:t> is now online!</a:t>
            </a:r>
            <a:endParaRPr lang="en-US" b="0" strike="noStrike" spc="-1" dirty="0">
              <a:solidFill>
                <a:srgbClr val="545054"/>
              </a:solidFill>
              <a:latin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42FC34-D153-49F6-ABF8-58D326EB9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480" y="1779379"/>
            <a:ext cx="5040883" cy="21618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4CC346-6CC3-4637-8C2B-17E104941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180" y="3375341"/>
            <a:ext cx="4523005" cy="2539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29F8D2C-5E2A-433B-9142-A7A2A78BC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150" y="4152748"/>
            <a:ext cx="2761665" cy="22504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88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0E496C2-69A3-4444-9046-D448A22EEA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8545" y="1173570"/>
            <a:ext cx="10685576" cy="4820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oneM2M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 a global open standard, not controlled by a single private company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specifies a common set of horizontal IoT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architecture, common services functions,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enables data interoperability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Information model, semantics, ontology-based interoperability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interworks with existing IoT technologies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has interoperability testing and a certification program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standardized APIs simplify the life for the IoT ecosystem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minimize development, deployment &amp; maintenance costs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 a mature and a commercially deployed technology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8545" y="0"/>
            <a:ext cx="9168723" cy="11735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756100" y="2918284"/>
            <a:ext cx="28068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oneM2M release 4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Ratification: Q4 2022</a:t>
            </a:r>
          </a:p>
          <a:p>
            <a:pPr algn="ctr"/>
            <a:endParaRPr lang="en-US" sz="2400" dirty="0">
              <a:solidFill>
                <a:schemeClr val="accent2"/>
              </a:solidFill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Work in progress on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oneM2M Release 5</a:t>
            </a:r>
          </a:p>
        </p:txBody>
      </p:sp>
    </p:spTree>
    <p:extLst>
      <p:ext uri="{BB962C8B-B14F-4D97-AF65-F5344CB8AC3E}">
        <p14:creationId xmlns:p14="http://schemas.microsoft.com/office/powerpoint/2010/main" val="18516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E24EA-AAAB-4144-B7D5-84EEE9C3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418648" cy="1173570"/>
          </a:xfrm>
        </p:spPr>
        <p:txBody>
          <a:bodyPr>
            <a:normAutofit/>
          </a:bodyPr>
          <a:lstStyle/>
          <a:p>
            <a:r>
              <a:rPr lang="en-US" dirty="0"/>
              <a:t>For more information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7E643-C668-42A0-A64D-4DDDEE53BC6A}"/>
              </a:ext>
            </a:extLst>
          </p:cNvPr>
          <p:cNvSpPr txBox="1"/>
          <p:nvPr/>
        </p:nvSpPr>
        <p:spPr>
          <a:xfrm>
            <a:off x="2990630" y="1806177"/>
            <a:ext cx="6210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B42025"/>
                </a:solidFill>
              </a:rPr>
              <a:t> visit www.oneM2M.org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0CA74-939A-4933-AE09-BD9EF091A78A}"/>
              </a:ext>
            </a:extLst>
          </p:cNvPr>
          <p:cNvSpPr txBox="1"/>
          <p:nvPr/>
        </p:nvSpPr>
        <p:spPr>
          <a:xfrm>
            <a:off x="931797" y="2979535"/>
            <a:ext cx="103284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Executive Viewpoints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https://onem2m.org/insights/executive-viewpoints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oneM2M in the News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https://onem2m.org/news-events/newsmenu/onem2m-in-the-news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Technical Specifications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https://onem2m.org/technical/published-drafts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Roland Hechwartner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– roland.hechwartner@magenta.at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41EEC-5FE8-4E18-91CC-0E747972B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32" y="2623396"/>
            <a:ext cx="11001183" cy="983404"/>
          </a:xfrm>
        </p:spPr>
        <p:txBody>
          <a:bodyPr>
            <a:normAutofit fontScale="90000"/>
          </a:bodyPr>
          <a:lstStyle/>
          <a:p>
            <a:pPr algn="ctr"/>
            <a:r>
              <a:rPr lang="de-AT" sz="6600" dirty="0" err="1">
                <a:solidFill>
                  <a:schemeClr val="accent1"/>
                </a:solidFill>
              </a:rPr>
              <a:t>Thank</a:t>
            </a:r>
            <a:r>
              <a:rPr lang="de-AT" sz="6600" dirty="0">
                <a:solidFill>
                  <a:schemeClr val="accent1"/>
                </a:solidFill>
              </a:rPr>
              <a:t> </a:t>
            </a:r>
            <a:r>
              <a:rPr lang="de-AT" sz="6600" dirty="0" err="1">
                <a:solidFill>
                  <a:schemeClr val="accent1"/>
                </a:solidFill>
              </a:rPr>
              <a:t>You</a:t>
            </a:r>
            <a:endParaRPr lang="en-US" sz="6600" dirty="0">
              <a:solidFill>
                <a:schemeClr val="accent1"/>
              </a:solidFill>
            </a:endParaRPr>
          </a:p>
        </p:txBody>
      </p:sp>
      <p:pic>
        <p:nvPicPr>
          <p:cNvPr id="5" name="Graphic 2">
            <a:hlinkClick r:id="rId2"/>
            <a:extLst>
              <a:ext uri="{FF2B5EF4-FFF2-40B4-BE49-F238E27FC236}">
                <a16:creationId xmlns:a16="http://schemas.microsoft.com/office/drawing/2014/main" id="{34628A18-80F6-4D10-BD9A-6DD3C803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6" name="Graphic 6">
            <a:hlinkClick r:id="rId5"/>
            <a:extLst>
              <a:ext uri="{FF2B5EF4-FFF2-40B4-BE49-F238E27FC236}">
                <a16:creationId xmlns:a16="http://schemas.microsoft.com/office/drawing/2014/main" id="{89ECFBB5-BC6A-416E-B143-69F4C9FB0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7" name="Graphic 8">
            <a:hlinkClick r:id="rId8"/>
            <a:extLst>
              <a:ext uri="{FF2B5EF4-FFF2-40B4-BE49-F238E27FC236}">
                <a16:creationId xmlns:a16="http://schemas.microsoft.com/office/drawing/2014/main" id="{0FEF56F1-3E13-448D-A722-EA8EAC970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8" name="Graphic 10">
            <a:hlinkClick r:id="rId11"/>
            <a:extLst>
              <a:ext uri="{FF2B5EF4-FFF2-40B4-BE49-F238E27FC236}">
                <a16:creationId xmlns:a16="http://schemas.microsoft.com/office/drawing/2014/main" id="{9A81CE7B-3179-46F4-A0F5-FC663D5FA5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9" name="Graphic 12">
            <a:hlinkClick r:id="rId14"/>
            <a:extLst>
              <a:ext uri="{FF2B5EF4-FFF2-40B4-BE49-F238E27FC236}">
                <a16:creationId xmlns:a16="http://schemas.microsoft.com/office/drawing/2014/main" id="{20FA21CB-159B-481D-B877-8A03F0CC0C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10" name="Graphic 5">
            <a:hlinkClick r:id="rId17"/>
            <a:extLst>
              <a:ext uri="{FF2B5EF4-FFF2-40B4-BE49-F238E27FC236}">
                <a16:creationId xmlns:a16="http://schemas.microsoft.com/office/drawing/2014/main" id="{D51880D4-29CE-4095-BDCF-373D3AC5B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xplosion: 8 Zacken 58">
            <a:extLst>
              <a:ext uri="{FF2B5EF4-FFF2-40B4-BE49-F238E27FC236}">
                <a16:creationId xmlns:a16="http://schemas.microsoft.com/office/drawing/2014/main" id="{EA39CE07-CD6E-4D19-9F55-CBB470FF1F90}"/>
              </a:ext>
            </a:extLst>
          </p:cNvPr>
          <p:cNvSpPr/>
          <p:nvPr/>
        </p:nvSpPr>
        <p:spPr>
          <a:xfrm>
            <a:off x="9543459" y="407325"/>
            <a:ext cx="2025869" cy="227023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1624" y="1303030"/>
            <a:ext cx="8969376" cy="395486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3" name="Connecteur droit 110"/>
          <p:cNvCxnSpPr>
            <a:cxnSpLocks/>
            <a:endCxn id="42" idx="0"/>
          </p:cNvCxnSpPr>
          <p:nvPr/>
        </p:nvCxnSpPr>
        <p:spPr>
          <a:xfrm flipH="1" flipV="1">
            <a:off x="5440146" y="1327182"/>
            <a:ext cx="3305428" cy="2239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38"/>
          <p:cNvCxnSpPr>
            <a:cxnSpLocks/>
            <a:endCxn id="42" idx="0"/>
          </p:cNvCxnSpPr>
          <p:nvPr/>
        </p:nvCxnSpPr>
        <p:spPr>
          <a:xfrm flipV="1">
            <a:off x="2006635" y="1327182"/>
            <a:ext cx="3433511" cy="193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05"/>
          <p:cNvCxnSpPr>
            <a:cxnSpLocks/>
            <a:endCxn id="42" idx="0"/>
          </p:cNvCxnSpPr>
          <p:nvPr/>
        </p:nvCxnSpPr>
        <p:spPr>
          <a:xfrm flipV="1">
            <a:off x="2887697" y="1327182"/>
            <a:ext cx="2552449" cy="192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06"/>
          <p:cNvCxnSpPr>
            <a:cxnSpLocks/>
            <a:endCxn id="42" idx="2"/>
          </p:cNvCxnSpPr>
          <p:nvPr/>
        </p:nvCxnSpPr>
        <p:spPr>
          <a:xfrm flipV="1">
            <a:off x="5102259" y="1760569"/>
            <a:ext cx="337887" cy="132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07"/>
          <p:cNvCxnSpPr>
            <a:cxnSpLocks/>
            <a:endCxn id="42" idx="0"/>
          </p:cNvCxnSpPr>
          <p:nvPr/>
        </p:nvCxnSpPr>
        <p:spPr>
          <a:xfrm flipH="1" flipV="1">
            <a:off x="5440146" y="1327182"/>
            <a:ext cx="1871916" cy="2023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08"/>
          <p:cNvCxnSpPr>
            <a:cxnSpLocks/>
            <a:stCxn id="42" idx="0"/>
          </p:cNvCxnSpPr>
          <p:nvPr/>
        </p:nvCxnSpPr>
        <p:spPr>
          <a:xfrm>
            <a:off x="5440146" y="1327182"/>
            <a:ext cx="2506913" cy="2023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09"/>
          <p:cNvCxnSpPr>
            <a:cxnSpLocks/>
            <a:stCxn id="42" idx="0"/>
          </p:cNvCxnSpPr>
          <p:nvPr/>
        </p:nvCxnSpPr>
        <p:spPr>
          <a:xfrm>
            <a:off x="5440146" y="1327182"/>
            <a:ext cx="3305427" cy="1801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e 18"/>
          <p:cNvGrpSpPr>
            <a:grpSpLocks/>
          </p:cNvGrpSpPr>
          <p:nvPr/>
        </p:nvGrpSpPr>
        <p:grpSpPr bwMode="auto">
          <a:xfrm>
            <a:off x="4803381" y="2913929"/>
            <a:ext cx="1055688" cy="433387"/>
            <a:chOff x="3886200" y="4881632"/>
            <a:chExt cx="1054800" cy="432000"/>
          </a:xfrm>
        </p:grpSpPr>
        <p:sp>
          <p:nvSpPr>
            <p:cNvPr id="21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19"/>
          <p:cNvGrpSpPr>
            <a:grpSpLocks/>
          </p:cNvGrpSpPr>
          <p:nvPr/>
        </p:nvGrpSpPr>
        <p:grpSpPr bwMode="auto">
          <a:xfrm>
            <a:off x="7910119" y="3179040"/>
            <a:ext cx="684212" cy="431800"/>
            <a:chOff x="6912212" y="3380691"/>
            <a:chExt cx="684000" cy="432000"/>
          </a:xfrm>
        </p:grpSpPr>
        <p:sp>
          <p:nvSpPr>
            <p:cNvPr id="24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20"/>
          <p:cNvGrpSpPr>
            <a:grpSpLocks/>
          </p:cNvGrpSpPr>
          <p:nvPr/>
        </p:nvGrpSpPr>
        <p:grpSpPr bwMode="auto">
          <a:xfrm>
            <a:off x="7400531" y="3185390"/>
            <a:ext cx="431800" cy="431800"/>
            <a:chOff x="5221831" y="4419600"/>
            <a:chExt cx="432000" cy="432000"/>
          </a:xfrm>
        </p:grpSpPr>
        <p:sp>
          <p:nvSpPr>
            <p:cNvPr id="27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 65"/>
          <p:cNvGrpSpPr>
            <a:grpSpLocks/>
          </p:cNvGrpSpPr>
          <p:nvPr/>
        </p:nvGrpSpPr>
        <p:grpSpPr bwMode="auto">
          <a:xfrm>
            <a:off x="2852344" y="3093315"/>
            <a:ext cx="679450" cy="431800"/>
            <a:chOff x="1975800" y="3295184"/>
            <a:chExt cx="680400" cy="432000"/>
          </a:xfrm>
        </p:grpSpPr>
        <p:sp>
          <p:nvSpPr>
            <p:cNvPr id="3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e 66"/>
          <p:cNvGrpSpPr>
            <a:grpSpLocks/>
          </p:cNvGrpSpPr>
          <p:nvPr/>
        </p:nvGrpSpPr>
        <p:grpSpPr bwMode="auto">
          <a:xfrm>
            <a:off x="1847457" y="3094903"/>
            <a:ext cx="792163" cy="431800"/>
            <a:chOff x="971400" y="3296484"/>
            <a:chExt cx="792000" cy="432000"/>
          </a:xfrm>
        </p:grpSpPr>
        <p:sp>
          <p:nvSpPr>
            <p:cNvPr id="33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4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 5"/>
          <p:cNvGrpSpPr>
            <a:grpSpLocks/>
          </p:cNvGrpSpPr>
          <p:nvPr/>
        </p:nvGrpSpPr>
        <p:grpSpPr bwMode="auto">
          <a:xfrm>
            <a:off x="8689582" y="3404465"/>
            <a:ext cx="720725" cy="431800"/>
            <a:chOff x="7737806" y="3683697"/>
            <a:chExt cx="720000" cy="432000"/>
          </a:xfrm>
        </p:grpSpPr>
        <p:sp>
          <p:nvSpPr>
            <p:cNvPr id="36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e 4"/>
          <p:cNvGrpSpPr>
            <a:grpSpLocks/>
          </p:cNvGrpSpPr>
          <p:nvPr/>
        </p:nvGrpSpPr>
        <p:grpSpPr bwMode="auto">
          <a:xfrm>
            <a:off x="8689582" y="2936154"/>
            <a:ext cx="720725" cy="433387"/>
            <a:chOff x="7883605" y="3235816"/>
            <a:chExt cx="720000" cy="432000"/>
          </a:xfrm>
        </p:grpSpPr>
        <p:sp>
          <p:nvSpPr>
            <p:cNvPr id="39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Connecteur droit 53"/>
          <p:cNvCxnSpPr>
            <a:cxnSpLocks/>
            <a:endCxn id="42" idx="0"/>
          </p:cNvCxnSpPr>
          <p:nvPr/>
        </p:nvCxnSpPr>
        <p:spPr>
          <a:xfrm flipH="1" flipV="1">
            <a:off x="5440146" y="1327182"/>
            <a:ext cx="1422654" cy="2492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ounded Rectangle 14"/>
          <p:cNvSpPr/>
          <p:nvPr/>
        </p:nvSpPr>
        <p:spPr>
          <a:xfrm>
            <a:off x="3162334" y="1327182"/>
            <a:ext cx="4555623" cy="4333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Myriad Pro"/>
              </a:rPr>
              <a:t>More than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Myriad Pro"/>
              </a:rPr>
              <a:t>200 member organizations in oneM2M</a:t>
            </a:r>
          </a:p>
        </p:txBody>
      </p:sp>
      <p:grpSp>
        <p:nvGrpSpPr>
          <p:cNvPr id="43" name="Groupe 2"/>
          <p:cNvGrpSpPr>
            <a:grpSpLocks/>
          </p:cNvGrpSpPr>
          <p:nvPr/>
        </p:nvGrpSpPr>
        <p:grpSpPr bwMode="auto">
          <a:xfrm>
            <a:off x="6790932" y="3652115"/>
            <a:ext cx="752475" cy="433388"/>
            <a:chOff x="479713" y="5004453"/>
            <a:chExt cx="752400" cy="433387"/>
          </a:xfrm>
        </p:grpSpPr>
        <p:sp>
          <p:nvSpPr>
            <p:cNvPr id="44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oneM2M Partnership Project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40462B-1C33-4865-A3E3-CEB947AABA8E}"/>
              </a:ext>
            </a:extLst>
          </p:cNvPr>
          <p:cNvGrpSpPr/>
          <p:nvPr/>
        </p:nvGrpSpPr>
        <p:grpSpPr>
          <a:xfrm>
            <a:off x="4391822" y="5294008"/>
            <a:ext cx="2008980" cy="524632"/>
            <a:chOff x="8558214" y="5488508"/>
            <a:chExt cx="2008980" cy="524632"/>
          </a:xfrm>
        </p:grpSpPr>
        <p:sp>
          <p:nvSpPr>
            <p:cNvPr id="55" name="Rounded Rectangle 14"/>
            <p:cNvSpPr/>
            <p:nvPr/>
          </p:nvSpPr>
          <p:spPr bwMode="auto">
            <a:xfrm>
              <a:off x="8558214" y="5488508"/>
              <a:ext cx="2008980" cy="5246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100" dirty="0">
                <a:solidFill>
                  <a:srgbClr val="262626"/>
                </a:solidFill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DAF238B-508A-482D-9F79-6FFF5642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224" y="5601324"/>
              <a:ext cx="1895676" cy="318984"/>
            </a:xfrm>
            <a:prstGeom prst="rect">
              <a:avLst/>
            </a:prstGeom>
          </p:spPr>
        </p:pic>
      </p:grpSp>
      <p:sp>
        <p:nvSpPr>
          <p:cNvPr id="54" name="Textfeld 53"/>
          <p:cNvSpPr txBox="1"/>
          <p:nvPr/>
        </p:nvSpPr>
        <p:spPr>
          <a:xfrm>
            <a:off x="9228756" y="1308239"/>
            <a:ext cx="24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founded</a:t>
            </a:r>
            <a:r>
              <a:rPr lang="en-US" sz="1600" baseline="30000" dirty="0">
                <a:latin typeface="Myriad Pro"/>
              </a:rPr>
              <a:t>1</a:t>
            </a:r>
            <a:r>
              <a:rPr lang="en-US" sz="1600" dirty="0">
                <a:latin typeface="Myriad Pro"/>
              </a:rPr>
              <a:t> July,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  <a:p>
            <a:r>
              <a:rPr lang="en-US" sz="1600" dirty="0">
                <a:latin typeface="Myriad Pro"/>
              </a:rPr>
              <a:t>TP#1: Sep 24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-29</a:t>
            </a:r>
            <a:r>
              <a:rPr lang="en-US" sz="1600" baseline="30000" dirty="0">
                <a:latin typeface="Myriad Pro"/>
              </a:rPr>
              <a:t>th</a:t>
            </a:r>
            <a:r>
              <a:rPr lang="en-US" sz="1600" dirty="0">
                <a:latin typeface="Myriad Pro"/>
              </a:rPr>
              <a:t> 2012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9251073" y="1893014"/>
            <a:ext cx="3076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Myriad Pro"/>
              </a:rPr>
              <a:t>[1] </a:t>
            </a:r>
            <a:r>
              <a:rPr lang="en-US" sz="900" dirty="0">
                <a:latin typeface="Myriad Pro"/>
                <a:hlinkClick r:id="rId13"/>
              </a:rPr>
              <a:t>Partnership Agreement</a:t>
            </a:r>
            <a:r>
              <a:rPr lang="en-US" sz="900" dirty="0">
                <a:latin typeface="Myriad Pro"/>
              </a:rPr>
              <a:t> V 2.0 (Approved March 2013)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DDACA26C-C224-4824-82B6-1BBCCE79A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9" y="5175236"/>
            <a:ext cx="647513" cy="750089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CF98F80C-006F-408A-B333-A639658D1B57}"/>
              </a:ext>
            </a:extLst>
          </p:cNvPr>
          <p:cNvSpPr txBox="1"/>
          <p:nvPr/>
        </p:nvSpPr>
        <p:spPr>
          <a:xfrm>
            <a:off x="1483162" y="5257892"/>
            <a:ext cx="2487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yriad Pro"/>
              </a:rPr>
              <a:t>e.g. Release 2 transposition</a:t>
            </a:r>
          </a:p>
          <a:p>
            <a:r>
              <a:rPr lang="en-US" sz="1600" dirty="0">
                <a:latin typeface="Myriad Pro"/>
              </a:rPr>
              <a:t>ITU-T SG20 Y.4500.x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A0ABB1E-1317-41F0-9E2C-95EFBB60142E}"/>
              </a:ext>
            </a:extLst>
          </p:cNvPr>
          <p:cNvSpPr txBox="1"/>
          <p:nvPr/>
        </p:nvSpPr>
        <p:spPr>
          <a:xfrm>
            <a:off x="9651637" y="3554522"/>
            <a:ext cx="1580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=&gt; Reuse </a:t>
            </a:r>
            <a:r>
              <a:rPr lang="en-US" sz="1200" i="1" dirty="0">
                <a:latin typeface="Myriad Pro"/>
              </a:rPr>
              <a:t>e.g.</a:t>
            </a:r>
            <a:endParaRPr lang="en-US" sz="1600" i="1" dirty="0">
              <a:latin typeface="Myriad Pro"/>
            </a:endParaRPr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923CC33-B9BD-47F0-AF5F-663A633009E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31" y="3937136"/>
            <a:ext cx="895635" cy="183459"/>
          </a:xfrm>
          <a:prstGeom prst="rect">
            <a:avLst/>
          </a:prstGeom>
        </p:spPr>
      </p:pic>
      <p:pic>
        <p:nvPicPr>
          <p:cNvPr id="50" name="Picture 25">
            <a:extLst>
              <a:ext uri="{FF2B5EF4-FFF2-40B4-BE49-F238E27FC236}">
                <a16:creationId xmlns:a16="http://schemas.microsoft.com/office/drawing/2014/main" id="{D9DBEA06-E24C-4E9B-A470-6CE5B0C7A6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90" y="3916192"/>
            <a:ext cx="783902" cy="225348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FC0EE4E0-2A21-41F0-9A3A-1394B3D699E9}"/>
              </a:ext>
            </a:extLst>
          </p:cNvPr>
          <p:cNvSpPr txBox="1"/>
          <p:nvPr/>
        </p:nvSpPr>
        <p:spPr>
          <a:xfrm>
            <a:off x="11437021" y="3854546"/>
            <a:ext cx="521213" cy="34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HGI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31AE389-27C9-49BB-9C11-3B0A1FC72E89}"/>
              </a:ext>
            </a:extLst>
          </p:cNvPr>
          <p:cNvSpPr txBox="1"/>
          <p:nvPr/>
        </p:nvSpPr>
        <p:spPr>
          <a:xfrm>
            <a:off x="9623129" y="2982774"/>
            <a:ext cx="24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Join forces </a:t>
            </a:r>
            <a:br>
              <a:rPr lang="en-US" sz="1600" dirty="0">
                <a:latin typeface="Myriad Pro"/>
              </a:rPr>
            </a:br>
            <a:r>
              <a:rPr lang="en-US" sz="1600" dirty="0">
                <a:latin typeface="Myriad Pro"/>
              </a:rPr>
              <a:t>=&gt; reduce fragmentation</a:t>
            </a:r>
          </a:p>
        </p:txBody>
      </p:sp>
      <p:sp>
        <p:nvSpPr>
          <p:cNvPr id="58" name="TextBox 1">
            <a:extLst>
              <a:ext uri="{FF2B5EF4-FFF2-40B4-BE49-F238E27FC236}">
                <a16:creationId xmlns:a16="http://schemas.microsoft.com/office/drawing/2014/main" id="{B8774459-9451-4323-A84E-0E08F682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172" y="6025670"/>
            <a:ext cx="9023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7"/>
              </a:rPr>
              <a:t>www.oneM2M.org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documents and specifications are publically available</a:t>
            </a:r>
          </a:p>
        </p:txBody>
      </p:sp>
    </p:spTree>
    <p:extLst>
      <p:ext uri="{BB962C8B-B14F-4D97-AF65-F5344CB8AC3E}">
        <p14:creationId xmlns:p14="http://schemas.microsoft.com/office/powerpoint/2010/main" val="25399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372CAED-CCAC-40FF-BEB7-825932A679A1}"/>
              </a:ext>
            </a:extLst>
          </p:cNvPr>
          <p:cNvGrpSpPr/>
          <p:nvPr/>
        </p:nvGrpSpPr>
        <p:grpSpPr>
          <a:xfrm>
            <a:off x="7583174" y="3004044"/>
            <a:ext cx="190005" cy="510639"/>
            <a:chOff x="9621587" y="3003584"/>
            <a:chExt cx="190005" cy="510639"/>
          </a:xfrm>
        </p:grpSpPr>
        <p:sp>
          <p:nvSpPr>
            <p:cNvPr id="177" name="Ellipse 176">
              <a:extLst>
                <a:ext uri="{FF2B5EF4-FFF2-40B4-BE49-F238E27FC236}">
                  <a16:creationId xmlns:a16="http://schemas.microsoft.com/office/drawing/2014/main" id="{75253EDE-3A20-4CD6-A9A2-A2DCD3B0DFA2}"/>
                </a:ext>
              </a:extLst>
            </p:cNvPr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Gerader Verbinder 177">
              <a:extLst>
                <a:ext uri="{FF2B5EF4-FFF2-40B4-BE49-F238E27FC236}">
                  <a16:creationId xmlns:a16="http://schemas.microsoft.com/office/drawing/2014/main" id="{AB17B11D-E043-4745-AC11-2EDD46274923}"/>
                </a:ext>
              </a:extLst>
            </p:cNvPr>
            <p:cNvCxnSpPr>
              <a:stCxn id="177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ieren 133"/>
          <p:cNvGrpSpPr/>
          <p:nvPr/>
        </p:nvGrpSpPr>
        <p:grpSpPr>
          <a:xfrm>
            <a:off x="4691288" y="2018503"/>
            <a:ext cx="190005" cy="1495720"/>
            <a:chOff x="4673511" y="1992934"/>
            <a:chExt cx="190005" cy="1495720"/>
          </a:xfrm>
        </p:grpSpPr>
        <p:sp>
          <p:nvSpPr>
            <p:cNvPr id="135" name="Ellipse 134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Gerader Verbinder 135"/>
            <p:cNvCxnSpPr>
              <a:stCxn id="135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en 95"/>
          <p:cNvGrpSpPr/>
          <p:nvPr/>
        </p:nvGrpSpPr>
        <p:grpSpPr>
          <a:xfrm>
            <a:off x="4893213" y="2499728"/>
            <a:ext cx="190005" cy="1009367"/>
            <a:chOff x="221735" y="2499728"/>
            <a:chExt cx="190005" cy="1009367"/>
          </a:xfrm>
        </p:grpSpPr>
        <p:sp>
          <p:nvSpPr>
            <p:cNvPr id="97" name="Ellipse 96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Gerader Verbinder 97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45A63F-8E83-4105-ACAD-639E21B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0"/>
            <a:ext cx="7901215" cy="11735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yriad Pro" panose="020B0503030403020204" pitchFamily="34" charset="0"/>
              </a:rPr>
              <a:t>oneM2M Key-events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9263F-DD1E-417C-A41F-D65B432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243883" y="3003584"/>
            <a:ext cx="190005" cy="510639"/>
            <a:chOff x="9943667" y="2949796"/>
            <a:chExt cx="190005" cy="510639"/>
          </a:xfrm>
        </p:grpSpPr>
        <p:sp>
          <p:nvSpPr>
            <p:cNvPr id="16" name="Ellipse 1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Gerader Verbinder 17"/>
            <p:cNvCxnSpPr>
              <a:stCxn id="1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uppieren 154"/>
          <p:cNvGrpSpPr/>
          <p:nvPr/>
        </p:nvGrpSpPr>
        <p:grpSpPr>
          <a:xfrm>
            <a:off x="5386387" y="3003584"/>
            <a:ext cx="190005" cy="510639"/>
            <a:chOff x="9621587" y="3003584"/>
            <a:chExt cx="190005" cy="510639"/>
          </a:xfrm>
        </p:grpSpPr>
        <p:sp>
          <p:nvSpPr>
            <p:cNvPr id="19" name="Ellipse 18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Gerader Verbinder 19"/>
            <p:cNvCxnSpPr>
              <a:stCxn id="19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/>
          <p:cNvSpPr txBox="1"/>
          <p:nvPr/>
        </p:nvSpPr>
        <p:spPr>
          <a:xfrm>
            <a:off x="5550986" y="4598458"/>
            <a:ext cx="85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4"/>
                </a:solidFill>
              </a:rPr>
              <a:t>Industry </a:t>
            </a:r>
            <a:br>
              <a:rPr lang="en-US" sz="800" dirty="0">
                <a:solidFill>
                  <a:schemeClr val="accent4"/>
                </a:solidFill>
              </a:rPr>
            </a:br>
            <a:r>
              <a:rPr lang="en-US" sz="800" dirty="0">
                <a:solidFill>
                  <a:schemeClr val="accent4"/>
                </a:solidFill>
              </a:rPr>
              <a:t>Day 5</a:t>
            </a:r>
          </a:p>
        </p:txBody>
      </p:sp>
      <p:sp>
        <p:nvSpPr>
          <p:cNvPr id="23" name="Flussdiagramm: Verbindungsstelle 22"/>
          <p:cNvSpPr/>
          <p:nvPr/>
        </p:nvSpPr>
        <p:spPr>
          <a:xfrm>
            <a:off x="5857752" y="4389237"/>
            <a:ext cx="219324" cy="209220"/>
          </a:xfrm>
          <a:prstGeom prst="flowChartConnector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r Verbinder 23"/>
          <p:cNvCxnSpPr>
            <a:stCxn id="23" idx="0"/>
          </p:cNvCxnSpPr>
          <p:nvPr/>
        </p:nvCxnSpPr>
        <p:spPr>
          <a:xfrm flipV="1">
            <a:off x="5967414" y="4136481"/>
            <a:ext cx="0" cy="2527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C99F0305-B011-4A25-852A-28B901AE20A7}"/>
              </a:ext>
            </a:extLst>
          </p:cNvPr>
          <p:cNvSpPr txBox="1"/>
          <p:nvPr/>
        </p:nvSpPr>
        <p:spPr>
          <a:xfrm>
            <a:off x="6655548" y="4779801"/>
            <a:ext cx="85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oneM2M WS &amp; Developers Training / China*</a:t>
            </a:r>
          </a:p>
        </p:txBody>
      </p:sp>
      <p:sp>
        <p:nvSpPr>
          <p:cNvPr id="27" name="Eingekerbter Richtungspfeil 26"/>
          <p:cNvSpPr/>
          <p:nvPr/>
        </p:nvSpPr>
        <p:spPr>
          <a:xfrm>
            <a:off x="7123385" y="3522782"/>
            <a:ext cx="134359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2021</a:t>
            </a:r>
          </a:p>
        </p:txBody>
      </p:sp>
      <p:sp>
        <p:nvSpPr>
          <p:cNvPr id="28" name="Eingekerbter Richtungspfeil 27"/>
          <p:cNvSpPr/>
          <p:nvPr/>
        </p:nvSpPr>
        <p:spPr>
          <a:xfrm>
            <a:off x="2898309" y="3522544"/>
            <a:ext cx="1349520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9" name="Eingekerbter Richtungspfeil 28"/>
          <p:cNvSpPr/>
          <p:nvPr/>
        </p:nvSpPr>
        <p:spPr>
          <a:xfrm>
            <a:off x="1839165" y="3522544"/>
            <a:ext cx="134582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0" name="Eingekerbter Richtungspfeil 29"/>
          <p:cNvSpPr/>
          <p:nvPr/>
        </p:nvSpPr>
        <p:spPr>
          <a:xfrm>
            <a:off x="769140" y="3522543"/>
            <a:ext cx="1349521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31" name="Eingekerbter Richtungspfeil 30"/>
          <p:cNvSpPr/>
          <p:nvPr/>
        </p:nvSpPr>
        <p:spPr>
          <a:xfrm>
            <a:off x="6070025" y="3522544"/>
            <a:ext cx="1341987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2" name="Eingekerbter Richtungspfeil 31"/>
          <p:cNvSpPr/>
          <p:nvPr/>
        </p:nvSpPr>
        <p:spPr>
          <a:xfrm>
            <a:off x="5013435" y="3522544"/>
            <a:ext cx="1341530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3" name="Eingekerbter Richtungspfeil 32"/>
          <p:cNvSpPr/>
          <p:nvPr/>
        </p:nvSpPr>
        <p:spPr>
          <a:xfrm>
            <a:off x="3963010" y="3522543"/>
            <a:ext cx="1335456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4" name="Richtungspfeil 33"/>
          <p:cNvSpPr/>
          <p:nvPr/>
        </p:nvSpPr>
        <p:spPr>
          <a:xfrm>
            <a:off x="10146" y="3522543"/>
            <a:ext cx="863461" cy="635636"/>
          </a:xfrm>
          <a:prstGeom prst="homePlat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2012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3585550" y="3003584"/>
            <a:ext cx="190005" cy="510639"/>
            <a:chOff x="9943667" y="2949796"/>
            <a:chExt cx="190005" cy="510639"/>
          </a:xfrm>
        </p:grpSpPr>
        <p:sp>
          <p:nvSpPr>
            <p:cNvPr id="36" name="Ellipse 3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r Verbinder 36"/>
            <p:cNvCxnSpPr>
              <a:stCxn id="3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/>
        </p:nvGrpSpPr>
        <p:grpSpPr>
          <a:xfrm>
            <a:off x="4053025" y="2990597"/>
            <a:ext cx="190005" cy="510639"/>
            <a:chOff x="9943667" y="2949796"/>
            <a:chExt cx="190005" cy="510639"/>
          </a:xfrm>
        </p:grpSpPr>
        <p:sp>
          <p:nvSpPr>
            <p:cNvPr id="40" name="Ellipse 39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Gerader Verbinder 40"/>
            <p:cNvCxnSpPr>
              <a:stCxn id="40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4266607" y="3004044"/>
            <a:ext cx="190005" cy="510639"/>
            <a:chOff x="9943667" y="2949796"/>
            <a:chExt cx="190005" cy="510639"/>
          </a:xfrm>
        </p:grpSpPr>
        <p:sp>
          <p:nvSpPr>
            <p:cNvPr id="43" name="Ellipse 42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Gerader Verbinder 43"/>
            <p:cNvCxnSpPr>
              <a:stCxn id="43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4428481" y="3003584"/>
            <a:ext cx="190005" cy="510639"/>
            <a:chOff x="9943667" y="2949796"/>
            <a:chExt cx="190005" cy="510639"/>
          </a:xfrm>
        </p:grpSpPr>
        <p:sp>
          <p:nvSpPr>
            <p:cNvPr id="46" name="Ellipse 45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Gerader Verbinder 46"/>
            <p:cNvCxnSpPr>
              <a:stCxn id="46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4536552" y="2998456"/>
            <a:ext cx="190005" cy="510639"/>
            <a:chOff x="9943667" y="2949796"/>
            <a:chExt cx="190005" cy="510639"/>
          </a:xfrm>
        </p:grpSpPr>
        <p:sp>
          <p:nvSpPr>
            <p:cNvPr id="49" name="Ellipse 48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erader Verbinder 49"/>
            <p:cNvCxnSpPr>
              <a:stCxn id="49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4697770" y="3003584"/>
            <a:ext cx="190005" cy="510639"/>
            <a:chOff x="9943667" y="2949796"/>
            <a:chExt cx="190005" cy="510639"/>
          </a:xfrm>
        </p:grpSpPr>
        <p:sp>
          <p:nvSpPr>
            <p:cNvPr id="52" name="Ellipse 51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Gerader Verbinder 52"/>
            <p:cNvCxnSpPr>
              <a:stCxn id="52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4845097" y="3003584"/>
            <a:ext cx="190005" cy="510639"/>
            <a:chOff x="9943667" y="2949796"/>
            <a:chExt cx="190005" cy="510639"/>
          </a:xfrm>
        </p:grpSpPr>
        <p:sp>
          <p:nvSpPr>
            <p:cNvPr id="55" name="Ellipse 54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Gerader Verbinder 55"/>
            <p:cNvCxnSpPr>
              <a:stCxn id="55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4142101" y="2990597"/>
            <a:ext cx="190005" cy="510639"/>
            <a:chOff x="9943667" y="2949796"/>
            <a:chExt cx="190005" cy="510639"/>
          </a:xfrm>
        </p:grpSpPr>
        <p:sp>
          <p:nvSpPr>
            <p:cNvPr id="58" name="Ellipse 57"/>
            <p:cNvSpPr/>
            <p:nvPr/>
          </p:nvSpPr>
          <p:spPr>
            <a:xfrm>
              <a:off x="9943667" y="2949796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Gerader Verbinder 58"/>
            <p:cNvCxnSpPr>
              <a:stCxn id="58" idx="4"/>
            </p:cNvCxnSpPr>
            <p:nvPr/>
          </p:nvCxnSpPr>
          <p:spPr>
            <a:xfrm flipH="1">
              <a:off x="10038669" y="3139801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4394481" y="4148547"/>
            <a:ext cx="855343" cy="800531"/>
            <a:chOff x="10256002" y="4055806"/>
            <a:chExt cx="842378" cy="826472"/>
          </a:xfrm>
        </p:grpSpPr>
        <p:sp>
          <p:nvSpPr>
            <p:cNvPr id="61" name="Textfeld 60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4</a:t>
              </a:r>
            </a:p>
          </p:txBody>
        </p:sp>
        <p:sp>
          <p:nvSpPr>
            <p:cNvPr id="62" name="Flussdiagramm: Verbindungsstelle 61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Gerader Verbinder 62"/>
            <p:cNvCxnSpPr>
              <a:stCxn id="62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3516611" y="4153604"/>
            <a:ext cx="855343" cy="800529"/>
            <a:chOff x="10256002" y="4055806"/>
            <a:chExt cx="842378" cy="826470"/>
          </a:xfrm>
        </p:grpSpPr>
        <p:sp>
          <p:nvSpPr>
            <p:cNvPr id="65" name="Textfeld 64"/>
            <p:cNvSpPr txBox="1"/>
            <p:nvPr/>
          </p:nvSpPr>
          <p:spPr>
            <a:xfrm>
              <a:off x="10256002" y="4532751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3</a:t>
              </a:r>
            </a:p>
          </p:txBody>
        </p:sp>
        <p:sp>
          <p:nvSpPr>
            <p:cNvPr id="66" name="Flussdiagramm: Verbindungsstelle 65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Gerader Verbinder 66"/>
            <p:cNvCxnSpPr>
              <a:stCxn id="66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en 67"/>
          <p:cNvGrpSpPr/>
          <p:nvPr/>
        </p:nvGrpSpPr>
        <p:grpSpPr>
          <a:xfrm>
            <a:off x="3187334" y="4148547"/>
            <a:ext cx="855343" cy="800531"/>
            <a:chOff x="10256002" y="4055806"/>
            <a:chExt cx="842378" cy="826472"/>
          </a:xfrm>
        </p:grpSpPr>
        <p:sp>
          <p:nvSpPr>
            <p:cNvPr id="69" name="Textfeld 68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2</a:t>
              </a:r>
            </a:p>
          </p:txBody>
        </p:sp>
        <p:sp>
          <p:nvSpPr>
            <p:cNvPr id="70" name="Flussdiagramm: Verbindungsstelle 69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Gerader Verbinder 70"/>
            <p:cNvCxnSpPr>
              <a:stCxn id="70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/>
          <p:cNvGrpSpPr/>
          <p:nvPr/>
        </p:nvGrpSpPr>
        <p:grpSpPr>
          <a:xfrm>
            <a:off x="2729615" y="4148547"/>
            <a:ext cx="855343" cy="800531"/>
            <a:chOff x="10256002" y="4055806"/>
            <a:chExt cx="842378" cy="826472"/>
          </a:xfrm>
        </p:grpSpPr>
        <p:sp>
          <p:nvSpPr>
            <p:cNvPr id="73" name="Textfeld 72"/>
            <p:cNvSpPr txBox="1"/>
            <p:nvPr/>
          </p:nvSpPr>
          <p:spPr>
            <a:xfrm>
              <a:off x="10256002" y="4532753"/>
              <a:ext cx="842378" cy="3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accent4"/>
                  </a:solidFill>
                </a:rPr>
                <a:t>Industry 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Day 1</a:t>
              </a:r>
            </a:p>
          </p:txBody>
        </p:sp>
        <p:sp>
          <p:nvSpPr>
            <p:cNvPr id="74" name="Flussdiagramm: Verbindungsstelle 73"/>
            <p:cNvSpPr/>
            <p:nvPr/>
          </p:nvSpPr>
          <p:spPr>
            <a:xfrm>
              <a:off x="10558118" y="4316753"/>
              <a:ext cx="216000" cy="216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Gerader Verbinder 74"/>
            <p:cNvCxnSpPr>
              <a:stCxn id="74" idx="0"/>
            </p:cNvCxnSpPr>
            <p:nvPr/>
          </p:nvCxnSpPr>
          <p:spPr>
            <a:xfrm flipV="1">
              <a:off x="10666118" y="4055806"/>
              <a:ext cx="0" cy="26094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329311" y="2499728"/>
            <a:ext cx="190005" cy="1009367"/>
            <a:chOff x="221735" y="2499728"/>
            <a:chExt cx="190005" cy="1009367"/>
          </a:xfrm>
        </p:grpSpPr>
        <p:sp>
          <p:nvSpPr>
            <p:cNvPr id="77" name="Ellipse 76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Gerader Verbinder 77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>
            <a:off x="1582776" y="2017996"/>
            <a:ext cx="190005" cy="1495720"/>
            <a:chOff x="4673511" y="1992934"/>
            <a:chExt cx="190005" cy="1495720"/>
          </a:xfrm>
        </p:grpSpPr>
        <p:sp>
          <p:nvSpPr>
            <p:cNvPr id="80" name="Ellipse 79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Gerader Verbinder 80"/>
            <p:cNvCxnSpPr>
              <a:stCxn id="80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ieren 109"/>
          <p:cNvGrpSpPr/>
          <p:nvPr/>
        </p:nvGrpSpPr>
        <p:grpSpPr>
          <a:xfrm>
            <a:off x="3239727" y="4173955"/>
            <a:ext cx="190005" cy="1526114"/>
            <a:chOff x="5820159" y="4401303"/>
            <a:chExt cx="190005" cy="1526114"/>
          </a:xfrm>
        </p:grpSpPr>
        <p:sp>
          <p:nvSpPr>
            <p:cNvPr id="82" name="Ellipse 81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Gerader Verbinder 82"/>
            <p:cNvCxnSpPr>
              <a:endCxn id="82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/>
          <p:cNvGrpSpPr/>
          <p:nvPr/>
        </p:nvGrpSpPr>
        <p:grpSpPr>
          <a:xfrm>
            <a:off x="1100011" y="2513174"/>
            <a:ext cx="190005" cy="1009367"/>
            <a:chOff x="221735" y="2499728"/>
            <a:chExt cx="190005" cy="1009367"/>
          </a:xfrm>
        </p:grpSpPr>
        <p:sp>
          <p:nvSpPr>
            <p:cNvPr id="88" name="Ellipse 87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Gerader Verbinder 88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en 89"/>
          <p:cNvGrpSpPr/>
          <p:nvPr/>
        </p:nvGrpSpPr>
        <p:grpSpPr>
          <a:xfrm>
            <a:off x="2512429" y="2512347"/>
            <a:ext cx="190005" cy="1009367"/>
            <a:chOff x="221735" y="2499728"/>
            <a:chExt cx="190005" cy="1009367"/>
          </a:xfrm>
        </p:grpSpPr>
        <p:sp>
          <p:nvSpPr>
            <p:cNvPr id="91" name="Ellipse 90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Gerader Verbinder 91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4217152" y="2499728"/>
            <a:ext cx="190005" cy="1009367"/>
            <a:chOff x="221735" y="2499728"/>
            <a:chExt cx="190005" cy="1009367"/>
          </a:xfrm>
        </p:grpSpPr>
        <p:sp>
          <p:nvSpPr>
            <p:cNvPr id="94" name="Ellipse 93"/>
            <p:cNvSpPr/>
            <p:nvPr/>
          </p:nvSpPr>
          <p:spPr>
            <a:xfrm>
              <a:off x="221735" y="2499728"/>
              <a:ext cx="190005" cy="19000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Gerader Verbinder 94"/>
            <p:cNvCxnSpPr/>
            <p:nvPr/>
          </p:nvCxnSpPr>
          <p:spPr>
            <a:xfrm>
              <a:off x="307959" y="2689733"/>
              <a:ext cx="8779" cy="8193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Ellipse 99"/>
          <p:cNvSpPr/>
          <p:nvPr/>
        </p:nvSpPr>
        <p:spPr>
          <a:xfrm>
            <a:off x="8919813" y="2512347"/>
            <a:ext cx="190005" cy="1900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Gerader Verbinder 100"/>
          <p:cNvCxnSpPr/>
          <p:nvPr/>
        </p:nvCxnSpPr>
        <p:spPr>
          <a:xfrm>
            <a:off x="9018737" y="2702352"/>
            <a:ext cx="8779" cy="81936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uppieren 110"/>
          <p:cNvGrpSpPr/>
          <p:nvPr/>
        </p:nvGrpSpPr>
        <p:grpSpPr>
          <a:xfrm>
            <a:off x="5362892" y="4172574"/>
            <a:ext cx="190005" cy="1526114"/>
            <a:chOff x="5820159" y="4401303"/>
            <a:chExt cx="190005" cy="1526114"/>
          </a:xfrm>
        </p:grpSpPr>
        <p:sp>
          <p:nvSpPr>
            <p:cNvPr id="112" name="Ellipse 111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Gerader Verbinder 112"/>
            <p:cNvCxnSpPr>
              <a:endCxn id="112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pieren 113"/>
          <p:cNvGrpSpPr/>
          <p:nvPr/>
        </p:nvGrpSpPr>
        <p:grpSpPr>
          <a:xfrm>
            <a:off x="4831478" y="4173955"/>
            <a:ext cx="190005" cy="1526114"/>
            <a:chOff x="5820159" y="4401303"/>
            <a:chExt cx="190005" cy="1526114"/>
          </a:xfrm>
        </p:grpSpPr>
        <p:sp>
          <p:nvSpPr>
            <p:cNvPr id="115" name="Ellipse 114"/>
            <p:cNvSpPr/>
            <p:nvPr/>
          </p:nvSpPr>
          <p:spPr>
            <a:xfrm>
              <a:off x="5820159" y="5737412"/>
              <a:ext cx="190005" cy="19000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Gerader Verbinder 115"/>
            <p:cNvCxnSpPr>
              <a:endCxn id="115" idx="0"/>
            </p:cNvCxnSpPr>
            <p:nvPr/>
          </p:nvCxnSpPr>
          <p:spPr>
            <a:xfrm>
              <a:off x="5910447" y="4401303"/>
              <a:ext cx="4715" cy="133610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/>
        </p:nvGrpSpPr>
        <p:grpSpPr>
          <a:xfrm>
            <a:off x="2155108" y="2031950"/>
            <a:ext cx="190005" cy="1495720"/>
            <a:chOff x="4673511" y="1992934"/>
            <a:chExt cx="190005" cy="1495720"/>
          </a:xfrm>
        </p:grpSpPr>
        <p:sp>
          <p:nvSpPr>
            <p:cNvPr id="123" name="Ellipse 122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Gerader Verbinder 123"/>
            <p:cNvCxnSpPr>
              <a:stCxn id="123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en 124"/>
          <p:cNvGrpSpPr/>
          <p:nvPr/>
        </p:nvGrpSpPr>
        <p:grpSpPr>
          <a:xfrm>
            <a:off x="2732875" y="2017996"/>
            <a:ext cx="190005" cy="1495720"/>
            <a:chOff x="4673511" y="1992934"/>
            <a:chExt cx="190005" cy="1495720"/>
          </a:xfrm>
        </p:grpSpPr>
        <p:sp>
          <p:nvSpPr>
            <p:cNvPr id="126" name="Ellipse 125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Gerader Verbinder 126"/>
            <p:cNvCxnSpPr>
              <a:stCxn id="126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ieren 127"/>
          <p:cNvGrpSpPr/>
          <p:nvPr/>
        </p:nvGrpSpPr>
        <p:grpSpPr>
          <a:xfrm>
            <a:off x="3229052" y="2019828"/>
            <a:ext cx="190005" cy="1495720"/>
            <a:chOff x="4673511" y="1992934"/>
            <a:chExt cx="190005" cy="1495720"/>
          </a:xfrm>
        </p:grpSpPr>
        <p:sp>
          <p:nvSpPr>
            <p:cNvPr id="129" name="Ellipse 128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Gerader Verbinder 129"/>
            <p:cNvCxnSpPr>
              <a:stCxn id="129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ieren 130"/>
          <p:cNvGrpSpPr/>
          <p:nvPr/>
        </p:nvGrpSpPr>
        <p:grpSpPr>
          <a:xfrm>
            <a:off x="3834707" y="2018503"/>
            <a:ext cx="190005" cy="1495720"/>
            <a:chOff x="4673511" y="1992934"/>
            <a:chExt cx="190005" cy="1495720"/>
          </a:xfrm>
        </p:grpSpPr>
        <p:sp>
          <p:nvSpPr>
            <p:cNvPr id="132" name="Ellipse 131"/>
            <p:cNvSpPr/>
            <p:nvPr/>
          </p:nvSpPr>
          <p:spPr>
            <a:xfrm>
              <a:off x="4673511" y="1992934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Gerader Verbinder 132"/>
            <p:cNvCxnSpPr>
              <a:stCxn id="132" idx="4"/>
            </p:cNvCxnSpPr>
            <p:nvPr/>
          </p:nvCxnSpPr>
          <p:spPr>
            <a:xfrm>
              <a:off x="4768514" y="2182939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feld 136"/>
          <p:cNvSpPr txBox="1"/>
          <p:nvPr/>
        </p:nvSpPr>
        <p:spPr>
          <a:xfrm>
            <a:off x="10147" y="2045248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</a:rPr>
              <a:t>oneM2M</a:t>
            </a:r>
          </a:p>
          <a:p>
            <a:pPr algn="ctr"/>
            <a:r>
              <a:rPr lang="en-GB" sz="1100" dirty="0">
                <a:solidFill>
                  <a:srgbClr val="C00000"/>
                </a:solidFill>
              </a:rPr>
              <a:t>established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841028" y="223811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1</a:t>
            </a:r>
          </a:p>
        </p:txBody>
      </p:sp>
      <p:sp>
        <p:nvSpPr>
          <p:cNvPr id="139" name="Textfeld 138"/>
          <p:cNvSpPr txBox="1"/>
          <p:nvPr/>
        </p:nvSpPr>
        <p:spPr>
          <a:xfrm>
            <a:off x="2196179" y="223811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2</a:t>
            </a:r>
          </a:p>
        </p:txBody>
      </p:sp>
      <p:sp>
        <p:nvSpPr>
          <p:cNvPr id="140" name="Textfeld 139"/>
          <p:cNvSpPr txBox="1"/>
          <p:nvPr/>
        </p:nvSpPr>
        <p:spPr>
          <a:xfrm>
            <a:off x="3854319" y="2237888"/>
            <a:ext cx="915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2A</a:t>
            </a:r>
          </a:p>
        </p:txBody>
      </p:sp>
      <p:sp>
        <p:nvSpPr>
          <p:cNvPr id="141" name="Textfeld 140"/>
          <p:cNvSpPr txBox="1"/>
          <p:nvPr/>
        </p:nvSpPr>
        <p:spPr>
          <a:xfrm>
            <a:off x="4666585" y="2237888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100" dirty="0">
                <a:solidFill>
                  <a:srgbClr val="C00000"/>
                </a:solidFill>
              </a:rPr>
              <a:t>Release 3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8660969" y="2216021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</a:rPr>
              <a:t>Release 4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4624447" y="2724760"/>
            <a:ext cx="334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2D050"/>
                </a:solidFill>
              </a:rPr>
              <a:t>oneM2M Hack-a-Thon Events</a:t>
            </a:r>
          </a:p>
        </p:txBody>
      </p:sp>
      <p:sp>
        <p:nvSpPr>
          <p:cNvPr id="144" name="Textfeld 143"/>
          <p:cNvSpPr txBox="1"/>
          <p:nvPr/>
        </p:nvSpPr>
        <p:spPr>
          <a:xfrm>
            <a:off x="1308126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1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1880457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2</a:t>
            </a:r>
          </a:p>
        </p:txBody>
      </p:sp>
      <p:sp>
        <p:nvSpPr>
          <p:cNvPr id="146" name="Textfeld 145"/>
          <p:cNvSpPr txBox="1"/>
          <p:nvPr/>
        </p:nvSpPr>
        <p:spPr>
          <a:xfrm>
            <a:off x="2460737" y="172950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3</a:t>
            </a:r>
          </a:p>
        </p:txBody>
      </p:sp>
      <p:sp>
        <p:nvSpPr>
          <p:cNvPr id="147" name="Textfeld 146"/>
          <p:cNvSpPr txBox="1"/>
          <p:nvPr/>
        </p:nvSpPr>
        <p:spPr>
          <a:xfrm>
            <a:off x="2939200" y="18306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4</a:t>
            </a:r>
          </a:p>
        </p:txBody>
      </p:sp>
      <p:sp>
        <p:nvSpPr>
          <p:cNvPr id="148" name="Textfeld 147"/>
          <p:cNvSpPr txBox="1"/>
          <p:nvPr/>
        </p:nvSpPr>
        <p:spPr>
          <a:xfrm>
            <a:off x="3564784" y="1742519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5</a:t>
            </a:r>
          </a:p>
        </p:txBody>
      </p:sp>
      <p:sp>
        <p:nvSpPr>
          <p:cNvPr id="149" name="Textfeld 148"/>
          <p:cNvSpPr txBox="1"/>
          <p:nvPr/>
        </p:nvSpPr>
        <p:spPr>
          <a:xfrm>
            <a:off x="4404414" y="172907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6</a:t>
            </a:r>
          </a:p>
        </p:txBody>
      </p:sp>
      <p:pic>
        <p:nvPicPr>
          <p:cNvPr id="150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50" y="5519262"/>
            <a:ext cx="593953" cy="5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feld 150"/>
          <p:cNvSpPr txBox="1"/>
          <p:nvPr/>
        </p:nvSpPr>
        <p:spPr>
          <a:xfrm>
            <a:off x="2890525" y="5666683"/>
            <a:ext cx="9300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3"/>
                </a:solidFill>
              </a:rPr>
              <a:t>oneM2M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Certification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launch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4345170" y="5666683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chemeClr val="accent3"/>
                </a:solidFill>
              </a:rPr>
              <a:t>15+ products </a:t>
            </a:r>
            <a:br>
              <a:rPr lang="en-GB" sz="1050" dirty="0">
                <a:solidFill>
                  <a:schemeClr val="accent3"/>
                </a:solidFill>
              </a:rPr>
            </a:br>
            <a:r>
              <a:rPr lang="en-GB" sz="1050" dirty="0">
                <a:solidFill>
                  <a:schemeClr val="accent3"/>
                </a:solidFill>
              </a:rPr>
              <a:t>certified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5095471" y="5703516"/>
            <a:ext cx="886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3"/>
                </a:solidFill>
              </a:rPr>
              <a:t> </a:t>
            </a:r>
            <a:br>
              <a:rPr lang="en-GB" sz="1100" dirty="0">
                <a:solidFill>
                  <a:schemeClr val="accent3"/>
                </a:solidFill>
              </a:rPr>
            </a:br>
            <a:r>
              <a:rPr lang="en-GB" sz="1100" dirty="0">
                <a:solidFill>
                  <a:schemeClr val="accent3"/>
                </a:solidFill>
              </a:rPr>
              <a:t>oneM2M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Certification</a:t>
            </a:r>
          </a:p>
          <a:p>
            <a:pPr algn="ctr"/>
            <a:r>
              <a:rPr lang="en-GB" sz="1100" dirty="0">
                <a:solidFill>
                  <a:schemeClr val="accent3"/>
                </a:solidFill>
              </a:rPr>
              <a:t>launch</a:t>
            </a:r>
          </a:p>
        </p:txBody>
      </p:sp>
      <p:grpSp>
        <p:nvGrpSpPr>
          <p:cNvPr id="156" name="Gruppieren 155"/>
          <p:cNvGrpSpPr/>
          <p:nvPr/>
        </p:nvGrpSpPr>
        <p:grpSpPr>
          <a:xfrm>
            <a:off x="5736388" y="3004044"/>
            <a:ext cx="190005" cy="510639"/>
            <a:chOff x="9621587" y="3003584"/>
            <a:chExt cx="190005" cy="510639"/>
          </a:xfrm>
        </p:grpSpPr>
        <p:sp>
          <p:nvSpPr>
            <p:cNvPr id="157" name="Ellipse 156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Gerader Verbinder 157"/>
            <p:cNvCxnSpPr>
              <a:stCxn id="157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uppieren 158"/>
          <p:cNvGrpSpPr/>
          <p:nvPr/>
        </p:nvGrpSpPr>
        <p:grpSpPr>
          <a:xfrm>
            <a:off x="5870345" y="2994836"/>
            <a:ext cx="190005" cy="510639"/>
            <a:chOff x="9621587" y="3003584"/>
            <a:chExt cx="190005" cy="510639"/>
          </a:xfrm>
        </p:grpSpPr>
        <p:sp>
          <p:nvSpPr>
            <p:cNvPr id="160" name="Ellipse 159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Gerader Verbinder 160"/>
            <p:cNvCxnSpPr>
              <a:stCxn id="160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uppieren 161"/>
          <p:cNvGrpSpPr/>
          <p:nvPr/>
        </p:nvGrpSpPr>
        <p:grpSpPr>
          <a:xfrm>
            <a:off x="6244798" y="2997580"/>
            <a:ext cx="190005" cy="510639"/>
            <a:chOff x="9621587" y="3003584"/>
            <a:chExt cx="190005" cy="510639"/>
          </a:xfrm>
        </p:grpSpPr>
        <p:sp>
          <p:nvSpPr>
            <p:cNvPr id="163" name="Ellipse 162"/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Gerader Verbinder 163"/>
            <p:cNvCxnSpPr>
              <a:stCxn id="163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uppieren 165"/>
          <p:cNvGrpSpPr/>
          <p:nvPr/>
        </p:nvGrpSpPr>
        <p:grpSpPr>
          <a:xfrm>
            <a:off x="6663587" y="1636040"/>
            <a:ext cx="739305" cy="1878643"/>
            <a:chOff x="10893875" y="1636040"/>
            <a:chExt cx="739305" cy="1878643"/>
          </a:xfrm>
        </p:grpSpPr>
        <p:sp>
          <p:nvSpPr>
            <p:cNvPr id="167" name="Ellipse 166"/>
            <p:cNvSpPr/>
            <p:nvPr/>
          </p:nvSpPr>
          <p:spPr>
            <a:xfrm>
              <a:off x="11167659" y="2018963"/>
              <a:ext cx="190005" cy="190005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Gerader Verbinder 167"/>
            <p:cNvCxnSpPr>
              <a:stCxn id="167" idx="4"/>
            </p:cNvCxnSpPr>
            <p:nvPr/>
          </p:nvCxnSpPr>
          <p:spPr>
            <a:xfrm>
              <a:off x="11262662" y="2208968"/>
              <a:ext cx="5025" cy="1305715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feld 168"/>
            <p:cNvSpPr txBox="1"/>
            <p:nvPr/>
          </p:nvSpPr>
          <p:spPr>
            <a:xfrm>
              <a:off x="10893875" y="1636040"/>
              <a:ext cx="7393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>
                  <a:solidFill>
                    <a:schemeClr val="accent5"/>
                  </a:solidFill>
                </a:rPr>
                <a:t>Interop 7</a:t>
              </a:r>
              <a:br>
                <a:rPr lang="en-GB" sz="1100" dirty="0">
                  <a:solidFill>
                    <a:schemeClr val="accent5"/>
                  </a:solidFill>
                </a:rPr>
              </a:br>
              <a:endParaRPr lang="en-GB" sz="11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54" name="Eingekerbter Richtungspfeil 26">
            <a:extLst>
              <a:ext uri="{FF2B5EF4-FFF2-40B4-BE49-F238E27FC236}">
                <a16:creationId xmlns:a16="http://schemas.microsoft.com/office/drawing/2014/main" id="{1989A742-EDB9-4991-9978-1B66A337748B}"/>
              </a:ext>
            </a:extLst>
          </p:cNvPr>
          <p:cNvSpPr/>
          <p:nvPr/>
        </p:nvSpPr>
        <p:spPr>
          <a:xfrm>
            <a:off x="8182303" y="3522508"/>
            <a:ext cx="1351386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2022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9EDA9BCE-9044-47EF-B7E8-612ADDD505AA}"/>
              </a:ext>
            </a:extLst>
          </p:cNvPr>
          <p:cNvSpPr/>
          <p:nvPr/>
        </p:nvSpPr>
        <p:spPr>
          <a:xfrm>
            <a:off x="10214733" y="2512347"/>
            <a:ext cx="190005" cy="1900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4FAA4A21-8437-41C8-94E0-2099355B370B}"/>
              </a:ext>
            </a:extLst>
          </p:cNvPr>
          <p:cNvCxnSpPr/>
          <p:nvPr/>
        </p:nvCxnSpPr>
        <p:spPr>
          <a:xfrm>
            <a:off x="10300957" y="2702352"/>
            <a:ext cx="8779" cy="81936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feld 170">
            <a:extLst>
              <a:ext uri="{FF2B5EF4-FFF2-40B4-BE49-F238E27FC236}">
                <a16:creationId xmlns:a16="http://schemas.microsoft.com/office/drawing/2014/main" id="{C85261CF-7152-4AF6-97B6-50A5D2B38F57}"/>
              </a:ext>
            </a:extLst>
          </p:cNvPr>
          <p:cNvSpPr txBox="1"/>
          <p:nvPr/>
        </p:nvSpPr>
        <p:spPr>
          <a:xfrm>
            <a:off x="9922621" y="2101721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rgbClr val="C00000"/>
                </a:solidFill>
              </a:rPr>
              <a:t>Release 5</a:t>
            </a:r>
            <a:br>
              <a:rPr lang="en-GB" sz="1100" dirty="0">
                <a:solidFill>
                  <a:srgbClr val="C00000"/>
                </a:solidFill>
              </a:rPr>
            </a:br>
            <a:r>
              <a:rPr lang="en-GB" sz="1100" dirty="0">
                <a:solidFill>
                  <a:srgbClr val="C00000"/>
                </a:solidFill>
              </a:rPr>
              <a:t>initial plan</a:t>
            </a:r>
          </a:p>
        </p:txBody>
      </p:sp>
      <p:sp>
        <p:nvSpPr>
          <p:cNvPr id="172" name="Eingekerbter Richtungspfeil 26">
            <a:extLst>
              <a:ext uri="{FF2B5EF4-FFF2-40B4-BE49-F238E27FC236}">
                <a16:creationId xmlns:a16="http://schemas.microsoft.com/office/drawing/2014/main" id="{8D3D6771-63E4-45DE-9A9C-BC80B7020656}"/>
              </a:ext>
            </a:extLst>
          </p:cNvPr>
          <p:cNvSpPr/>
          <p:nvPr/>
        </p:nvSpPr>
        <p:spPr>
          <a:xfrm>
            <a:off x="9249372" y="3522674"/>
            <a:ext cx="134359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2023</a:t>
            </a:r>
          </a:p>
        </p:txBody>
      </p: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1C40F9E-658E-4902-B47D-49052DD5D58C}"/>
              </a:ext>
            </a:extLst>
          </p:cNvPr>
          <p:cNvGrpSpPr/>
          <p:nvPr/>
        </p:nvGrpSpPr>
        <p:grpSpPr>
          <a:xfrm>
            <a:off x="7333893" y="3004909"/>
            <a:ext cx="190005" cy="510639"/>
            <a:chOff x="9621587" y="3003584"/>
            <a:chExt cx="190005" cy="510639"/>
          </a:xfrm>
        </p:grpSpPr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1F684F8E-8CF6-4596-BE86-A039D47287FA}"/>
                </a:ext>
              </a:extLst>
            </p:cNvPr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8F668637-4822-46D4-8C2A-0110D71B65F5}"/>
                </a:ext>
              </a:extLst>
            </p:cNvPr>
            <p:cNvCxnSpPr>
              <a:stCxn id="174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9573FD2A-6C4D-422D-A884-5765A7789A7A}"/>
              </a:ext>
            </a:extLst>
          </p:cNvPr>
          <p:cNvSpPr/>
          <p:nvPr/>
        </p:nvSpPr>
        <p:spPr>
          <a:xfrm rot="10800000">
            <a:off x="8893150" y="1363575"/>
            <a:ext cx="229672" cy="38989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ussdiagramm: Verbindungsstelle 22">
            <a:extLst>
              <a:ext uri="{FF2B5EF4-FFF2-40B4-BE49-F238E27FC236}">
                <a16:creationId xmlns:a16="http://schemas.microsoft.com/office/drawing/2014/main" id="{A622E9FA-4A40-41FF-9168-0D68DE58C464}"/>
              </a:ext>
            </a:extLst>
          </p:cNvPr>
          <p:cNvSpPr/>
          <p:nvPr/>
        </p:nvSpPr>
        <p:spPr>
          <a:xfrm>
            <a:off x="6923492" y="4539230"/>
            <a:ext cx="219324" cy="2092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Gerader Verbinder 180">
            <a:extLst>
              <a:ext uri="{FF2B5EF4-FFF2-40B4-BE49-F238E27FC236}">
                <a16:creationId xmlns:a16="http://schemas.microsoft.com/office/drawing/2014/main" id="{2A6B2D98-2862-4452-92B5-5A1E76DCC192}"/>
              </a:ext>
            </a:extLst>
          </p:cNvPr>
          <p:cNvCxnSpPr>
            <a:cxnSpLocks/>
            <a:stCxn id="180" idx="0"/>
          </p:cNvCxnSpPr>
          <p:nvPr/>
        </p:nvCxnSpPr>
        <p:spPr>
          <a:xfrm flipV="1">
            <a:off x="7033154" y="4172574"/>
            <a:ext cx="0" cy="3666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ingekerbter Richtungspfeil 26">
            <a:extLst>
              <a:ext uri="{FF2B5EF4-FFF2-40B4-BE49-F238E27FC236}">
                <a16:creationId xmlns:a16="http://schemas.microsoft.com/office/drawing/2014/main" id="{0C54A984-3F28-4166-8246-E18AADB5CEE1}"/>
              </a:ext>
            </a:extLst>
          </p:cNvPr>
          <p:cNvSpPr/>
          <p:nvPr/>
        </p:nvSpPr>
        <p:spPr>
          <a:xfrm>
            <a:off x="10308558" y="3522507"/>
            <a:ext cx="1343599" cy="635705"/>
          </a:xfrm>
          <a:prstGeom prst="chevron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2024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57110E22-323C-4D98-982A-4C24E68132D6}"/>
              </a:ext>
            </a:extLst>
          </p:cNvPr>
          <p:cNvSpPr/>
          <p:nvPr/>
        </p:nvSpPr>
        <p:spPr>
          <a:xfrm>
            <a:off x="9032234" y="2018963"/>
            <a:ext cx="190005" cy="19000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Gerader Verbinder 184">
            <a:extLst>
              <a:ext uri="{FF2B5EF4-FFF2-40B4-BE49-F238E27FC236}">
                <a16:creationId xmlns:a16="http://schemas.microsoft.com/office/drawing/2014/main" id="{E773C340-2BA2-41D2-8F3B-0CAD6E32609D}"/>
              </a:ext>
            </a:extLst>
          </p:cNvPr>
          <p:cNvCxnSpPr>
            <a:cxnSpLocks/>
          </p:cNvCxnSpPr>
          <p:nvPr/>
        </p:nvCxnSpPr>
        <p:spPr>
          <a:xfrm>
            <a:off x="9114537" y="2208968"/>
            <a:ext cx="5025" cy="1305715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feld 185">
            <a:extLst>
              <a:ext uri="{FF2B5EF4-FFF2-40B4-BE49-F238E27FC236}">
                <a16:creationId xmlns:a16="http://schemas.microsoft.com/office/drawing/2014/main" id="{49FF3E9D-ED0D-4DE8-8025-50A4770C0697}"/>
              </a:ext>
            </a:extLst>
          </p:cNvPr>
          <p:cNvSpPr txBox="1"/>
          <p:nvPr/>
        </p:nvSpPr>
        <p:spPr>
          <a:xfrm>
            <a:off x="8772076" y="1724940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5"/>
                </a:solidFill>
              </a:rPr>
              <a:t>Interop 8</a:t>
            </a:r>
          </a:p>
        </p:txBody>
      </p: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3030CB58-A623-446A-9E0E-44637AF28ABE}"/>
              </a:ext>
            </a:extLst>
          </p:cNvPr>
          <p:cNvGrpSpPr/>
          <p:nvPr/>
        </p:nvGrpSpPr>
        <p:grpSpPr>
          <a:xfrm>
            <a:off x="8828390" y="2991130"/>
            <a:ext cx="190005" cy="510639"/>
            <a:chOff x="9621587" y="3003584"/>
            <a:chExt cx="190005" cy="510639"/>
          </a:xfrm>
        </p:grpSpPr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E824E0E7-7F94-44BB-94B7-79AB047FA647}"/>
                </a:ext>
              </a:extLst>
            </p:cNvPr>
            <p:cNvSpPr/>
            <p:nvPr/>
          </p:nvSpPr>
          <p:spPr>
            <a:xfrm>
              <a:off x="9621587" y="3003584"/>
              <a:ext cx="190005" cy="19000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Gerader Verbinder 188">
              <a:extLst>
                <a:ext uri="{FF2B5EF4-FFF2-40B4-BE49-F238E27FC236}">
                  <a16:creationId xmlns:a16="http://schemas.microsoft.com/office/drawing/2014/main" id="{CA3295D8-3301-4EA8-B4F7-FC6E941C8C07}"/>
                </a:ext>
              </a:extLst>
            </p:cNvPr>
            <p:cNvCxnSpPr>
              <a:stCxn id="188" idx="4"/>
            </p:cNvCxnSpPr>
            <p:nvPr/>
          </p:nvCxnSpPr>
          <p:spPr>
            <a:xfrm flipH="1">
              <a:off x="9716589" y="3193589"/>
              <a:ext cx="1" cy="32063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A35A7D72-12A4-4992-B28D-128D521A2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912" y="5712661"/>
            <a:ext cx="581478" cy="232591"/>
          </a:xfrm>
          <a:prstGeom prst="rect">
            <a:avLst/>
          </a:prstGeom>
        </p:spPr>
      </p:pic>
      <p:sp>
        <p:nvSpPr>
          <p:cNvPr id="183" name="Textfeld 182">
            <a:extLst>
              <a:ext uri="{FF2B5EF4-FFF2-40B4-BE49-F238E27FC236}">
                <a16:creationId xmlns:a16="http://schemas.microsoft.com/office/drawing/2014/main" id="{BC5FCA68-DEBC-4A1E-ACA3-5100D8E117C8}"/>
              </a:ext>
            </a:extLst>
          </p:cNvPr>
          <p:cNvSpPr txBox="1"/>
          <p:nvPr/>
        </p:nvSpPr>
        <p:spPr>
          <a:xfrm>
            <a:off x="8543425" y="4784365"/>
            <a:ext cx="85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oneM2M White Paper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How oneM2M is Enabling 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More Sustainable IoT 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Deployments</a:t>
            </a:r>
          </a:p>
        </p:txBody>
      </p:sp>
      <p:sp>
        <p:nvSpPr>
          <p:cNvPr id="190" name="Flussdiagramm: Verbindungsstelle 22">
            <a:extLst>
              <a:ext uri="{FF2B5EF4-FFF2-40B4-BE49-F238E27FC236}">
                <a16:creationId xmlns:a16="http://schemas.microsoft.com/office/drawing/2014/main" id="{04A79BE6-DD55-4A93-AC23-6D47A228E105}"/>
              </a:ext>
            </a:extLst>
          </p:cNvPr>
          <p:cNvSpPr/>
          <p:nvPr/>
        </p:nvSpPr>
        <p:spPr>
          <a:xfrm>
            <a:off x="8858667" y="4543794"/>
            <a:ext cx="219324" cy="2092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Gerader Verbinder 190">
            <a:extLst>
              <a:ext uri="{FF2B5EF4-FFF2-40B4-BE49-F238E27FC236}">
                <a16:creationId xmlns:a16="http://schemas.microsoft.com/office/drawing/2014/main" id="{5526800B-E319-4CF7-9EDB-CD392A2CF30D}"/>
              </a:ext>
            </a:extLst>
          </p:cNvPr>
          <p:cNvCxnSpPr>
            <a:cxnSpLocks/>
            <a:stCxn id="190" idx="0"/>
          </p:cNvCxnSpPr>
          <p:nvPr/>
        </p:nvCxnSpPr>
        <p:spPr>
          <a:xfrm flipV="1">
            <a:off x="8968329" y="4177138"/>
            <a:ext cx="0" cy="3666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feld 191">
            <a:extLst>
              <a:ext uri="{FF2B5EF4-FFF2-40B4-BE49-F238E27FC236}">
                <a16:creationId xmlns:a16="http://schemas.microsoft.com/office/drawing/2014/main" id="{D6F1B311-0229-49BA-A60C-91E6C68ED59E}"/>
              </a:ext>
            </a:extLst>
          </p:cNvPr>
          <p:cNvSpPr txBox="1"/>
          <p:nvPr/>
        </p:nvSpPr>
        <p:spPr>
          <a:xfrm>
            <a:off x="7495465" y="4786677"/>
            <a:ext cx="85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oneM2M White Paper</a:t>
            </a:r>
          </a:p>
          <a:p>
            <a:pPr algn="ctr"/>
            <a:r>
              <a:rPr lang="en-US" sz="800" i="1" dirty="0">
                <a:solidFill>
                  <a:schemeClr val="accent1"/>
                </a:solidFill>
              </a:rPr>
              <a:t>IoT for Sustainability</a:t>
            </a:r>
          </a:p>
        </p:txBody>
      </p:sp>
      <p:sp>
        <p:nvSpPr>
          <p:cNvPr id="193" name="Flussdiagramm: Verbindungsstelle 22">
            <a:extLst>
              <a:ext uri="{FF2B5EF4-FFF2-40B4-BE49-F238E27FC236}">
                <a16:creationId xmlns:a16="http://schemas.microsoft.com/office/drawing/2014/main" id="{75217596-9A04-44F8-92A2-01C622A72687}"/>
              </a:ext>
            </a:extLst>
          </p:cNvPr>
          <p:cNvSpPr/>
          <p:nvPr/>
        </p:nvSpPr>
        <p:spPr>
          <a:xfrm>
            <a:off x="7763409" y="4546106"/>
            <a:ext cx="219324" cy="2092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Gerader Verbinder 193">
            <a:extLst>
              <a:ext uri="{FF2B5EF4-FFF2-40B4-BE49-F238E27FC236}">
                <a16:creationId xmlns:a16="http://schemas.microsoft.com/office/drawing/2014/main" id="{F03BDC4B-EA4B-4635-9841-9F70340CFED7}"/>
              </a:ext>
            </a:extLst>
          </p:cNvPr>
          <p:cNvCxnSpPr>
            <a:cxnSpLocks/>
            <a:stCxn id="193" idx="0"/>
          </p:cNvCxnSpPr>
          <p:nvPr/>
        </p:nvCxnSpPr>
        <p:spPr>
          <a:xfrm flipV="1">
            <a:off x="7873071" y="4179450"/>
            <a:ext cx="0" cy="366656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2" descr="New oneM2M White Paper on sustainable IoT features">
            <a:hlinkClick r:id="rId6"/>
            <a:extLst>
              <a:ext uri="{FF2B5EF4-FFF2-40B4-BE49-F238E27FC236}">
                <a16:creationId xmlns:a16="http://schemas.microsoft.com/office/drawing/2014/main" id="{86498D19-671C-4CBB-8412-45078F11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80" y="4805609"/>
            <a:ext cx="2786586" cy="1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12" y="4730867"/>
            <a:ext cx="545118" cy="727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5" y="-81768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Breaks Down the Silos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6849-9C56-6D4E-AA70-3E3466A866E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4423" y="1699183"/>
            <a:ext cx="4451122" cy="4201557"/>
            <a:chOff x="411199" y="1462921"/>
            <a:chExt cx="4451122" cy="4201557"/>
          </a:xfrm>
        </p:grpSpPr>
        <p:grpSp>
          <p:nvGrpSpPr>
            <p:cNvPr id="24" name="Group 23"/>
            <p:cNvGrpSpPr/>
            <p:nvPr/>
          </p:nvGrpSpPr>
          <p:grpSpPr>
            <a:xfrm>
              <a:off x="411199" y="1486408"/>
              <a:ext cx="1896731" cy="4107439"/>
              <a:chOff x="824668" y="1486408"/>
              <a:chExt cx="1896731" cy="410743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29547" t="11747" r="56922" b="69851"/>
              <a:stretch/>
            </p:blipFill>
            <p:spPr>
              <a:xfrm>
                <a:off x="1326878" y="4702537"/>
                <a:ext cx="906009" cy="89131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24668" y="1486408"/>
                <a:ext cx="18967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Emergency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Services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19953" y="1563640"/>
              <a:ext cx="1474676" cy="4050417"/>
              <a:chOff x="2302547" y="1543430"/>
              <a:chExt cx="1474676" cy="405041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7879" t="11415" r="29192" b="69558"/>
              <a:stretch/>
            </p:blipFill>
            <p:spPr>
              <a:xfrm>
                <a:off x="2616008" y="4693732"/>
                <a:ext cx="845506" cy="90011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302547" y="1543430"/>
                <a:ext cx="1474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Transportation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77146" y="1543049"/>
              <a:ext cx="1385175" cy="4033306"/>
              <a:chOff x="4769576" y="1599530"/>
              <a:chExt cx="1385175" cy="40333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l="67681" t="49457" r="19180" b="31743"/>
              <a:stretch/>
            </p:blipFill>
            <p:spPr>
              <a:xfrm>
                <a:off x="5022081" y="4743488"/>
                <a:ext cx="859248" cy="889348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69576" y="1599530"/>
                <a:ext cx="1385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bg2">
                        <a:lumMod val="50000"/>
                      </a:schemeClr>
                    </a:solidFill>
                  </a:rPr>
                  <a:t>Infrastructure</a:t>
                </a:r>
              </a:p>
            </p:txBody>
          </p:sp>
        </p:grpSp>
        <p:sp>
          <p:nvSpPr>
            <p:cNvPr id="29" name="Arrow: Up-Down 28"/>
            <p:cNvSpPr/>
            <p:nvPr/>
          </p:nvSpPr>
          <p:spPr>
            <a:xfrm>
              <a:off x="858244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677851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Up-Down 30"/>
            <p:cNvSpPr/>
            <p:nvPr/>
          </p:nvSpPr>
          <p:spPr>
            <a:xfrm>
              <a:off x="2283177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102784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Up-Down 32"/>
            <p:cNvSpPr/>
            <p:nvPr/>
          </p:nvSpPr>
          <p:spPr>
            <a:xfrm>
              <a:off x="3692633" y="221981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3512240" y="146292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Arrow: Striped Right 37"/>
          <p:cNvSpPr/>
          <p:nvPr/>
        </p:nvSpPr>
        <p:spPr>
          <a:xfrm>
            <a:off x="5577113" y="3483488"/>
            <a:ext cx="779228" cy="602665"/>
          </a:xfrm>
          <a:prstGeom prst="stripedRigh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32858" y="2194287"/>
            <a:ext cx="1896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Emergency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899510" y="2186331"/>
            <a:ext cx="1294071" cy="7607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18598" y="2245152"/>
            <a:ext cx="142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Transportation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8368075" y="2184401"/>
            <a:ext cx="1294071" cy="7485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826858" y="2264529"/>
            <a:ext cx="13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9836640" y="2184402"/>
            <a:ext cx="1294071" cy="7626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/>
          <a:srcRect l="57879" t="11415" r="29192" b="69558"/>
          <a:stretch/>
        </p:blipFill>
        <p:spPr>
          <a:xfrm>
            <a:off x="8631197" y="5163560"/>
            <a:ext cx="845506" cy="90011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67681" t="49457" r="19180" b="31743"/>
          <a:stretch/>
        </p:blipFill>
        <p:spPr>
          <a:xfrm>
            <a:off x="10076004" y="5163560"/>
            <a:ext cx="859248" cy="88934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9027228" y="2946441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93709" y="2955039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478906" y="2947084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</p:cNvCxnSpPr>
          <p:nvPr/>
        </p:nvCxnSpPr>
        <p:spPr>
          <a:xfrm>
            <a:off x="7546546" y="2947083"/>
            <a:ext cx="1330293" cy="233211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152393" y="2946441"/>
            <a:ext cx="1063486" cy="24098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708879" y="2955039"/>
            <a:ext cx="2560821" cy="23583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044856" y="3457315"/>
            <a:ext cx="4920630" cy="595302"/>
            <a:chOff x="6976618" y="2827471"/>
            <a:chExt cx="4714746" cy="595302"/>
          </a:xfrm>
          <a:solidFill>
            <a:srgbClr val="B80000"/>
          </a:solidFill>
        </p:grpSpPr>
        <p:sp>
          <p:nvSpPr>
            <p:cNvPr id="9" name="Rounded Rectangle 41"/>
            <p:cNvSpPr/>
            <p:nvPr/>
          </p:nvSpPr>
          <p:spPr bwMode="auto">
            <a:xfrm>
              <a:off x="6976618" y="2827471"/>
              <a:ext cx="3861840" cy="595302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white"/>
                  </a:solidFill>
                  <a:cs typeface="Arial" charset="0"/>
                </a:rPr>
                <a:t>Service Layer</a:t>
              </a:r>
            </a:p>
          </p:txBody>
        </p:sp>
        <p:pic>
          <p:nvPicPr>
            <p:cNvPr id="15" name="Picture 10" descr="C:\Users\Jayeeta\AppData\Local\Microsoft\Windows\INetCache\Content.Word\oneM2M Logo_HighR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4329" y="2880513"/>
              <a:ext cx="707035" cy="44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29547" t="11747" r="56922" b="69851"/>
          <a:stretch/>
        </p:blipFill>
        <p:spPr>
          <a:xfrm>
            <a:off x="7061523" y="5185366"/>
            <a:ext cx="906009" cy="8913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38" y="4466925"/>
            <a:ext cx="470260" cy="6278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14" y="4347492"/>
            <a:ext cx="270070" cy="3605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74" y="4328488"/>
            <a:ext cx="270070" cy="36055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786" y="4093810"/>
            <a:ext cx="418552" cy="3139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767" y="5497609"/>
            <a:ext cx="437729" cy="291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68845">
            <a:off x="8407403" y="5424032"/>
            <a:ext cx="138344" cy="12463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519" y="5102478"/>
            <a:ext cx="456395" cy="4563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7131" y="4110157"/>
            <a:ext cx="442569" cy="17979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807130" y="3615296"/>
            <a:ext cx="1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206904" y="2341473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11151" y="5423568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39" name="Arrow: Up-Down 38"/>
          <p:cNvSpPr/>
          <p:nvPr/>
        </p:nvSpPr>
        <p:spPr>
          <a:xfrm rot="5400000">
            <a:off x="8532420" y="627661"/>
            <a:ext cx="1016337" cy="2467193"/>
          </a:xfrm>
          <a:prstGeom prst="upDownArrow">
            <a:avLst>
              <a:gd name="adj1" fmla="val 50000"/>
              <a:gd name="adj2" fmla="val 26530"/>
            </a:avLst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91440" bIns="91440" rtlCol="0" anchor="ctr"/>
          <a:lstStyle/>
          <a:p>
            <a:pPr algn="ctr"/>
            <a:r>
              <a:rPr lang="en-US" sz="1600" dirty="0"/>
              <a:t>Horizontal  </a:t>
            </a:r>
          </a:p>
          <a:p>
            <a:pPr algn="ctr"/>
            <a:r>
              <a:rPr lang="en-US" sz="1600" dirty="0"/>
              <a:t>Information Flow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9406A7-6F0F-4EB4-9B4E-CBC2578D83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27909" y="4816034"/>
            <a:ext cx="482183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78" grpId="0"/>
      <p:bldP spid="79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>
            <a:extLst>
              <a:ext uri="{FF2B5EF4-FFF2-40B4-BE49-F238E27FC236}">
                <a16:creationId xmlns:a16="http://schemas.microsoft.com/office/drawing/2014/main" id="{AB38A0BC-5C9B-47E2-9748-EC870D4C7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74" y="5277481"/>
            <a:ext cx="1173162" cy="11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: Rounded Corners 9">
            <a:extLst>
              <a:ext uri="{FF2B5EF4-FFF2-40B4-BE49-F238E27FC236}">
                <a16:creationId xmlns:a16="http://schemas.microsoft.com/office/drawing/2014/main" id="{1FB4DE72-3BCB-4E49-B1AD-DC7F9226ED39}"/>
              </a:ext>
            </a:extLst>
          </p:cNvPr>
          <p:cNvSpPr/>
          <p:nvPr/>
        </p:nvSpPr>
        <p:spPr>
          <a:xfrm>
            <a:off x="1269124" y="4678842"/>
            <a:ext cx="3295009" cy="64506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Devices and Connectivity Layer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B95B08D5-D963-430F-816B-C126366F788E}"/>
              </a:ext>
            </a:extLst>
          </p:cNvPr>
          <p:cNvSpPr/>
          <p:nvPr/>
        </p:nvSpPr>
        <p:spPr>
          <a:xfrm>
            <a:off x="1269122" y="2093296"/>
            <a:ext cx="3295009" cy="648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Application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96" y="0"/>
            <a:ext cx="1037024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Common Services Layer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/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654588C5-951B-4650-9F99-85EF4BD7EB8A}"/>
              </a:ext>
            </a:extLst>
          </p:cNvPr>
          <p:cNvSpPr/>
          <p:nvPr/>
        </p:nvSpPr>
        <p:spPr>
          <a:xfrm>
            <a:off x="5147457" y="2093296"/>
            <a:ext cx="4320000" cy="648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Application Layer</a:t>
            </a:r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CBA3F4E5-1A0B-419E-91DF-E7178ECCE106}"/>
              </a:ext>
            </a:extLst>
          </p:cNvPr>
          <p:cNvSpPr/>
          <p:nvPr/>
        </p:nvSpPr>
        <p:spPr>
          <a:xfrm>
            <a:off x="5147457" y="3413306"/>
            <a:ext cx="4320000" cy="648000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oneM2M </a:t>
            </a:r>
            <a:r>
              <a:rPr lang="en-US" sz="2000" b="1" dirty="0"/>
              <a:t>C</a:t>
            </a:r>
            <a:r>
              <a:rPr lang="en-US" sz="2000" dirty="0"/>
              <a:t>ommon </a:t>
            </a:r>
            <a:r>
              <a:rPr lang="en-US" sz="2000" b="1" dirty="0"/>
              <a:t>S</a:t>
            </a:r>
            <a:r>
              <a:rPr lang="en-US" sz="2000" dirty="0"/>
              <a:t>ervices </a:t>
            </a:r>
            <a:r>
              <a:rPr lang="en-US" sz="2000" b="1" dirty="0"/>
              <a:t>E</a:t>
            </a:r>
            <a:r>
              <a:rPr lang="en-US" sz="2000" dirty="0"/>
              <a:t>ntity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63961096-1139-4C65-93EA-F21E7F3C4307}"/>
              </a:ext>
            </a:extLst>
          </p:cNvPr>
          <p:cNvSpPr/>
          <p:nvPr/>
        </p:nvSpPr>
        <p:spPr>
          <a:xfrm>
            <a:off x="5147457" y="4678841"/>
            <a:ext cx="4320000" cy="6480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Connectivity Layer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930A76E-35AC-43F8-8D4D-390E0C5B7C8B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7307457" y="2741296"/>
            <a:ext cx="0" cy="6720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DE20903-EE30-4EA5-95B0-9001E4D43B5B}"/>
              </a:ext>
            </a:extLst>
          </p:cNvPr>
          <p:cNvCxnSpPr>
            <a:cxnSpLocks/>
            <a:stCxn id="29" idx="1"/>
            <a:endCxn id="17" idx="3"/>
          </p:cNvCxnSpPr>
          <p:nvPr/>
        </p:nvCxnSpPr>
        <p:spPr>
          <a:xfrm flipH="1">
            <a:off x="4564133" y="3737306"/>
            <a:ext cx="583324" cy="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02BFB8C-97BC-463B-A9F5-44C3D107E67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501812" y="3005270"/>
            <a:ext cx="2140419" cy="1667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02D24CA-69A6-4728-9A90-567264E3497F}"/>
              </a:ext>
            </a:extLst>
          </p:cNvPr>
          <p:cNvSpPr txBox="1"/>
          <p:nvPr/>
        </p:nvSpPr>
        <p:spPr>
          <a:xfrm>
            <a:off x="9642231" y="2266606"/>
            <a:ext cx="2549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Service </a:t>
            </a:r>
            <a:r>
              <a:rPr lang="de-AT" dirty="0" err="1"/>
              <a:t>exposure</a:t>
            </a:r>
            <a:r>
              <a:rPr lang="de-AT" dirty="0"/>
              <a:t> </a:t>
            </a:r>
            <a:r>
              <a:rPr lang="de-AT" dirty="0" err="1"/>
              <a:t>reference</a:t>
            </a:r>
            <a:r>
              <a:rPr lang="de-AT" dirty="0"/>
              <a:t> </a:t>
            </a:r>
            <a:r>
              <a:rPr lang="de-AT" dirty="0" err="1"/>
              <a:t>points</a:t>
            </a:r>
            <a:r>
              <a:rPr lang="de-AT" dirty="0"/>
              <a:t>; </a:t>
            </a:r>
            <a:br>
              <a:rPr lang="de-AT" dirty="0"/>
            </a:br>
            <a:r>
              <a:rPr lang="de-AT" dirty="0"/>
              <a:t>http, MQTT, </a:t>
            </a:r>
            <a:r>
              <a:rPr lang="de-AT" dirty="0" err="1"/>
              <a:t>CoAP</a:t>
            </a:r>
            <a:r>
              <a:rPr lang="de-AT" dirty="0"/>
              <a:t>, </a:t>
            </a:r>
            <a:r>
              <a:rPr lang="de-AT" dirty="0" err="1"/>
              <a:t>WebSocket</a:t>
            </a:r>
            <a:r>
              <a:rPr lang="de-AT" dirty="0"/>
              <a:t> </a:t>
            </a:r>
            <a:r>
              <a:rPr lang="de-AT" dirty="0" err="1"/>
              <a:t>bindings</a:t>
            </a:r>
            <a:br>
              <a:rPr lang="de-AT" dirty="0"/>
            </a:br>
            <a:r>
              <a:rPr lang="de-AT" dirty="0"/>
              <a:t>(</a:t>
            </a:r>
            <a:r>
              <a:rPr lang="de-AT" b="1" dirty="0" err="1"/>
              <a:t>Mca</a:t>
            </a:r>
            <a:r>
              <a:rPr lang="de-AT" b="1" dirty="0"/>
              <a:t>: </a:t>
            </a:r>
            <a:r>
              <a:rPr lang="de-AT" dirty="0"/>
              <a:t>CSE - </a:t>
            </a:r>
            <a:r>
              <a:rPr lang="de-AT" dirty="0" err="1"/>
              <a:t>application</a:t>
            </a:r>
            <a:r>
              <a:rPr lang="de-AT" dirty="0"/>
              <a:t>)</a:t>
            </a:r>
            <a:endParaRPr lang="en-US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6863E98-6AD4-43F0-8C6F-599B9F5975C0}"/>
              </a:ext>
            </a:extLst>
          </p:cNvPr>
          <p:cNvSpPr txBox="1"/>
          <p:nvPr/>
        </p:nvSpPr>
        <p:spPr>
          <a:xfrm>
            <a:off x="2976547" y="1167676"/>
            <a:ext cx="396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Reference </a:t>
            </a:r>
            <a:r>
              <a:rPr lang="de-AT" dirty="0" err="1"/>
              <a:t>point</a:t>
            </a:r>
            <a:r>
              <a:rPr lang="de-AT" dirty="0"/>
              <a:t>;</a:t>
            </a:r>
          </a:p>
          <a:p>
            <a:r>
              <a:rPr lang="de-AT" dirty="0"/>
              <a:t>http, MQTT, </a:t>
            </a:r>
            <a:r>
              <a:rPr lang="de-AT" dirty="0" err="1"/>
              <a:t>CoAP</a:t>
            </a:r>
            <a:r>
              <a:rPr lang="de-AT" dirty="0"/>
              <a:t>, </a:t>
            </a:r>
            <a:r>
              <a:rPr lang="de-AT" dirty="0" err="1"/>
              <a:t>WebSocket</a:t>
            </a:r>
            <a:r>
              <a:rPr lang="de-AT" dirty="0"/>
              <a:t> </a:t>
            </a:r>
            <a:r>
              <a:rPr lang="de-AT" dirty="0" err="1"/>
              <a:t>bindings</a:t>
            </a:r>
            <a:br>
              <a:rPr lang="de-AT" dirty="0"/>
            </a:br>
            <a:r>
              <a:rPr lang="de-AT" dirty="0"/>
              <a:t>(</a:t>
            </a:r>
            <a:r>
              <a:rPr lang="de-AT" b="1" dirty="0" err="1"/>
              <a:t>Mcc</a:t>
            </a:r>
            <a:r>
              <a:rPr lang="de-AT" b="1" dirty="0"/>
              <a:t>: </a:t>
            </a:r>
            <a:r>
              <a:rPr lang="de-AT" dirty="0"/>
              <a:t>CSE - CSE)</a:t>
            </a:r>
            <a:endParaRPr lang="en-US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81A92B72-7940-4698-A34D-C7F9DF0ACA32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841340" y="2091006"/>
            <a:ext cx="119590" cy="16463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449BCFDE-5C79-43E7-8DDC-A2054F247136}"/>
              </a:ext>
            </a:extLst>
          </p:cNvPr>
          <p:cNvSpPr/>
          <p:nvPr/>
        </p:nvSpPr>
        <p:spPr>
          <a:xfrm>
            <a:off x="1269124" y="3413306"/>
            <a:ext cx="3295009" cy="648000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oneM2M CSE</a:t>
            </a: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id="{545015BF-D486-435D-BE54-ACE05D211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69" y="1629341"/>
            <a:ext cx="863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EC5E286B-719A-4115-8091-0D5D5593D4D9}"/>
              </a:ext>
            </a:extLst>
          </p:cNvPr>
          <p:cNvSpPr txBox="1"/>
          <p:nvPr/>
        </p:nvSpPr>
        <p:spPr>
          <a:xfrm>
            <a:off x="2102711" y="6129228"/>
            <a:ext cx="23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Middle </a:t>
            </a:r>
            <a:r>
              <a:rPr lang="de-AT" dirty="0" err="1"/>
              <a:t>Node</a:t>
            </a:r>
            <a:r>
              <a:rPr lang="de-AT" dirty="0"/>
              <a:t>/Gateway</a:t>
            </a:r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2E20182-E5D0-4F83-8865-7C1E796BFA70}"/>
              </a:ext>
            </a:extLst>
          </p:cNvPr>
          <p:cNvSpPr txBox="1"/>
          <p:nvPr/>
        </p:nvSpPr>
        <p:spPr>
          <a:xfrm>
            <a:off x="163275" y="6119183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Sensor/ Device</a:t>
            </a:r>
            <a:endParaRPr lang="en-US" dirty="0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4A51C5E2-6E25-4BAC-B53C-3E47569C4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49" y="5349765"/>
            <a:ext cx="1357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2176C7A3-1B1D-47FD-9A49-37F6E9513D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6" y="2145982"/>
            <a:ext cx="541460" cy="5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64B796A1-AEFC-4E6C-A007-5BB12CED988D}"/>
              </a:ext>
            </a:extLst>
          </p:cNvPr>
          <p:cNvCxnSpPr>
            <a:cxnSpLocks/>
            <a:stCxn id="17" idx="0"/>
            <a:endCxn id="41" idx="2"/>
          </p:cNvCxnSpPr>
          <p:nvPr/>
        </p:nvCxnSpPr>
        <p:spPr>
          <a:xfrm flipH="1" flipV="1">
            <a:off x="2916627" y="2741296"/>
            <a:ext cx="2" cy="6720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51A15E5-0214-4DE3-AB8E-199600FC85E8}"/>
              </a:ext>
            </a:extLst>
          </p:cNvPr>
          <p:cNvSpPr txBox="1"/>
          <p:nvPr/>
        </p:nvSpPr>
        <p:spPr>
          <a:xfrm>
            <a:off x="5983047" y="6115625"/>
            <a:ext cx="22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Infrastructure /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13" grpId="0"/>
      <p:bldP spid="56" grpId="0"/>
      <p:bldP spid="17" grpId="0" animBg="1"/>
      <p:bldP spid="31" grpId="0"/>
      <p:bldP spid="3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96" y="0"/>
            <a:ext cx="1037024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Common Services “Toolkit”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/>
          </a:p>
        </p:txBody>
      </p:sp>
      <p:sp>
        <p:nvSpPr>
          <p:cNvPr id="26" name="Rectangle: Rounded Corners 7">
            <a:extLst>
              <a:ext uri="{FF2B5EF4-FFF2-40B4-BE49-F238E27FC236}">
                <a16:creationId xmlns:a16="http://schemas.microsoft.com/office/drawing/2014/main" id="{654588C5-951B-4650-9F99-85EF4BD7EB8A}"/>
              </a:ext>
            </a:extLst>
          </p:cNvPr>
          <p:cNvSpPr/>
          <p:nvPr/>
        </p:nvSpPr>
        <p:spPr>
          <a:xfrm>
            <a:off x="204298" y="2850275"/>
            <a:ext cx="2300900" cy="58105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Application Layer</a:t>
            </a:r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CBA3F4E5-1A0B-419E-91DF-E7178ECCE106}"/>
              </a:ext>
            </a:extLst>
          </p:cNvPr>
          <p:cNvSpPr/>
          <p:nvPr/>
        </p:nvSpPr>
        <p:spPr>
          <a:xfrm>
            <a:off x="198052" y="3529448"/>
            <a:ext cx="2300900" cy="581054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oneM2M Common Services Layer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63961096-1139-4C65-93EA-F21E7F3C4307}"/>
              </a:ext>
            </a:extLst>
          </p:cNvPr>
          <p:cNvSpPr/>
          <p:nvPr/>
        </p:nvSpPr>
        <p:spPr>
          <a:xfrm>
            <a:off x="205710" y="4234503"/>
            <a:ext cx="2300900" cy="58105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IoT Devices and Connectivity Layer</a:t>
            </a:r>
          </a:p>
        </p:txBody>
      </p: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FCB59CAA-729D-459C-BCFD-9A6B7DF3DA44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2498952" y="2001466"/>
            <a:ext cx="354602" cy="18185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DF1EB8C3-3141-4120-8E6F-BBEF74585C3C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2498952" y="3819975"/>
            <a:ext cx="361309" cy="19114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8">
            <a:extLst>
              <a:ext uri="{FF2B5EF4-FFF2-40B4-BE49-F238E27FC236}">
                <a16:creationId xmlns:a16="http://schemas.microsoft.com/office/drawing/2014/main" id="{DD09ED85-BD75-4B4E-BDDC-66C8ACBBD7D8}"/>
              </a:ext>
            </a:extLst>
          </p:cNvPr>
          <p:cNvGrpSpPr/>
          <p:nvPr/>
        </p:nvGrpSpPr>
        <p:grpSpPr>
          <a:xfrm>
            <a:off x="2860261" y="1838425"/>
            <a:ext cx="8208792" cy="4081112"/>
            <a:chOff x="1127464" y="1549183"/>
            <a:chExt cx="9605639" cy="4520938"/>
          </a:xfrm>
        </p:grpSpPr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5B9E1EE0-72C1-40A2-ABEC-724B0801B213}"/>
                </a:ext>
              </a:extLst>
            </p:cNvPr>
            <p:cNvGrpSpPr/>
            <p:nvPr/>
          </p:nvGrpSpPr>
          <p:grpSpPr>
            <a:xfrm>
              <a:off x="1127464" y="1549183"/>
              <a:ext cx="9605639" cy="4520938"/>
              <a:chOff x="93296" y="1282701"/>
              <a:chExt cx="11121441" cy="4686300"/>
            </a:xfrm>
          </p:grpSpPr>
          <p:sp>
            <p:nvSpPr>
              <p:cNvPr id="39" name="Rectangle à coins arrondis 5">
                <a:extLst>
                  <a:ext uri="{FF2B5EF4-FFF2-40B4-BE49-F238E27FC236}">
                    <a16:creationId xmlns:a16="http://schemas.microsoft.com/office/drawing/2014/main" id="{439E7A8B-51D4-44CC-B311-40DB457872C9}"/>
                  </a:ext>
                </a:extLst>
              </p:cNvPr>
              <p:cNvSpPr/>
              <p:nvPr/>
            </p:nvSpPr>
            <p:spPr bwMode="auto">
              <a:xfrm>
                <a:off x="93296" y="1282701"/>
                <a:ext cx="11121441" cy="4686300"/>
              </a:xfrm>
              <a:prstGeom prst="roundRect">
                <a:avLst>
                  <a:gd name="adj" fmla="val 5827"/>
                </a:avLst>
              </a:prstGeom>
              <a:solidFill>
                <a:schemeClr val="bg1"/>
              </a:solidFill>
              <a:ln w="38100">
                <a:solidFill>
                  <a:srgbClr val="B4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Registration</a:t>
                </a:r>
              </a:p>
            </p:txBody>
          </p:sp>
          <p:sp>
            <p:nvSpPr>
              <p:cNvPr id="40" name="Rectangle à coins arrondis 5">
                <a:extLst>
                  <a:ext uri="{FF2B5EF4-FFF2-40B4-BE49-F238E27FC236}">
                    <a16:creationId xmlns:a16="http://schemas.microsoft.com/office/drawing/2014/main" id="{1D84BFCC-41CA-45BC-B1A6-1DF686C6D136}"/>
                  </a:ext>
                </a:extLst>
              </p:cNvPr>
              <p:cNvSpPr/>
              <p:nvPr/>
            </p:nvSpPr>
            <p:spPr bwMode="auto">
              <a:xfrm>
                <a:off x="313757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Registration</a:t>
                </a:r>
              </a:p>
            </p:txBody>
          </p:sp>
          <p:sp>
            <p:nvSpPr>
              <p:cNvPr id="41" name="Rectangle à coins arrondis 6">
                <a:extLst>
                  <a:ext uri="{FF2B5EF4-FFF2-40B4-BE49-F238E27FC236}">
                    <a16:creationId xmlns:a16="http://schemas.microsoft.com/office/drawing/2014/main" id="{E5FBBA26-FB8A-4150-9706-974700FB9DB1}"/>
                  </a:ext>
                </a:extLst>
              </p:cNvPr>
              <p:cNvSpPr/>
              <p:nvPr/>
            </p:nvSpPr>
            <p:spPr bwMode="auto">
              <a:xfrm>
                <a:off x="3912005" y="3357686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Group Management</a:t>
                </a:r>
              </a:p>
            </p:txBody>
          </p:sp>
          <p:sp>
            <p:nvSpPr>
              <p:cNvPr id="42" name="Rectangle à coins arrondis 7">
                <a:extLst>
                  <a:ext uri="{FF2B5EF4-FFF2-40B4-BE49-F238E27FC236}">
                    <a16:creationId xmlns:a16="http://schemas.microsoft.com/office/drawing/2014/main" id="{E65EC23F-5362-461F-8832-052F2FA3565A}"/>
                  </a:ext>
                </a:extLst>
              </p:cNvPr>
              <p:cNvSpPr/>
              <p:nvPr/>
            </p:nvSpPr>
            <p:spPr bwMode="auto">
              <a:xfrm>
                <a:off x="3937530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Security</a:t>
                </a:r>
              </a:p>
            </p:txBody>
          </p:sp>
          <p:sp>
            <p:nvSpPr>
              <p:cNvPr id="43" name="Rectangle à coins arrondis 8">
                <a:extLst>
                  <a:ext uri="{FF2B5EF4-FFF2-40B4-BE49-F238E27FC236}">
                    <a16:creationId xmlns:a16="http://schemas.microsoft.com/office/drawing/2014/main" id="{C94D293B-F853-4240-B4D8-1383E4F6DF0D}"/>
                  </a:ext>
                </a:extLst>
              </p:cNvPr>
              <p:cNvSpPr/>
              <p:nvPr/>
            </p:nvSpPr>
            <p:spPr bwMode="auto">
              <a:xfrm>
                <a:off x="5739933" y="2102534"/>
                <a:ext cx="1582797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Discovery</a:t>
                </a:r>
              </a:p>
            </p:txBody>
          </p:sp>
          <p:sp>
            <p:nvSpPr>
              <p:cNvPr id="44" name="Rectangle à coins arrondis 9">
                <a:extLst>
                  <a:ext uri="{FF2B5EF4-FFF2-40B4-BE49-F238E27FC236}">
                    <a16:creationId xmlns:a16="http://schemas.microsoft.com/office/drawing/2014/main" id="{120EF387-01D7-4917-8496-6EDBE288D6DF}"/>
                  </a:ext>
                </a:extLst>
              </p:cNvPr>
              <p:cNvSpPr/>
              <p:nvPr/>
            </p:nvSpPr>
            <p:spPr bwMode="auto">
              <a:xfrm>
                <a:off x="7551821" y="2088872"/>
                <a:ext cx="1582797" cy="1046968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 Management &amp; Repository </a:t>
                </a:r>
              </a:p>
            </p:txBody>
          </p:sp>
          <p:sp>
            <p:nvSpPr>
              <p:cNvPr id="45" name="Rectangle à coins arrondis 10">
                <a:extLst>
                  <a:ext uri="{FF2B5EF4-FFF2-40B4-BE49-F238E27FC236}">
                    <a16:creationId xmlns:a16="http://schemas.microsoft.com/office/drawing/2014/main" id="{54D0B748-3201-479B-B690-25FC4F1412B3}"/>
                  </a:ext>
                </a:extLst>
              </p:cNvPr>
              <p:cNvSpPr/>
              <p:nvPr/>
            </p:nvSpPr>
            <p:spPr bwMode="auto">
              <a:xfrm>
                <a:off x="5770242" y="3344212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Application &amp; Service Management</a:t>
                </a:r>
              </a:p>
            </p:txBody>
          </p:sp>
          <p:sp>
            <p:nvSpPr>
              <p:cNvPr id="46" name="Rectangle à coins arrondis 11">
                <a:extLst>
                  <a:ext uri="{FF2B5EF4-FFF2-40B4-BE49-F238E27FC236}">
                    <a16:creationId xmlns:a16="http://schemas.microsoft.com/office/drawing/2014/main" id="{04DCB2C4-A29D-4700-8C00-7D0C66533DB4}"/>
                  </a:ext>
                </a:extLst>
              </p:cNvPr>
              <p:cNvSpPr/>
              <p:nvPr/>
            </p:nvSpPr>
            <p:spPr bwMode="auto">
              <a:xfrm>
                <a:off x="326771" y="3340167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Device Management</a:t>
                </a:r>
              </a:p>
            </p:txBody>
          </p:sp>
          <p:sp>
            <p:nvSpPr>
              <p:cNvPr id="47" name="Rectangle à coins arrondis 12">
                <a:extLst>
                  <a:ext uri="{FF2B5EF4-FFF2-40B4-BE49-F238E27FC236}">
                    <a16:creationId xmlns:a16="http://schemas.microsoft.com/office/drawing/2014/main" id="{B9ED5DC9-8655-4EE0-8C44-A1B7EAC19009}"/>
                  </a:ext>
                </a:extLst>
              </p:cNvPr>
              <p:cNvSpPr/>
              <p:nvPr/>
            </p:nvSpPr>
            <p:spPr bwMode="auto">
              <a:xfrm>
                <a:off x="2115229" y="3344212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Subscription &amp; Notification</a:t>
                </a:r>
              </a:p>
            </p:txBody>
          </p:sp>
          <p:sp>
            <p:nvSpPr>
              <p:cNvPr id="48" name="Rectangle à coins arrondis 13">
                <a:extLst>
                  <a:ext uri="{FF2B5EF4-FFF2-40B4-BE49-F238E27FC236}">
                    <a16:creationId xmlns:a16="http://schemas.microsoft.com/office/drawing/2014/main" id="{A4604FD0-C035-4E03-AA2E-481F5B3EF870}"/>
                  </a:ext>
                </a:extLst>
              </p:cNvPr>
              <p:cNvSpPr/>
              <p:nvPr/>
            </p:nvSpPr>
            <p:spPr bwMode="auto">
              <a:xfrm>
                <a:off x="2125644" y="2102534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Communication Management</a:t>
                </a:r>
              </a:p>
            </p:txBody>
          </p:sp>
          <p:sp>
            <p:nvSpPr>
              <p:cNvPr id="49" name="Rectangle à coins arrondis 14">
                <a:extLst>
                  <a:ext uri="{FF2B5EF4-FFF2-40B4-BE49-F238E27FC236}">
                    <a16:creationId xmlns:a16="http://schemas.microsoft.com/office/drawing/2014/main" id="{F91E81C8-A947-422B-89D2-8DEE927C05F1}"/>
                  </a:ext>
                </a:extLst>
              </p:cNvPr>
              <p:cNvSpPr/>
              <p:nvPr/>
            </p:nvSpPr>
            <p:spPr bwMode="auto">
              <a:xfrm>
                <a:off x="9362773" y="3357685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Service Charging &amp; Accounting</a:t>
                </a:r>
              </a:p>
            </p:txBody>
          </p:sp>
          <p:sp>
            <p:nvSpPr>
              <p:cNvPr id="50" name="Rectangle à coins arrondis 15">
                <a:extLst>
                  <a:ext uri="{FF2B5EF4-FFF2-40B4-BE49-F238E27FC236}">
                    <a16:creationId xmlns:a16="http://schemas.microsoft.com/office/drawing/2014/main" id="{A124F361-237D-41BA-9FC3-7B454E3233AA}"/>
                  </a:ext>
                </a:extLst>
              </p:cNvPr>
              <p:cNvSpPr/>
              <p:nvPr/>
            </p:nvSpPr>
            <p:spPr bwMode="auto">
              <a:xfrm>
                <a:off x="7584684" y="3358777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Location</a:t>
                </a:r>
              </a:p>
            </p:txBody>
          </p:sp>
          <p:sp>
            <p:nvSpPr>
              <p:cNvPr id="51" name="Rectangle à coins arrondis 16">
                <a:extLst>
                  <a:ext uri="{FF2B5EF4-FFF2-40B4-BE49-F238E27FC236}">
                    <a16:creationId xmlns:a16="http://schemas.microsoft.com/office/drawing/2014/main" id="{721FA26E-8280-41A3-A6DD-BBC9CF7A26C2}"/>
                  </a:ext>
                </a:extLst>
              </p:cNvPr>
              <p:cNvSpPr/>
              <p:nvPr/>
            </p:nvSpPr>
            <p:spPr bwMode="auto">
              <a:xfrm>
                <a:off x="1306974" y="4614571"/>
                <a:ext cx="1582796" cy="1046965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Network Service Exposure</a:t>
                </a:r>
              </a:p>
            </p:txBody>
          </p:sp>
          <p:sp>
            <p:nvSpPr>
              <p:cNvPr id="52" name="Rectangle à coins arrondis 16">
                <a:extLst>
                  <a:ext uri="{FF2B5EF4-FFF2-40B4-BE49-F238E27FC236}">
                    <a16:creationId xmlns:a16="http://schemas.microsoft.com/office/drawing/2014/main" id="{8A3A245E-2E88-44A9-92B3-BA7387A8CC76}"/>
                  </a:ext>
                </a:extLst>
              </p:cNvPr>
              <p:cNvSpPr/>
              <p:nvPr/>
            </p:nvSpPr>
            <p:spPr bwMode="auto">
              <a:xfrm>
                <a:off x="9354223" y="208843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Semantics </a:t>
                </a:r>
              </a:p>
            </p:txBody>
          </p:sp>
          <p:sp>
            <p:nvSpPr>
              <p:cNvPr id="53" name="Rectangle à coins arrondis 16">
                <a:extLst>
                  <a:ext uri="{FF2B5EF4-FFF2-40B4-BE49-F238E27FC236}">
                    <a16:creationId xmlns:a16="http://schemas.microsoft.com/office/drawing/2014/main" id="{34BF0EA2-3539-4C38-8CF3-FC046AF82D57}"/>
                  </a:ext>
                </a:extLst>
              </p:cNvPr>
              <p:cNvSpPr/>
              <p:nvPr/>
            </p:nvSpPr>
            <p:spPr bwMode="auto">
              <a:xfrm>
                <a:off x="3100048" y="4597663"/>
                <a:ext cx="1582797" cy="1046967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Transaction Management </a:t>
                </a:r>
              </a:p>
            </p:txBody>
          </p:sp>
          <p:sp>
            <p:nvSpPr>
              <p:cNvPr id="54" name="TextBox 23">
                <a:extLst>
                  <a:ext uri="{FF2B5EF4-FFF2-40B4-BE49-F238E27FC236}">
                    <a16:creationId xmlns:a16="http://schemas.microsoft.com/office/drawing/2014/main" id="{8847D51E-E293-44D3-9C9A-345069EE0D7D}"/>
                  </a:ext>
                </a:extLst>
              </p:cNvPr>
              <p:cNvSpPr txBox="1"/>
              <p:nvPr/>
            </p:nvSpPr>
            <p:spPr>
              <a:xfrm>
                <a:off x="1139946" y="1386336"/>
                <a:ext cx="4630296" cy="45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Common Service Entity</a:t>
                </a:r>
              </a:p>
            </p:txBody>
          </p:sp>
          <p:pic>
            <p:nvPicPr>
              <p:cNvPr id="55" name="Picture 10" descr="C:\Users\Jayeeta\AppData\Local\Microsoft\Windows\INetCache\Content.Word\oneM2M Logo_HighRes.png">
                <a:extLst>
                  <a:ext uri="{FF2B5EF4-FFF2-40B4-BE49-F238E27FC236}">
                    <a16:creationId xmlns:a16="http://schemas.microsoft.com/office/drawing/2014/main" id="{794A61A6-8849-44EB-AE0C-87DE0C253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912" y="1404157"/>
                <a:ext cx="707035" cy="442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Group 17">
              <a:extLst>
                <a:ext uri="{FF2B5EF4-FFF2-40B4-BE49-F238E27FC236}">
                  <a16:creationId xmlns:a16="http://schemas.microsoft.com/office/drawing/2014/main" id="{84111E2D-ADFD-457E-9641-C18BD451D914}"/>
                </a:ext>
              </a:extLst>
            </p:cNvPr>
            <p:cNvGrpSpPr/>
            <p:nvPr/>
          </p:nvGrpSpPr>
          <p:grpSpPr>
            <a:xfrm>
              <a:off x="5281963" y="4747169"/>
              <a:ext cx="4482177" cy="1010025"/>
              <a:chOff x="5281963" y="4747169"/>
              <a:chExt cx="4482177" cy="1010025"/>
            </a:xfrm>
          </p:grpSpPr>
          <p:sp>
            <p:nvSpPr>
              <p:cNvPr id="36" name="Rectangle à coins arrondis 16">
                <a:extLst>
                  <a:ext uri="{FF2B5EF4-FFF2-40B4-BE49-F238E27FC236}">
                    <a16:creationId xmlns:a16="http://schemas.microsoft.com/office/drawing/2014/main" id="{57F63814-E99D-41DB-B63C-EF419406E81F}"/>
                  </a:ext>
                </a:extLst>
              </p:cNvPr>
              <p:cNvSpPr/>
              <p:nvPr/>
            </p:nvSpPr>
            <p:spPr bwMode="auto">
              <a:xfrm>
                <a:off x="5281963" y="4747171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Time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  <p:sp>
            <p:nvSpPr>
              <p:cNvPr id="37" name="Rectangle à coins arrondis 16">
                <a:extLst>
                  <a:ext uri="{FF2B5EF4-FFF2-40B4-BE49-F238E27FC236}">
                    <a16:creationId xmlns:a16="http://schemas.microsoft.com/office/drawing/2014/main" id="{C97BE309-B05B-470B-AF39-61C2D5428600}"/>
                  </a:ext>
                </a:extLst>
              </p:cNvPr>
              <p:cNvSpPr/>
              <p:nvPr/>
            </p:nvSpPr>
            <p:spPr bwMode="auto">
              <a:xfrm>
                <a:off x="6839517" y="4747170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Session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  <p:sp>
            <p:nvSpPr>
              <p:cNvPr id="38" name="Rectangle à coins arrondis 16">
                <a:extLst>
                  <a:ext uri="{FF2B5EF4-FFF2-40B4-BE49-F238E27FC236}">
                    <a16:creationId xmlns:a16="http://schemas.microsoft.com/office/drawing/2014/main" id="{1831D3E4-0142-4DDA-94B2-3C9241C496E9}"/>
                  </a:ext>
                </a:extLst>
              </p:cNvPr>
              <p:cNvSpPr/>
              <p:nvPr/>
            </p:nvSpPr>
            <p:spPr bwMode="auto">
              <a:xfrm>
                <a:off x="8397071" y="4747169"/>
                <a:ext cx="1367069" cy="1010023"/>
              </a:xfrm>
              <a:prstGeom prst="roundRect">
                <a:avLst/>
              </a:prstGeom>
              <a:solidFill>
                <a:srgbClr val="B40000"/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0" h="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Process </a:t>
                </a:r>
              </a:p>
              <a:p>
                <a:pPr algn="ctr"/>
                <a:r>
                  <a:rPr lang="en-US" sz="1050" b="1" dirty="0">
                    <a:solidFill>
                      <a:prstClr val="white"/>
                    </a:solidFill>
                    <a:latin typeface="Arial" panose="020B0604020202020204"/>
                  </a:rPr>
                  <a:t>Management </a:t>
                </a:r>
              </a:p>
            </p:txBody>
          </p:sp>
        </p:grp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F4B8F1DA-23EC-4003-A56E-2AECB1FAE734}"/>
              </a:ext>
            </a:extLst>
          </p:cNvPr>
          <p:cNvSpPr/>
          <p:nvPr/>
        </p:nvSpPr>
        <p:spPr>
          <a:xfrm>
            <a:off x="3110933" y="2001466"/>
            <a:ext cx="515159" cy="288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03C1F769-C93C-4FAF-8778-D2C0CCC9A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402" y="1893315"/>
            <a:ext cx="777382" cy="5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989B-2523-41F6-B6D4-8540C8B7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2" y="0"/>
            <a:ext cx="10528737" cy="1173570"/>
          </a:xfrm>
        </p:spPr>
        <p:txBody>
          <a:bodyPr>
            <a:noAutofit/>
          </a:bodyPr>
          <a:lstStyle/>
          <a:p>
            <a:r>
              <a:rPr lang="en-US" sz="4000" dirty="0"/>
              <a:t>oneM2M is an End-to-End IoT Technology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9484-F6CD-49EB-A380-8A44EB504863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30C2B359-5842-464B-8BF5-3A29255872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95488" y="4442880"/>
            <a:ext cx="5250" cy="999071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F4FA5EB-7BCF-4D16-A8BC-5910623E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29" y="3582837"/>
            <a:ext cx="13573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5141B-9500-4A8C-8F74-A3B1835BE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484370"/>
            <a:ext cx="11731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26">
            <a:extLst>
              <a:ext uri="{FF2B5EF4-FFF2-40B4-BE49-F238E27FC236}">
                <a16:creationId xmlns:a16="http://schemas.microsoft.com/office/drawing/2014/main" id="{013BFCC8-DC02-4B24-ADA6-15F49C5FE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75369" y="4456113"/>
            <a:ext cx="5250" cy="999071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F6AA828-3847-4B67-80C4-153F8B117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685926"/>
            <a:ext cx="571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1141D-B51B-4301-B1AA-1DB7768BE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690688"/>
            <a:ext cx="863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56A2F-A8FE-41B3-8029-E79CFD8E07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98626"/>
            <a:ext cx="6127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AB5F90-2C90-48EB-8F3E-9BFA21620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52588"/>
            <a:ext cx="9318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8AA9D7-4A1B-4578-BCB8-C5A10F709C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776413"/>
            <a:ext cx="73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00701-40E4-4FDF-B39E-0573764D91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695451"/>
            <a:ext cx="8620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uppieren 44"/>
          <p:cNvGrpSpPr/>
          <p:nvPr/>
        </p:nvGrpSpPr>
        <p:grpSpPr>
          <a:xfrm>
            <a:off x="3162138" y="4326168"/>
            <a:ext cx="1066036" cy="430212"/>
            <a:chOff x="3162138" y="4326168"/>
            <a:chExt cx="1066036" cy="430212"/>
          </a:xfrm>
        </p:grpSpPr>
        <p:sp>
          <p:nvSpPr>
            <p:cNvPr id="16" name="Rounded Rectangle 23">
              <a:extLst>
                <a:ext uri="{FF2B5EF4-FFF2-40B4-BE49-F238E27FC236}">
                  <a16:creationId xmlns:a16="http://schemas.microsoft.com/office/drawing/2014/main" id="{F6F85A73-92E3-4842-8850-9E3B158E4F87}"/>
                </a:ext>
              </a:extLst>
            </p:cNvPr>
            <p:cNvSpPr/>
            <p:nvPr/>
          </p:nvSpPr>
          <p:spPr bwMode="auto">
            <a:xfrm>
              <a:off x="3162138" y="4326168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7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6B9DB278-737A-42A7-8DB0-A1BAE536F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547" y="4327607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uppieren 46"/>
          <p:cNvGrpSpPr/>
          <p:nvPr/>
        </p:nvGrpSpPr>
        <p:grpSpPr>
          <a:xfrm>
            <a:off x="5239899" y="4354777"/>
            <a:ext cx="1167437" cy="555923"/>
            <a:chOff x="5239899" y="4354777"/>
            <a:chExt cx="1167437" cy="555923"/>
          </a:xfrm>
        </p:grpSpPr>
        <p:sp>
          <p:nvSpPr>
            <p:cNvPr id="7" name="Rounded Rectangle 23">
              <a:extLst>
                <a:ext uri="{FF2B5EF4-FFF2-40B4-BE49-F238E27FC236}">
                  <a16:creationId xmlns:a16="http://schemas.microsoft.com/office/drawing/2014/main" id="{9D53C2D9-CEB1-4F0A-AD3D-1576D9F12710}"/>
                </a:ext>
              </a:extLst>
            </p:cNvPr>
            <p:cNvSpPr/>
            <p:nvPr/>
          </p:nvSpPr>
          <p:spPr bwMode="auto">
            <a:xfrm>
              <a:off x="5341300" y="4354777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8" name="Rounded Rectangle 23">
              <a:extLst>
                <a:ext uri="{FF2B5EF4-FFF2-40B4-BE49-F238E27FC236}">
                  <a16:creationId xmlns:a16="http://schemas.microsoft.com/office/drawing/2014/main" id="{40D2C7D8-4297-452A-ACCF-1C341555F8DC}"/>
                </a:ext>
              </a:extLst>
            </p:cNvPr>
            <p:cNvSpPr/>
            <p:nvPr/>
          </p:nvSpPr>
          <p:spPr bwMode="auto">
            <a:xfrm>
              <a:off x="5287991" y="4421723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id="{1D513C83-C36F-4050-81E4-469A4B7ED7E4}"/>
                </a:ext>
              </a:extLst>
            </p:cNvPr>
            <p:cNvSpPr/>
            <p:nvPr/>
          </p:nvSpPr>
          <p:spPr bwMode="auto">
            <a:xfrm>
              <a:off x="5239899" y="4480488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19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9918FE4D-74BE-4B00-8123-1E28FDEDC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257" y="4501636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CCCD8CCF-9513-443E-A835-FCACE11F2E9A}"/>
              </a:ext>
            </a:extLst>
          </p:cNvPr>
          <p:cNvGrpSpPr>
            <a:grpSpLocks/>
          </p:cNvGrpSpPr>
          <p:nvPr/>
        </p:nvGrpSpPr>
        <p:grpSpPr bwMode="auto">
          <a:xfrm>
            <a:off x="995184" y="2603701"/>
            <a:ext cx="6616879" cy="2905195"/>
            <a:chOff x="1672829" y="1404528"/>
            <a:chExt cx="7658308" cy="3414914"/>
          </a:xfrm>
        </p:grpSpPr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id="{AB3CFD06-9610-4DA5-8A9B-A19D728FD2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2829" y="1404528"/>
              <a:ext cx="6822051" cy="1475511"/>
              <a:chOff x="1672829" y="1404528"/>
              <a:chExt cx="6822051" cy="1475511"/>
            </a:xfrm>
          </p:grpSpPr>
          <p:cxnSp>
            <p:nvCxnSpPr>
              <p:cNvPr id="24" name="Straight Connector 26">
                <a:extLst>
                  <a:ext uri="{FF2B5EF4-FFF2-40B4-BE49-F238E27FC236}">
                    <a16:creationId xmlns:a16="http://schemas.microsoft.com/office/drawing/2014/main" id="{67F3AFF8-C503-42FA-8DEB-22E710416DD1}"/>
                  </a:ext>
                </a:extLst>
              </p:cNvPr>
              <p:cNvCxnSpPr>
                <a:cxnSpLocks noChangeShapeType="1"/>
                <a:endCxn id="5" idx="0"/>
              </p:cNvCxnSpPr>
              <p:nvPr/>
            </p:nvCxnSpPr>
            <p:spPr bwMode="auto">
              <a:xfrm flipH="1">
                <a:off x="4797552" y="1517298"/>
                <a:ext cx="2840" cy="1038157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3BDABBD-0F80-4C39-A429-0E88C9DB27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233620" y="1422782"/>
                <a:ext cx="0" cy="994428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7">
                <a:extLst>
                  <a:ext uri="{FF2B5EF4-FFF2-40B4-BE49-F238E27FC236}">
                    <a16:creationId xmlns:a16="http://schemas.microsoft.com/office/drawing/2014/main" id="{F1F39D9A-4969-434E-89D0-DC2137BF66A8}"/>
                  </a:ext>
                </a:extLst>
              </p:cNvPr>
              <p:cNvCxnSpPr>
                <a:cxnSpLocks noChangeShapeType="1"/>
                <a:stCxn id="44" idx="1"/>
              </p:cNvCxnSpPr>
              <p:nvPr/>
            </p:nvCxnSpPr>
            <p:spPr bwMode="auto">
              <a:xfrm>
                <a:off x="3529977" y="1430515"/>
                <a:ext cx="1038111" cy="1307883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8">
                <a:extLst>
                  <a:ext uri="{FF2B5EF4-FFF2-40B4-BE49-F238E27FC236}">
                    <a16:creationId xmlns:a16="http://schemas.microsoft.com/office/drawing/2014/main" id="{87210169-3961-4566-AA37-0ED64D150C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22162" y="1423071"/>
                <a:ext cx="1798691" cy="1456968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9">
                <a:extLst>
                  <a:ext uri="{FF2B5EF4-FFF2-40B4-BE49-F238E27FC236}">
                    <a16:creationId xmlns:a16="http://schemas.microsoft.com/office/drawing/2014/main" id="{4347D163-CA47-41A8-B4AF-3A8BBCB8B95B}"/>
                  </a:ext>
                </a:extLst>
              </p:cNvPr>
              <p:cNvCxnSpPr>
                <a:cxnSpLocks noChangeShapeType="1"/>
                <a:stCxn id="38" idx="1"/>
              </p:cNvCxnSpPr>
              <p:nvPr/>
            </p:nvCxnSpPr>
            <p:spPr bwMode="auto">
              <a:xfrm>
                <a:off x="1672829" y="1404528"/>
                <a:ext cx="2460408" cy="1402579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30">
                <a:extLst>
                  <a:ext uri="{FF2B5EF4-FFF2-40B4-BE49-F238E27FC236}">
                    <a16:creationId xmlns:a16="http://schemas.microsoft.com/office/drawing/2014/main" id="{23F2C96A-F8F4-4121-839C-DB2D5D97334D}"/>
                  </a:ext>
                </a:extLst>
              </p:cNvPr>
              <p:cNvCxnSpPr>
                <a:cxnSpLocks noChangeShapeType="1"/>
                <a:stCxn id="35" idx="2"/>
              </p:cNvCxnSpPr>
              <p:nvPr/>
            </p:nvCxnSpPr>
            <p:spPr bwMode="auto">
              <a:xfrm flipH="1">
                <a:off x="7795855" y="1537045"/>
                <a:ext cx="699025" cy="980317"/>
              </a:xfrm>
              <a:prstGeom prst="line">
                <a:avLst/>
              </a:prstGeom>
              <a:noFill/>
              <a:ln w="38100" algn="ctr">
                <a:solidFill>
                  <a:srgbClr val="B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2" name="Straight Connector 12">
              <a:extLst>
                <a:ext uri="{FF2B5EF4-FFF2-40B4-BE49-F238E27FC236}">
                  <a16:creationId xmlns:a16="http://schemas.microsoft.com/office/drawing/2014/main" id="{D8A2BCD8-C6D1-4F04-96CE-28CB4A9ED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09051" y="3344067"/>
              <a:ext cx="1193929" cy="0"/>
            </a:xfrm>
            <a:prstGeom prst="line">
              <a:avLst/>
            </a:prstGeom>
            <a:noFill/>
            <a:ln w="38100" algn="ctr">
              <a:solidFill>
                <a:srgbClr val="B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le 58">
              <a:extLst>
                <a:ext uri="{FF2B5EF4-FFF2-40B4-BE49-F238E27FC236}">
                  <a16:creationId xmlns:a16="http://schemas.microsoft.com/office/drawing/2014/main" id="{B6CFB41C-9DF7-4B31-AF38-FEF9C26F8273}"/>
                </a:ext>
              </a:extLst>
            </p:cNvPr>
            <p:cNvSpPr/>
            <p:nvPr/>
          </p:nvSpPr>
          <p:spPr bwMode="auto">
            <a:xfrm>
              <a:off x="2108489" y="4313750"/>
              <a:ext cx="7222648" cy="505692"/>
            </a:xfrm>
            <a:prstGeom prst="roundRect">
              <a:avLst/>
            </a:prstGeom>
            <a:solidFill>
              <a:srgbClr val="A0A0A3"/>
            </a:solidFill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charset="0"/>
                </a:rPr>
                <a:t>Communication Network(s)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DF1BD6-EF73-4C7C-9F21-A8AE3BBE1281}"/>
              </a:ext>
            </a:extLst>
          </p:cNvPr>
          <p:cNvGrpSpPr/>
          <p:nvPr/>
        </p:nvGrpSpPr>
        <p:grpSpPr>
          <a:xfrm>
            <a:off x="5319716" y="2725373"/>
            <a:ext cx="1066036" cy="430212"/>
            <a:chOff x="5319716" y="3063273"/>
            <a:chExt cx="1066036" cy="430212"/>
          </a:xfrm>
        </p:grpSpPr>
        <p:sp>
          <p:nvSpPr>
            <p:cNvPr id="31" name="Rounded Rectangle 23">
              <a:extLst>
                <a:ext uri="{FF2B5EF4-FFF2-40B4-BE49-F238E27FC236}">
                  <a16:creationId xmlns:a16="http://schemas.microsoft.com/office/drawing/2014/main" id="{DFFFDDC4-EB59-41C2-876C-5035B59DA2FF}"/>
                </a:ext>
              </a:extLst>
            </p:cNvPr>
            <p:cNvSpPr/>
            <p:nvPr/>
          </p:nvSpPr>
          <p:spPr bwMode="auto">
            <a:xfrm>
              <a:off x="5319716" y="3063273"/>
              <a:ext cx="1066036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Service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2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7DF0074A-9A9D-40AA-AEC9-0594BE02C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841" y="3088808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AB065C-C21F-42AA-83BB-4E89F4E44311}"/>
              </a:ext>
            </a:extLst>
          </p:cNvPr>
          <p:cNvGrpSpPr/>
          <p:nvPr/>
        </p:nvGrpSpPr>
        <p:grpSpPr>
          <a:xfrm>
            <a:off x="6569645" y="2490280"/>
            <a:ext cx="639763" cy="430212"/>
            <a:chOff x="6569645" y="2588031"/>
            <a:chExt cx="639763" cy="430212"/>
          </a:xfrm>
        </p:grpSpPr>
        <p:sp>
          <p:nvSpPr>
            <p:cNvPr id="34" name="Rounded Rectangle 87">
              <a:extLst>
                <a:ext uri="{FF2B5EF4-FFF2-40B4-BE49-F238E27FC236}">
                  <a16:creationId xmlns:a16="http://schemas.microsoft.com/office/drawing/2014/main" id="{79C70BD4-2C9A-43C3-AEEE-72D7F088C2F2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35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68C13876-6F3F-41A4-AF22-6FF6EFCFA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EFA5-CD59-4EAC-AE31-98856985F91A}"/>
              </a:ext>
            </a:extLst>
          </p:cNvPr>
          <p:cNvGrpSpPr/>
          <p:nvPr/>
        </p:nvGrpSpPr>
        <p:grpSpPr>
          <a:xfrm>
            <a:off x="859196" y="2487924"/>
            <a:ext cx="639763" cy="430212"/>
            <a:chOff x="6569645" y="2588031"/>
            <a:chExt cx="639763" cy="430212"/>
          </a:xfrm>
        </p:grpSpPr>
        <p:sp>
          <p:nvSpPr>
            <p:cNvPr id="37" name="Rounded Rectangle 87">
              <a:extLst>
                <a:ext uri="{FF2B5EF4-FFF2-40B4-BE49-F238E27FC236}">
                  <a16:creationId xmlns:a16="http://schemas.microsoft.com/office/drawing/2014/main" id="{4EEB62AF-C49F-4072-87C4-2EECBE7FF4C9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38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FCF54DA4-72CE-449B-8EA9-63047F632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474F02-91D4-4E7C-8389-EB5E1721EDF1}"/>
              </a:ext>
            </a:extLst>
          </p:cNvPr>
          <p:cNvGrpSpPr/>
          <p:nvPr/>
        </p:nvGrpSpPr>
        <p:grpSpPr>
          <a:xfrm>
            <a:off x="1665574" y="2498976"/>
            <a:ext cx="639763" cy="430212"/>
            <a:chOff x="6569645" y="2588031"/>
            <a:chExt cx="639763" cy="430212"/>
          </a:xfrm>
        </p:grpSpPr>
        <p:sp>
          <p:nvSpPr>
            <p:cNvPr id="40" name="Rounded Rectangle 87">
              <a:extLst>
                <a:ext uri="{FF2B5EF4-FFF2-40B4-BE49-F238E27FC236}">
                  <a16:creationId xmlns:a16="http://schemas.microsoft.com/office/drawing/2014/main" id="{1A1ED687-9A6F-4383-846D-A0C55DDA39CF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41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52D98C6C-F2E5-45A2-9BF0-F1D065044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84C830-44AD-4647-92FF-05F8677FD9EA}"/>
              </a:ext>
            </a:extLst>
          </p:cNvPr>
          <p:cNvGrpSpPr/>
          <p:nvPr/>
        </p:nvGrpSpPr>
        <p:grpSpPr>
          <a:xfrm>
            <a:off x="2463796" y="2510028"/>
            <a:ext cx="639763" cy="430212"/>
            <a:chOff x="6569645" y="2588031"/>
            <a:chExt cx="639763" cy="430212"/>
          </a:xfrm>
        </p:grpSpPr>
        <p:sp>
          <p:nvSpPr>
            <p:cNvPr id="43" name="Rounded Rectangle 87">
              <a:extLst>
                <a:ext uri="{FF2B5EF4-FFF2-40B4-BE49-F238E27FC236}">
                  <a16:creationId xmlns:a16="http://schemas.microsoft.com/office/drawing/2014/main" id="{AAC7FB9D-6E9F-4F4D-8E5B-C7BE3407157D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44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8771577B-119E-4F5C-9AE8-53EAAB4A8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ounded Rectangle 87">
            <a:extLst>
              <a:ext uri="{FF2B5EF4-FFF2-40B4-BE49-F238E27FC236}">
                <a16:creationId xmlns:a16="http://schemas.microsoft.com/office/drawing/2014/main" id="{5EDE9E17-0F34-4333-AF45-F078495F7606}"/>
              </a:ext>
            </a:extLst>
          </p:cNvPr>
          <p:cNvSpPr/>
          <p:nvPr/>
        </p:nvSpPr>
        <p:spPr bwMode="auto">
          <a:xfrm>
            <a:off x="3377559" y="2473480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B9D08E-C15F-4A72-91E7-4A0A2DD76546}"/>
              </a:ext>
            </a:extLst>
          </p:cNvPr>
          <p:cNvGrpSpPr/>
          <p:nvPr/>
        </p:nvGrpSpPr>
        <p:grpSpPr>
          <a:xfrm>
            <a:off x="5509138" y="2301303"/>
            <a:ext cx="639763" cy="430212"/>
            <a:chOff x="6569645" y="2588031"/>
            <a:chExt cx="639763" cy="430212"/>
          </a:xfrm>
        </p:grpSpPr>
        <p:sp>
          <p:nvSpPr>
            <p:cNvPr id="49" name="Rounded Rectangle 87">
              <a:extLst>
                <a:ext uri="{FF2B5EF4-FFF2-40B4-BE49-F238E27FC236}">
                  <a16:creationId xmlns:a16="http://schemas.microsoft.com/office/drawing/2014/main" id="{304F35BD-8C5E-40A0-B452-6FC2001472AA}"/>
                </a:ext>
              </a:extLst>
            </p:cNvPr>
            <p:cNvSpPr/>
            <p:nvPr/>
          </p:nvSpPr>
          <p:spPr bwMode="auto">
            <a:xfrm>
              <a:off x="6569645" y="2588031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App</a:t>
              </a:r>
            </a:p>
          </p:txBody>
        </p:sp>
        <p:pic>
          <p:nvPicPr>
            <p:cNvPr id="50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12684407-D423-4E49-A835-CE5BE10FA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33" y="2593434"/>
              <a:ext cx="367786" cy="22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9983F30-FB42-4ACB-BFA2-22B24F47C7B4}"/>
              </a:ext>
            </a:extLst>
          </p:cNvPr>
          <p:cNvSpPr/>
          <p:nvPr/>
        </p:nvSpPr>
        <p:spPr>
          <a:xfrm>
            <a:off x="7493494" y="2171176"/>
            <a:ext cx="47986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 software framework with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flexible deployment options</a:t>
            </a:r>
          </a:p>
          <a:p>
            <a:pP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Cloud / Enterprise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Gateway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Edge Device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IoT User Devices</a:t>
            </a:r>
          </a:p>
        </p:txBody>
      </p:sp>
    </p:spTree>
    <p:extLst>
      <p:ext uri="{BB962C8B-B14F-4D97-AF65-F5344CB8AC3E}">
        <p14:creationId xmlns:p14="http://schemas.microsoft.com/office/powerpoint/2010/main" val="6271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9FB6-C9C9-40B0-9B9C-539AC68A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15029" cy="1173570"/>
          </a:xfrm>
        </p:spPr>
        <p:txBody>
          <a:bodyPr>
            <a:noAutofit/>
          </a:bodyPr>
          <a:lstStyle/>
          <a:p>
            <a:r>
              <a:rPr lang="en-GB" sz="3600" dirty="0"/>
              <a:t>oneM2M links distributed components and technologies in end-to-end IoT systems</a:t>
            </a:r>
          </a:p>
        </p:txBody>
      </p:sp>
      <p:pic>
        <p:nvPicPr>
          <p:cNvPr id="3" name="Graphic 12" descr="Internet Of Things">
            <a:extLst>
              <a:ext uri="{FF2B5EF4-FFF2-40B4-BE49-F238E27FC236}">
                <a16:creationId xmlns:a16="http://schemas.microsoft.com/office/drawing/2014/main" id="{6D498239-4336-444F-9FEF-9DE098CAC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4414" y="2686745"/>
            <a:ext cx="1428054" cy="1428054"/>
          </a:xfrm>
          <a:prstGeom prst="rect">
            <a:avLst/>
          </a:prstGeom>
        </p:spPr>
      </p:pic>
      <p:pic>
        <p:nvPicPr>
          <p:cNvPr id="5" name="Graphic 20" descr="Database">
            <a:extLst>
              <a:ext uri="{FF2B5EF4-FFF2-40B4-BE49-F238E27FC236}">
                <a16:creationId xmlns:a16="http://schemas.microsoft.com/office/drawing/2014/main" id="{3C90D3A7-3762-4614-B161-239E3F0E1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468" y="514669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3B58E4-41BC-4AD4-83DB-3187C58E7AC6}"/>
              </a:ext>
            </a:extLst>
          </p:cNvPr>
          <p:cNvSpPr txBox="1"/>
          <p:nvPr/>
        </p:nvSpPr>
        <p:spPr>
          <a:xfrm>
            <a:off x="7564495" y="5997308"/>
            <a:ext cx="145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Municipality Data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3DD9838-0975-46B7-906B-F4EAEE21B8CE}"/>
              </a:ext>
            </a:extLst>
          </p:cNvPr>
          <p:cNvCxnSpPr>
            <a:cxnSpLocks/>
            <a:stCxn id="5" idx="1"/>
            <a:endCxn id="3" idx="2"/>
          </p:cNvCxnSpPr>
          <p:nvPr/>
        </p:nvCxnSpPr>
        <p:spPr>
          <a:xfrm rot="10800000">
            <a:off x="7098442" y="4114800"/>
            <a:ext cx="714027" cy="1489097"/>
          </a:xfrm>
          <a:prstGeom prst="bentConnector2">
            <a:avLst/>
          </a:prstGeom>
          <a:ln w="28575">
            <a:solidFill>
              <a:srgbClr val="B4202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249365-61C5-4B50-8158-B9B79A5E0A4A}"/>
              </a:ext>
            </a:extLst>
          </p:cNvPr>
          <p:cNvSpPr txBox="1"/>
          <p:nvPr/>
        </p:nvSpPr>
        <p:spPr>
          <a:xfrm>
            <a:off x="7589310" y="257282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B42025"/>
                </a:solidFill>
              </a:rPr>
              <a:t>Cloud </a:t>
            </a:r>
            <a:br>
              <a:rPr lang="en-GB" sz="1600" b="1" dirty="0">
                <a:solidFill>
                  <a:srgbClr val="B42025"/>
                </a:solidFill>
              </a:rPr>
            </a:br>
            <a:r>
              <a:rPr lang="en-GB" sz="1600" b="1" dirty="0">
                <a:solidFill>
                  <a:srgbClr val="B42025"/>
                </a:solidFill>
              </a:rPr>
              <a:t>IoT Platform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A31306-3C8E-4911-B420-0FB567EAA67F}"/>
              </a:ext>
            </a:extLst>
          </p:cNvPr>
          <p:cNvGrpSpPr/>
          <p:nvPr/>
        </p:nvGrpSpPr>
        <p:grpSpPr>
          <a:xfrm>
            <a:off x="7441340" y="5046109"/>
            <a:ext cx="639763" cy="430212"/>
            <a:chOff x="1062884" y="5146616"/>
            <a:chExt cx="639763" cy="430212"/>
          </a:xfrm>
          <a:solidFill>
            <a:schemeClr val="bg1"/>
          </a:solidFill>
        </p:grpSpPr>
        <p:sp>
          <p:nvSpPr>
            <p:cNvPr id="50" name="Rounded Rectangle 87">
              <a:extLst>
                <a:ext uri="{FF2B5EF4-FFF2-40B4-BE49-F238E27FC236}">
                  <a16:creationId xmlns:a16="http://schemas.microsoft.com/office/drawing/2014/main" id="{03645D64-C8D2-41C8-ACA4-30C71B1CBE82}"/>
                </a:ext>
              </a:extLst>
            </p:cNvPr>
            <p:cNvSpPr/>
            <p:nvPr/>
          </p:nvSpPr>
          <p:spPr bwMode="auto">
            <a:xfrm>
              <a:off x="1062884" y="5146616"/>
              <a:ext cx="639763" cy="430212"/>
            </a:xfrm>
            <a:prstGeom prst="roundRect">
              <a:avLst/>
            </a:prstGeom>
            <a:grpFill/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51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454C549F-00F3-4D30-99A3-142E1CD80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66" y="5201702"/>
              <a:ext cx="533198" cy="320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8B54F1-6E6D-49A1-ABD0-7320F822BC7D}"/>
              </a:ext>
            </a:extLst>
          </p:cNvPr>
          <p:cNvGrpSpPr/>
          <p:nvPr/>
        </p:nvGrpSpPr>
        <p:grpSpPr>
          <a:xfrm>
            <a:off x="232265" y="1526409"/>
            <a:ext cx="11550839" cy="1874363"/>
            <a:chOff x="232265" y="1526409"/>
            <a:chExt cx="11550839" cy="1874363"/>
          </a:xfrm>
        </p:grpSpPr>
        <p:pic>
          <p:nvPicPr>
            <p:cNvPr id="9" name="Graphic 18" descr="Hold Gesture">
              <a:extLst>
                <a:ext uri="{FF2B5EF4-FFF2-40B4-BE49-F238E27FC236}">
                  <a16:creationId xmlns:a16="http://schemas.microsoft.com/office/drawing/2014/main" id="{9C91631B-EECE-4465-A8FD-86BB1E11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73788" y="1962926"/>
              <a:ext cx="548640" cy="5486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B8A3115-2E64-4486-A1B9-405C51B66474}"/>
                </a:ext>
              </a:extLst>
            </p:cNvPr>
            <p:cNvGrpSpPr/>
            <p:nvPr/>
          </p:nvGrpSpPr>
          <p:grpSpPr>
            <a:xfrm>
              <a:off x="232265" y="1526409"/>
              <a:ext cx="11550839" cy="1874363"/>
              <a:chOff x="232265" y="1526409"/>
              <a:chExt cx="11550839" cy="1874363"/>
            </a:xfrm>
          </p:grpSpPr>
          <p:pic>
            <p:nvPicPr>
              <p:cNvPr id="4" name="Graphic 16" descr="Streetlight">
                <a:extLst>
                  <a:ext uri="{FF2B5EF4-FFF2-40B4-BE49-F238E27FC236}">
                    <a16:creationId xmlns:a16="http://schemas.microsoft.com/office/drawing/2014/main" id="{D59CC7EC-1D0D-4850-A820-E732E93E1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07397" y="1749455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6" name="Graphic 16" descr="Streetlight">
                <a:extLst>
                  <a:ext uri="{FF2B5EF4-FFF2-40B4-BE49-F238E27FC236}">
                    <a16:creationId xmlns:a16="http://schemas.microsoft.com/office/drawing/2014/main" id="{A60AD1BC-E444-45B8-80F2-91523183D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558274" y="1749455"/>
                <a:ext cx="640080" cy="640080"/>
              </a:xfrm>
              <a:prstGeom prst="rect">
                <a:avLst/>
              </a:prstGeom>
            </p:spPr>
          </p:pic>
          <p:pic>
            <p:nvPicPr>
              <p:cNvPr id="10" name="Graphic 10" descr="Monitor">
                <a:extLst>
                  <a:ext uri="{FF2B5EF4-FFF2-40B4-BE49-F238E27FC236}">
                    <a16:creationId xmlns:a16="http://schemas.microsoft.com/office/drawing/2014/main" id="{6F7FE6FE-31C7-459A-8E24-37B44D01A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385562" y="182879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6" descr="Streetlight">
                <a:extLst>
                  <a:ext uri="{FF2B5EF4-FFF2-40B4-BE49-F238E27FC236}">
                    <a16:creationId xmlns:a16="http://schemas.microsoft.com/office/drawing/2014/main" id="{45B986A0-3A0B-4142-85F4-86C459509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609150" y="1749455"/>
                <a:ext cx="640080" cy="640080"/>
              </a:xfrm>
              <a:prstGeom prst="rect">
                <a:avLst/>
              </a:prstGeom>
            </p:spPr>
          </p:pic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25B4D49E-0524-436F-B5E2-370A9E34E1F2}"/>
                  </a:ext>
                </a:extLst>
              </p:cNvPr>
              <p:cNvCxnSpPr>
                <a:cxnSpLocks/>
                <a:stCxn id="19" idx="0"/>
                <a:endCxn id="4" idx="3"/>
              </p:cNvCxnSpPr>
              <p:nvPr/>
            </p:nvCxnSpPr>
            <p:spPr>
              <a:xfrm rot="16200000" flipV="1">
                <a:off x="2331896" y="885077"/>
                <a:ext cx="232847" cy="2601683"/>
              </a:xfrm>
              <a:prstGeom prst="bentConnector2">
                <a:avLst/>
              </a:prstGeom>
              <a:ln w="28575">
                <a:solidFill>
                  <a:srgbClr val="B42025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33AAB44B-467B-4302-A4B3-DD3AAEAAAC1F}"/>
                  </a:ext>
                </a:extLst>
              </p:cNvPr>
              <p:cNvCxnSpPr>
                <a:cxnSpLocks/>
                <a:stCxn id="10" idx="2"/>
                <a:endCxn id="3" idx="3"/>
              </p:cNvCxnSpPr>
              <p:nvPr/>
            </p:nvCxnSpPr>
            <p:spPr>
              <a:xfrm rot="5400000">
                <a:off x="8498829" y="2056838"/>
                <a:ext cx="657573" cy="2030294"/>
              </a:xfrm>
              <a:prstGeom prst="bentConnector2">
                <a:avLst/>
              </a:prstGeom>
              <a:ln w="28575">
                <a:solidFill>
                  <a:srgbClr val="B42025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5E73B042-67DA-4215-B035-4BB3B731E28C}"/>
                  </a:ext>
                </a:extLst>
              </p:cNvPr>
              <p:cNvCxnSpPr>
                <a:cxnSpLocks/>
                <a:stCxn id="9" idx="2"/>
                <a:endCxn id="3" idx="3"/>
              </p:cNvCxnSpPr>
              <p:nvPr/>
            </p:nvCxnSpPr>
            <p:spPr>
              <a:xfrm rot="5400000">
                <a:off x="8985685" y="1338349"/>
                <a:ext cx="889206" cy="3235640"/>
              </a:xfrm>
              <a:prstGeom prst="bentConnector2">
                <a:avLst/>
              </a:prstGeom>
              <a:ln w="28575">
                <a:solidFill>
                  <a:srgbClr val="B42025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4D28F6-9EC0-4CCE-806D-81251BB8B59A}"/>
                  </a:ext>
                </a:extLst>
              </p:cNvPr>
              <p:cNvSpPr txBox="1"/>
              <p:nvPr/>
            </p:nvSpPr>
            <p:spPr>
              <a:xfrm>
                <a:off x="9247574" y="1526409"/>
                <a:ext cx="11072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B42025"/>
                    </a:solidFill>
                  </a:rPr>
                  <a:t>Dashboard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6575FF-2C07-4627-854F-2C8BAFD7C55E}"/>
                  </a:ext>
                </a:extLst>
              </p:cNvPr>
              <p:cNvSpPr txBox="1"/>
              <p:nvPr/>
            </p:nvSpPr>
            <p:spPr>
              <a:xfrm>
                <a:off x="10494498" y="1526409"/>
                <a:ext cx="11072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B42025"/>
                    </a:solidFill>
                  </a:rPr>
                  <a:t>Control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0EAD52-6A1A-407A-82B7-7F357D668183}"/>
                  </a:ext>
                </a:extLst>
              </p:cNvPr>
              <p:cNvSpPr txBox="1"/>
              <p:nvPr/>
            </p:nvSpPr>
            <p:spPr>
              <a:xfrm>
                <a:off x="232265" y="2998211"/>
                <a:ext cx="2684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B42025"/>
                    </a:solidFill>
                  </a:rPr>
                  <a:t>Connected Street Lights</a:t>
                </a:r>
              </a:p>
            </p:txBody>
          </p:sp>
          <p:pic>
            <p:nvPicPr>
              <p:cNvPr id="19" name="Graphic 13" descr="Wireless router">
                <a:extLst>
                  <a:ext uri="{FF2B5EF4-FFF2-40B4-BE49-F238E27FC236}">
                    <a16:creationId xmlns:a16="http://schemas.microsoft.com/office/drawing/2014/main" id="{55D4DF8F-6556-4F78-93C4-D772F6A4F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291960" y="2302342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FFF55705-A614-46F5-94D6-FBF65E61BC57}"/>
                  </a:ext>
                </a:extLst>
              </p:cNvPr>
              <p:cNvCxnSpPr>
                <a:cxnSpLocks/>
                <a:stCxn id="3" idx="1"/>
                <a:endCxn id="19" idx="2"/>
              </p:cNvCxnSpPr>
              <p:nvPr/>
            </p:nvCxnSpPr>
            <p:spPr>
              <a:xfrm rot="10800000">
                <a:off x="3749160" y="3216742"/>
                <a:ext cx="2635254" cy="184030"/>
              </a:xfrm>
              <a:prstGeom prst="bentConnector2">
                <a:avLst/>
              </a:prstGeom>
              <a:ln w="28575">
                <a:solidFill>
                  <a:srgbClr val="B42025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9CE8AF1-6DDE-4591-A4F8-D7460A90DBF1}"/>
                  </a:ext>
                </a:extLst>
              </p:cNvPr>
              <p:cNvGrpSpPr/>
              <p:nvPr/>
            </p:nvGrpSpPr>
            <p:grpSpPr>
              <a:xfrm>
                <a:off x="11143341" y="2347684"/>
                <a:ext cx="639763" cy="430212"/>
                <a:chOff x="1596345" y="5146616"/>
                <a:chExt cx="639763" cy="430212"/>
              </a:xfrm>
              <a:solidFill>
                <a:schemeClr val="bg1"/>
              </a:solidFill>
            </p:grpSpPr>
            <p:sp>
              <p:nvSpPr>
                <p:cNvPr id="46" name="Rounded Rectangle 87">
                  <a:extLst>
                    <a:ext uri="{FF2B5EF4-FFF2-40B4-BE49-F238E27FC236}">
                      <a16:creationId xmlns:a16="http://schemas.microsoft.com/office/drawing/2014/main" id="{836FD68B-12FC-4E8E-A6D8-649EB83E4E99}"/>
                    </a:ext>
                  </a:extLst>
                </p:cNvPr>
                <p:cNvSpPr/>
                <p:nvPr/>
              </p:nvSpPr>
              <p:spPr bwMode="auto">
                <a:xfrm>
                  <a:off x="1596345" y="5146616"/>
                  <a:ext cx="639763" cy="430212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B4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bIns="0" anchor="b" anchorCtr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pic>
              <p:nvPicPr>
                <p:cNvPr id="47" name="Picture 10" descr="C:\Users\Jayeeta\AppData\Local\Microsoft\Windows\INetCache\Content.Word\oneM2M Logo_HighRes.png">
                  <a:extLst>
                    <a:ext uri="{FF2B5EF4-FFF2-40B4-BE49-F238E27FC236}">
                      <a16:creationId xmlns:a16="http://schemas.microsoft.com/office/drawing/2014/main" id="{138E48B1-81E3-42B4-ABCD-9140EF3CEE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9627" y="5201702"/>
                  <a:ext cx="533198" cy="3200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0C1D49-AD41-45F0-AA11-A29950C36B7C}"/>
                  </a:ext>
                </a:extLst>
              </p:cNvPr>
              <p:cNvGrpSpPr/>
              <p:nvPr/>
            </p:nvGrpSpPr>
            <p:grpSpPr>
              <a:xfrm>
                <a:off x="10059761" y="2347684"/>
                <a:ext cx="639763" cy="430212"/>
                <a:chOff x="1659400" y="5146616"/>
                <a:chExt cx="639763" cy="430212"/>
              </a:xfrm>
              <a:solidFill>
                <a:schemeClr val="bg1"/>
              </a:solidFill>
            </p:grpSpPr>
            <p:sp>
              <p:nvSpPr>
                <p:cNvPr id="44" name="Rounded Rectangle 87">
                  <a:extLst>
                    <a:ext uri="{FF2B5EF4-FFF2-40B4-BE49-F238E27FC236}">
                      <a16:creationId xmlns:a16="http://schemas.microsoft.com/office/drawing/2014/main" id="{35352417-C902-4507-A543-2BA141DB4B0D}"/>
                    </a:ext>
                  </a:extLst>
                </p:cNvPr>
                <p:cNvSpPr/>
                <p:nvPr/>
              </p:nvSpPr>
              <p:spPr bwMode="auto">
                <a:xfrm>
                  <a:off x="1659400" y="5146616"/>
                  <a:ext cx="639763" cy="430212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B4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bIns="0" anchor="b" anchorCtr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pic>
              <p:nvPicPr>
                <p:cNvPr id="45" name="Picture 10" descr="C:\Users\Jayeeta\AppData\Local\Microsoft\Windows\INetCache\Content.Word\oneM2M Logo_HighRes.png">
                  <a:extLst>
                    <a:ext uri="{FF2B5EF4-FFF2-40B4-BE49-F238E27FC236}">
                      <a16:creationId xmlns:a16="http://schemas.microsoft.com/office/drawing/2014/main" id="{7EBEDF10-6FAF-466F-A0C7-81615727DC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2682" y="5201702"/>
                  <a:ext cx="533198" cy="3200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8BEDEE9-2CF8-4FC0-8E98-D5BEE1185345}"/>
                  </a:ext>
                </a:extLst>
              </p:cNvPr>
              <p:cNvGrpSpPr/>
              <p:nvPr/>
            </p:nvGrpSpPr>
            <p:grpSpPr>
              <a:xfrm>
                <a:off x="2437754" y="2347684"/>
                <a:ext cx="639763" cy="430212"/>
                <a:chOff x="1062884" y="5146616"/>
                <a:chExt cx="639763" cy="430212"/>
              </a:xfrm>
              <a:solidFill>
                <a:schemeClr val="bg1"/>
              </a:solidFill>
            </p:grpSpPr>
            <p:sp>
              <p:nvSpPr>
                <p:cNvPr id="42" name="Rounded Rectangle 87">
                  <a:extLst>
                    <a:ext uri="{FF2B5EF4-FFF2-40B4-BE49-F238E27FC236}">
                      <a16:creationId xmlns:a16="http://schemas.microsoft.com/office/drawing/2014/main" id="{99C9A549-CC7E-4C7A-87D9-0F0461C93BC0}"/>
                    </a:ext>
                  </a:extLst>
                </p:cNvPr>
                <p:cNvSpPr/>
                <p:nvPr/>
              </p:nvSpPr>
              <p:spPr bwMode="auto">
                <a:xfrm>
                  <a:off x="1062884" y="5146616"/>
                  <a:ext cx="639763" cy="430212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B4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bIns="0" anchor="b" anchorCtr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pic>
              <p:nvPicPr>
                <p:cNvPr id="43" name="Picture 10" descr="C:\Users\Jayeeta\AppData\Local\Microsoft\Windows\INetCache\Content.Word\oneM2M Logo_HighRes.png">
                  <a:extLst>
                    <a:ext uri="{FF2B5EF4-FFF2-40B4-BE49-F238E27FC236}">
                      <a16:creationId xmlns:a16="http://schemas.microsoft.com/office/drawing/2014/main" id="{F92FD477-A407-4668-AA65-6282EA0879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166" y="5201702"/>
                  <a:ext cx="533198" cy="3200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49D6DAC-9EAE-4EE2-B09D-DDCCBE0B3A16}"/>
                  </a:ext>
                </a:extLst>
              </p:cNvPr>
              <p:cNvGrpSpPr/>
              <p:nvPr/>
            </p:nvGrpSpPr>
            <p:grpSpPr>
              <a:xfrm>
                <a:off x="1367505" y="2347684"/>
                <a:ext cx="639763" cy="430212"/>
                <a:chOff x="1062884" y="5146616"/>
                <a:chExt cx="639763" cy="430212"/>
              </a:xfrm>
              <a:solidFill>
                <a:schemeClr val="bg1"/>
              </a:solidFill>
            </p:grpSpPr>
            <p:sp>
              <p:nvSpPr>
                <p:cNvPr id="40" name="Rounded Rectangle 87">
                  <a:extLst>
                    <a:ext uri="{FF2B5EF4-FFF2-40B4-BE49-F238E27FC236}">
                      <a16:creationId xmlns:a16="http://schemas.microsoft.com/office/drawing/2014/main" id="{92EA8F63-97FD-4D64-BD09-85CF7F055F8D}"/>
                    </a:ext>
                  </a:extLst>
                </p:cNvPr>
                <p:cNvSpPr/>
                <p:nvPr/>
              </p:nvSpPr>
              <p:spPr bwMode="auto">
                <a:xfrm>
                  <a:off x="1062884" y="5146616"/>
                  <a:ext cx="639763" cy="430212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B4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bIns="0" anchor="b" anchorCtr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pic>
              <p:nvPicPr>
                <p:cNvPr id="41" name="Picture 10" descr="C:\Users\Jayeeta\AppData\Local\Microsoft\Windows\INetCache\Content.Word\oneM2M Logo_HighRes.png">
                  <a:extLst>
                    <a:ext uri="{FF2B5EF4-FFF2-40B4-BE49-F238E27FC236}">
                      <a16:creationId xmlns:a16="http://schemas.microsoft.com/office/drawing/2014/main" id="{D81F597A-E950-45F5-8DD0-FF5543FF95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166" y="5201702"/>
                  <a:ext cx="533198" cy="3200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361F87-4034-44C6-B072-C92C2943E33A}"/>
                  </a:ext>
                </a:extLst>
              </p:cNvPr>
              <p:cNvGrpSpPr/>
              <p:nvPr/>
            </p:nvGrpSpPr>
            <p:grpSpPr>
              <a:xfrm>
                <a:off x="355614" y="2347684"/>
                <a:ext cx="639763" cy="430212"/>
                <a:chOff x="1062884" y="5146616"/>
                <a:chExt cx="639763" cy="430212"/>
              </a:xfrm>
              <a:solidFill>
                <a:schemeClr val="bg1"/>
              </a:solidFill>
            </p:grpSpPr>
            <p:sp>
              <p:nvSpPr>
                <p:cNvPr id="38" name="Rounded Rectangle 87">
                  <a:extLst>
                    <a:ext uri="{FF2B5EF4-FFF2-40B4-BE49-F238E27FC236}">
                      <a16:creationId xmlns:a16="http://schemas.microsoft.com/office/drawing/2014/main" id="{91B0472D-B657-408A-97C5-21831D8A6DB0}"/>
                    </a:ext>
                  </a:extLst>
                </p:cNvPr>
                <p:cNvSpPr/>
                <p:nvPr/>
              </p:nvSpPr>
              <p:spPr bwMode="auto">
                <a:xfrm>
                  <a:off x="1062884" y="5146616"/>
                  <a:ext cx="639763" cy="430212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B4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bIns="0" anchor="b" anchorCtr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pic>
              <p:nvPicPr>
                <p:cNvPr id="39" name="Picture 10" descr="C:\Users\Jayeeta\AppData\Local\Microsoft\Windows\INetCache\Content.Word\oneM2M Logo_HighRes.png">
                  <a:extLst>
                    <a:ext uri="{FF2B5EF4-FFF2-40B4-BE49-F238E27FC236}">
                      <a16:creationId xmlns:a16="http://schemas.microsoft.com/office/drawing/2014/main" id="{5030113C-C10F-489C-A982-35D715F64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166" y="5201702"/>
                  <a:ext cx="533198" cy="3200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1AABAC2-50A2-44C0-8056-8C78B27F3740}"/>
                  </a:ext>
                </a:extLst>
              </p:cNvPr>
              <p:cNvGrpSpPr/>
              <p:nvPr/>
            </p:nvGrpSpPr>
            <p:grpSpPr>
              <a:xfrm>
                <a:off x="4094975" y="2655887"/>
                <a:ext cx="639763" cy="430212"/>
                <a:chOff x="1062884" y="5146616"/>
                <a:chExt cx="639763" cy="430212"/>
              </a:xfrm>
              <a:solidFill>
                <a:schemeClr val="bg1"/>
              </a:solidFill>
            </p:grpSpPr>
            <p:sp>
              <p:nvSpPr>
                <p:cNvPr id="36" name="Rounded Rectangle 87">
                  <a:extLst>
                    <a:ext uri="{FF2B5EF4-FFF2-40B4-BE49-F238E27FC236}">
                      <a16:creationId xmlns:a16="http://schemas.microsoft.com/office/drawing/2014/main" id="{E1B29BEB-0FE8-4EA3-BB57-06E2816D6A4B}"/>
                    </a:ext>
                  </a:extLst>
                </p:cNvPr>
                <p:cNvSpPr/>
                <p:nvPr/>
              </p:nvSpPr>
              <p:spPr bwMode="auto">
                <a:xfrm>
                  <a:off x="1062884" y="5146616"/>
                  <a:ext cx="639763" cy="430212"/>
                </a:xfrm>
                <a:prstGeom prst="roundRect">
                  <a:avLst/>
                </a:prstGeom>
                <a:grpFill/>
                <a:ln w="12700" cap="flat" cmpd="sng" algn="ctr">
                  <a:solidFill>
                    <a:srgbClr val="B40000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bIns="0" anchor="b" anchorCtr="0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b="1" kern="0" dirty="0">
                    <a:solidFill>
                      <a:schemeClr val="bg1">
                        <a:lumMod val="50000"/>
                      </a:schemeClr>
                    </a:solidFill>
                    <a:cs typeface="Arial" charset="0"/>
                  </a:endParaRPr>
                </a:p>
              </p:txBody>
            </p:sp>
            <p:pic>
              <p:nvPicPr>
                <p:cNvPr id="37" name="Picture 10" descr="C:\Users\Jayeeta\AppData\Local\Microsoft\Windows\INetCache\Content.Word\oneM2M Logo_HighRes.png">
                  <a:extLst>
                    <a:ext uri="{FF2B5EF4-FFF2-40B4-BE49-F238E27FC236}">
                      <a16:creationId xmlns:a16="http://schemas.microsoft.com/office/drawing/2014/main" id="{1EFA9446-1BA9-4B49-94A7-C20979C221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6166" y="5201702"/>
                  <a:ext cx="533198" cy="3200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21D3D4-C923-4D28-8F02-2C2C6F0F9DF2}"/>
              </a:ext>
            </a:extLst>
          </p:cNvPr>
          <p:cNvGrpSpPr/>
          <p:nvPr/>
        </p:nvGrpSpPr>
        <p:grpSpPr>
          <a:xfrm>
            <a:off x="5868537" y="3108290"/>
            <a:ext cx="1442697" cy="692031"/>
            <a:chOff x="5787170" y="3214970"/>
            <a:chExt cx="1442697" cy="692031"/>
          </a:xfrm>
        </p:grpSpPr>
        <p:sp>
          <p:nvSpPr>
            <p:cNvPr id="34" name="Rounded Rectangle 23">
              <a:extLst>
                <a:ext uri="{FF2B5EF4-FFF2-40B4-BE49-F238E27FC236}">
                  <a16:creationId xmlns:a16="http://schemas.microsoft.com/office/drawing/2014/main" id="{7C718FC3-2863-48FC-9E88-2F23DF2DDD08}"/>
                </a:ext>
              </a:extLst>
            </p:cNvPr>
            <p:cNvSpPr/>
            <p:nvPr/>
          </p:nvSpPr>
          <p:spPr bwMode="auto">
            <a:xfrm>
              <a:off x="5787170" y="3214970"/>
              <a:ext cx="1442697" cy="692031"/>
            </a:xfrm>
            <a:prstGeom prst="roundRect">
              <a:avLst>
                <a:gd name="adj" fmla="val 5051"/>
              </a:avLst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Common Services Layer</a:t>
              </a:r>
              <a:endParaRPr lang="en-US" sz="9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endParaRPr>
            </a:p>
          </p:txBody>
        </p:sp>
        <p:pic>
          <p:nvPicPr>
            <p:cNvPr id="35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22A78D40-FD3E-4F0B-930C-4C32FDDE2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036" y="3236956"/>
              <a:ext cx="533198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Graphic 30" descr="Computer">
            <a:extLst>
              <a:ext uri="{FF2B5EF4-FFF2-40B4-BE49-F238E27FC236}">
                <a16:creationId xmlns:a16="http://schemas.microsoft.com/office/drawing/2014/main" id="{47348FCB-A3FF-4787-81EB-094151609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48124" y="1535630"/>
            <a:ext cx="914400" cy="914400"/>
          </a:xfrm>
          <a:prstGeom prst="rect">
            <a:avLst/>
          </a:prstGeom>
        </p:spPr>
      </p:pic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4BF58AE3-7333-4883-A645-A1836952ED23}"/>
              </a:ext>
            </a:extLst>
          </p:cNvPr>
          <p:cNvCxnSpPr>
            <a:cxnSpLocks/>
            <a:stCxn id="3" idx="0"/>
            <a:endCxn id="52" idx="3"/>
          </p:cNvCxnSpPr>
          <p:nvPr/>
        </p:nvCxnSpPr>
        <p:spPr>
          <a:xfrm rot="16200000" flipV="1">
            <a:off x="6383526" y="1971829"/>
            <a:ext cx="693915" cy="735917"/>
          </a:xfrm>
          <a:prstGeom prst="bentConnector2">
            <a:avLst/>
          </a:prstGeom>
          <a:ln w="28575">
            <a:solidFill>
              <a:srgbClr val="0054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16" descr="Streetlight">
            <a:extLst>
              <a:ext uri="{FF2B5EF4-FFF2-40B4-BE49-F238E27FC236}">
                <a16:creationId xmlns:a16="http://schemas.microsoft.com/office/drawing/2014/main" id="{5C7BC2A3-EDE3-40F7-A5C4-1C78C6F06A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6633" y="5237120"/>
            <a:ext cx="640080" cy="640080"/>
          </a:xfrm>
          <a:prstGeom prst="rect">
            <a:avLst/>
          </a:prstGeom>
        </p:spPr>
      </p:pic>
      <p:pic>
        <p:nvPicPr>
          <p:cNvPr id="59" name="Graphic 16" descr="Streetlight">
            <a:extLst>
              <a:ext uri="{FF2B5EF4-FFF2-40B4-BE49-F238E27FC236}">
                <a16:creationId xmlns:a16="http://schemas.microsoft.com/office/drawing/2014/main" id="{61BEA3E3-F004-4668-8C4A-E827E524FC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07510" y="5237120"/>
            <a:ext cx="640080" cy="640080"/>
          </a:xfrm>
          <a:prstGeom prst="rect">
            <a:avLst/>
          </a:prstGeom>
        </p:spPr>
      </p:pic>
      <p:pic>
        <p:nvPicPr>
          <p:cNvPr id="60" name="Graphic 16" descr="Streetlight">
            <a:extLst>
              <a:ext uri="{FF2B5EF4-FFF2-40B4-BE49-F238E27FC236}">
                <a16:creationId xmlns:a16="http://schemas.microsoft.com/office/drawing/2014/main" id="{39846A78-6805-4DBC-A77B-3F18E69DE3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58386" y="5237120"/>
            <a:ext cx="640080" cy="640080"/>
          </a:xfrm>
          <a:prstGeom prst="rect">
            <a:avLst/>
          </a:prstGeom>
        </p:spPr>
      </p:pic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F3EC8CF-A8AF-4A0D-9C2E-83F1AE4FB3B2}"/>
              </a:ext>
            </a:extLst>
          </p:cNvPr>
          <p:cNvCxnSpPr>
            <a:cxnSpLocks/>
            <a:stCxn id="62" idx="2"/>
            <a:endCxn id="58" idx="3"/>
          </p:cNvCxnSpPr>
          <p:nvPr/>
        </p:nvCxnSpPr>
        <p:spPr>
          <a:xfrm rot="5400000">
            <a:off x="3088023" y="3700308"/>
            <a:ext cx="365543" cy="3348161"/>
          </a:xfrm>
          <a:prstGeom prst="bentConnector2">
            <a:avLst/>
          </a:prstGeom>
          <a:ln w="28575">
            <a:solidFill>
              <a:srgbClr val="0054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13" descr="Wireless router">
            <a:extLst>
              <a:ext uri="{FF2B5EF4-FFF2-40B4-BE49-F238E27FC236}">
                <a16:creationId xmlns:a16="http://schemas.microsoft.com/office/drawing/2014/main" id="{6435A32B-2257-4C57-99CE-228E561C8A7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87674" y="4277217"/>
            <a:ext cx="914400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B8E08D6-A50D-4584-A94D-50F0574F9C64}"/>
              </a:ext>
            </a:extLst>
          </p:cNvPr>
          <p:cNvSpPr txBox="1"/>
          <p:nvPr/>
        </p:nvSpPr>
        <p:spPr>
          <a:xfrm>
            <a:off x="5075075" y="1338054"/>
            <a:ext cx="176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5480"/>
                </a:solidFill>
              </a:rPr>
              <a:t>Legacy Controller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01FEE58A-BDCC-4CB9-986A-6973F1D99E0C}"/>
              </a:ext>
            </a:extLst>
          </p:cNvPr>
          <p:cNvCxnSpPr>
            <a:cxnSpLocks/>
            <a:endCxn id="62" idx="3"/>
          </p:cNvCxnSpPr>
          <p:nvPr/>
        </p:nvCxnSpPr>
        <p:spPr>
          <a:xfrm rot="10800000" flipV="1">
            <a:off x="5402075" y="4000497"/>
            <a:ext cx="1220625" cy="733920"/>
          </a:xfrm>
          <a:prstGeom prst="bentConnector3">
            <a:avLst>
              <a:gd name="adj1" fmla="val 50000"/>
            </a:avLst>
          </a:prstGeom>
          <a:ln w="28575">
            <a:solidFill>
              <a:srgbClr val="0054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87">
            <a:extLst>
              <a:ext uri="{FF2B5EF4-FFF2-40B4-BE49-F238E27FC236}">
                <a16:creationId xmlns:a16="http://schemas.microsoft.com/office/drawing/2014/main" id="{B69BA2C4-FC92-4F2A-AEB0-71400F78AB61}"/>
              </a:ext>
            </a:extLst>
          </p:cNvPr>
          <p:cNvSpPr/>
          <p:nvPr/>
        </p:nvSpPr>
        <p:spPr bwMode="auto">
          <a:xfrm>
            <a:off x="5147407" y="4817363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7859B9-449E-4F5A-B5E2-F3DD71975F04}"/>
              </a:ext>
            </a:extLst>
          </p:cNvPr>
          <p:cNvGrpSpPr/>
          <p:nvPr/>
        </p:nvGrpSpPr>
        <p:grpSpPr>
          <a:xfrm>
            <a:off x="7756015" y="3613639"/>
            <a:ext cx="3419377" cy="1693744"/>
            <a:chOff x="7756015" y="3613639"/>
            <a:chExt cx="3419377" cy="1693744"/>
          </a:xfrm>
        </p:grpSpPr>
        <p:pic>
          <p:nvPicPr>
            <p:cNvPr id="20" name="Graphic 29" descr="Research">
              <a:extLst>
                <a:ext uri="{FF2B5EF4-FFF2-40B4-BE49-F238E27FC236}">
                  <a16:creationId xmlns:a16="http://schemas.microsoft.com/office/drawing/2014/main" id="{EADC441B-E923-4D2F-80A1-DCAD866B1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0145275" y="3848469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47F4D-EC4F-4D9F-807B-3A4D932CA66A}"/>
                </a:ext>
              </a:extLst>
            </p:cNvPr>
            <p:cNvSpPr txBox="1"/>
            <p:nvPr/>
          </p:nvSpPr>
          <p:spPr>
            <a:xfrm>
              <a:off x="10007427" y="4722608"/>
              <a:ext cx="11679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5480"/>
                  </a:solidFill>
                </a:rPr>
                <a:t>Analytics as a Service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405E91A0-4036-4D25-AD6B-0C55D4D38149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>
              <a:off x="7756015" y="3613639"/>
              <a:ext cx="2389261" cy="69203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548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87">
              <a:extLst>
                <a:ext uri="{FF2B5EF4-FFF2-40B4-BE49-F238E27FC236}">
                  <a16:creationId xmlns:a16="http://schemas.microsoft.com/office/drawing/2014/main" id="{8C7E9A08-46B9-4FD3-A837-40F97C24FB09}"/>
                </a:ext>
              </a:extLst>
            </p:cNvPr>
            <p:cNvSpPr/>
            <p:nvPr/>
          </p:nvSpPr>
          <p:spPr bwMode="auto">
            <a:xfrm>
              <a:off x="9641155" y="4181509"/>
              <a:ext cx="639763" cy="43021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B40000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bIns="0" anchor="b" anchorCtr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kern="0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Non-oneM2M</a:t>
              </a:r>
            </a:p>
          </p:txBody>
        </p:sp>
      </p:grpSp>
      <p:sp>
        <p:nvSpPr>
          <p:cNvPr id="72" name="Rounded Rectangle 87">
            <a:extLst>
              <a:ext uri="{FF2B5EF4-FFF2-40B4-BE49-F238E27FC236}">
                <a16:creationId xmlns:a16="http://schemas.microsoft.com/office/drawing/2014/main" id="{0BBD016F-4FA7-4803-B0EC-F867DFE9DBA4}"/>
              </a:ext>
            </a:extLst>
          </p:cNvPr>
          <p:cNvSpPr/>
          <p:nvPr/>
        </p:nvSpPr>
        <p:spPr bwMode="auto">
          <a:xfrm>
            <a:off x="6079773" y="2092159"/>
            <a:ext cx="639763" cy="43021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B40000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bIns="0" anchor="b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Non-oneM2M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A8FBA3-D2E6-4595-A938-ED6EA18F5C2C}"/>
              </a:ext>
            </a:extLst>
          </p:cNvPr>
          <p:cNvSpPr txBox="1"/>
          <p:nvPr/>
        </p:nvSpPr>
        <p:spPr>
          <a:xfrm>
            <a:off x="1006787" y="5922703"/>
            <a:ext cx="268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5480"/>
                </a:solidFill>
              </a:rPr>
              <a:t>Legacy Street Lights</a:t>
            </a:r>
          </a:p>
        </p:txBody>
      </p:sp>
    </p:spTree>
    <p:extLst>
      <p:ext uri="{BB962C8B-B14F-4D97-AF65-F5344CB8AC3E}">
        <p14:creationId xmlns:p14="http://schemas.microsoft.com/office/powerpoint/2010/main" val="398278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mit Pfeil 10"/>
          <p:cNvCxnSpPr/>
          <p:nvPr/>
        </p:nvCxnSpPr>
        <p:spPr>
          <a:xfrm>
            <a:off x="430206" y="6120505"/>
            <a:ext cx="11267422" cy="2364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7B45D3-6D3C-4B2A-BF42-89FDB760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06" y="-8943"/>
            <a:ext cx="10186842" cy="1173570"/>
          </a:xfrm>
        </p:spPr>
        <p:txBody>
          <a:bodyPr>
            <a:normAutofit/>
          </a:bodyPr>
          <a:lstStyle/>
          <a:p>
            <a:r>
              <a:rPr lang="en-US" sz="4000" dirty="0"/>
              <a:t>oneM2M Feature Summary by 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A739-7EC9-47E7-95A5-11D49646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8706" y="3288394"/>
            <a:ext cx="2376055" cy="2684900"/>
          </a:xfrm>
          <a:prstGeom prst="roundRect">
            <a:avLst>
              <a:gd name="adj" fmla="val 6364"/>
            </a:avLst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yriad Pro" panose="020B0503030403020204" pitchFamily="34" charset="0"/>
              </a:rPr>
              <a:t>Release 1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Registration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Discovery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Security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Group Management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Data Mgmt. &amp; Repository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Subscription &amp; Notification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Device Management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Communication </a:t>
            </a:r>
            <a:r>
              <a:rPr lang="en-US" sz="1200" dirty="0" err="1">
                <a:latin typeface="Myriad Pro" panose="020B0503030403020204" pitchFamily="34" charset="0"/>
              </a:rPr>
              <a:t>Mgmt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Service Charging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Network Service Exposure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App &amp; Service </a:t>
            </a:r>
            <a:r>
              <a:rPr lang="en-US" sz="1200" dirty="0" err="1">
                <a:latin typeface="Myriad Pro" panose="020B0503030403020204" pitchFamily="34" charset="0"/>
              </a:rPr>
              <a:t>Mgmt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200" dirty="0">
                <a:latin typeface="Myriad Pro" panose="020B0503030403020204" pitchFamily="34" charset="0"/>
              </a:rPr>
              <a:t>HTTP/</a:t>
            </a:r>
            <a:r>
              <a:rPr lang="en-US" sz="1200" dirty="0" err="1">
                <a:latin typeface="Myriad Pro" panose="020B0503030403020204" pitchFamily="34" charset="0"/>
              </a:rPr>
              <a:t>CoAP</a:t>
            </a:r>
            <a:r>
              <a:rPr lang="en-US" sz="1200" dirty="0">
                <a:latin typeface="Myriad Pro" panose="020B0503030403020204" pitchFamily="34" charset="0"/>
              </a:rPr>
              <a:t>/MQTT Bindings</a:t>
            </a:r>
          </a:p>
        </p:txBody>
      </p:sp>
      <p:sp>
        <p:nvSpPr>
          <p:cNvPr id="7" name="Rounded Rectangle 7"/>
          <p:cNvSpPr/>
          <p:nvPr/>
        </p:nvSpPr>
        <p:spPr>
          <a:xfrm>
            <a:off x="4984051" y="1977770"/>
            <a:ext cx="2376055" cy="3982657"/>
          </a:xfrm>
          <a:prstGeom prst="roundRect">
            <a:avLst>
              <a:gd name="adj" fmla="val 6364"/>
            </a:avLst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2400" dirty="0">
                <a:latin typeface="Myriad Pro" panose="020B0503030403020204" pitchFamily="34" charset="0"/>
              </a:rPr>
              <a:t>Release 3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 Querying/Mashup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3GPP SCEF Interworking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Non-IP Data Delivery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UE reachability Monitoring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Device triggering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Etc.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Transaction Management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Service Layer routing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Common oneM2M Interworking Framework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OCF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OPC-UA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Myriad Pro" panose="020B0503030403020204" pitchFamily="34" charset="0"/>
              </a:rPr>
              <a:t>OSGi</a:t>
            </a:r>
            <a:endParaRPr lang="en-US" sz="10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Conformance Tests and Profiles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Security Enhancements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Distributed Authorization 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etc.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Ontology Based Interworking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2586081" y="2427088"/>
            <a:ext cx="2376055" cy="3533340"/>
          </a:xfrm>
          <a:prstGeom prst="roundRect">
            <a:avLst>
              <a:gd name="adj" fmla="val 6364"/>
            </a:avLst>
          </a:prstGeom>
          <a:solidFill>
            <a:schemeClr val="tx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Myriad Pro" panose="020B0503030403020204" pitchFamily="34" charset="0"/>
              </a:rPr>
              <a:t>Release 2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Time Series Data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Flexible Resources that can be customized by app developers (flex container)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Semantics Description &amp; Discovery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Security Enhancements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Dynamic Authorization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Content Security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E2E Security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 err="1">
                <a:latin typeface="Myriad Pro" panose="020B0503030403020204" pitchFamily="34" charset="0"/>
              </a:rPr>
              <a:t>WebSocket</a:t>
            </a:r>
            <a:r>
              <a:rPr lang="en-US" sz="1200" dirty="0">
                <a:latin typeface="Myriad Pro" panose="020B0503030403020204" pitchFamily="34" charset="0"/>
              </a:rPr>
              <a:t> Binding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Ontology for Home Area Information Model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App-ID Registry</a:t>
            </a:r>
          </a:p>
          <a:p>
            <a:pPr marL="180000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Interworking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LWM2M</a:t>
            </a: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 err="1">
                <a:latin typeface="Myriad Pro" panose="020B0503030403020204" pitchFamily="34" charset="0"/>
              </a:rPr>
              <a:t>Alljoyn</a:t>
            </a:r>
            <a:endParaRPr lang="en-US" sz="1000" dirty="0">
              <a:latin typeface="Myriad Pro" panose="020B0503030403020204" pitchFamily="34" charset="0"/>
            </a:endParaRPr>
          </a:p>
          <a:p>
            <a:pPr marL="6372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3GPP Triggering</a:t>
            </a:r>
          </a:p>
        </p:txBody>
      </p:sp>
      <p:sp>
        <p:nvSpPr>
          <p:cNvPr id="9" name="Rounded Rectangle 7"/>
          <p:cNvSpPr/>
          <p:nvPr/>
        </p:nvSpPr>
        <p:spPr>
          <a:xfrm>
            <a:off x="7383012" y="1307013"/>
            <a:ext cx="2694437" cy="4666281"/>
          </a:xfrm>
          <a:prstGeom prst="roundRect">
            <a:avLst>
              <a:gd name="adj" fmla="val 63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>
              <a:spcBef>
                <a:spcPts val="2400"/>
              </a:spcBef>
            </a:pPr>
            <a:r>
              <a:rPr lang="en-US" sz="2400" dirty="0">
                <a:latin typeface="Myriad Pro" panose="020B0503030403020204" pitchFamily="34" charset="0"/>
              </a:rPr>
              <a:t>Release 4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SDT 4.0 and the Information Models for Multiple Domains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oneM2M Conformance Tests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Geo Query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Process Management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Message Primitive Profiles 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 Reasoning 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Time Management</a:t>
            </a:r>
            <a:endParaRPr lang="en-US" sz="10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Enhanced 3GPP Interworking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Session QoS</a:t>
            </a:r>
          </a:p>
          <a:p>
            <a:pPr marL="468000" lvl="2" indent="-180000"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Congestion Monitoring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Fog/Edge Computing</a:t>
            </a:r>
          </a:p>
          <a:p>
            <a:pPr marL="468000" lvl="2" indent="-180000"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Software Campaigning</a:t>
            </a:r>
          </a:p>
          <a:p>
            <a:pPr marL="468000" lvl="2" indent="-180000">
              <a:buSzPct val="100000"/>
              <a:buFont typeface="Arial" panose="020B0604020202020204" pitchFamily="34" charset="0"/>
              <a:buChar char="•"/>
            </a:pPr>
            <a:r>
              <a:rPr lang="en-US" sz="1000" dirty="0">
                <a:latin typeface="Myriad Pro" panose="020B0503030403020204" pitchFamily="34" charset="0"/>
              </a:rPr>
              <a:t>Resource Synchronization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Service Subscriber Management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Security Enhancements</a:t>
            </a:r>
            <a:endParaRPr lang="en-US" sz="10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Group Anycast/</a:t>
            </a:r>
            <a:r>
              <a:rPr lang="en-US" sz="1200" dirty="0" err="1">
                <a:latin typeface="Myriad Pro" panose="020B0503030403020204" pitchFamily="34" charset="0"/>
              </a:rPr>
              <a:t>Somecast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Modbus Interworking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Discovery Based Operations</a:t>
            </a: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r>
              <a:rPr lang="en-US" sz="1200" dirty="0">
                <a:latin typeface="Myriad Pro" panose="020B0503030403020204" pitchFamily="34" charset="0"/>
              </a:rPr>
              <a:t>Semantic </a:t>
            </a:r>
            <a:r>
              <a:rPr lang="en-US" sz="1200" dirty="0" err="1">
                <a:latin typeface="Myriad Pro" panose="020B0503030403020204" pitchFamily="34" charset="0"/>
              </a:rPr>
              <a:t>OntologyMapping</a:t>
            </a:r>
            <a:endParaRPr lang="en-US" sz="1200" dirty="0">
              <a:latin typeface="Myriad Pro" panose="020B0503030403020204" pitchFamily="34" charset="0"/>
            </a:endParaRPr>
          </a:p>
          <a:p>
            <a:pPr marL="180000" lvl="1" indent="-180000">
              <a:buSzPct val="100000"/>
              <a:buFont typeface="Myriad Pro" panose="020B0503030403020204" pitchFamily="34" charset="0"/>
              <a:buChar char="+"/>
            </a:pPr>
            <a:endParaRPr lang="en-US" sz="1200" dirty="0">
              <a:latin typeface="Myriad Pro" panose="020B0503030403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09929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91831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25464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2018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365687" y="6195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2022</a:t>
            </a:r>
          </a:p>
        </p:txBody>
      </p:sp>
      <p:cxnSp>
        <p:nvCxnSpPr>
          <p:cNvPr id="21" name="Gerader Verbinder 20"/>
          <p:cNvCxnSpPr/>
          <p:nvPr/>
        </p:nvCxnSpPr>
        <p:spPr>
          <a:xfrm>
            <a:off x="430206" y="6133371"/>
            <a:ext cx="8569415" cy="754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1243240" y="6025415"/>
            <a:ext cx="250257" cy="221381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3622846" y="6021638"/>
            <a:ext cx="250257" cy="22138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6059964" y="6021638"/>
            <a:ext cx="250257" cy="22138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8556306" y="6021638"/>
            <a:ext cx="250257" cy="221381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B8C6C41-CECD-4CFE-B97C-56D3F1DF48A2}" vid="{4E6FB48F-FDCA-417C-9948-AC43EEDD0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Breitbild</PresentationFormat>
  <Paragraphs>326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Myriad Pro</vt:lpstr>
      <vt:lpstr>Myriad Pro Light</vt:lpstr>
      <vt:lpstr>Poppins</vt:lpstr>
      <vt:lpstr>Poppins Medium</vt:lpstr>
      <vt:lpstr>Poppins SemiBold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oneM2M  Multipurpose Service Layer Enabling Interoperability</vt:lpstr>
      <vt:lpstr>oneM2M Partnership Project</vt:lpstr>
      <vt:lpstr>oneM2M Key-events Timeline</vt:lpstr>
      <vt:lpstr>oneM2M Breaks Down the Silos </vt:lpstr>
      <vt:lpstr>oneM2M Common Services Layer</vt:lpstr>
      <vt:lpstr>oneM2M Common Services “Toolkit”</vt:lpstr>
      <vt:lpstr>oneM2M is an End-to-End IoT Technology</vt:lpstr>
      <vt:lpstr>oneM2M links distributed components and technologies in end-to-end IoT systems</vt:lpstr>
      <vt:lpstr>oneM2M Feature Summary by Release</vt:lpstr>
      <vt:lpstr>Release 5</vt:lpstr>
      <vt:lpstr>PowerPoint-Präsentation</vt:lpstr>
      <vt:lpstr>Takeaways</vt:lpstr>
      <vt:lpstr>For more information …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Hechwartner, Roland</cp:lastModifiedBy>
  <cp:revision>199</cp:revision>
  <dcterms:created xsi:type="dcterms:W3CDTF">2017-09-21T15:46:31Z</dcterms:created>
  <dcterms:modified xsi:type="dcterms:W3CDTF">2022-10-06T15:58:07Z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339bf0-f345-473a-9ec8-6ca7c8197055_Enabled">
    <vt:lpwstr>true</vt:lpwstr>
  </property>
  <property fmtid="{D5CDD505-2E9C-101B-9397-08002B2CF9AE}" pid="3" name="MSIP_Label_55339bf0-f345-473a-9ec8-6ca7c8197055_SetDate">
    <vt:lpwstr>2022-08-22T08:54:35Z</vt:lpwstr>
  </property>
  <property fmtid="{D5CDD505-2E9C-101B-9397-08002B2CF9AE}" pid="4" name="MSIP_Label_55339bf0-f345-473a-9ec8-6ca7c8197055_Method">
    <vt:lpwstr>Privileged</vt:lpwstr>
  </property>
  <property fmtid="{D5CDD505-2E9C-101B-9397-08002B2CF9AE}" pid="5" name="MSIP_Label_55339bf0-f345-473a-9ec8-6ca7c8197055_Name">
    <vt:lpwstr>OFFEN</vt:lpwstr>
  </property>
  <property fmtid="{D5CDD505-2E9C-101B-9397-08002B2CF9AE}" pid="6" name="MSIP_Label_55339bf0-f345-473a-9ec8-6ca7c8197055_SiteId">
    <vt:lpwstr>d313b56f-f400-44d3-8403-4b468b3d8ded</vt:lpwstr>
  </property>
  <property fmtid="{D5CDD505-2E9C-101B-9397-08002B2CF9AE}" pid="7" name="MSIP_Label_55339bf0-f345-473a-9ec8-6ca7c8197055_ActionId">
    <vt:lpwstr>87f83262-0e69-4906-8d0c-0505ee318115</vt:lpwstr>
  </property>
  <property fmtid="{D5CDD505-2E9C-101B-9397-08002B2CF9AE}" pid="8" name="MSIP_Label_55339bf0-f345-473a-9ec8-6ca7c8197055_ContentBits">
    <vt:lpwstr>0</vt:lpwstr>
  </property>
</Properties>
</file>