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7" r:id="rId3"/>
    <p:sldId id="263" r:id="rId4"/>
    <p:sldId id="268" r:id="rId5"/>
    <p:sldId id="264" r:id="rId6"/>
    <p:sldId id="269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750"/>
    <p:restoredTop sz="94660"/>
  </p:normalViewPr>
  <p:slideViewPr>
    <p:cSldViewPr showGuides="1">
      <p:cViewPr varScale="1">
        <p:scale>
          <a:sx n="75" d="100"/>
          <a:sy n="75" d="100"/>
        </p:scale>
        <p:origin x="44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D2606EA-8643-428D-AFC7-314E984A34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22456-2EFA-4962-8539-51DBE7D04B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anose="020B0600000101010101" pitchFamily="34" charset="-127"/>
              </a:defRPr>
            </a:lvl1pPr>
          </a:lstStyle>
          <a:p>
            <a:fld id="{84CBCA90-6015-1543-8615-6921543C4FF5}" type="datetimeFigureOut">
              <a:rPr lang="en-US" altLang="ko-KR"/>
              <a:pPr/>
              <a:t>12/1/2022</a:t>
            </a:fld>
            <a:endParaRPr lang="en-US" altLang="ko-K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0C97AD-31BD-4CDC-8976-AAE9D2875A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642DB1-5AF3-4E92-8E90-766A95D68D9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800E2D2-DF4D-1A4F-96E2-8FE156DC27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C93322-CCD5-4911-95BC-DA366C8828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925F8C-8AD1-48F3-85D5-A78EB205EE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8593C8D8-989F-3B49-B843-2001F5DA88F4}" type="datetimeFigureOut">
              <a:rPr lang="en-US" altLang="ko-KR"/>
              <a:pPr/>
              <a:t>12/1/2022</a:t>
            </a:fld>
            <a:endParaRPr lang="en-US" altLang="ko-K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8AE7F2F-88E9-4BFE-91A9-1F30AE80A4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EEF2E2D-410C-44FD-920D-F4561A2DB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1C276-C35B-4A48-8A7D-F3C0650B80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95F35-9F0C-4249-B079-A7612208D3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5926551D-17C1-554C-A701-C81223F6E36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AC11DFAF-69DC-DD48-B397-FA2611DEE8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E26B4CB-5A02-5E41-807D-80535D43F6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9E2134A7-4DB3-264C-964C-BB0128C758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B5134F6-DE62-7E46-95A7-F9F3E1D1B842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6CD09565-E7FB-8744-9B20-7D5A97682AC7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3B85E369-057F-5243-B5BB-2F3CA935D344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6553B2E-A07E-0840-9FDA-2B97E1545F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4FAB53-0E3C-3642-9F6D-7CF4CA5948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F326343-A229-074A-8B51-51A5717707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59E3EE99-32F8-AF48-806C-B1B6E5FD55BD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2E213D4C-303E-964D-AB9C-6B4EDDA5E022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5FBD9D0-0E0D-B14E-A5C1-831EEA08CC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D39AC7-9A03-7547-BF7B-9984B2838A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5788D26-ACBE-9D4D-85BB-5FF4656C7C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17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90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2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8D1F7C39-2137-2642-94C9-357333733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AADF856-5FEB-4F34-8DCF-F60CE8446B40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4" name="Title 1">
            <a:extLst>
              <a:ext uri="{FF2B5EF4-FFF2-40B4-BE49-F238E27FC236}">
                <a16:creationId xmlns:a16="http://schemas.microsoft.com/office/drawing/2014/main" id="{A4A09158-EBF1-FF49-8E6E-CF26A7F049F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de-DE" sz="4800" b="1" dirty="0">
                <a:solidFill>
                  <a:srgbClr val="A0A0A3"/>
                </a:solidFill>
              </a:rPr>
              <a:t>RDM status report to TP#57</a:t>
            </a:r>
            <a:endParaRPr lang="en-US" altLang="en-US" sz="4800" b="1" dirty="0">
              <a:solidFill>
                <a:srgbClr val="A0A0A3"/>
              </a:solidFill>
            </a:endParaRPr>
          </a:p>
        </p:txBody>
      </p:sp>
      <p:sp>
        <p:nvSpPr>
          <p:cNvPr id="5125" name="TextBox 4">
            <a:extLst>
              <a:ext uri="{FF2B5EF4-FFF2-40B4-BE49-F238E27FC236}">
                <a16:creationId xmlns:a16="http://schemas.microsoft.com/office/drawing/2014/main" id="{10E2137A-4ECE-0D42-9A2A-B7BCD217D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532754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Group Name: oneM2M RDM WG1</a:t>
            </a:r>
          </a:p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Source: Shane HE, </a:t>
            </a:r>
            <a:r>
              <a:rPr lang="en-US" altLang="de-DE" dirty="0" err="1">
                <a:solidFill>
                  <a:srgbClr val="B42025"/>
                </a:solidFill>
              </a:rPr>
              <a:t>TaeHyun</a:t>
            </a:r>
            <a:r>
              <a:rPr lang="en-US" altLang="de-DE" dirty="0">
                <a:solidFill>
                  <a:srgbClr val="B42025"/>
                </a:solidFill>
              </a:rPr>
              <a:t> KIM (RDM chair, vice chair)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from 2022-11-28 to 2022-12-02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Agenda Item: TP#57 -  Reports from Working Groups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591C0CF-1F4B-414C-8AC9-E4EBC75D8C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Items for INFORMATION</a:t>
            </a:r>
            <a:endParaRPr lang="en-US" altLang="en-US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E57E8037-4140-C245-9690-6B4BB036065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5344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dirty="0">
                <a:solidFill>
                  <a:schemeClr val="tx1"/>
                </a:solidFill>
              </a:rPr>
              <a:t>Complete TR-0061 and TR-0062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dirty="0">
                <a:solidFill>
                  <a:schemeClr val="tx1"/>
                </a:solidFill>
              </a:rPr>
              <a:t>Progress on TR-0068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sz="2800" dirty="0">
                <a:solidFill>
                  <a:schemeClr val="tx1"/>
                </a:solidFill>
              </a:rPr>
              <a:t>TS-0023 new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sz="2800" dirty="0">
                <a:solidFill>
                  <a:schemeClr val="tx1"/>
                </a:solidFill>
              </a:rPr>
              <a:t>baseline (Rel4/Rel5) TS-0037 new baseline (Rel4)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sz="2800" dirty="0">
                <a:solidFill>
                  <a:schemeClr val="tx1"/>
                </a:solidFill>
              </a:rPr>
              <a:t>Workshop and </a:t>
            </a:r>
            <a:r>
              <a:rPr lang="en-US" altLang="de-DE" dirty="0">
                <a:solidFill>
                  <a:schemeClr val="tx1"/>
                </a:solidFill>
              </a:rPr>
              <a:t>baseline (TR-0069) for metaverse IoT </a:t>
            </a:r>
            <a:endParaRPr lang="en-US" altLang="de-DE" sz="2800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82550" lvl="1" indent="0" eaLnBrk="1" hangingPunct="1">
              <a:buNone/>
            </a:pPr>
            <a:endParaRPr lang="en-US" altLang="de-DE" sz="3200" dirty="0">
              <a:solidFill>
                <a:schemeClr val="tx1"/>
              </a:solidFill>
            </a:endParaRPr>
          </a:p>
        </p:txBody>
      </p:sp>
      <p:sp>
        <p:nvSpPr>
          <p:cNvPr id="6148" name="Slide Number Placeholder 5">
            <a:extLst>
              <a:ext uri="{FF2B5EF4-FFF2-40B4-BE49-F238E27FC236}">
                <a16:creationId xmlns:a16="http://schemas.microsoft.com/office/drawing/2014/main" id="{9A3885C5-8964-6949-BC35-B203B7704D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2022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TP-2022-0112-RDM_status_report_to_TP57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029DCB3-B611-5F43-B207-AB766DC7585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Issues for DECISION in TP</a:t>
            </a:r>
            <a:endParaRPr lang="en-US" altLang="en-US"/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23A367C5-E0C9-495F-A8A2-FF4D585E846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174865"/>
            <a:ext cx="8534400" cy="5410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400" dirty="0"/>
              <a:t>CR Pack for approval</a:t>
            </a:r>
            <a:endParaRPr lang="en-GB" altLang="de-DE" sz="2400" dirty="0">
              <a:solidFill>
                <a:srgbClr val="C00000"/>
              </a:solidFill>
            </a:endParaRPr>
          </a:p>
          <a:p>
            <a:pPr lvl="1">
              <a:defRPr/>
            </a:pPr>
            <a:r>
              <a:rPr lang="en-US" altLang="en-US" sz="1600" dirty="0"/>
              <a:t>NONE 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New TR/TS for approval </a:t>
            </a:r>
          </a:p>
          <a:p>
            <a:pPr lvl="1">
              <a:defRPr/>
            </a:pPr>
            <a:r>
              <a:rPr lang="en-US" sz="1600" dirty="0"/>
              <a:t>TR-0061 (TP-2022-0115-TR-0061_approval_request )</a:t>
            </a:r>
          </a:p>
          <a:p>
            <a:pPr lvl="1">
              <a:defRPr/>
            </a:pPr>
            <a:r>
              <a:rPr lang="en-US" sz="1600" dirty="0"/>
              <a:t>TR-0062 (TP-2022-0116-TR-0062_eDPR_R4_approval)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New WI proposal for approval</a:t>
            </a:r>
          </a:p>
          <a:p>
            <a:pPr lvl="1">
              <a:defRPr/>
            </a:pPr>
            <a:r>
              <a:rPr lang="en-US" sz="1600" dirty="0"/>
              <a:t>NONE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WI update </a:t>
            </a:r>
          </a:p>
          <a:p>
            <a:pPr lvl="1">
              <a:defRPr/>
            </a:pPr>
            <a:r>
              <a:rPr lang="en-US" altLang="ko-KR" sz="1600" dirty="0">
                <a:sym typeface="Wingdings" panose="05000000000000000000" pitchFamily="2" charset="2"/>
              </a:rPr>
              <a:t>TP-2022-0110R01- Updated WI-0095 for System Enhancements to Support Data Protection Regulations (agreed at mid TP) </a:t>
            </a: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0EB40DA9-B9CE-EA49-88D8-80904FA288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2022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TP-2022-0112-RDM_status_report_to_TP57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0323D22D-B454-8242-9956-3843EE3186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Highlights</a:t>
            </a:r>
            <a:endParaRPr lang="en-US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5148B8D-DB36-46CE-BDEE-8491D717DF8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14300" y="1100667"/>
            <a:ext cx="8915400" cy="5181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800" dirty="0"/>
              <a:t>Continued Activity in WG1</a:t>
            </a:r>
          </a:p>
          <a:p>
            <a:pPr lvl="1">
              <a:defRPr/>
            </a:pPr>
            <a:r>
              <a:rPr lang="en-US" altLang="de-DE" sz="1900" dirty="0"/>
              <a:t>WI-0015 - oneM2M Use Case (new baseline)</a:t>
            </a:r>
          </a:p>
          <a:p>
            <a:pPr lvl="1">
              <a:defRPr/>
            </a:pPr>
            <a:r>
              <a:rPr lang="en-US" altLang="de-DE" sz="1900" dirty="0">
                <a:highlight>
                  <a:srgbClr val="00FF00"/>
                </a:highlight>
              </a:rPr>
              <a:t>WI-0094</a:t>
            </a:r>
            <a:r>
              <a:rPr lang="en-US" altLang="de-DE" sz="1900" dirty="0"/>
              <a:t> - Ontologies for Smart City Services  </a:t>
            </a:r>
            <a:r>
              <a:rPr lang="en-US" altLang="ko-KR" sz="1900" dirty="0">
                <a:sym typeface="Wingdings" panose="05000000000000000000" pitchFamily="2" charset="2"/>
              </a:rPr>
              <a:t>70%100%</a:t>
            </a:r>
          </a:p>
          <a:p>
            <a:pPr lvl="1">
              <a:defRPr/>
            </a:pPr>
            <a:r>
              <a:rPr lang="en-US" altLang="ko-KR" sz="1900" dirty="0">
                <a:highlight>
                  <a:srgbClr val="00FF00"/>
                </a:highlight>
                <a:sym typeface="Wingdings" panose="05000000000000000000" pitchFamily="2" charset="2"/>
              </a:rPr>
              <a:t>WI-0095</a:t>
            </a:r>
            <a:r>
              <a:rPr lang="en-US" altLang="ko-KR" sz="1900" dirty="0">
                <a:sym typeface="Wingdings" panose="05000000000000000000" pitchFamily="2" charset="2"/>
              </a:rPr>
              <a:t> for System Enhancements to Support Data Protection Regulations 100%</a:t>
            </a:r>
          </a:p>
          <a:p>
            <a:pPr lvl="1">
              <a:defRPr/>
            </a:pPr>
            <a:r>
              <a:rPr lang="da-DK" altLang="de-DE" sz="1900" dirty="0">
                <a:sym typeface="Wingdings" panose="05000000000000000000" pitchFamily="2" charset="2"/>
              </a:rPr>
              <a:t>WI-0098 - IoT for Smart Lifts 40%</a:t>
            </a:r>
          </a:p>
          <a:p>
            <a:pPr lvl="1">
              <a:defRPr/>
            </a:pPr>
            <a:r>
              <a:rPr lang="en-US" altLang="de-DE" sz="1900" dirty="0"/>
              <a:t>WI-0104 - SDT based Information Model and Mapping for Vertical Industries – SIMVI  </a:t>
            </a:r>
            <a:r>
              <a:rPr lang="en-US" altLang="de-DE" sz="1900" dirty="0">
                <a:sym typeface="Wingdings" panose="05000000000000000000" pitchFamily="2" charset="2"/>
              </a:rPr>
              <a:t>50% </a:t>
            </a:r>
            <a:endParaRPr lang="en-US" altLang="de-DE" sz="1900" dirty="0"/>
          </a:p>
          <a:p>
            <a:pPr lvl="1">
              <a:defRPr/>
            </a:pPr>
            <a:r>
              <a:rPr lang="en-US" altLang="de-DE" sz="1900" dirty="0"/>
              <a:t>WI-0105 - System enhancements to support AI capabilities </a:t>
            </a:r>
            <a:r>
              <a:rPr lang="en-US" altLang="de-DE" sz="1900" dirty="0">
                <a:sym typeface="Wingdings" panose="05000000000000000000" pitchFamily="2" charset="2"/>
              </a:rPr>
              <a:t>80%82%</a:t>
            </a:r>
          </a:p>
          <a:p>
            <a:pPr lvl="1">
              <a:defRPr/>
            </a:pPr>
            <a:r>
              <a:rPr lang="en-US" altLang="de-DE" sz="1900" dirty="0">
                <a:sym typeface="Wingdings" panose="05000000000000000000" pitchFamily="2" charset="2"/>
              </a:rPr>
              <a:t>WI-0110- metaverse IoT (new baseline) 5%</a:t>
            </a:r>
          </a:p>
        </p:txBody>
      </p:sp>
      <p:sp>
        <p:nvSpPr>
          <p:cNvPr id="9220" name="Slide Number Placeholder 5">
            <a:extLst>
              <a:ext uri="{FF2B5EF4-FFF2-40B4-BE49-F238E27FC236}">
                <a16:creationId xmlns:a16="http://schemas.microsoft.com/office/drawing/2014/main" id="{C25A391D-6087-6543-AE6F-D1C6F0A0DF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2022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TP-2022-0112-RDM_status_report_to_TP57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7E73A43A-79D4-3541-959C-DEB361B1387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Next Steps</a:t>
            </a:r>
            <a:endParaRPr lang="en-US" altLang="en-US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5872849A-F8E5-40DE-BAE3-E3819590B41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534400" cy="4876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AI </a:t>
            </a:r>
            <a:r>
              <a:rPr lang="de-DE" altLang="de-DE" sz="2300" dirty="0" err="1"/>
              <a:t>enabled</a:t>
            </a:r>
            <a:r>
              <a:rPr lang="de-DE" altLang="de-DE" sz="2300" dirty="0"/>
              <a:t> </a:t>
            </a:r>
            <a:r>
              <a:rPr lang="de-DE" altLang="de-DE" sz="2300" dirty="0" err="1"/>
              <a:t>capabilities</a:t>
            </a:r>
            <a:r>
              <a:rPr lang="de-DE" altLang="de-DE" sz="2300" dirty="0"/>
              <a:t> for oneM2M WI-0105</a:t>
            </a:r>
          </a:p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Smart Lifts WI-0098</a:t>
            </a:r>
          </a:p>
          <a:p>
            <a:pPr>
              <a:defRPr/>
            </a:pPr>
            <a:r>
              <a:rPr lang="en-US" altLang="de-DE" sz="2400" dirty="0"/>
              <a:t>Continue to advance SDT based Information Model and Mapping for Vertical Industries (Rel.5)</a:t>
            </a:r>
          </a:p>
          <a:p>
            <a:pPr>
              <a:defRPr/>
            </a:pPr>
            <a:r>
              <a:rPr lang="en-US" altLang="de-DE" sz="2400" dirty="0"/>
              <a:t>Advance the new work item: </a:t>
            </a:r>
            <a:r>
              <a:rPr lang="en-US" altLang="de-DE" sz="2400" dirty="0">
                <a:sym typeface="Wingdings" panose="05000000000000000000" pitchFamily="2" charset="2"/>
              </a:rPr>
              <a:t>WI-0110 </a:t>
            </a:r>
            <a:r>
              <a:rPr lang="en-US" altLang="de-DE" sz="2400" dirty="0" err="1"/>
              <a:t>MetaIoT</a:t>
            </a:r>
            <a:r>
              <a:rPr lang="en-US" altLang="de-DE" sz="2400" dirty="0"/>
              <a:t> </a:t>
            </a:r>
          </a:p>
          <a:p>
            <a:pPr>
              <a:defRPr/>
            </a:pPr>
            <a:r>
              <a:rPr lang="de-DE" altLang="de-DE" sz="2300" dirty="0"/>
              <a:t>Rel.5 </a:t>
            </a:r>
            <a:r>
              <a:rPr lang="de-DE" altLang="de-DE" sz="2300" dirty="0" err="1"/>
              <a:t>related</a:t>
            </a:r>
            <a:r>
              <a:rPr lang="de-DE" altLang="de-DE" sz="2300" dirty="0"/>
              <a:t> </a:t>
            </a:r>
            <a:r>
              <a:rPr lang="de-DE" altLang="de-DE" sz="2300" dirty="0" err="1"/>
              <a:t>new</a:t>
            </a:r>
            <a:r>
              <a:rPr lang="de-DE" altLang="de-DE" sz="2300" dirty="0"/>
              <a:t> </a:t>
            </a:r>
            <a:r>
              <a:rPr lang="de-DE" altLang="de-DE" sz="2300" dirty="0" err="1"/>
              <a:t>features</a:t>
            </a:r>
            <a:r>
              <a:rPr lang="de-DE" altLang="de-DE" sz="2300" dirty="0">
                <a:sym typeface="Wingdings" panose="05000000000000000000" pitchFamily="2" charset="2"/>
              </a:rPr>
              <a:t> (</a:t>
            </a:r>
            <a:r>
              <a:rPr lang="de-DE" altLang="de-DE" sz="2300" dirty="0" err="1">
                <a:sym typeface="Wingdings" panose="05000000000000000000" pitchFamily="2" charset="2"/>
              </a:rPr>
              <a:t>stage</a:t>
            </a:r>
            <a:r>
              <a:rPr lang="de-DE" altLang="de-DE" sz="2300" dirty="0">
                <a:sym typeface="Wingdings" panose="05000000000000000000" pitchFamily="2" charset="2"/>
              </a:rPr>
              <a:t> 2&amp;3)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/>
              <a:t>Meeting </a:t>
            </a:r>
            <a:r>
              <a:rPr lang="de-DE" altLang="de-DE" sz="2300" dirty="0" err="1"/>
              <a:t>minutes</a:t>
            </a:r>
            <a:r>
              <a:rPr lang="de-DE" altLang="de-DE" sz="2300" dirty="0"/>
              <a:t>: RDM-2022-</a:t>
            </a:r>
            <a:r>
              <a:rPr lang="de-DE" altLang="de-DE" sz="2300" dirty="0">
                <a:highlight>
                  <a:srgbClr val="FFFF00"/>
                </a:highlight>
              </a:rPr>
              <a:t>0099</a:t>
            </a:r>
            <a:r>
              <a:rPr lang="de-DE" altLang="de-DE" sz="2300" dirty="0"/>
              <a:t> (THANKS Michael!)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F9B0F81-A062-9B43-8E1C-446C93A8D7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2022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TP-2022-0112-RDM_status_report_to_TP57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4CD76A4-8384-434C-8A6E-14629BF5C1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Next Meetings / Calls</a:t>
            </a:r>
            <a:endParaRPr lang="en-US" altLang="en-US" dirty="0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70F1881F-C147-B54A-A9F2-C1E6921DEC8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1"/>
            <a:ext cx="8229600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de-DE" sz="2800" dirty="0"/>
              <a:t>Conference Calls</a:t>
            </a:r>
          </a:p>
          <a:p>
            <a:pPr marL="457200" lvl="1" indent="0">
              <a:buNone/>
            </a:pPr>
            <a:r>
              <a:rPr lang="en-US" altLang="fr-FR" sz="2000" dirty="0">
                <a:solidFill>
                  <a:srgbClr val="FF0000"/>
                </a:solidFill>
              </a:rPr>
              <a:t>2 conference call: </a:t>
            </a:r>
          </a:p>
          <a:p>
            <a:pPr lvl="1"/>
            <a:r>
              <a:rPr lang="en-US" altLang="fr-FR" sz="2000" dirty="0">
                <a:solidFill>
                  <a:srgbClr val="FF0000"/>
                </a:solidFill>
              </a:rPr>
              <a:t>RDM# 57.1 (19 December 2022 12:00-14:00 UTC)</a:t>
            </a:r>
          </a:p>
          <a:p>
            <a:pPr lvl="1"/>
            <a:r>
              <a:rPr lang="en-US" altLang="fr-FR" sz="2000" dirty="0">
                <a:solidFill>
                  <a:srgbClr val="FF0000"/>
                </a:solidFill>
              </a:rPr>
              <a:t>RDM# 57.2 (16 January 2023 12:00-14:00 UTC)</a:t>
            </a:r>
          </a:p>
          <a:p>
            <a:pPr lvl="1"/>
            <a:endParaRPr lang="en-US" altLang="fr-FR" sz="2000" dirty="0">
              <a:solidFill>
                <a:srgbClr val="FF0000"/>
              </a:solidFill>
            </a:endParaRPr>
          </a:p>
          <a:p>
            <a:pPr lvl="1"/>
            <a:endParaRPr lang="en-US" altLang="fr-FR" sz="2000" dirty="0">
              <a:solidFill>
                <a:srgbClr val="FF0000"/>
              </a:solidFill>
            </a:endParaRPr>
          </a:p>
          <a:p>
            <a:pPr lvl="1"/>
            <a:endParaRPr lang="en-US" altLang="fr-FR" sz="2000" dirty="0">
              <a:solidFill>
                <a:srgbClr val="FF0000"/>
              </a:solidFill>
            </a:endParaRPr>
          </a:p>
          <a:p>
            <a:r>
              <a:rPr lang="en-GB" altLang="de-DE" sz="2800" dirty="0"/>
              <a:t>TP#58</a:t>
            </a:r>
          </a:p>
          <a:p>
            <a:pPr lvl="1"/>
            <a:r>
              <a:rPr lang="en-GB" altLang="de-DE" sz="2000" dirty="0">
                <a:solidFill>
                  <a:srgbClr val="FF0000"/>
                </a:solidFill>
              </a:rPr>
              <a:t>TP#58 </a:t>
            </a:r>
            <a:r>
              <a:rPr lang="en-US" altLang="de-DE" sz="2000" dirty="0">
                <a:solidFill>
                  <a:srgbClr val="FF0000"/>
                </a:solidFill>
              </a:rPr>
              <a:t>(2023 Feb, details to be discussed….</a:t>
            </a:r>
            <a:endParaRPr lang="en-GB" altLang="de-DE" sz="2000" dirty="0">
              <a:solidFill>
                <a:srgbClr val="FF0000"/>
              </a:solidFill>
            </a:endParaRP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Advance active WIs</a:t>
            </a:r>
          </a:p>
        </p:txBody>
      </p:sp>
      <p:sp>
        <p:nvSpPr>
          <p:cNvPr id="11268" name="Slide Number Placeholder 5">
            <a:extLst>
              <a:ext uri="{FF2B5EF4-FFF2-40B4-BE49-F238E27FC236}">
                <a16:creationId xmlns:a16="http://schemas.microsoft.com/office/drawing/2014/main" id="{8D194560-C507-144C-A418-6CBEADFFA3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2022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TP-2022-0112-RDM_status_report_to_TP57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A14EBD6-D6CE-4E43-94B7-AA59562EF083}"/>
              </a:ext>
            </a:extLst>
          </p:cNvPr>
          <p:cNvSpPr txBox="1"/>
          <p:nvPr/>
        </p:nvSpPr>
        <p:spPr>
          <a:xfrm>
            <a:off x="2895600" y="5838801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Wish you a warm holiday season and see you in 2023!</a:t>
            </a:r>
            <a:endParaRPr lang="fr-FR" dirty="0"/>
          </a:p>
        </p:txBody>
      </p:sp>
      <p:pic>
        <p:nvPicPr>
          <p:cNvPr id="17" name="Graphic 16" descr="Holiday tree outline">
            <a:extLst>
              <a:ext uri="{FF2B5EF4-FFF2-40B4-BE49-F238E27FC236}">
                <a16:creationId xmlns:a16="http://schemas.microsoft.com/office/drawing/2014/main" id="{C77610FB-D87B-4541-A5D2-F1BA346D01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27200" y="5130801"/>
            <a:ext cx="914400" cy="914400"/>
          </a:xfrm>
          <a:prstGeom prst="rect">
            <a:avLst/>
          </a:prstGeom>
        </p:spPr>
      </p:pic>
      <p:pic>
        <p:nvPicPr>
          <p:cNvPr id="19" name="Graphic 18" descr="Gingerbread cookie with solid fill">
            <a:extLst>
              <a:ext uri="{FF2B5EF4-FFF2-40B4-BE49-F238E27FC236}">
                <a16:creationId xmlns:a16="http://schemas.microsoft.com/office/drawing/2014/main" id="{C54B80E1-4AC6-4BB8-8737-0E71C4A2A1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84400" y="5486400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20114</TotalTime>
  <Words>405</Words>
  <Application>Microsoft Office PowerPoint</Application>
  <PresentationFormat>On-screen Show (4:3)</PresentationFormat>
  <Paragraphs>62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Myriad pro</vt:lpstr>
      <vt:lpstr>Arial</vt:lpstr>
      <vt:lpstr>Calibri</vt:lpstr>
      <vt:lpstr>Office Theme</vt:lpstr>
      <vt:lpstr>RDM status report to TP#57</vt:lpstr>
      <vt:lpstr>Items for INFORMATION</vt:lpstr>
      <vt:lpstr>Issues for DECISION in TP</vt:lpstr>
      <vt:lpstr>Highlights</vt:lpstr>
      <vt:lpstr>Next Steps</vt:lpstr>
      <vt:lpstr>Next Meetings / Calls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Shane He (Nokia)</cp:lastModifiedBy>
  <cp:revision>306</cp:revision>
  <dcterms:created xsi:type="dcterms:W3CDTF">2012-09-11T22:52:11Z</dcterms:created>
  <dcterms:modified xsi:type="dcterms:W3CDTF">2022-12-01T06:56:09Z</dcterms:modified>
</cp:coreProperties>
</file>