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4" r:id="rId6"/>
    <p:sldId id="323" r:id="rId7"/>
    <p:sldId id="326" r:id="rId8"/>
    <p:sldId id="327" r:id="rId9"/>
    <p:sldId id="322" r:id="rId10"/>
    <p:sldId id="29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2" autoAdjust="0"/>
    <p:restoredTop sz="94570"/>
  </p:normalViewPr>
  <p:slideViewPr>
    <p:cSldViewPr>
      <p:cViewPr varScale="1">
        <p:scale>
          <a:sx n="127" d="100"/>
          <a:sy n="127" d="100"/>
        </p:scale>
        <p:origin x="14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12/2/2022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12/2/2022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mber.onem2m.org/Application/documentApp/documentinfo/?documentId=35459&amp;fromList=Y" TargetMode="External"/><Relationship Id="rId2" Type="http://schemas.openxmlformats.org/officeDocument/2006/relationships/hyperlink" Target="https://member.onem2m.org/Application/documentApp/documentinfo/?documentId=35458&amp;fromList=Y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TP57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00" y="5334000"/>
            <a:ext cx="71519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Peter Niblett, Poornima Shandilya, </a:t>
            </a:r>
            <a:r>
              <a:rPr lang="en-US" altLang="en-US" dirty="0" err="1">
                <a:solidFill>
                  <a:srgbClr val="B42025"/>
                </a:solidFill>
              </a:rPr>
              <a:t>SeungMyeong</a:t>
            </a:r>
            <a:r>
              <a:rPr lang="en-US" altLang="en-US" dirty="0">
                <a:solidFill>
                  <a:srgbClr val="B42025"/>
                </a:solidFill>
              </a:rPr>
              <a:t>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2022-11-28 to 2022-12-02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33400" y="1371600"/>
            <a:ext cx="83820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>
                <a:solidFill>
                  <a:srgbClr val="C00000"/>
                </a:solidFill>
              </a:rPr>
              <a:t>9</a:t>
            </a:r>
            <a:r>
              <a:rPr lang="en-GB" altLang="en-US" sz="2400" dirty="0"/>
              <a:t> new SDS contributions have been agreed against </a:t>
            </a:r>
            <a:r>
              <a:rPr lang="en-GB" altLang="en-US" sz="2400" b="1" dirty="0"/>
              <a:t>Rel-2,3,4</a:t>
            </a:r>
          </a:p>
          <a:p>
            <a:r>
              <a:rPr lang="en-GB" altLang="en-US" sz="2400" dirty="0">
                <a:solidFill>
                  <a:srgbClr val="C00000"/>
                </a:solidFill>
              </a:rPr>
              <a:t>1</a:t>
            </a:r>
            <a:r>
              <a:rPr lang="en-GB" altLang="en-US" sz="2400" dirty="0"/>
              <a:t> contributions to date have been agreed against </a:t>
            </a:r>
            <a:r>
              <a:rPr lang="en-GB" altLang="en-US" sz="2400" b="1" dirty="0"/>
              <a:t>Rel-5 </a:t>
            </a:r>
          </a:p>
          <a:p>
            <a:r>
              <a:rPr lang="en-GB" altLang="en-US" sz="2400" dirty="0"/>
              <a:t>Issue tracking system is being used</a:t>
            </a:r>
          </a:p>
          <a:p>
            <a:pPr lvl="1"/>
            <a:r>
              <a:rPr lang="en-GB" altLang="en-US" sz="2000" dirty="0"/>
              <a:t>88 issues currently open, 69 have been closed</a:t>
            </a:r>
          </a:p>
          <a:p>
            <a:r>
              <a:rPr lang="en-GB" altLang="en-US" sz="2400" dirty="0"/>
              <a:t>11 Baselines agreed (TS-0001, TS-0004, TS-0022, TS-0010, TS-0020, TS-0030)</a:t>
            </a:r>
          </a:p>
          <a:p>
            <a:endParaRPr lang="en-GB" altLang="en-US" sz="2400" dirty="0"/>
          </a:p>
          <a:p>
            <a:pPr marL="457200" lvl="1" indent="0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78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713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1755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126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Work has stalled</a:t>
            </a:r>
          </a:p>
        </p:txBody>
      </p:sp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97404721-F0EF-52D7-4302-C75928FA51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07465"/>
              </p:ext>
            </p:extLst>
          </p:nvPr>
        </p:nvGraphicFramePr>
        <p:xfrm>
          <a:off x="406454" y="1247354"/>
          <a:ext cx="8044836" cy="3490728"/>
        </p:xfrm>
        <a:graphic>
          <a:graphicData uri="http://schemas.openxmlformats.org/drawingml/2006/table">
            <a:tbl>
              <a:tblPr/>
              <a:tblGrid>
                <a:gridCol w="376991">
                  <a:extLst>
                    <a:ext uri="{9D8B030D-6E8A-4147-A177-3AD203B41FA5}">
                      <a16:colId xmlns:a16="http://schemas.microsoft.com/office/drawing/2014/main" val="196951760"/>
                    </a:ext>
                  </a:extLst>
                </a:gridCol>
                <a:gridCol w="2795422">
                  <a:extLst>
                    <a:ext uri="{9D8B030D-6E8A-4147-A177-3AD203B41FA5}">
                      <a16:colId xmlns:a16="http://schemas.microsoft.com/office/drawing/2014/main" val="307648490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3491851182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359944546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1720928166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3799305725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1907003456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1234597498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2570574778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3293645997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1649915752"/>
                    </a:ext>
                  </a:extLst>
                </a:gridCol>
                <a:gridCol w="1863615">
                  <a:extLst>
                    <a:ext uri="{9D8B030D-6E8A-4147-A177-3AD203B41FA5}">
                      <a16:colId xmlns:a16="http://schemas.microsoft.com/office/drawing/2014/main" val="563548471"/>
                    </a:ext>
                  </a:extLst>
                </a:gridCol>
              </a:tblGrid>
              <a:tr h="1231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 of WI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26165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Enhancements on Semantic Support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087077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Interworking with 3GPP networks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46982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Adaption of oneM2M for Smart City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Stalled - No normative R4 work planned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688802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Heterogen. identificat. service in oneM2M syst.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Postponed to R5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492685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Modbus Interworking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374705"/>
                  </a:ext>
                </a:extLst>
              </a:tr>
              <a:tr h="24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Lightweight oneM2M Services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9298"/>
                  </a:ext>
                </a:extLst>
              </a:tr>
              <a:tr h="24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Attribute based Access Control Policy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988496"/>
                  </a:ext>
                </a:extLst>
              </a:tr>
              <a:tr h="24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Edge and Fog Computing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887240"/>
                  </a:ext>
                </a:extLst>
              </a:tr>
              <a:tr h="24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Service Subscribers and Users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81025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Getting started with oneM2M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R4/R5 work in progress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536654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Services and Platform Discovery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Postponed to R5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093992"/>
                  </a:ext>
                </a:extLst>
              </a:tr>
              <a:tr h="24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Action Triggering Enhancements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488434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and Zigbee interworking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472132"/>
                  </a:ext>
                </a:extLst>
              </a:tr>
              <a:tr h="229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System Enhancements to Support Data Protection Regulations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538532"/>
                  </a:ext>
                </a:extLst>
              </a:tr>
              <a:tr h="1384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Effective IoT Communication to Protect 3GPP Networks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383825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and SensorThings API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94366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Advanced Semantic Discovery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 started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983977"/>
                  </a:ext>
                </a:extLst>
              </a:tr>
              <a:tr h="1384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WI-0102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enhancements to support Data License Management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311270"/>
                  </a:ext>
                </a:extLst>
              </a:tr>
              <a:tr h="1384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WI-0105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enhancements to support AI capabilities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concepts discussed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617138"/>
                  </a:ext>
                </a:extLst>
              </a:tr>
              <a:tr h="24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IPE-based_Device_Management_with_FlexContainers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 5 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11968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F471427-FBA8-A4FE-3C1B-D6A01A7A1F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168619"/>
              </p:ext>
            </p:extLst>
          </p:nvPr>
        </p:nvGraphicFramePr>
        <p:xfrm>
          <a:off x="397310" y="4762466"/>
          <a:ext cx="7853379" cy="640080"/>
        </p:xfrm>
        <a:graphic>
          <a:graphicData uri="http://schemas.openxmlformats.org/drawingml/2006/table">
            <a:tbl>
              <a:tblPr/>
              <a:tblGrid>
                <a:gridCol w="656512">
                  <a:extLst>
                    <a:ext uri="{9D8B030D-6E8A-4147-A177-3AD203B41FA5}">
                      <a16:colId xmlns:a16="http://schemas.microsoft.com/office/drawing/2014/main" val="2203050634"/>
                    </a:ext>
                  </a:extLst>
                </a:gridCol>
                <a:gridCol w="4868103">
                  <a:extLst>
                    <a:ext uri="{9D8B030D-6E8A-4147-A177-3AD203B41FA5}">
                      <a16:colId xmlns:a16="http://schemas.microsoft.com/office/drawing/2014/main" val="872847732"/>
                    </a:ext>
                  </a:extLst>
                </a:gridCol>
                <a:gridCol w="582191">
                  <a:extLst>
                    <a:ext uri="{9D8B030D-6E8A-4147-A177-3AD203B41FA5}">
                      <a16:colId xmlns:a16="http://schemas.microsoft.com/office/drawing/2014/main" val="2134267888"/>
                    </a:ext>
                  </a:extLst>
                </a:gridCol>
                <a:gridCol w="582191">
                  <a:extLst>
                    <a:ext uri="{9D8B030D-6E8A-4147-A177-3AD203B41FA5}">
                      <a16:colId xmlns:a16="http://schemas.microsoft.com/office/drawing/2014/main" val="1123267914"/>
                    </a:ext>
                  </a:extLst>
                </a:gridCol>
                <a:gridCol w="582191">
                  <a:extLst>
                    <a:ext uri="{9D8B030D-6E8A-4147-A177-3AD203B41FA5}">
                      <a16:colId xmlns:a16="http://schemas.microsoft.com/office/drawing/2014/main" val="4243657125"/>
                    </a:ext>
                  </a:extLst>
                </a:gridCol>
                <a:gridCol w="582191">
                  <a:extLst>
                    <a:ext uri="{9D8B030D-6E8A-4147-A177-3AD203B41FA5}">
                      <a16:colId xmlns:a16="http://schemas.microsoft.com/office/drawing/2014/main" val="323209397"/>
                    </a:ext>
                  </a:extLst>
                </a:gridCol>
              </a:tblGrid>
              <a:tr h="103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and W3C Web of Things Interworking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399119"/>
                  </a:ext>
                </a:extLst>
              </a:tr>
              <a:tr h="103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V2X Interworking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782601"/>
                  </a:ext>
                </a:extLst>
              </a:tr>
              <a:tr h="103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M2M/IoT Application and Component Configuration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021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Rel-4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" y="1371600"/>
            <a:ext cx="87249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Stage 3 work complete for all Rel-4 features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TS-0001 and TS-0040 have been reviewed by </a:t>
            </a:r>
            <a:r>
              <a:rPr lang="en-GB" altLang="en-US" sz="2000" dirty="0" err="1">
                <a:solidFill>
                  <a:schemeClr val="tx1"/>
                </a:solidFill>
              </a:rPr>
              <a:t>editHelp</a:t>
            </a:r>
            <a:r>
              <a:rPr lang="en-GB" altLang="en-US" sz="20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TS-0003, TS-0004, TS-0008, TS-0009, TS-0010, TS-0020,TS-0022,TS-0030 are ready for </a:t>
            </a:r>
            <a:r>
              <a:rPr lang="en-GB" altLang="en-US" sz="2000" dirty="0" err="1">
                <a:solidFill>
                  <a:schemeClr val="tx1"/>
                </a:solidFill>
              </a:rPr>
              <a:t>editHelp</a:t>
            </a:r>
            <a:endParaRPr lang="en-GB" altLang="en-US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64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Rel-5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  <a:p>
            <a:r>
              <a:rPr lang="en-GB" altLang="en-US" sz="2400" dirty="0"/>
              <a:t>1 CRs agreed for </a:t>
            </a:r>
            <a:r>
              <a:rPr lang="en-GB" altLang="en-US" sz="2400" dirty="0" err="1"/>
              <a:t>Rel</a:t>
            </a:r>
            <a:r>
              <a:rPr lang="en-GB" altLang="en-US" sz="2400" dirty="0"/>
              <a:t> 5.</a:t>
            </a:r>
          </a:p>
          <a:p>
            <a:r>
              <a:rPr lang="en-GB" altLang="en-US" sz="2400" dirty="0"/>
              <a:t>TS-0001 5.0.0 R5 Baseline is Agreed (created from TS-0001 4.17.0 version)</a:t>
            </a:r>
          </a:p>
          <a:p>
            <a:r>
              <a:rPr lang="en-GB" altLang="en-US" sz="2400" dirty="0"/>
              <a:t>TS-0001 R5 CRs will be merged in 5.1.0</a:t>
            </a:r>
          </a:p>
          <a:p>
            <a:r>
              <a:rPr lang="en-GB" altLang="en-US" sz="2400" dirty="0"/>
              <a:t>TS-0001 R5 Agreed CRs are added in CR Pack</a:t>
            </a:r>
          </a:p>
          <a:p>
            <a:r>
              <a:rPr lang="en-GB" altLang="en-US" sz="2400" dirty="0"/>
              <a:t>For other TSs- TS-0004, TS-0022</a:t>
            </a:r>
          </a:p>
          <a:p>
            <a:pPr lvl="1"/>
            <a:r>
              <a:rPr lang="en-GB" altLang="en-US" sz="1800" dirty="0"/>
              <a:t>Will be added to a CR pack when the new versions of the TSs are started.</a:t>
            </a:r>
          </a:p>
          <a:p>
            <a:pPr marL="457200" lvl="1" indent="0">
              <a:buNone/>
            </a:pPr>
            <a:endParaRPr lang="en-GB" altLang="en-US" sz="1800" dirty="0"/>
          </a:p>
          <a:p>
            <a:pPr marL="457200" lvl="1" indent="0">
              <a:buNone/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8998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6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1600200"/>
            <a:ext cx="82296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</a:t>
            </a:r>
            <a:r>
              <a:rPr lang="en-GB" sz="2400" dirty="0">
                <a:hlinkClick r:id="rId2"/>
              </a:rPr>
              <a:t>TP-2022-0122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-R4, </a:t>
            </a:r>
            <a:r>
              <a:rPr lang="en-US" altLang="en-US" sz="2400" dirty="0">
                <a:solidFill>
                  <a:srgbClr val="C00000"/>
                </a:solidFill>
              </a:rPr>
              <a:t>04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8</a:t>
            </a:r>
          </a:p>
          <a:p>
            <a:r>
              <a:rPr lang="en-US" altLang="en-US" sz="2400" dirty="0"/>
              <a:t>TS-0004 – </a:t>
            </a:r>
            <a:r>
              <a:rPr lang="en-GB" sz="2400" dirty="0">
                <a:hlinkClick r:id="rId3"/>
              </a:rPr>
              <a:t>TP-2022-0123</a:t>
            </a:r>
            <a:r>
              <a:rPr lang="en-GB" sz="2400" dirty="0"/>
              <a:t>R01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3</a:t>
            </a:r>
          </a:p>
          <a:p>
            <a:r>
              <a:rPr lang="en-US" altLang="en-US" sz="2400" dirty="0"/>
              <a:t>TS-0022 – </a:t>
            </a:r>
            <a:r>
              <a:rPr lang="en-GB" sz="2400" dirty="0">
                <a:hlinkClick r:id="rId3"/>
              </a:rPr>
              <a:t>TP-2022-0124</a:t>
            </a:r>
            <a:r>
              <a:rPr lang="en-US" sz="2400" dirty="0"/>
              <a:t>R01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1</a:t>
            </a:r>
          </a:p>
          <a:p>
            <a:r>
              <a:rPr lang="en-US" altLang="en-US" sz="2400" dirty="0"/>
              <a:t>TS-0026 – </a:t>
            </a:r>
            <a:r>
              <a:rPr lang="en-GB" sz="2400" dirty="0">
                <a:hlinkClick r:id="rId3"/>
              </a:rPr>
              <a:t>TP-2022-0126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1</a:t>
            </a:r>
          </a:p>
          <a:p>
            <a:r>
              <a:rPr lang="en-US" altLang="en-US" sz="2400" dirty="0"/>
              <a:t>TS-0033 – </a:t>
            </a:r>
            <a:r>
              <a:rPr lang="en-GB" sz="2400" dirty="0">
                <a:hlinkClick r:id="rId3"/>
              </a:rPr>
              <a:t>TP-2022-0127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01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1</a:t>
            </a: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GB" altLang="en-US" sz="1800" dirty="0"/>
          </a:p>
          <a:p>
            <a:pPr marL="0" indent="0">
              <a:buNone/>
            </a:pPr>
            <a:endParaRPr lang="en-US" altLang="en-US" sz="1800" dirty="0">
              <a:solidFill>
                <a:schemeClr val="tx1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7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112263"/>
              </p:ext>
            </p:extLst>
          </p:nvPr>
        </p:nvGraphicFramePr>
        <p:xfrm>
          <a:off x="1295400" y="1712166"/>
          <a:ext cx="6400800" cy="343580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4613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390987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SDS 57.1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Mon 12-Dec-2022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57.2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Mon 19-Dec-2022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6748199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57.3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Mon 9-Jan-2023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0123122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SDS 57.4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Mon 16-Jan-2023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3719099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SDS 57.5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Wed 25-Jan-2023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3659558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SDS 57.6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Mon 6-Feb-2023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318586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3393F81-263F-624A-94A6-2FDEB736FD5E}"/>
              </a:ext>
            </a:extLst>
          </p:cNvPr>
          <p:cNvSpPr txBox="1"/>
          <p:nvPr/>
        </p:nvSpPr>
        <p:spPr>
          <a:xfrm>
            <a:off x="2514600" y="5105400"/>
            <a:ext cx="2972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Dates subject to confirmation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B6620A357F649AEAEAC29BCE93EBB" ma:contentTypeVersion="10" ma:contentTypeDescription="Create a new document." ma:contentTypeScope="" ma:versionID="14a08656cf1db59cdf50a3b3faa7041c">
  <xsd:schema xmlns:xsd="http://www.w3.org/2001/XMLSchema" xmlns:xs="http://www.w3.org/2001/XMLSchema" xmlns:p="http://schemas.microsoft.com/office/2006/metadata/properties" xmlns:ns3="1aeb858a-a494-4f12-b45e-5f6e944ecff6" targetNamespace="http://schemas.microsoft.com/office/2006/metadata/properties" ma:root="true" ma:fieldsID="3aa319e943713106bdf97b7de4ba6ef2" ns3:_="">
    <xsd:import namespace="1aeb858a-a494-4f12-b45e-5f6e944ec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b858a-a494-4f12-b45e-5f6e944ec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A0247A-DF33-417B-9304-0193C428B8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341D55-6205-4208-BA81-549498044FE5}">
  <ds:schemaRefs>
    <ds:schemaRef ds:uri="http://purl.org/dc/elements/1.1/"/>
    <ds:schemaRef ds:uri="http://schemas.microsoft.com/office/2006/metadata/properties"/>
    <ds:schemaRef ds:uri="http://purl.org/dc/terms/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045C268-0BE3-487F-B6C0-51FD9EA2D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922</Words>
  <Application>Microsoft Office PowerPoint</Application>
  <PresentationFormat>Bildschirmpräsentation (4:3)</PresentationFormat>
  <Paragraphs>336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Times New Roman</vt:lpstr>
      <vt:lpstr>Office Theme</vt:lpstr>
      <vt:lpstr>SDS Status Report to TP57</vt:lpstr>
      <vt:lpstr>Summary</vt:lpstr>
      <vt:lpstr>SDS WI Status </vt:lpstr>
      <vt:lpstr>Rel-4 Progress</vt:lpstr>
      <vt:lpstr>Rel-5 Progress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revised version</cp:lastModifiedBy>
  <cp:revision>657</cp:revision>
  <dcterms:created xsi:type="dcterms:W3CDTF">2012-09-11T22:52:11Z</dcterms:created>
  <dcterms:modified xsi:type="dcterms:W3CDTF">2022-12-02T04:27:06Z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0x010100A93B6620A357F649AEAEAC29BCE93EBB</vt:lpwstr>
  </property>
  <property fmtid="{D5CDD505-2E9C-101B-9397-08002B2CF9AE}" pid="4" name="MSIP_Label_55339bf0-f345-473a-9ec8-6ca7c8197055_Enabled">
    <vt:lpwstr>true</vt:lpwstr>
  </property>
  <property fmtid="{D5CDD505-2E9C-101B-9397-08002B2CF9AE}" pid="5" name="MSIP_Label_55339bf0-f345-473a-9ec8-6ca7c8197055_SetDate">
    <vt:lpwstr>2022-09-30T14:48:47Z</vt:lpwstr>
  </property>
  <property fmtid="{D5CDD505-2E9C-101B-9397-08002B2CF9AE}" pid="6" name="MSIP_Label_55339bf0-f345-473a-9ec8-6ca7c8197055_Method">
    <vt:lpwstr>Privileged</vt:lpwstr>
  </property>
  <property fmtid="{D5CDD505-2E9C-101B-9397-08002B2CF9AE}" pid="7" name="MSIP_Label_55339bf0-f345-473a-9ec8-6ca7c8197055_Name">
    <vt:lpwstr>OFFEN</vt:lpwstr>
  </property>
  <property fmtid="{D5CDD505-2E9C-101B-9397-08002B2CF9AE}" pid="8" name="MSIP_Label_55339bf0-f345-473a-9ec8-6ca7c8197055_SiteId">
    <vt:lpwstr>d313b56f-f400-44d3-8403-4b468b3d8ded</vt:lpwstr>
  </property>
  <property fmtid="{D5CDD505-2E9C-101B-9397-08002B2CF9AE}" pid="9" name="MSIP_Label_55339bf0-f345-473a-9ec8-6ca7c8197055_ActionId">
    <vt:lpwstr>5ebe2406-7c83-4b26-bbc4-24229ee44001</vt:lpwstr>
  </property>
  <property fmtid="{D5CDD505-2E9C-101B-9397-08002B2CF9AE}" pid="10" name="MSIP_Label_55339bf0-f345-473a-9ec8-6ca7c8197055_ContentBits">
    <vt:lpwstr>0</vt:lpwstr>
  </property>
</Properties>
</file>