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8" r:id="rId2"/>
    <p:sldId id="257" r:id="rId3"/>
    <p:sldId id="258" r:id="rId4"/>
    <p:sldId id="263" r:id="rId5"/>
    <p:sldId id="261" r:id="rId6"/>
    <p:sldId id="266" r:id="rId7"/>
    <p:sldId id="708" r:id="rId8"/>
    <p:sldId id="700" r:id="rId9"/>
    <p:sldId id="710" r:id="rId10"/>
    <p:sldId id="709" r:id="rId11"/>
    <p:sldId id="690" r:id="rId12"/>
    <p:sldId id="711" r:id="rId13"/>
    <p:sldId id="712" r:id="rId14"/>
    <p:sldId id="26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9" autoAdjust="0"/>
    <p:restoredTop sz="87539" autoAdjust="0"/>
  </p:normalViewPr>
  <p:slideViewPr>
    <p:cSldViewPr snapToGrid="0">
      <p:cViewPr varScale="1">
        <p:scale>
          <a:sx n="78" d="100"/>
          <a:sy n="78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21/04/23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11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4924DCD-52C4-7581-19FB-5198DA00E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74AED-D471-B748-B309-63CE0B0508ED}" type="slidenum">
              <a:rPr lang="zh-CN" altLang="en-AU" smtClean="0"/>
              <a:pPr>
                <a:spcBef>
                  <a:spcPct val="0"/>
                </a:spcBef>
              </a:pPr>
              <a:t>10</a:t>
            </a:fld>
            <a:endParaRPr lang="en-AU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1FB8F5A-1803-426D-F2DD-D83188C6E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1D0C481-402C-316F-2D8B-1F2A7B8E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6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5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1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90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4955346-6B22-24C2-E98F-11FE3C309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F17DE5-895C-DA42-9C26-862583591F4A}" type="slidenum">
              <a:rPr lang="zh-CN" altLang="en-AU" smtClean="0"/>
              <a:pPr>
                <a:spcBef>
                  <a:spcPct val="0"/>
                </a:spcBef>
              </a:pPr>
              <a:t>7</a:t>
            </a:fld>
            <a:endParaRPr lang="en-AU" altLang="zh-CN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35CB043-D721-1341-CECB-F4A0C64FF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DBF04F-483A-5CC5-7608-EDB49A432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70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D8FE581D-55A1-14E4-DFCD-B75EDDF72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333C5B-49EA-5643-BD58-D5920FCE67C6}" type="slidenum">
              <a:rPr lang="zh-CN" altLang="en-AU" smtClean="0"/>
              <a:pPr>
                <a:spcBef>
                  <a:spcPct val="0"/>
                </a:spcBef>
              </a:pPr>
              <a:t>8</a:t>
            </a:fld>
            <a:endParaRPr lang="en-AU" altLang="zh-CN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B899E65-B2E1-BD81-B794-5C456ECBD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F319410-4C19-F0F2-6406-30F2AA300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4924DCD-52C4-7581-19FB-5198DA00E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74AED-D471-B748-B309-63CE0B0508ED}" type="slidenum">
              <a:rPr lang="zh-CN" altLang="en-AU" smtClean="0"/>
              <a:pPr>
                <a:spcBef>
                  <a:spcPct val="0"/>
                </a:spcBef>
              </a:pPr>
              <a:t>9</a:t>
            </a:fld>
            <a:endParaRPr lang="en-AU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1FB8F5A-1803-426D-F2DD-D83188C6E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1D0C481-402C-316F-2D8B-1F2A7B8E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263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1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87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13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49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73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4/21/23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4/21/23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4/21/23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4/21/23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4/21/23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9" y="6492879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3" y="105849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7" y="1572936"/>
            <a:ext cx="11296651" cy="2387600"/>
          </a:xfrm>
        </p:spPr>
        <p:txBody>
          <a:bodyPr>
            <a:normAutofit/>
          </a:bodyPr>
          <a:lstStyle/>
          <a:p>
            <a:r>
              <a:rPr lang="en-US" dirty="0"/>
              <a:t>Next steps for WI-0105</a:t>
            </a:r>
            <a:br>
              <a:rPr lang="en-US" dirty="0"/>
            </a:br>
            <a:r>
              <a:rPr lang="en-US" sz="3600" dirty="0"/>
              <a:t>“System enhancements to support AI capabilities”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6"/>
            <a:ext cx="9144000" cy="1655763"/>
          </a:xfrm>
        </p:spPr>
        <p:txBody>
          <a:bodyPr/>
          <a:lstStyle/>
          <a:p>
            <a:r>
              <a:rPr lang="en-US" dirty="0"/>
              <a:t>Prof. Song </a:t>
            </a:r>
            <a:r>
              <a:rPr lang="en-US" dirty="0" err="1"/>
              <a:t>JaeSeung</a:t>
            </a:r>
            <a:r>
              <a:rPr lang="en-US" dirty="0"/>
              <a:t> (oneM2M TP Vice Chair)</a:t>
            </a:r>
          </a:p>
          <a:p>
            <a:r>
              <a:rPr lang="en-US" dirty="0"/>
              <a:t>Sejong University</a:t>
            </a:r>
          </a:p>
          <a:p>
            <a:r>
              <a:rPr lang="en-US" dirty="0"/>
              <a:t>(</a:t>
            </a:r>
            <a:r>
              <a:rPr lang="en-US" dirty="0" err="1"/>
              <a:t>jssong@sejong.ac.kr</a:t>
            </a:r>
            <a:r>
              <a:rPr lang="en-US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D3280-F9AB-EC20-6AAE-FFA6A0EA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334" y="5606656"/>
            <a:ext cx="1189954" cy="481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0421C-1D87-04DF-F068-8D1F3325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861" y="5044163"/>
            <a:ext cx="1610900" cy="4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05D23-EB2E-E4E1-13B2-DC4BA9EAE9A9}"/>
              </a:ext>
            </a:extLst>
          </p:cNvPr>
          <p:cNvSpPr txBox="1"/>
          <p:nvPr/>
        </p:nvSpPr>
        <p:spPr>
          <a:xfrm>
            <a:off x="-1" y="-28538"/>
            <a:ext cx="797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TP-2023-0038-Next_steps_for_TR-0068_AI_enablement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90628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92CE6F8-24E1-D6EA-D4E1-7F055DD7D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85639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Potential Requirements to Support AI/ML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5D36-9434-5D15-49BC-0B76795F1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1" b="16732"/>
          <a:stretch/>
        </p:blipFill>
        <p:spPr bwMode="auto">
          <a:xfrm>
            <a:off x="85897" y="1405096"/>
            <a:ext cx="1202020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72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 dirty="0"/>
              <a:t>WID for AI-enabled oneM2M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67F41-4AC8-7289-0640-9122783605C6}"/>
              </a:ext>
            </a:extLst>
          </p:cNvPr>
          <p:cNvSpPr/>
          <p:nvPr/>
        </p:nvSpPr>
        <p:spPr>
          <a:xfrm>
            <a:off x="768591" y="1281306"/>
            <a:ext cx="10416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Make oneM2M platform to support data management for AI and provide AI/ML capabilities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FA25D-0A7C-DE4C-47B0-35DCD88A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20"/>
          <a:stretch/>
        </p:blipFill>
        <p:spPr>
          <a:xfrm>
            <a:off x="1166313" y="2330824"/>
            <a:ext cx="10069110" cy="40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/>
              <a:t>Next steps after completing TR-0068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1525F3-6CA9-1D36-AABD-F6C30FCE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01651"/>
              </p:ext>
            </p:extLst>
          </p:nvPr>
        </p:nvGraphicFramePr>
        <p:xfrm>
          <a:off x="227463" y="1287051"/>
          <a:ext cx="11737074" cy="4387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4644">
                  <a:extLst>
                    <a:ext uri="{9D8B030D-6E8A-4147-A177-3AD203B41FA5}">
                      <a16:colId xmlns:a16="http://schemas.microsoft.com/office/drawing/2014/main" val="3729881132"/>
                    </a:ext>
                  </a:extLst>
                </a:gridCol>
                <a:gridCol w="1024592">
                  <a:extLst>
                    <a:ext uri="{9D8B030D-6E8A-4147-A177-3AD203B41FA5}">
                      <a16:colId xmlns:a16="http://schemas.microsoft.com/office/drawing/2014/main" val="2504673474"/>
                    </a:ext>
                  </a:extLst>
                </a:gridCol>
                <a:gridCol w="4356192">
                  <a:extLst>
                    <a:ext uri="{9D8B030D-6E8A-4147-A177-3AD203B41FA5}">
                      <a16:colId xmlns:a16="http://schemas.microsoft.com/office/drawing/2014/main" val="249046556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3770259477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3702300627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1114094768"/>
                    </a:ext>
                  </a:extLst>
                </a:gridCol>
                <a:gridCol w="813495">
                  <a:extLst>
                    <a:ext uri="{9D8B030D-6E8A-4147-A177-3AD203B41FA5}">
                      <a16:colId xmlns:a16="http://schemas.microsoft.com/office/drawing/2014/main" val="2182838060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1515599215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568761106"/>
                    </a:ext>
                  </a:extLst>
                </a:gridCol>
                <a:gridCol w="654931">
                  <a:extLst>
                    <a:ext uri="{9D8B030D-6E8A-4147-A177-3AD203B41FA5}">
                      <a16:colId xmlns:a16="http://schemas.microsoft.com/office/drawing/2014/main" val="98939114"/>
                    </a:ext>
                  </a:extLst>
                </a:gridCol>
              </a:tblGrid>
              <a:tr h="694298">
                <a:tc gridSpan="10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Specifications (if any)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72"/>
                  </a:ext>
                </a:extLst>
              </a:tr>
              <a:tr h="77804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en-K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Number*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(TP No.)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WG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Impacted WGs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726024837"/>
                  </a:ext>
                </a:extLst>
              </a:tr>
              <a:tr h="1033627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</a:t>
                      </a:r>
                      <a:endParaRPr lang="en-K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</a:t>
                      </a:r>
                      <a:endParaRPr lang="en-K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82200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lang="en-KR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TR-0068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AI-enablement to oneM2M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50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53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59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60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RDM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SDS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56901"/>
                  </a:ext>
                </a:extLst>
              </a:tr>
              <a:tr h="94034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en-KR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TS-00xx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AI-enablement to oneM2M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60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63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64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65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SDS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RDM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9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41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 dirty="0"/>
              <a:t>Discussion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0C4E9A-4D1D-C9FD-25E6-37118568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019"/>
            <a:ext cx="11352213" cy="43720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Completing TR-0068 at TP #60 based on the discussion at TP #59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 further work on the followings: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to manage AI/ML data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(annotating, labeling, pre-processing, etc.)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to manage AI/ML models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of APIs for application to use and enable AI/ML feature</a:t>
            </a: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proceed normative work</a:t>
            </a: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Technical Specification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Stage 2 contributions (maybe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this approach)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497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2915920" y="2644170"/>
            <a:ext cx="6096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&lt;Prof. Song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JaeSeung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jssong@sejong.ac.kr</a:t>
            </a:r>
            <a:endParaRPr sz="1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TSDSI Tech Deep Dive Conference 2022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891777" cy="115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40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normative work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10754" cy="116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AI and IoT</a:t>
            </a:r>
            <a:endParaRPr sz="54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E814D-75D4-33B4-CD74-5ACA191E9C9D}"/>
              </a:ext>
            </a:extLst>
          </p:cNvPr>
          <p:cNvSpPr/>
          <p:nvPr/>
        </p:nvSpPr>
        <p:spPr>
          <a:xfrm>
            <a:off x="3050059" y="2001794"/>
            <a:ext cx="6091881" cy="1087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AI enabled IoT?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BC0F4A-341E-D948-2520-113E6DF8D6A4}"/>
              </a:ext>
            </a:extLst>
          </p:cNvPr>
          <p:cNvSpPr/>
          <p:nvPr/>
        </p:nvSpPr>
        <p:spPr>
          <a:xfrm>
            <a:off x="1497740" y="3735159"/>
            <a:ext cx="3104637" cy="23950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“AI can make IoT smarter”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3F03D0-9687-F91C-06BC-AD3A458D8154}"/>
              </a:ext>
            </a:extLst>
          </p:cNvPr>
          <p:cNvSpPr/>
          <p:nvPr/>
        </p:nvSpPr>
        <p:spPr>
          <a:xfrm>
            <a:off x="7589621" y="3735159"/>
            <a:ext cx="3104637" cy="23950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“IoT can make AI smarter”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AFF487E0-D2B2-C45D-C9F8-B4E060635D33}"/>
              </a:ext>
            </a:extLst>
          </p:cNvPr>
          <p:cNvSpPr/>
          <p:nvPr/>
        </p:nvSpPr>
        <p:spPr>
          <a:xfrm>
            <a:off x="4794422" y="4707924"/>
            <a:ext cx="2607275" cy="54369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10754" cy="116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Motivation and Scope</a:t>
            </a:r>
            <a:endParaRPr sz="5400" b="1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295153" y="1362637"/>
            <a:ext cx="11441575" cy="494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spcBef>
                <a:spcPts val="600"/>
              </a:spcBef>
              <a:tabLst>
                <a:tab pos="180340" algn="l"/>
              </a:tabLst>
            </a:pPr>
            <a:r>
              <a:rPr lang="en-GB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Technical Report will investigate items as follows:</a:t>
            </a:r>
            <a:endParaRPr lang="en-KR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State of the art AI technologies that uses data from IoT systems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use cases and requirements to support AI services and their data management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Managing and manipulating training data in oneM2M to support AI technologies to build a model 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Managing and manipulating serving data in oneM2M to support AI technologies to run a model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Feasibility study on running AI algorithms in oneM2M as a new CSF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Generalization of steps performing AI algorithms to identify required common functions that can be supported by oneM2M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different parameters schemes i.e., power consumption, cost for the future etc. in oneM2M to support AI services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Distributed and federated ML on Edge/Fog oneM2M nodes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Services to assist with deploying trained machine learning models onto field device nodes such that inferencing can be performed by the field device nodes using the models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2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-4622"/>
            <a:ext cx="10799180" cy="11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3600" b="1" dirty="0">
                <a:latin typeface="Arial" panose="020B0604020202020204" pitchFamily="34" charset="0"/>
              </a:rPr>
              <a:t>Developed Use Cases</a:t>
            </a:r>
            <a:endParaRPr sz="66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8A67E2-1066-12F3-2096-7A3AF70B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04943"/>
              </p:ext>
            </p:extLst>
          </p:nvPr>
        </p:nvGraphicFramePr>
        <p:xfrm>
          <a:off x="971630" y="1760220"/>
          <a:ext cx="102487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781">
                  <a:extLst>
                    <a:ext uri="{9D8B030D-6E8A-4147-A177-3AD203B41FA5}">
                      <a16:colId xmlns:a16="http://schemas.microsoft.com/office/drawing/2014/main" val="3915681912"/>
                    </a:ext>
                  </a:extLst>
                </a:gridCol>
                <a:gridCol w="7731959">
                  <a:extLst>
                    <a:ext uri="{9D8B030D-6E8A-4147-A177-3AD203B41FA5}">
                      <a16:colId xmlns:a16="http://schemas.microsoft.com/office/drawing/2014/main" val="1600674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Augmentation for Autonomous Driving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dirty="0"/>
                        <a:t>Use case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Mile Delivery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7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Virtual Store using Metaverse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7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patterns in video streams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3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Automous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Operations using Automated Machine Learning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8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Device Calibration using Machine Learning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6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Dataset creation for AI models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model management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6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799180" cy="117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KR" altLang="en-KR" sz="3600" b="1" dirty="0">
                <a:latin typeface="Arial" panose="020B0604020202020204" pitchFamily="34" charset="0"/>
                <a:cs typeface="Arial" panose="020B0604020202020204" pitchFamily="34" charset="0"/>
              </a:rPr>
              <a:t>High-level concept 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38200" y="14866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defRPr/>
            </a:pPr>
            <a:r>
              <a:rPr lang="en-US" altLang="ko-KR" sz="2400" kern="0" dirty="0">
                <a:latin typeface="Arial" panose="020B0604020202020204" pitchFamily="34" charset="0"/>
                <a:cs typeface="Arial" panose="020B0604020202020204" pitchFamily="34" charset="0"/>
              </a:rPr>
              <a:t>oneM2M system should be enhanced with </a:t>
            </a:r>
          </a:p>
          <a:p>
            <a:pPr lvl="1">
              <a:defRPr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new common service function (CSF) to support AI capabilities</a:t>
            </a:r>
          </a:p>
          <a:p>
            <a:pPr lvl="1">
              <a:defRPr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set of new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lvl="1">
              <a:defRPr/>
            </a:pPr>
            <a:r>
              <a:rPr lang="en-US" altLang="ko-KR" sz="1800" kern="0" dirty="0">
                <a:latin typeface="Arial" panose="020B0604020202020204" pitchFamily="34" charset="0"/>
                <a:cs typeface="Arial" panose="020B0604020202020204" pitchFamily="34" charset="0"/>
              </a:rPr>
              <a:t>Various AI/ML use cases</a:t>
            </a:r>
            <a:endParaRPr dirty="0"/>
          </a:p>
        </p:txBody>
      </p:sp>
      <p:pic>
        <p:nvPicPr>
          <p:cNvPr id="3" name="Picture 71">
            <a:extLst>
              <a:ext uri="{FF2B5EF4-FFF2-40B4-BE49-F238E27FC236}">
                <a16:creationId xmlns:a16="http://schemas.microsoft.com/office/drawing/2014/main" id="{255B184C-9F88-6813-66FE-B21681A9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9" y="2646718"/>
            <a:ext cx="7500615" cy="35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D8E063E-DDE9-597C-26F3-657DE2563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34781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ts val="3863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#1. Data Augmentation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07DDF7-1394-FDCC-384E-2128A3041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8173" r="1830" b="9702"/>
          <a:stretch>
            <a:fillRect/>
          </a:stretch>
        </p:blipFill>
        <p:spPr bwMode="auto">
          <a:xfrm>
            <a:off x="3923818" y="2478975"/>
            <a:ext cx="7982673" cy="400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BA825A6-C26D-6C34-B100-BA130E84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6600"/>
            <a:ext cx="11352213" cy="244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0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Introduce a new resource to oneM2M for data augmentation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AI/ML developers simply request data augmentation to oneM2M platform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Larger training dataset is given to AI/ML developers for training and build a model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Augmented dataset can be reused by others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9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A76D2C45-90C3-96B9-250F-1CD38CC57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34781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GB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#2 – </a:t>
            </a: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Last Mile Delivery</a:t>
            </a:r>
            <a:r>
              <a:rPr lang="en-KR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186128-72CF-A426-E650-3F9D5E85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019"/>
            <a:ext cx="11352213" cy="244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Last Mile is a term used in supply chain management and transportation planning to describe the last leg of a journey comprising the movement of people and goods from a transportation hub to a final destination.</a:t>
            </a: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IoT platform can provide the following functions: </a:t>
            </a:r>
            <a:endParaRPr lang="en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Manage structured and unstructured data for training 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Update trained model using new inputs everyday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Classify AI/ML data into two parts, i.e., training and validating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altLang="ko-KR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75" name="Picture 1">
            <a:extLst>
              <a:ext uri="{FF2B5EF4-FFF2-40B4-BE49-F238E27FC236}">
                <a16:creationId xmlns:a16="http://schemas.microsoft.com/office/drawing/2014/main" id="{F1671504-57A4-C0E9-FDB9-7BB8991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3" y="2303481"/>
            <a:ext cx="6875824" cy="42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92CE6F8-24E1-D6EA-D4E1-7F055DD7D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85639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Potential Requirements to Support AI/ML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BCBE61-9CF3-7E56-7301-C11B8FC58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42450"/>
              </p:ext>
            </p:extLst>
          </p:nvPr>
        </p:nvGraphicFramePr>
        <p:xfrm>
          <a:off x="221826" y="1282735"/>
          <a:ext cx="11724641" cy="5109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40">
                  <a:extLst>
                    <a:ext uri="{9D8B030D-6E8A-4147-A177-3AD203B41FA5}">
                      <a16:colId xmlns:a16="http://schemas.microsoft.com/office/drawing/2014/main" val="490585737"/>
                    </a:ext>
                  </a:extLst>
                </a:gridCol>
                <a:gridCol w="9673101">
                  <a:extLst>
                    <a:ext uri="{9D8B030D-6E8A-4147-A177-3AD203B41FA5}">
                      <a16:colId xmlns:a16="http://schemas.microsoft.com/office/drawing/2014/main" val="1333317523"/>
                    </a:ext>
                  </a:extLst>
                </a:gridCol>
              </a:tblGrid>
              <a:tr h="29218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</a:t>
                      </a:r>
                      <a:endParaRPr lang="en-KR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requirements</a:t>
                      </a:r>
                      <a:endParaRPr lang="en-KR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extLst>
                  <a:ext uri="{0D108BD9-81ED-4DB2-BD59-A6C34878D82A}">
                    <a16:rowId xmlns:a16="http://schemas.microsoft.com/office/drawing/2014/main" val="3443456148"/>
                  </a:ext>
                </a:extLst>
              </a:tr>
              <a:tr h="18368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#1. Data augmentation for autonomous driving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handle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augmentation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requests for AI/ML purposes.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709679092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generate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augmented data resources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a given source data and data augmentation technique.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454664968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data for AI/ML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purposes such as model training and augmentation of training dataset. </a:t>
                      </a:r>
                      <a:endParaRPr lang="en-KR" sz="11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205920047"/>
                  </a:ext>
                </a:extLst>
              </a:tr>
              <a:tr h="367359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#2. Last mile delivery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structured and unstructured data for training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for example,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preprocessing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data, describing data and inferring meaning.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596563607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trained AI/ML model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according to continuous measuring data e.g., location, time series and historical data.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366416718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provide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classification function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(e.g., split data into two parts, training and validating) in supervised Machine Learning.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003158586"/>
                  </a:ext>
                </a:extLst>
              </a:tr>
              <a:tr h="18368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#3.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virtual store using metaverse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synchronize between real and virtual world devices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258976099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enable Edge/Fog Nodes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AI/ML models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retrieve information from the real world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200991738"/>
                  </a:ext>
                </a:extLst>
              </a:tr>
              <a:tr h="7764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#4.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 of patterns in video streams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support the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and management of classifiers for AI/ML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 as follows: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Predefined-classifier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comes with a predefined and pretrained classifier for Object detection, Object tracking, Semantic Segmentation, Instance Segmentation, etc.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data generated by IoT devices (e.g., smart city camera). 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ized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classifier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can be generated by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application to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detection function such as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recognition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391214063"/>
                  </a:ext>
                </a:extLst>
              </a:tr>
              <a:tr h="18368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#5.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operations using automated machine learning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 the data set that will be trained and has already been trained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411551930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provide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machine learning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certain conditions, e.g., building a model every week or when the number of datasets reaches 100.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258002467"/>
                  </a:ext>
                </a:extLst>
              </a:tr>
              <a:tr h="367359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#6.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 device calibration using ML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calibration information and training datasets for ML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eliminate or minimize measurement errors from IoT sensors.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626638685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ML using training datasets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reference IoT devices and notify calibration results to a target sensor that requires calibration.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147687034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KR" sz="10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Use case #7. Dataset creation for AI models</a:t>
                      </a: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create datasets using the historical data (e.g. IoT sensor) to train AI/ML models. 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create datasets using the current data (e.g. IoT sensor) to train AI/ML models or make prediction/inference with the trained models.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012823425"/>
                  </a:ext>
                </a:extLst>
              </a:tr>
              <a:tr h="36735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KR" sz="10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Use case #8. AI model management</a:t>
                      </a: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manage AI/ML models with model metadata. 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support an AI/ML model deployment to IoT devices (e.g. Edge/Fog nodes) and IoT applications.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81470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</TotalTime>
  <Words>1242</Words>
  <Application>Microsoft Macintosh PowerPoint</Application>
  <PresentationFormat>Widescreen</PresentationFormat>
  <Paragraphs>149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Wingdings</vt:lpstr>
      <vt:lpstr>Arial</vt:lpstr>
      <vt:lpstr>Times New Roman</vt:lpstr>
      <vt:lpstr>Myriad Pro</vt:lpstr>
      <vt:lpstr>Office Theme</vt:lpstr>
      <vt:lpstr>Next steps for WI-0105 “System enhancements to support AI capabilities”</vt:lpstr>
      <vt:lpstr>Contents</vt:lpstr>
      <vt:lpstr>AI and IoT</vt:lpstr>
      <vt:lpstr>Motivation and Scope</vt:lpstr>
      <vt:lpstr>Developed Use Cases</vt:lpstr>
      <vt:lpstr>High-level concept </vt:lpstr>
      <vt:lpstr>Use case #1. Data Augmentation</vt:lpstr>
      <vt:lpstr>Use case #2 – Last Mile Delivery </vt:lpstr>
      <vt:lpstr>Potential Requirements to Support AI/ML</vt:lpstr>
      <vt:lpstr>Potential Requirements to Support AI/ML</vt:lpstr>
      <vt:lpstr>WID for AI-enabled oneM2M System</vt:lpstr>
      <vt:lpstr>Next steps after completing TR-0068</vt:lpstr>
      <vt:lpstr>Discussion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RDM-2023-0027</cp:lastModifiedBy>
  <cp:revision>68</cp:revision>
  <dcterms:created xsi:type="dcterms:W3CDTF">2017-09-21T15:46:31Z</dcterms:created>
  <dcterms:modified xsi:type="dcterms:W3CDTF">2023-04-21T12:17:10Z</dcterms:modified>
</cp:coreProperties>
</file>