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83" r:id="rId3"/>
    <p:sldId id="312" r:id="rId4"/>
    <p:sldId id="291" r:id="rId5"/>
    <p:sldId id="289" r:id="rId6"/>
    <p:sldId id="290" r:id="rId7"/>
    <p:sldId id="310" r:id="rId8"/>
    <p:sldId id="311" r:id="rId9"/>
    <p:sldId id="314" r:id="rId10"/>
    <p:sldId id="29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46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27/06/23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860" y="194184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44" y="305687"/>
            <a:ext cx="2722432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6/27/23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6/27/23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6/27/23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0F6329-576D-4C21-8FF7-61FA27709438}" type="datetimeFigureOut">
              <a:rPr lang="en-US" smtClean="0"/>
              <a:t>6/27/23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8241" y="105845"/>
            <a:ext cx="1325890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2021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hyperlink" Target="https://www.youtube.com/@keti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2054941"/>
            <a:ext cx="11296184" cy="1455021"/>
          </a:xfrm>
        </p:spPr>
        <p:txBody>
          <a:bodyPr>
            <a:normAutofit fontScale="90000"/>
          </a:bodyPr>
          <a:lstStyle/>
          <a:p>
            <a:r>
              <a:rPr lang="en-US" altLang="ko-KR" sz="5400" dirty="0"/>
              <a:t>oneM2M promotion activities</a:t>
            </a:r>
            <a:br>
              <a:rPr lang="en-US" altLang="ko-KR" sz="5400" dirty="0"/>
            </a:br>
            <a:r>
              <a:rPr lang="en-US" altLang="ko-KR" sz="5400" dirty="0"/>
              <a:t>to support developers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SeungMyeong Jeong </a:t>
            </a:r>
            <a:r>
              <a:rPr lang="en-US" altLang="ko-KR" dirty="0"/>
              <a:t>(KETI)</a:t>
            </a:r>
          </a:p>
          <a:p>
            <a:r>
              <a:rPr lang="en-US" altLang="ko-KR" dirty="0"/>
              <a:t>2023.06.27</a:t>
            </a: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 err="1"/>
              <a:t>AIoT</a:t>
            </a:r>
            <a:r>
              <a:rPr lang="en-US" altLang="ko-KR" sz="4000" dirty="0"/>
              <a:t> Exhibitions and oneM2M Workshop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FA9B-A5A8-FE50-A76B-2480D94F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1025730" cy="4179294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For oneM2M promotion, the exhibition and workshop in Taiwan are being prepared</a:t>
            </a:r>
          </a:p>
          <a:p>
            <a:pPr lvl="1"/>
            <a:r>
              <a:rPr lang="en-US" altLang="ko-KR" sz="2000" dirty="0"/>
              <a:t>Background: There was the oneM2M Interoperability Test Event in 2017 @Taipei hosted by III </a:t>
            </a:r>
          </a:p>
          <a:p>
            <a:r>
              <a:rPr lang="en-US" altLang="ko-KR" sz="2400" dirty="0"/>
              <a:t>Exhibition</a:t>
            </a:r>
          </a:p>
          <a:p>
            <a:pPr lvl="1"/>
            <a:r>
              <a:rPr lang="en-US" altLang="ko-KR" sz="2000" dirty="0"/>
              <a:t>2023 </a:t>
            </a:r>
            <a:r>
              <a:rPr lang="en-US" altLang="ko-KR" sz="2000" dirty="0" err="1"/>
              <a:t>AIoT</a:t>
            </a:r>
            <a:r>
              <a:rPr lang="en-US" altLang="ko-KR" sz="2000" dirty="0"/>
              <a:t> Week Korea (11</a:t>
            </a:r>
            <a:r>
              <a:rPr lang="en-US" altLang="ko-KR" sz="2000" baseline="30000" dirty="0"/>
              <a:t>th</a:t>
            </a:r>
            <a:r>
              <a:rPr lang="en-US" altLang="ko-KR" sz="2000" dirty="0"/>
              <a:t> to 13</a:t>
            </a:r>
            <a:r>
              <a:rPr lang="en-US" altLang="ko-KR" sz="2000" baseline="30000" dirty="0"/>
              <a:t>th</a:t>
            </a:r>
            <a:r>
              <a:rPr lang="en-US" altLang="ko-KR" sz="2000" dirty="0"/>
              <a:t> in Oct.) in Seoul</a:t>
            </a:r>
          </a:p>
          <a:p>
            <a:pPr lvl="1"/>
            <a:r>
              <a:rPr lang="en-US" altLang="ko-KR" sz="2000" dirty="0"/>
              <a:t>2023 </a:t>
            </a:r>
            <a:r>
              <a:rPr lang="en-US" altLang="ko-KR" sz="2000" dirty="0" err="1"/>
              <a:t>AIoT</a:t>
            </a:r>
            <a:r>
              <a:rPr lang="en-US" altLang="ko-KR" sz="2000" dirty="0"/>
              <a:t> Taiwan (25</a:t>
            </a:r>
            <a:r>
              <a:rPr lang="en-US" altLang="ko-KR" sz="2000" baseline="30000" dirty="0"/>
              <a:t>th</a:t>
            </a:r>
            <a:r>
              <a:rPr lang="en-US" altLang="ko-KR" sz="2000" dirty="0"/>
              <a:t> to 27</a:t>
            </a:r>
            <a:r>
              <a:rPr lang="en-US" altLang="ko-KR" sz="2000" baseline="30000" dirty="0"/>
              <a:t>th</a:t>
            </a:r>
            <a:r>
              <a:rPr lang="en-US" altLang="ko-KR" sz="2000" dirty="0"/>
              <a:t> in Oct.) in Taipei</a:t>
            </a:r>
          </a:p>
          <a:p>
            <a:pPr lvl="1"/>
            <a:r>
              <a:rPr lang="en-US" altLang="ko-KR" sz="2000" dirty="0"/>
              <a:t>R&amp;D projects using oneM2M and couple of  </a:t>
            </a:r>
            <a:br>
              <a:rPr lang="en-US" altLang="ko-KR" sz="2000" dirty="0"/>
            </a:br>
            <a:r>
              <a:rPr lang="en-US" altLang="ko-KR" sz="2000" dirty="0"/>
              <a:t>2023 int’l hackathon awarded projects will be presented</a:t>
            </a:r>
          </a:p>
          <a:p>
            <a:r>
              <a:rPr lang="en-US" altLang="ko-KR" sz="2400" dirty="0"/>
              <a:t>oneM2M Workshop @Taipei</a:t>
            </a:r>
          </a:p>
          <a:p>
            <a:pPr lvl="1"/>
            <a:r>
              <a:rPr lang="en-US" altLang="ko-KR" sz="2000" dirty="0"/>
              <a:t>To promote oneM2M in Taiwanese market, </a:t>
            </a:r>
            <a:br>
              <a:rPr lang="en-US" altLang="ko-KR" sz="2000" dirty="0"/>
            </a:br>
            <a:r>
              <a:rPr lang="en-US" altLang="ko-KR" sz="2000" dirty="0"/>
              <a:t>oneM2M technical workshop jointly hosted by </a:t>
            </a:r>
            <a:br>
              <a:rPr lang="en-US" altLang="ko-KR" sz="2000" dirty="0"/>
            </a:br>
            <a:r>
              <a:rPr lang="en-US" altLang="ko-KR" sz="2000" dirty="0"/>
              <a:t>KETI, III, TAICS, CIAT &amp; TTA</a:t>
            </a:r>
          </a:p>
          <a:p>
            <a:pPr lvl="1"/>
            <a:r>
              <a:rPr lang="en-US" altLang="ko-KR" sz="2000" dirty="0"/>
              <a:t>Half day event, one of the days of </a:t>
            </a:r>
            <a:r>
              <a:rPr lang="en-US" altLang="ko-KR" sz="2000" dirty="0" err="1"/>
              <a:t>AIoT</a:t>
            </a:r>
            <a:r>
              <a:rPr lang="en-US" altLang="ko-KR" sz="2000" dirty="0"/>
              <a:t> Taiwan</a:t>
            </a:r>
          </a:p>
          <a:p>
            <a:pPr lvl="1"/>
            <a:endParaRPr lang="en-US" altLang="ko-KR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3E95E-459B-4717-970E-C1C5054C52EB}"/>
              </a:ext>
            </a:extLst>
          </p:cNvPr>
          <p:cNvSpPr txBox="1"/>
          <p:nvPr/>
        </p:nvSpPr>
        <p:spPr>
          <a:xfrm>
            <a:off x="247186" y="5673213"/>
            <a:ext cx="729661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/>
              <a:t>III: Institute for Information Industry</a:t>
            </a:r>
          </a:p>
          <a:p>
            <a:r>
              <a:rPr lang="en-US" sz="1600" dirty="0"/>
              <a:t>TAICS: </a:t>
            </a:r>
            <a:r>
              <a:rPr lang="en-US" altLang="zh-TW" sz="1600" dirty="0"/>
              <a:t>Taiwan Association of Information and Communication Standards </a:t>
            </a:r>
            <a:endParaRPr lang="en-US" sz="1600" dirty="0"/>
          </a:p>
          <a:p>
            <a:r>
              <a:rPr lang="en-US" altLang="zh-TW" sz="1600" dirty="0"/>
              <a:t>CIAT: Cloud Computing and IoT Association in Taiwan</a:t>
            </a:r>
            <a:endParaRPr lang="en-US" sz="1600" dirty="0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2D294ABF-E5C9-4F54-86C6-C00910CA7A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96C518C8-DAA2-4D5F-9406-620719E9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23" y="2673350"/>
            <a:ext cx="4337490" cy="28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98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163629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Outline</a:t>
            </a:r>
            <a:endParaRPr lang="fr-FR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493919"/>
            <a:ext cx="11025730" cy="3843394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oneM2M Open Source Implementations</a:t>
            </a:r>
          </a:p>
          <a:p>
            <a:r>
              <a:rPr lang="en-US" altLang="ko-KR" sz="2400" dirty="0"/>
              <a:t>oneM2M Developer Tutorials</a:t>
            </a:r>
          </a:p>
          <a:p>
            <a:r>
              <a:rPr lang="en-US" altLang="ko-KR" sz="2400" dirty="0"/>
              <a:t>oneM2M International Hackathons</a:t>
            </a:r>
          </a:p>
          <a:p>
            <a:r>
              <a:rPr lang="en-US" altLang="ko-KR" sz="2400" dirty="0" err="1"/>
              <a:t>AIoT</a:t>
            </a:r>
            <a:r>
              <a:rPr lang="en-US" altLang="ko-KR" sz="2400" dirty="0"/>
              <a:t> Exhibitions and oneM2M Workshop</a:t>
            </a:r>
            <a:br>
              <a:rPr lang="en-US" altLang="ko-KR" sz="2400" dirty="0"/>
            </a:br>
            <a:r>
              <a:rPr lang="en-US" altLang="ko-KR" sz="2400" dirty="0"/>
              <a:t>(coming up)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362F6-6C8C-462B-A998-421460734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251" y="1248454"/>
            <a:ext cx="4220531" cy="5210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15438-4F49-9371-0D57-00114CEDE8D3}"/>
              </a:ext>
            </a:extLst>
          </p:cNvPr>
          <p:cNvSpPr txBox="1"/>
          <p:nvPr/>
        </p:nvSpPr>
        <p:spPr>
          <a:xfrm>
            <a:off x="8739008" y="5912677"/>
            <a:ext cx="312809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KR" dirty="0"/>
              <a:t>https://namu.wiki/w/oneM2M</a:t>
            </a:r>
          </a:p>
        </p:txBody>
      </p:sp>
    </p:spTree>
    <p:extLst>
      <p:ext uri="{BB962C8B-B14F-4D97-AF65-F5344CB8AC3E}">
        <p14:creationId xmlns:p14="http://schemas.microsoft.com/office/powerpoint/2010/main" val="4088337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4FBCDED-98A1-44EE-AD5D-F38B1C30E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5" y="0"/>
            <a:ext cx="11191558" cy="1173570"/>
          </a:xfrm>
        </p:spPr>
        <p:txBody>
          <a:bodyPr>
            <a:noAutofit/>
          </a:bodyPr>
          <a:lstStyle/>
          <a:p>
            <a:r>
              <a:rPr lang="en-US" altLang="ko-KR" sz="4000" dirty="0"/>
              <a:t>Open Source Implementations</a:t>
            </a:r>
          </a:p>
        </p:txBody>
      </p:sp>
      <p:sp>
        <p:nvSpPr>
          <p:cNvPr id="18" name="내용 개체 틀 1">
            <a:extLst>
              <a:ext uri="{FF2B5EF4-FFF2-40B4-BE49-F238E27FC236}">
                <a16:creationId xmlns:a16="http://schemas.microsoft.com/office/drawing/2014/main" id="{3727AAFA-6C62-4F98-B59C-BB6D9284FEE2}"/>
              </a:ext>
            </a:extLst>
          </p:cNvPr>
          <p:cNvSpPr txBox="1">
            <a:spLocks/>
          </p:cNvSpPr>
          <p:nvPr/>
        </p:nvSpPr>
        <p:spPr>
          <a:xfrm>
            <a:off x="334696" y="1493919"/>
            <a:ext cx="11552504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13" indent="-342913">
              <a:spcBef>
                <a:spcPts val="600"/>
              </a:spcBef>
              <a:tabLst>
                <a:tab pos="180347" algn="l"/>
              </a:tabLst>
            </a:pPr>
            <a:r>
              <a:rPr lang="en-US" altLang="ko-KR" dirty="0">
                <a:ea typeface="SimSun" panose="02010600030101010101" pitchFamily="2" charset="-122"/>
                <a:cs typeface="Times New Roman" panose="02020603050405020304" pitchFamily="18" charset="0"/>
              </a:rPr>
              <a:t>OSS for oneM2M are growing and enhancing </a:t>
            </a:r>
          </a:p>
          <a:p>
            <a:pPr marL="800113" lvl="1" indent="-342913">
              <a:spcBef>
                <a:spcPts val="600"/>
              </a:spcBef>
              <a:tabLst>
                <a:tab pos="180347" algn="l"/>
              </a:tabLst>
            </a:pPr>
            <a:r>
              <a:rPr lang="en-US" altLang="ko-KR" dirty="0">
                <a:ea typeface="SimSun" panose="02010600030101010101" pitchFamily="2" charset="-122"/>
                <a:cs typeface="Times New Roman" panose="02020603050405020304" pitchFamily="18" charset="0"/>
              </a:rPr>
              <a:t>Other implementations for lightweight devices are going to be provided soon (in ’23)</a:t>
            </a:r>
          </a:p>
          <a:p>
            <a:pPr marL="800113" lvl="1" indent="-342913">
              <a:spcBef>
                <a:spcPts val="600"/>
              </a:spcBef>
              <a:tabLst>
                <a:tab pos="180347" algn="l"/>
              </a:tabLst>
            </a:pPr>
            <a:r>
              <a:rPr lang="en-US" altLang="ko-KR" dirty="0">
                <a:ea typeface="SimSun" panose="02010600030101010101" pitchFamily="2" charset="-122"/>
                <a:cs typeface="Times New Roman" panose="02020603050405020304" pitchFamily="18" charset="0"/>
              </a:rPr>
              <a:t>Mobius now supports geo-query from Rel-4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E2A1CD-A685-7BA6-EFF6-C8BF65B0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410" y="2857078"/>
            <a:ext cx="6764079" cy="3499028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C97BCCF5-B38E-D5F2-C117-90DBBFAD0842}"/>
              </a:ext>
            </a:extLst>
          </p:cNvPr>
          <p:cNvSpPr/>
          <p:nvPr/>
        </p:nvSpPr>
        <p:spPr>
          <a:xfrm>
            <a:off x="4994523" y="3420617"/>
            <a:ext cx="1372410" cy="33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>
                <a:solidFill>
                  <a:sysClr val="windowText" lastClr="000000"/>
                </a:solidFill>
              </a:rPr>
              <a:t>Andreas Kraft (DT)</a:t>
            </a:r>
            <a:endParaRPr lang="en-US" sz="105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86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oneM2M Developer Tutorials</a:t>
            </a:r>
            <a:endParaRPr lang="fr-FR" sz="4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FA9B-A5A8-FE50-A76B-2480D94F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1025730" cy="950831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A series of developer tutorial videos are available on the web like </a:t>
            </a:r>
            <a:r>
              <a:rPr lang="en-US" altLang="ko-KR" sz="2400" dirty="0" err="1"/>
              <a:t>Youtube</a:t>
            </a:r>
            <a:endParaRPr lang="en-US" altLang="ko-KR" sz="2400" dirty="0"/>
          </a:p>
          <a:p>
            <a:pPr lvl="1"/>
            <a:r>
              <a:rPr lang="en-US" altLang="ko-KR" sz="1600" dirty="0"/>
              <a:t>Basic course recordings from 2023 tutorials at the TTA Academy will be available soon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189F5A3-77B9-4A4A-8090-8898EC824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511" y="2365801"/>
            <a:ext cx="2972817" cy="1588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C9228FF-E84E-4976-9162-72AF195E6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881" y="2361966"/>
            <a:ext cx="3032052" cy="1588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그림 11">
            <a:extLst>
              <a:ext uri="{FF2B5EF4-FFF2-40B4-BE49-F238E27FC236}">
                <a16:creationId xmlns:a16="http://schemas.microsoft.com/office/drawing/2014/main" id="{0FAEA808-49E5-4EA4-AB70-7A8960F14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061" y="2358132"/>
            <a:ext cx="3029898" cy="1596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F9DB1701-E0F9-44CB-90E5-EB1C66138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162" y="4038241"/>
            <a:ext cx="1588566" cy="1588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84D750-8A01-428B-AE04-8B67800F4B30}"/>
              </a:ext>
            </a:extLst>
          </p:cNvPr>
          <p:cNvSpPr txBox="1"/>
          <p:nvPr/>
        </p:nvSpPr>
        <p:spPr>
          <a:xfrm>
            <a:off x="1347061" y="5474897"/>
            <a:ext cx="1461667" cy="986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sz="1452" dirty="0"/>
              <a:t>oneM2M Developers Tutorial 2020</a:t>
            </a:r>
          </a:p>
          <a:p>
            <a:pPr latinLnBrk="0"/>
            <a:r>
              <a:rPr lang="en-US" altLang="ko-KR" sz="1452" dirty="0"/>
              <a:t>(ENG, KETI)</a:t>
            </a:r>
            <a:endParaRPr lang="en-KR" sz="1452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3E034E-A912-4130-8162-84EA78A3F8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6406" y="4038241"/>
            <a:ext cx="1588566" cy="1588566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2AEDFBB-3E6A-49EC-96E6-6D6D111DF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2651" y="4038241"/>
            <a:ext cx="1588566" cy="15885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FC761D-4686-403F-8E13-D97142CB8928}"/>
              </a:ext>
            </a:extLst>
          </p:cNvPr>
          <p:cNvSpPr txBox="1"/>
          <p:nvPr/>
        </p:nvSpPr>
        <p:spPr>
          <a:xfrm>
            <a:off x="2933906" y="5474897"/>
            <a:ext cx="1290890" cy="986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sz="1452" dirty="0"/>
              <a:t>oneM2M Developers Tutorial 202</a:t>
            </a:r>
            <a:r>
              <a:rPr lang="en-US" altLang="ko-KR" sz="1452" dirty="0"/>
              <a:t>1</a:t>
            </a:r>
          </a:p>
          <a:p>
            <a:pPr latinLnBrk="0"/>
            <a:r>
              <a:rPr lang="en-US" sz="1452" dirty="0"/>
              <a:t>(KOR, KETI)</a:t>
            </a:r>
            <a:endParaRPr lang="en-KR" sz="1452" dirty="0"/>
          </a:p>
        </p:txBody>
      </p:sp>
      <p:pic>
        <p:nvPicPr>
          <p:cNvPr id="16" name="Picture 18">
            <a:extLst>
              <a:ext uri="{FF2B5EF4-FFF2-40B4-BE49-F238E27FC236}">
                <a16:creationId xmlns:a16="http://schemas.microsoft.com/office/drawing/2014/main" id="{1C0BFC52-8E45-4C24-9F9F-C7C29F7AA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8336" y="4089237"/>
            <a:ext cx="1533502" cy="15335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80C5D9-411A-4CED-9D09-1CDE1900113B}"/>
              </a:ext>
            </a:extLst>
          </p:cNvPr>
          <p:cNvSpPr txBox="1"/>
          <p:nvPr/>
        </p:nvSpPr>
        <p:spPr>
          <a:xfrm>
            <a:off x="9522685" y="5474897"/>
            <a:ext cx="1438692" cy="9861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altLang="ko-KR" sz="1452" dirty="0"/>
              <a:t>Tutorial w/ </a:t>
            </a:r>
            <a:r>
              <a:rPr lang="en-US" altLang="ko-KR" sz="1452" dirty="0" err="1"/>
              <a:t>Jupyter</a:t>
            </a:r>
            <a:r>
              <a:rPr lang="en-US" altLang="ko-KR" sz="1452" dirty="0"/>
              <a:t> Notebook </a:t>
            </a:r>
          </a:p>
          <a:p>
            <a:pPr latinLnBrk="0"/>
            <a:r>
              <a:rPr lang="en-US" sz="1452" dirty="0"/>
              <a:t>(ENG, DT)</a:t>
            </a:r>
            <a:endParaRPr lang="en-KR" sz="1452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4AAEE7A6-CF84-4C97-A7F0-88B3414C0E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8896" y="4047225"/>
            <a:ext cx="1575515" cy="15755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45E3A0-E545-41F2-8581-7A64BD12FC7D}"/>
              </a:ext>
            </a:extLst>
          </p:cNvPr>
          <p:cNvSpPr txBox="1"/>
          <p:nvPr/>
        </p:nvSpPr>
        <p:spPr>
          <a:xfrm>
            <a:off x="483387" y="6461064"/>
            <a:ext cx="3912018" cy="34362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>
            <a:spAutoFit/>
          </a:bodyPr>
          <a:lstStyle/>
          <a:p>
            <a:pPr algn="r"/>
            <a:r>
              <a:rPr lang="en-US" sz="1633" dirty="0"/>
              <a:t>https://www.youtube.com/@iotketi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D054C9-0487-4B8C-ABAB-22C143DD8BA2}"/>
              </a:ext>
            </a:extLst>
          </p:cNvPr>
          <p:cNvSpPr txBox="1"/>
          <p:nvPr/>
        </p:nvSpPr>
        <p:spPr>
          <a:xfrm>
            <a:off x="4580150" y="5474897"/>
            <a:ext cx="3116528" cy="762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sz="1452" dirty="0"/>
              <a:t>oneM2M Developers Tutorial 202</a:t>
            </a:r>
            <a:r>
              <a:rPr lang="en-US" altLang="ko-KR" sz="1452" dirty="0"/>
              <a:t>2 (basics and advanced courses)</a:t>
            </a:r>
          </a:p>
          <a:p>
            <a:pPr latinLnBrk="0"/>
            <a:r>
              <a:rPr lang="en-US" sz="1452" dirty="0"/>
              <a:t>(KOR, KETI)</a:t>
            </a:r>
            <a:endParaRPr lang="en-KR" sz="1452" dirty="0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145D020F-056D-4566-98DF-C38CC5E074C0}"/>
              </a:ext>
            </a:extLst>
          </p:cNvPr>
          <p:cNvSpPr/>
          <p:nvPr/>
        </p:nvSpPr>
        <p:spPr>
          <a:xfrm>
            <a:off x="1272159" y="4101107"/>
            <a:ext cx="6424519" cy="2337565"/>
          </a:xfrm>
          <a:prstGeom prst="roundRect">
            <a:avLst>
              <a:gd name="adj" fmla="val 5627"/>
            </a:avLst>
          </a:prstGeom>
          <a:noFill/>
          <a:ln w="19050" cmpd="sng">
            <a:solidFill>
              <a:schemeClr val="bg1">
                <a:lumMod val="6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F0786F-6D47-C4CE-81CE-51AEC711CD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92091" y="4038242"/>
            <a:ext cx="1584498" cy="15844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95AEAA-1A56-49F3-8A3B-21CED1B0275E}"/>
              </a:ext>
            </a:extLst>
          </p:cNvPr>
          <p:cNvSpPr txBox="1"/>
          <p:nvPr/>
        </p:nvSpPr>
        <p:spPr>
          <a:xfrm>
            <a:off x="7877962" y="5474896"/>
            <a:ext cx="1438692" cy="539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0"/>
            <a:r>
              <a:rPr lang="en-US" altLang="ko-KR" sz="1452" dirty="0"/>
              <a:t>2018 Tutorials</a:t>
            </a:r>
          </a:p>
          <a:p>
            <a:pPr latinLnBrk="0"/>
            <a:r>
              <a:rPr lang="en-US" sz="1452" dirty="0"/>
              <a:t>(ENG, C-DOT)</a:t>
            </a:r>
            <a:endParaRPr lang="en-KR" sz="1452" dirty="0"/>
          </a:p>
        </p:txBody>
      </p:sp>
    </p:spTree>
    <p:extLst>
      <p:ext uri="{BB962C8B-B14F-4D97-AF65-F5344CB8AC3E}">
        <p14:creationId xmlns:p14="http://schemas.microsoft.com/office/powerpoint/2010/main" val="315141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oneM2M Developer Tutorials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FA9B-A5A8-FE50-A76B-2480D94F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318136"/>
            <a:ext cx="11025730" cy="4179294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Tutorials from KETI are available 24/7 on the </a:t>
            </a:r>
            <a:r>
              <a:rPr lang="en-US" altLang="ko-KR" sz="2400" dirty="0" err="1"/>
              <a:t>Youtube</a:t>
            </a:r>
            <a:r>
              <a:rPr lang="en-US" altLang="ko-KR" sz="2400" dirty="0"/>
              <a:t> (ENG/KOR) and include</a:t>
            </a:r>
          </a:p>
          <a:p>
            <a:pPr lvl="1"/>
            <a:r>
              <a:rPr lang="en-US" altLang="ko-KR" sz="2000" dirty="0"/>
              <a:t>oneM2M Overview</a:t>
            </a:r>
          </a:p>
          <a:p>
            <a:pPr lvl="1"/>
            <a:r>
              <a:rPr lang="en-US" altLang="ko-KR" sz="2000" dirty="0"/>
              <a:t>oneM2M Platform (i.e. Mobius) and Tools</a:t>
            </a:r>
          </a:p>
          <a:p>
            <a:pPr lvl="1"/>
            <a:r>
              <a:rPr lang="en-US" altLang="ko-KR" sz="2000" dirty="0"/>
              <a:t>oneM2M Architecture and APIs</a:t>
            </a:r>
          </a:p>
          <a:p>
            <a:pPr lvl="1"/>
            <a:r>
              <a:rPr lang="en-US" altLang="ko-KR" sz="2000" dirty="0"/>
              <a:t>oneM2M Protocols</a:t>
            </a:r>
          </a:p>
          <a:p>
            <a:pPr lvl="1"/>
            <a:r>
              <a:rPr lang="en-US" altLang="ko-KR" sz="2000" dirty="0"/>
              <a:t>oneM2M Practice 101 (i.e. Postman and MQTT client) </a:t>
            </a:r>
            <a:r>
              <a:rPr lang="en-US" altLang="ko-KR" sz="2000" b="1" i="1" dirty="0">
                <a:solidFill>
                  <a:srgbClr val="FF0000"/>
                </a:solidFill>
              </a:rPr>
              <a:t>NEW in 2023 (MQTT)</a:t>
            </a:r>
            <a:endParaRPr lang="en-US" altLang="ko-KR" sz="2000" dirty="0"/>
          </a:p>
          <a:p>
            <a:pPr lvl="1"/>
            <a:r>
              <a:rPr lang="en-US" altLang="ko-KR" sz="2000" dirty="0"/>
              <a:t>oneM2M Practice 102 (i.e. </a:t>
            </a:r>
            <a:r>
              <a:rPr lang="en-US" altLang="ko-KR" sz="2000" dirty="0" err="1"/>
              <a:t>Jupyter</a:t>
            </a:r>
            <a:r>
              <a:rPr lang="en-US" altLang="ko-KR" sz="2000" dirty="0"/>
              <a:t> Notebook w/ </a:t>
            </a:r>
            <a:r>
              <a:rPr lang="en-US" altLang="ko-KR" sz="2000" dirty="0" err="1"/>
              <a:t>javascript</a:t>
            </a:r>
            <a:r>
              <a:rPr lang="en-US" altLang="ko-KR" sz="2000" dirty="0"/>
              <a:t> kernel) </a:t>
            </a:r>
            <a:r>
              <a:rPr lang="en-US" altLang="ko-KR" sz="2000" b="1" i="1" dirty="0">
                <a:solidFill>
                  <a:srgbClr val="FF0000"/>
                </a:solidFill>
              </a:rPr>
              <a:t>NEW in 2023</a:t>
            </a:r>
          </a:p>
          <a:p>
            <a:pPr lvl="1"/>
            <a:r>
              <a:rPr lang="en-US" altLang="ko-KR" sz="2000" dirty="0"/>
              <a:t>oneM2M Virtual Devices</a:t>
            </a:r>
          </a:p>
          <a:p>
            <a:pPr lvl="1"/>
            <a:r>
              <a:rPr lang="en-US" altLang="ko-KR" sz="2000" dirty="0"/>
              <a:t>oneM2M Access Control</a:t>
            </a:r>
          </a:p>
          <a:p>
            <a:pPr lvl="1"/>
            <a:r>
              <a:rPr lang="en-US" altLang="ko-KR" sz="2000" dirty="0"/>
              <a:t>oneM2M Dashboard</a:t>
            </a:r>
          </a:p>
          <a:p>
            <a:pPr lvl="1"/>
            <a:r>
              <a:rPr lang="en-US" altLang="ko-KR" sz="2000" dirty="0"/>
              <a:t>oneM2M Interworking overview with SDT</a:t>
            </a:r>
          </a:p>
          <a:p>
            <a:pPr lvl="1"/>
            <a:r>
              <a:rPr lang="en-US" altLang="ko-KR" sz="2000" dirty="0"/>
              <a:t>oneM2M – ZigBee Interworking</a:t>
            </a:r>
          </a:p>
          <a:p>
            <a:pPr lvl="1"/>
            <a:r>
              <a:rPr lang="en-US" altLang="ko-KR" sz="2000" dirty="0"/>
              <a:t>oneM2M – </a:t>
            </a:r>
            <a:r>
              <a:rPr lang="en-US" altLang="ko-KR" sz="2000" dirty="0" err="1"/>
              <a:t>LoRaWAN</a:t>
            </a:r>
            <a:r>
              <a:rPr lang="en-US" altLang="ko-KR" sz="2000" dirty="0"/>
              <a:t> Interworking</a:t>
            </a:r>
          </a:p>
          <a:p>
            <a:pPr lvl="1"/>
            <a:r>
              <a:rPr lang="en-US" altLang="ko-KR" sz="2000" dirty="0"/>
              <a:t>oneM2M Node-RED Application</a:t>
            </a:r>
          </a:p>
          <a:p>
            <a:pPr lvl="1"/>
            <a:r>
              <a:rPr lang="en-US" altLang="ko-KR" sz="2000" dirty="0"/>
              <a:t>oneM2M Vue.js Application</a:t>
            </a: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8DBA3AB1-3C49-4860-8E04-B115A1B31530}"/>
              </a:ext>
            </a:extLst>
          </p:cNvPr>
          <p:cNvSpPr/>
          <p:nvPr/>
        </p:nvSpPr>
        <p:spPr>
          <a:xfrm>
            <a:off x="5842601" y="4069792"/>
            <a:ext cx="6014703" cy="928008"/>
          </a:xfrm>
          <a:prstGeom prst="roundRect">
            <a:avLst/>
          </a:prstGeom>
          <a:solidFill>
            <a:srgbClr val="B4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" panose="020B0503030403020204" pitchFamily="34" charset="0"/>
              </a:rPr>
              <a:t>Also, IoT Drone GCS (</a:t>
            </a:r>
            <a:r>
              <a:rPr lang="en-US" dirty="0" err="1">
                <a:latin typeface="Myriad Pro" panose="020B0503030403020204" pitchFamily="34" charset="0"/>
              </a:rPr>
              <a:t>Grond</a:t>
            </a:r>
            <a:r>
              <a:rPr lang="en-US" dirty="0">
                <a:latin typeface="Myriad Pro" panose="020B0503030403020204" pitchFamily="34" charset="0"/>
              </a:rPr>
              <a:t> Control System) and Metaverse (Roblox) with oneM2M in the second half of 2023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C33099D-25E5-4C4A-8BE9-DBC6DCAFB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5226916"/>
            <a:ext cx="7172594" cy="11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66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96" y="0"/>
            <a:ext cx="9204159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oneM2M International Hackathons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FA9B-A5A8-FE50-A76B-2480D94F7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1025730" cy="2322431"/>
          </a:xfrm>
        </p:spPr>
        <p:txBody>
          <a:bodyPr>
            <a:noAutofit/>
          </a:bodyPr>
          <a:lstStyle/>
          <a:p>
            <a:r>
              <a:rPr lang="en-US" altLang="ko-KR" sz="2400" dirty="0"/>
              <a:t>There has been oneM2M hackathons by ETSI and Mobius developer events by KETI</a:t>
            </a:r>
          </a:p>
          <a:p>
            <a:r>
              <a:rPr lang="en-US" altLang="ko-KR" sz="2400" dirty="0"/>
              <a:t>Since 2021, KETI, ETSI and TTA host oneM2M </a:t>
            </a:r>
            <a:br>
              <a:rPr lang="en-US" altLang="ko-KR" sz="2400" dirty="0"/>
            </a:br>
            <a:r>
              <a:rPr lang="en-US" altLang="ko-KR" sz="2400" dirty="0"/>
              <a:t>International Hackathon together, funded by KETI</a:t>
            </a:r>
          </a:p>
          <a:p>
            <a:r>
              <a:rPr lang="en-US" altLang="ko-KR" sz="2400" dirty="0"/>
              <a:t>The hackathons are run online/remotely with tutorials </a:t>
            </a:r>
            <a:br>
              <a:rPr lang="en-US" altLang="ko-KR" sz="2400" dirty="0"/>
            </a:br>
            <a:r>
              <a:rPr lang="en-US" altLang="ko-KR" sz="2400"/>
              <a:t>and the mentors</a:t>
            </a:r>
            <a:r>
              <a:rPr lang="en-US" altLang="ko-KR" sz="2400" dirty="0"/>
              <a:t>’ support</a:t>
            </a:r>
          </a:p>
          <a:p>
            <a:endParaRPr lang="en-US" altLang="ko-KR" sz="2400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3AF3196-F293-456D-8AD7-67D954B4B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650" y="3735358"/>
            <a:ext cx="3744813" cy="26479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7C6A646-3582-4DF3-A158-D091D9C7A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950" y="2101850"/>
            <a:ext cx="4478143" cy="4281458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FDFC55E-2D6D-4B65-978C-FA9387F9BF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06"/>
          <a:stretch/>
        </p:blipFill>
        <p:spPr>
          <a:xfrm>
            <a:off x="1365251" y="3581400"/>
            <a:ext cx="2056146" cy="28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DAB8-11D1-04ED-AFCB-7D9FF39D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5" y="0"/>
            <a:ext cx="10869963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oneM2M International Hackathon (2021)</a:t>
            </a:r>
            <a:endParaRPr lang="en-KR" sz="4000" dirty="0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D4287B81-A124-3722-B1B1-61F31E980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34" y="1173570"/>
            <a:ext cx="10566125" cy="53678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6F0F2B3-B5B3-6389-2E65-787B98CC4AD2}"/>
              </a:ext>
            </a:extLst>
          </p:cNvPr>
          <p:cNvSpPr/>
          <p:nvPr/>
        </p:nvSpPr>
        <p:spPr>
          <a:xfrm>
            <a:off x="2238703" y="5570483"/>
            <a:ext cx="2596056" cy="8933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KR" dirty="0"/>
              <a:t>Video of the Hackathon Awards Ceremony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17DFDA-52BD-B2A4-E1FC-8A77FFEB5ADD}"/>
              </a:ext>
            </a:extLst>
          </p:cNvPr>
          <p:cNvSpPr/>
          <p:nvPr/>
        </p:nvSpPr>
        <p:spPr>
          <a:xfrm>
            <a:off x="4939861" y="5123793"/>
            <a:ext cx="6190593" cy="1087821"/>
          </a:xfrm>
          <a:prstGeom prst="rect">
            <a:avLst/>
          </a:prstGeom>
          <a:solidFill>
            <a:srgbClr val="DBE3F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KR" dirty="0"/>
              <a:t>1st Prize: </a:t>
            </a:r>
            <a:r>
              <a:rPr lang="en-US" dirty="0"/>
              <a:t>oneM2M Autonomous cooperative smart delivery</a:t>
            </a:r>
          </a:p>
          <a:p>
            <a:r>
              <a:rPr lang="en-US" dirty="0"/>
              <a:t>                 system (KR)</a:t>
            </a:r>
          </a:p>
          <a:p>
            <a:r>
              <a:rPr lang="en-US" dirty="0"/>
              <a:t>2nd Prizes: Cellular IoT Irrigation System (US)</a:t>
            </a:r>
            <a:br>
              <a:rPr lang="en-US" dirty="0"/>
            </a:br>
            <a:r>
              <a:rPr lang="en-US" dirty="0"/>
              <a:t>                    A smart automatic pet feeder (CN)</a:t>
            </a:r>
            <a:endParaRPr lang="en-K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CFF1E9-2C2B-BBB9-8521-C517C415BF4A}"/>
              </a:ext>
            </a:extLst>
          </p:cNvPr>
          <p:cNvSpPr/>
          <p:nvPr/>
        </p:nvSpPr>
        <p:spPr>
          <a:xfrm>
            <a:off x="3899337" y="5076496"/>
            <a:ext cx="945932" cy="416391"/>
          </a:xfrm>
          <a:prstGeom prst="rect">
            <a:avLst/>
          </a:prstGeom>
          <a:solidFill>
            <a:srgbClr val="1F3F7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KR" sz="1600" dirty="0">
                <a:solidFill>
                  <a:schemeClr val="bg1"/>
                </a:solidFill>
              </a:rPr>
              <a:t>Winners</a:t>
            </a:r>
          </a:p>
        </p:txBody>
      </p:sp>
    </p:spTree>
    <p:extLst>
      <p:ext uri="{BB962C8B-B14F-4D97-AF65-F5344CB8AC3E}">
        <p14:creationId xmlns:p14="http://schemas.microsoft.com/office/powerpoint/2010/main" val="4195607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DAB8-11D1-04ED-AFCB-7D9FF39D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11431854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oneM2M International Hackathon (2022)</a:t>
            </a:r>
            <a:endParaRPr lang="en-KR" sz="4000" dirty="0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83501074-6920-B24C-7F26-84C7A45E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60" y="1173570"/>
            <a:ext cx="10853279" cy="55024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7A3B74-15F9-4351-BDCF-9143D2CB0B6D}"/>
              </a:ext>
            </a:extLst>
          </p:cNvPr>
          <p:cNvSpPr/>
          <p:nvPr/>
        </p:nvSpPr>
        <p:spPr>
          <a:xfrm>
            <a:off x="2238702" y="5812221"/>
            <a:ext cx="3857297" cy="6516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KR" dirty="0"/>
              <a:t>Video of the Hackathon Awards Ceremony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FE345F-9101-A83B-5370-05D868FB63E0}"/>
              </a:ext>
            </a:extLst>
          </p:cNvPr>
          <p:cNvSpPr/>
          <p:nvPr/>
        </p:nvSpPr>
        <p:spPr>
          <a:xfrm>
            <a:off x="5644053" y="5320589"/>
            <a:ext cx="945932" cy="416391"/>
          </a:xfrm>
          <a:prstGeom prst="rect">
            <a:avLst/>
          </a:prstGeom>
          <a:solidFill>
            <a:srgbClr val="1F3F7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KR" sz="1600" dirty="0">
                <a:solidFill>
                  <a:schemeClr val="bg1"/>
                </a:solidFill>
              </a:rPr>
              <a:t>Winners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735E9-86F4-BCE2-2CC1-C0612BCE34C3}"/>
              </a:ext>
            </a:extLst>
          </p:cNvPr>
          <p:cNvSpPr/>
          <p:nvPr/>
        </p:nvSpPr>
        <p:spPr>
          <a:xfrm>
            <a:off x="6670795" y="5320589"/>
            <a:ext cx="4606806" cy="1143273"/>
          </a:xfrm>
          <a:prstGeom prst="rect">
            <a:avLst/>
          </a:prstGeom>
          <a:solidFill>
            <a:srgbClr val="DBE3F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KR" dirty="0"/>
              <a:t>1st Prize: </a:t>
            </a:r>
            <a:r>
              <a:rPr lang="en-US" dirty="0"/>
              <a:t>Fire Situation Monitoring System (KR)</a:t>
            </a:r>
          </a:p>
          <a:p>
            <a:r>
              <a:rPr lang="en-US" dirty="0"/>
              <a:t>2nd Prizes: 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Air quality monitoring </a:t>
            </a:r>
            <a:r>
              <a:rPr lang="en-US" dirty="0">
                <a:solidFill>
                  <a:srgbClr val="1F1F1F"/>
                </a:solidFill>
                <a:latin typeface="Google Sans"/>
              </a:rPr>
              <a:t>system </a:t>
            </a:r>
            <a:r>
              <a:rPr lang="en-US" dirty="0"/>
              <a:t>(AT)</a:t>
            </a:r>
            <a:br>
              <a:rPr lang="en-US" dirty="0"/>
            </a:br>
            <a:r>
              <a:rPr lang="en-US" dirty="0"/>
              <a:t>                    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Smart School Bus</a:t>
            </a:r>
            <a:r>
              <a:rPr lang="en-US" dirty="0"/>
              <a:t> (KR)</a:t>
            </a:r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39121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DAB8-11D1-04ED-AFCB-7D9FF39D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6" y="0"/>
            <a:ext cx="11431854" cy="1173570"/>
          </a:xfrm>
        </p:spPr>
        <p:txBody>
          <a:bodyPr>
            <a:normAutofit/>
          </a:bodyPr>
          <a:lstStyle/>
          <a:p>
            <a:r>
              <a:rPr lang="en-US" altLang="ko-KR" sz="4000" dirty="0"/>
              <a:t>oneM2M International Hackathon (2023)</a:t>
            </a:r>
            <a:endParaRPr lang="en-KR" sz="4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E0662EB-E0E9-4C20-97AF-7FAC36566DCA}"/>
              </a:ext>
            </a:extLst>
          </p:cNvPr>
          <p:cNvSpPr txBox="1">
            <a:spLocks/>
          </p:cNvSpPr>
          <p:nvPr/>
        </p:nvSpPr>
        <p:spPr>
          <a:xfrm>
            <a:off x="334696" y="1493919"/>
            <a:ext cx="11025730" cy="19858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dirty="0"/>
              <a:t>More oneM2M APIs implemented</a:t>
            </a:r>
          </a:p>
          <a:p>
            <a:r>
              <a:rPr lang="en-US" altLang="ko-KR" sz="2400" dirty="0"/>
              <a:t>More participations from SMEs</a:t>
            </a:r>
          </a:p>
          <a:p>
            <a:pPr lvl="1"/>
            <a:r>
              <a:rPr lang="en-US" altLang="ko-KR" sz="2000" dirty="0"/>
              <a:t>Totally 24 teams onboard</a:t>
            </a:r>
          </a:p>
          <a:p>
            <a:r>
              <a:rPr lang="en-US" altLang="ko-KR" sz="2400" dirty="0"/>
              <a:t>Awards ceremony recording</a:t>
            </a:r>
            <a:r>
              <a:rPr lang="ko-KR" altLang="en-US" sz="2400" dirty="0"/>
              <a:t> </a:t>
            </a:r>
            <a:br>
              <a:rPr lang="en-US" altLang="ko-KR" sz="2400" dirty="0"/>
            </a:br>
            <a:r>
              <a:rPr lang="en-US" altLang="ko-KR" sz="2400" dirty="0"/>
              <a:t>will be posted soon</a:t>
            </a:r>
          </a:p>
          <a:p>
            <a:pPr lvl="1"/>
            <a:r>
              <a:rPr lang="en-US" altLang="ko-KR" sz="2000" dirty="0">
                <a:hlinkClick r:id="rId2"/>
              </a:rPr>
              <a:t>https://www.youtube.com/@keti</a:t>
            </a:r>
            <a:r>
              <a:rPr lang="en-US" altLang="ko-KR" sz="2000" dirty="0"/>
              <a:t> </a:t>
            </a:r>
          </a:p>
          <a:p>
            <a:endParaRPr lang="en-US" altLang="ko-KR" sz="2400" dirty="0"/>
          </a:p>
          <a:p>
            <a:endParaRPr lang="en-US" altLang="ko-KR" sz="2400" dirty="0"/>
          </a:p>
          <a:p>
            <a:pPr lvl="1"/>
            <a:endParaRPr lang="en-US" altLang="ko-KR" sz="2000" dirty="0"/>
          </a:p>
        </p:txBody>
      </p:sp>
      <p:pic>
        <p:nvPicPr>
          <p:cNvPr id="1026" name="Picture 2" descr="KETI 모비우스 국제 개발자 대회">
            <a:extLst>
              <a:ext uri="{FF2B5EF4-FFF2-40B4-BE49-F238E27FC236}">
                <a16:creationId xmlns:a16="http://schemas.microsoft.com/office/drawing/2014/main" id="{4CB6E794-8920-4685-ACF2-B5AA4B4FA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596" y="1594902"/>
            <a:ext cx="6102350" cy="203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64B828-5964-4703-B157-500BED3F7FED}"/>
              </a:ext>
            </a:extLst>
          </p:cNvPr>
          <p:cNvSpPr txBox="1"/>
          <p:nvPr/>
        </p:nvSpPr>
        <p:spPr>
          <a:xfrm>
            <a:off x="5267346" y="1218165"/>
            <a:ext cx="4146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https://www.mobius-contest.co.kr/en/</a:t>
            </a:r>
          </a:p>
        </p:txBody>
      </p:sp>
      <p:pic>
        <p:nvPicPr>
          <p:cNvPr id="1028" name="Picture 4" descr="Remotely Operated AI Enabled Robot Using oneM2M">
            <a:extLst>
              <a:ext uri="{FF2B5EF4-FFF2-40B4-BE49-F238E27FC236}">
                <a16:creationId xmlns:a16="http://schemas.microsoft.com/office/drawing/2014/main" id="{DFEBC31F-3690-4612-A57F-EE0307EA2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160" y="3837645"/>
            <a:ext cx="2509177" cy="188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B810FDC-28C2-4968-B417-F28A48BE1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121" y="3783945"/>
            <a:ext cx="3273553" cy="21447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D09D49-4256-405E-91BA-4A85A2012D95}"/>
              </a:ext>
            </a:extLst>
          </p:cNvPr>
          <p:cNvSpPr txBox="1"/>
          <p:nvPr/>
        </p:nvSpPr>
        <p:spPr>
          <a:xfrm>
            <a:off x="4288281" y="5813073"/>
            <a:ext cx="2752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Smart Farm Infrastructure with Metaverse (2</a:t>
            </a:r>
            <a:r>
              <a:rPr lang="en-US" baseline="30000" dirty="0"/>
              <a:t>nd</a:t>
            </a:r>
            <a:r>
              <a:rPr lang="en-US" dirty="0"/>
              <a:t> Prize)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ADF37A-B68D-4451-8F7B-CF2DED2B265F}"/>
              </a:ext>
            </a:extLst>
          </p:cNvPr>
          <p:cNvSpPr txBox="1"/>
          <p:nvPr/>
        </p:nvSpPr>
        <p:spPr>
          <a:xfrm>
            <a:off x="8272075" y="5813073"/>
            <a:ext cx="3273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Remotely Operated AI Enabled Robot Using oneM2M (2</a:t>
            </a:r>
            <a:r>
              <a:rPr lang="en-US" baseline="30000" dirty="0"/>
              <a:t>nd</a:t>
            </a:r>
            <a:r>
              <a:rPr lang="en-US" dirty="0"/>
              <a:t> Prize)</a:t>
            </a:r>
          </a:p>
        </p:txBody>
      </p:sp>
      <p:pic>
        <p:nvPicPr>
          <p:cNvPr id="1030" name="Picture 6" descr="scenario">
            <a:extLst>
              <a:ext uri="{FF2B5EF4-FFF2-40B4-BE49-F238E27FC236}">
                <a16:creationId xmlns:a16="http://schemas.microsoft.com/office/drawing/2014/main" id="{66D8AE1B-6F2C-4563-9289-EF412409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0" y="3824984"/>
            <a:ext cx="3736975" cy="21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56D821E-6200-4278-B491-26655F3F11B9}"/>
              </a:ext>
            </a:extLst>
          </p:cNvPr>
          <p:cNvSpPr txBox="1"/>
          <p:nvPr/>
        </p:nvSpPr>
        <p:spPr>
          <a:xfrm>
            <a:off x="1127748" y="5813073"/>
            <a:ext cx="2928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Smart Traffic Light Alarm App</a:t>
            </a:r>
          </a:p>
          <a:p>
            <a:r>
              <a:rPr lang="en-US" dirty="0"/>
              <a:t>(1</a:t>
            </a:r>
            <a:r>
              <a:rPr lang="en-US" baseline="30000" dirty="0"/>
              <a:t>st</a:t>
            </a:r>
            <a:r>
              <a:rPr lang="en-US" dirty="0"/>
              <a:t> Prize)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AB2DD7-81D1-C4FA-3437-829C2299C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61896"/>
            <a:ext cx="1127748" cy="1127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F6CBD8-4C76-B668-E01C-8089A1359E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6619" y="5361897"/>
            <a:ext cx="1127747" cy="1127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01D266-DC09-4BA6-1E12-FD7C171B96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1257" y="4050351"/>
            <a:ext cx="1127748" cy="112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4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2638</TotalTime>
  <Words>653</Words>
  <Application>Microsoft Macintosh PowerPoint</Application>
  <PresentationFormat>Widescreen</PresentationFormat>
  <Paragraphs>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Google Sans</vt:lpstr>
      <vt:lpstr>Arial</vt:lpstr>
      <vt:lpstr>Calibri</vt:lpstr>
      <vt:lpstr>Myriad Pro</vt:lpstr>
      <vt:lpstr>Myriad Pro Light</vt:lpstr>
      <vt:lpstr>Office Theme</vt:lpstr>
      <vt:lpstr>oneM2M promotion activities to support developers</vt:lpstr>
      <vt:lpstr>Outline</vt:lpstr>
      <vt:lpstr>Open Source Implementations</vt:lpstr>
      <vt:lpstr>oneM2M Developer Tutorials</vt:lpstr>
      <vt:lpstr>oneM2M Developer Tutorials</vt:lpstr>
      <vt:lpstr>oneM2M International Hackathons</vt:lpstr>
      <vt:lpstr>oneM2M International Hackathon (2021)</vt:lpstr>
      <vt:lpstr>oneM2M International Hackathon (2022)</vt:lpstr>
      <vt:lpstr>oneM2M International Hackathon (2023)</vt:lpstr>
      <vt:lpstr>AIoT Exhibitions and oneM2M Workshop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KETI</dc:creator>
  <cp:lastModifiedBy>SM</cp:lastModifiedBy>
  <cp:revision>142</cp:revision>
  <dcterms:created xsi:type="dcterms:W3CDTF">2017-09-21T15:46:31Z</dcterms:created>
  <dcterms:modified xsi:type="dcterms:W3CDTF">2023-06-27T05:38:21Z</dcterms:modified>
</cp:coreProperties>
</file>