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69" r:id="rId5"/>
    <p:sldId id="268" r:id="rId6"/>
    <p:sldId id="271" r:id="rId7"/>
    <p:sldId id="272" r:id="rId8"/>
    <p:sldId id="273" r:id="rId9"/>
    <p:sldId id="265" r:id="rId10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6/26/23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6/26/23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6/26/23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6/26/23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6/26/23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Collaboration with ISG MEC on Edge Computing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JaeSeung Song (Sejong Univ. 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2023-06-26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204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TP-2023-0052-oneM2M_MEC_whitepaper_collaboration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so far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has been developing TR-0052 on Edge/Fog Computing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captures various Edge/Fog IoT use cases and potential solutions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identifies key issues with underlying network information (relevant with ISG MEC)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ETSI MEC developed IoT APIs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ISG MEC developed various APIs for IoT applications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wants to host various IoT applications (i.e., IoT services)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Active contributors to oneM2M TR-0052 and ISG MEC collaborate to write a white paper 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Started on April 2019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Stalled in 2022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Restarted in 4Q 2022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Completed and plan to publish on Jul. 2023</a:t>
            </a:r>
          </a:p>
        </p:txBody>
      </p:sp>
    </p:spTree>
    <p:extLst>
      <p:ext uri="{BB962C8B-B14F-4D97-AF65-F5344CB8AC3E}">
        <p14:creationId xmlns:p14="http://schemas.microsoft.com/office/powerpoint/2010/main" val="98215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so far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has been developing TR-0052 on Edge/Fog Computing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captures various Edge/Fog IoT use cases and potential solutions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identifies key issues with underlying network information (relevant with ISG MEC)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ETSI MEC developed IoT APIs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ISG MEC developed various APIs for IoT applications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wants to host various IoT applications (i.e., IoT services)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Active contributors to oneM2M TR-0052 and ISG MEC collaborate to write a white paper 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Started on April 2019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Stalled in 2022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Restarted in 4Q 2022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Completed and plan to publish on Jul. 2023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B932C70-5439-FCFE-8C24-A9CB6A546E7E}"/>
              </a:ext>
            </a:extLst>
          </p:cNvPr>
          <p:cNvSpPr/>
          <p:nvPr/>
        </p:nvSpPr>
        <p:spPr>
          <a:xfrm>
            <a:off x="914400" y="2210765"/>
            <a:ext cx="10579261" cy="2893670"/>
          </a:xfrm>
          <a:prstGeom prst="roundRect">
            <a:avLst>
              <a:gd name="adj" fmla="val 7067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White paper title: </a:t>
            </a:r>
          </a:p>
          <a:p>
            <a:pPr algn="ctr"/>
            <a:r>
              <a:rPr lang="en-US" sz="3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“</a:t>
            </a:r>
            <a:r>
              <a:rPr lang="en-US" sz="4000" b="1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Enabling Multi-access Edge Computing in Internet-of-Things: how to deploy ETSI MEC and oneM2M</a:t>
            </a:r>
            <a:r>
              <a:rPr lang="en-KR" sz="36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”</a:t>
            </a:r>
            <a:endParaRPr lang="en-KR" sz="3600" dirty="0"/>
          </a:p>
        </p:txBody>
      </p:sp>
    </p:spTree>
    <p:extLst>
      <p:ext uri="{BB962C8B-B14F-4D97-AF65-F5344CB8AC3E}">
        <p14:creationId xmlns:p14="http://schemas.microsoft.com/office/powerpoint/2010/main" val="395129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Working participants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contributors: </a:t>
            </a:r>
          </a:p>
          <a:p>
            <a:pPr lvl="1">
              <a:defRPr/>
            </a:pPr>
            <a:r>
              <a:rPr lang="en-US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JaeSeung</a:t>
            </a: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Song</a:t>
            </a:r>
            <a:r>
              <a:rPr lang="en-KR" sz="1800" b="1" dirty="0">
                <a:solidFill>
                  <a:srgbClr val="004A8D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(Sejong University, oneM2M Technical Plenary Vice Chair</a:t>
            </a:r>
            <a:r>
              <a:rPr lang="en-KR" sz="1400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  <a:endParaRPr lang="en-US" altLang="zh-CN" sz="18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defRPr/>
            </a:pP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Roland </a:t>
            </a:r>
            <a:r>
              <a:rPr lang="en-US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Hechwartner</a:t>
            </a:r>
            <a:r>
              <a:rPr lang="en-KR" sz="1800" b="1" dirty="0">
                <a:solidFill>
                  <a:srgbClr val="004A8D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(Deutsche Telekom, oneM2M Technical Plenary Chair)</a:t>
            </a:r>
            <a:endParaRPr lang="en-KR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Enrico </a:t>
            </a:r>
            <a:r>
              <a:rPr lang="en-US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Scarrone</a:t>
            </a:r>
            <a:r>
              <a:rPr lang="en-KR" sz="1800" b="1" dirty="0">
                <a:solidFill>
                  <a:srgbClr val="004A8D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(TIM, ETSI TC SmartM2M Chair, oneM2M Steering Committee Chair)</a:t>
            </a:r>
          </a:p>
          <a:p>
            <a:pPr lvl="1">
              <a:defRPr/>
            </a:pP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Bob Flynn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(Exacta Global Smart Solutions, oneM2M TDE WG Vice Chair)</a:t>
            </a:r>
          </a:p>
          <a:p>
            <a:pPr lvl="1">
              <a:defRPr/>
            </a:pP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Lee </a:t>
            </a:r>
            <a:r>
              <a:rPr lang="en-US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Jieun</a:t>
            </a: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(Sejong University, oneM2M delegate)</a:t>
            </a:r>
            <a:endParaRPr lang="en-US" altLang="zh-CN" sz="18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ISG MEC contributors:</a:t>
            </a:r>
          </a:p>
          <a:p>
            <a:pPr lvl="1">
              <a:defRPr/>
            </a:pP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Dario Sabella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(Intel, ETSI ISG MEC chair)</a:t>
            </a:r>
            <a:r>
              <a:rPr lang="en-KR" sz="1400" dirty="0">
                <a:effectLst/>
              </a:rPr>
              <a:t> </a:t>
            </a:r>
          </a:p>
          <a:p>
            <a:pPr lvl="1">
              <a:defRPr/>
            </a:pPr>
            <a:r>
              <a:rPr lang="en-US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Arif</a:t>
            </a: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Ishaq</a:t>
            </a: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en-US" sz="18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Athonet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ETSI ISG MEC delegate)</a:t>
            </a:r>
          </a:p>
          <a:p>
            <a:pPr lvl="1">
              <a:defRPr/>
            </a:pPr>
            <a:r>
              <a:rPr lang="en-US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Laurent Velez</a:t>
            </a:r>
            <a:r>
              <a:rPr lang="en-KR" sz="1800" b="1" dirty="0">
                <a:solidFill>
                  <a:srgbClr val="004A8D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(ETSI CTI, MEC and oneM2M)</a:t>
            </a:r>
          </a:p>
          <a:p>
            <a:pPr lvl="1">
              <a:defRPr/>
            </a:pPr>
            <a:r>
              <a:rPr lang="de-DE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Robert </a:t>
            </a:r>
            <a:r>
              <a:rPr lang="de-DE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Gazda</a:t>
            </a:r>
            <a:r>
              <a:rPr lang="de-DE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de-DE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</a:t>
            </a:r>
            <a:r>
              <a:rPr lang="de-DE" sz="18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InterDigital</a:t>
            </a:r>
            <a:r>
              <a:rPr lang="de-DE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ETSI MEC </a:t>
            </a:r>
            <a:r>
              <a:rPr lang="de-DE" sz="18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delegate</a:t>
            </a:r>
            <a:r>
              <a:rPr lang="de-DE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)</a:t>
            </a:r>
          </a:p>
          <a:p>
            <a:pPr lvl="1">
              <a:defRPr/>
            </a:pPr>
            <a:r>
              <a:rPr lang="it-IT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Samar </a:t>
            </a:r>
            <a:r>
              <a:rPr lang="it-IT" sz="1800" b="1" dirty="0" err="1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Shailendra</a:t>
            </a:r>
            <a:r>
              <a:rPr lang="it-IT" sz="1800" b="1" dirty="0">
                <a:solidFill>
                  <a:srgbClr val="004A8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(Intel, 3GPP SA6 delegate)</a:t>
            </a:r>
            <a:endParaRPr lang="en-US" altLang="zh-CN" sz="18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31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Contents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 descr="A picture containing text, screenshot, document, font&#10;&#10;Description automatically generated">
            <a:extLst>
              <a:ext uri="{FF2B5EF4-FFF2-40B4-BE49-F238E27FC236}">
                <a16:creationId xmlns:a16="http://schemas.microsoft.com/office/drawing/2014/main" id="{83AC3981-113A-508C-3764-6A27F4D43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04"/>
          <a:stretch/>
        </p:blipFill>
        <p:spPr>
          <a:xfrm>
            <a:off x="0" y="1173569"/>
            <a:ext cx="6304854" cy="3653073"/>
          </a:xfrm>
          <a:prstGeom prst="rect">
            <a:avLst/>
          </a:prstGeom>
        </p:spPr>
      </p:pic>
      <p:pic>
        <p:nvPicPr>
          <p:cNvPr id="7" name="Picture 6" descr="A picture containing text, screenshot, document, font&#10;&#10;Description automatically generated">
            <a:extLst>
              <a:ext uri="{FF2B5EF4-FFF2-40B4-BE49-F238E27FC236}">
                <a16:creationId xmlns:a16="http://schemas.microsoft.com/office/drawing/2014/main" id="{46AA024B-42DB-8066-83C8-D22656308D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24"/>
          <a:stretch/>
        </p:blipFill>
        <p:spPr>
          <a:xfrm>
            <a:off x="6096000" y="2681468"/>
            <a:ext cx="6304853" cy="377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9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E8E8-D6E2-1C49-3C45-CA2A06CB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953275" cy="1173570"/>
          </a:xfrm>
        </p:spPr>
        <p:txBody>
          <a:bodyPr>
            <a:no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High-level conceptual architecture with MEC and oneM2M</a:t>
            </a:r>
            <a:endParaRPr lang="en-KR" sz="3600" dirty="0"/>
          </a:p>
        </p:txBody>
      </p:sp>
      <p:pic>
        <p:nvPicPr>
          <p:cNvPr id="39" name="Picture 8" descr="3rd Generation Partnership Project (3GPP) Logo Download - AI - All Vector  Logo">
            <a:extLst>
              <a:ext uri="{FF2B5EF4-FFF2-40B4-BE49-F238E27FC236}">
                <a16:creationId xmlns:a16="http://schemas.microsoft.com/office/drawing/2014/main" id="{E32C5522-82B0-B1F5-413E-208FD14C6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565" y="1656655"/>
            <a:ext cx="1207038" cy="65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F581467-81B2-8E91-FEF2-CC5D6579512D}"/>
              </a:ext>
            </a:extLst>
          </p:cNvPr>
          <p:cNvSpPr/>
          <p:nvPr/>
        </p:nvSpPr>
        <p:spPr>
          <a:xfrm>
            <a:off x="496130" y="3854836"/>
            <a:ext cx="1655963" cy="2554365"/>
          </a:xfrm>
          <a:prstGeom prst="rect">
            <a:avLst/>
          </a:prstGeom>
          <a:solidFill>
            <a:sysClr val="window" lastClr="FFFFFF"/>
          </a:solidFill>
          <a:ln w="47625" cap="flat" cmpd="sng" algn="ctr">
            <a:solidFill>
              <a:srgbClr val="0699CC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IoT UE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DC86639-1E68-2355-C0BA-190454051061}"/>
              </a:ext>
            </a:extLst>
          </p:cNvPr>
          <p:cNvSpPr/>
          <p:nvPr/>
        </p:nvSpPr>
        <p:spPr>
          <a:xfrm>
            <a:off x="663413" y="4308676"/>
            <a:ext cx="1349297" cy="70774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oneM2M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Client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AFAE3BE9-4E7B-33D6-1778-C6ADDF8F6C19}"/>
              </a:ext>
            </a:extLst>
          </p:cNvPr>
          <p:cNvSpPr/>
          <p:nvPr/>
        </p:nvSpPr>
        <p:spPr>
          <a:xfrm>
            <a:off x="663413" y="5406030"/>
            <a:ext cx="1349297" cy="903248"/>
          </a:xfrm>
          <a:prstGeom prst="roundRect">
            <a:avLst/>
          </a:prstGeom>
          <a:solidFill>
            <a:srgbClr val="0070C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MEC Enabler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Client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FDFC3F7-BEEC-7C0D-2AE4-D522A7930B1F}"/>
              </a:ext>
            </a:extLst>
          </p:cNvPr>
          <p:cNvCxnSpPr>
            <a:cxnSpLocks/>
            <a:stCxn id="41" idx="2"/>
            <a:endCxn id="42" idx="0"/>
          </p:cNvCxnSpPr>
          <p:nvPr/>
        </p:nvCxnSpPr>
        <p:spPr>
          <a:xfrm>
            <a:off x="1338062" y="5016421"/>
            <a:ext cx="0" cy="389609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506CC40-7647-2F5B-49F0-1FD98F65FF41}"/>
              </a:ext>
            </a:extLst>
          </p:cNvPr>
          <p:cNvSpPr/>
          <p:nvPr/>
        </p:nvSpPr>
        <p:spPr>
          <a:xfrm>
            <a:off x="3842806" y="5760307"/>
            <a:ext cx="2419815" cy="550095"/>
          </a:xfrm>
          <a:prstGeom prst="roundRect">
            <a:avLst>
              <a:gd name="adj" fmla="val 6790"/>
            </a:avLst>
          </a:prstGeom>
          <a:solidFill>
            <a:srgbClr val="0070C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Edge Configuration Server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DC8666EF-C535-A23E-CBE5-AF6A6082D696}"/>
              </a:ext>
            </a:extLst>
          </p:cNvPr>
          <p:cNvSpPr/>
          <p:nvPr/>
        </p:nvSpPr>
        <p:spPr>
          <a:xfrm>
            <a:off x="4225665" y="4933580"/>
            <a:ext cx="1654098" cy="550095"/>
          </a:xfrm>
          <a:prstGeom prst="roundRect">
            <a:avLst>
              <a:gd name="adj" fmla="val 9260"/>
            </a:avLst>
          </a:prstGeom>
          <a:solidFill>
            <a:srgbClr val="0070C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platform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90E2002E-F8A1-69FF-86E1-DF9FD78F4C32}"/>
              </a:ext>
            </a:extLst>
          </p:cNvPr>
          <p:cNvSpPr/>
          <p:nvPr/>
        </p:nvSpPr>
        <p:spPr>
          <a:xfrm>
            <a:off x="4225665" y="4155734"/>
            <a:ext cx="1654098" cy="550098"/>
          </a:xfrm>
          <a:prstGeom prst="roundRect">
            <a:avLst>
              <a:gd name="adj" fmla="val 8025"/>
            </a:avLst>
          </a:prstGeom>
          <a:solidFill>
            <a:srgbClr val="C0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oneM2M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Edge Instance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427BE97-16C3-A602-59AD-93595F02A37B}"/>
              </a:ext>
            </a:extLst>
          </p:cNvPr>
          <p:cNvCxnSpPr>
            <a:cxnSpLocks/>
            <a:stCxn id="46" idx="2"/>
            <a:endCxn id="45" idx="0"/>
          </p:cNvCxnSpPr>
          <p:nvPr/>
        </p:nvCxnSpPr>
        <p:spPr>
          <a:xfrm>
            <a:off x="5052714" y="4705832"/>
            <a:ext cx="0" cy="22774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22253D0-FEE5-D09D-AE6E-81F0344CC127}"/>
              </a:ext>
            </a:extLst>
          </p:cNvPr>
          <p:cNvCxnSpPr>
            <a:cxnSpLocks/>
            <a:stCxn id="45" idx="2"/>
            <a:endCxn id="44" idx="0"/>
          </p:cNvCxnSpPr>
          <p:nvPr/>
        </p:nvCxnSpPr>
        <p:spPr>
          <a:xfrm>
            <a:off x="5052714" y="5483675"/>
            <a:ext cx="0" cy="27663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53EAC41-76EE-1EA2-CF88-4D4E1A01DAEC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2027328" y="6035355"/>
            <a:ext cx="1815478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6AEAB882-2F54-8004-88B1-4FBBFD7119F7}"/>
              </a:ext>
            </a:extLst>
          </p:cNvPr>
          <p:cNvSpPr/>
          <p:nvPr/>
        </p:nvSpPr>
        <p:spPr>
          <a:xfrm>
            <a:off x="10093251" y="3118646"/>
            <a:ext cx="1654098" cy="903248"/>
          </a:xfrm>
          <a:prstGeom prst="roundRect">
            <a:avLst>
              <a:gd name="adj" fmla="val 8025"/>
            </a:avLst>
          </a:prstGeom>
          <a:solidFill>
            <a:srgbClr val="C0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oneM2M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IoT Service Platform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822EB289-8BBB-F43A-37D9-93D233DC3334}"/>
              </a:ext>
            </a:extLst>
          </p:cNvPr>
          <p:cNvCxnSpPr>
            <a:cxnSpLocks/>
            <a:stCxn id="50" idx="2"/>
            <a:endCxn id="45" idx="3"/>
          </p:cNvCxnSpPr>
          <p:nvPr/>
        </p:nvCxnSpPr>
        <p:spPr>
          <a:xfrm rot="5400000">
            <a:off x="7806665" y="2094993"/>
            <a:ext cx="1186734" cy="5040537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52" name="Picture 8" descr="oneM2M Sets Standards For The Internet Of Things &amp; M2M">
            <a:extLst>
              <a:ext uri="{FF2B5EF4-FFF2-40B4-BE49-F238E27FC236}">
                <a16:creationId xmlns:a16="http://schemas.microsoft.com/office/drawing/2014/main" id="{F3CCB6BC-63AA-7546-CF32-B0065AA2C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971" y="1734054"/>
            <a:ext cx="907913" cy="66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ETSI - Multi-access Edge Computing - Standards for MEC">
            <a:extLst>
              <a:ext uri="{FF2B5EF4-FFF2-40B4-BE49-F238E27FC236}">
                <a16:creationId xmlns:a16="http://schemas.microsoft.com/office/drawing/2014/main" id="{5BBE713C-619C-4CB6-C2A2-D062D87E6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86" y="1963619"/>
            <a:ext cx="1620437" cy="91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B7BAF5A1-ED6B-C74C-EC9A-E2AEECB464E6}"/>
              </a:ext>
            </a:extLst>
          </p:cNvPr>
          <p:cNvGrpSpPr/>
          <p:nvPr/>
        </p:nvGrpSpPr>
        <p:grpSpPr>
          <a:xfrm>
            <a:off x="9741928" y="1655582"/>
            <a:ext cx="2299146" cy="1389912"/>
            <a:chOff x="8883742" y="4326946"/>
            <a:chExt cx="2299146" cy="1389912"/>
          </a:xfrm>
        </p:grpSpPr>
        <p:pic>
          <p:nvPicPr>
            <p:cNvPr id="55" name="Picture 54" descr="A blue cloud with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8FC44B3D-1081-4892-01A3-B56C54AE84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742" y="4326946"/>
              <a:ext cx="2299146" cy="1389912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F2859D6-5063-6497-4F0D-E371175A909C}"/>
                </a:ext>
              </a:extLst>
            </p:cNvPr>
            <p:cNvSpPr txBox="1"/>
            <p:nvPr/>
          </p:nvSpPr>
          <p:spPr>
            <a:xfrm>
              <a:off x="9192006" y="4826620"/>
              <a:ext cx="174021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K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IoT Server (Cloud)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76D8EC0-F063-13D6-B93C-C04A1CB2E2C9}"/>
              </a:ext>
            </a:extLst>
          </p:cNvPr>
          <p:cNvGrpSpPr/>
          <p:nvPr/>
        </p:nvGrpSpPr>
        <p:grpSpPr>
          <a:xfrm>
            <a:off x="6664807" y="1660819"/>
            <a:ext cx="2299146" cy="1389912"/>
            <a:chOff x="8883742" y="4326946"/>
            <a:chExt cx="2299146" cy="1389912"/>
          </a:xfrm>
        </p:grpSpPr>
        <p:pic>
          <p:nvPicPr>
            <p:cNvPr id="58" name="Picture 57" descr="A blue cloud with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265756EE-9063-9AB3-738F-65260BA30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742" y="4326946"/>
              <a:ext cx="2299146" cy="1389912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D3C3CDE-AF98-56AE-BD94-AEF71FF420DA}"/>
                </a:ext>
              </a:extLst>
            </p:cNvPr>
            <p:cNvSpPr txBox="1"/>
            <p:nvPr/>
          </p:nvSpPr>
          <p:spPr>
            <a:xfrm>
              <a:off x="9192006" y="4826620"/>
              <a:ext cx="174021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5G Core Network</a:t>
              </a:r>
              <a:endParaRPr kumimoji="0" lang="en-K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91F4016-976E-5A66-B985-FD50472565B5}"/>
              </a:ext>
            </a:extLst>
          </p:cNvPr>
          <p:cNvCxnSpPr/>
          <p:nvPr/>
        </p:nvCxnSpPr>
        <p:spPr>
          <a:xfrm>
            <a:off x="8963953" y="2708477"/>
            <a:ext cx="777974" cy="0"/>
          </a:xfrm>
          <a:prstGeom prst="line">
            <a:avLst/>
          </a:prstGeom>
          <a:noFill/>
          <a:ln w="76200" cap="flat" cmpd="sng" algn="ctr">
            <a:solidFill>
              <a:srgbClr val="0699CC"/>
            </a:solidFill>
            <a:prstDash val="solid"/>
            <a:miter lim="800000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F7175FD-2873-80E9-A799-7D63E9039298}"/>
              </a:ext>
            </a:extLst>
          </p:cNvPr>
          <p:cNvGrpSpPr/>
          <p:nvPr/>
        </p:nvGrpSpPr>
        <p:grpSpPr>
          <a:xfrm>
            <a:off x="3874342" y="2708831"/>
            <a:ext cx="2299146" cy="1389912"/>
            <a:chOff x="8883742" y="4326946"/>
            <a:chExt cx="2299146" cy="1389912"/>
          </a:xfrm>
        </p:grpSpPr>
        <p:pic>
          <p:nvPicPr>
            <p:cNvPr id="62" name="Picture 61" descr="A blue cloud with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0C8BE65F-3F26-A25A-7B65-F0DD19D81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3742" y="4326946"/>
              <a:ext cx="2299146" cy="138991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8BF628D-2067-713D-52D0-5A61939D691C}"/>
                </a:ext>
              </a:extLst>
            </p:cNvPr>
            <p:cNvSpPr txBox="1"/>
            <p:nvPr/>
          </p:nvSpPr>
          <p:spPr>
            <a:xfrm>
              <a:off x="9192006" y="4826620"/>
              <a:ext cx="174021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Mobile Edge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Cloud (MEC)</a:t>
              </a:r>
              <a:endParaRPr kumimoji="0" lang="en-K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2E40814-C255-A80B-8C4C-300537DFC90D}"/>
              </a:ext>
            </a:extLst>
          </p:cNvPr>
          <p:cNvCxnSpPr>
            <a:cxnSpLocks/>
          </p:cNvCxnSpPr>
          <p:nvPr/>
        </p:nvCxnSpPr>
        <p:spPr>
          <a:xfrm flipV="1">
            <a:off x="5692566" y="2708477"/>
            <a:ext cx="1101524" cy="861793"/>
          </a:xfrm>
          <a:prstGeom prst="line">
            <a:avLst/>
          </a:prstGeom>
          <a:noFill/>
          <a:ln w="76200" cap="flat" cmpd="sng" algn="ctr">
            <a:solidFill>
              <a:srgbClr val="0699CC"/>
            </a:solidFill>
            <a:prstDash val="solid"/>
            <a:miter lim="800000"/>
          </a:ln>
          <a:effectLst/>
        </p:spPr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AA5EA815-4711-9223-4379-DC600F9ED6F0}"/>
              </a:ext>
            </a:extLst>
          </p:cNvPr>
          <p:cNvCxnSpPr>
            <a:cxnSpLocks/>
            <a:stCxn id="50" idx="1"/>
            <a:endCxn id="46" idx="3"/>
          </p:cNvCxnSpPr>
          <p:nvPr/>
        </p:nvCxnSpPr>
        <p:spPr>
          <a:xfrm rot="10800000" flipV="1">
            <a:off x="5879763" y="3570269"/>
            <a:ext cx="4213488" cy="860513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66" name="Picture 2">
            <a:extLst>
              <a:ext uri="{FF2B5EF4-FFF2-40B4-BE49-F238E27FC236}">
                <a16:creationId xmlns:a16="http://schemas.microsoft.com/office/drawing/2014/main" id="{C2614F1C-BF3D-E6A6-7119-1C5F59436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9092" r="5645" b="57469"/>
          <a:stretch/>
        </p:blipFill>
        <p:spPr bwMode="auto">
          <a:xfrm>
            <a:off x="1515317" y="2551300"/>
            <a:ext cx="1024022" cy="99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>
            <a:extLst>
              <a:ext uri="{FF2B5EF4-FFF2-40B4-BE49-F238E27FC236}">
                <a16:creationId xmlns:a16="http://schemas.microsoft.com/office/drawing/2014/main" id="{BE5CFB23-466C-6F15-5C4A-12FE778735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29" t="5102" r="37838" b="71627"/>
          <a:stretch/>
        </p:blipFill>
        <p:spPr bwMode="auto">
          <a:xfrm>
            <a:off x="814458" y="2193284"/>
            <a:ext cx="987515" cy="99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>
            <a:extLst>
              <a:ext uri="{FF2B5EF4-FFF2-40B4-BE49-F238E27FC236}">
                <a16:creationId xmlns:a16="http://schemas.microsoft.com/office/drawing/2014/main" id="{524AA22C-C9D3-0C47-198D-008062095A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" t="19861" r="68660" b="57404"/>
          <a:stretch/>
        </p:blipFill>
        <p:spPr bwMode="auto">
          <a:xfrm>
            <a:off x="-2203" y="2582893"/>
            <a:ext cx="1026201" cy="9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7B66E7C-67D6-4FC7-4813-DFAA17693819}"/>
              </a:ext>
            </a:extLst>
          </p:cNvPr>
          <p:cNvCxnSpPr>
            <a:cxnSpLocks/>
            <a:stCxn id="68" idx="2"/>
            <a:endCxn id="40" idx="0"/>
          </p:cNvCxnSpPr>
          <p:nvPr/>
        </p:nvCxnSpPr>
        <p:spPr>
          <a:xfrm>
            <a:off x="510898" y="3570268"/>
            <a:ext cx="813214" cy="284568"/>
          </a:xfrm>
          <a:prstGeom prst="line">
            <a:avLst/>
          </a:prstGeom>
          <a:noFill/>
          <a:ln w="38100" cap="flat" cmpd="sng" algn="ctr">
            <a:solidFill>
              <a:srgbClr val="0699CC"/>
            </a:solidFill>
            <a:prstDash val="solid"/>
            <a:miter lim="800000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D89EE5A-B0EF-5EE6-9779-13857F9E6561}"/>
              </a:ext>
            </a:extLst>
          </p:cNvPr>
          <p:cNvCxnSpPr>
            <a:cxnSpLocks/>
            <a:stCxn id="67" idx="2"/>
            <a:endCxn id="40" idx="0"/>
          </p:cNvCxnSpPr>
          <p:nvPr/>
        </p:nvCxnSpPr>
        <p:spPr>
          <a:xfrm>
            <a:off x="1308216" y="3192152"/>
            <a:ext cx="15896" cy="662684"/>
          </a:xfrm>
          <a:prstGeom prst="line">
            <a:avLst/>
          </a:prstGeom>
          <a:noFill/>
          <a:ln w="38100" cap="flat" cmpd="sng" algn="ctr">
            <a:solidFill>
              <a:srgbClr val="0699CC"/>
            </a:solidFill>
            <a:prstDash val="solid"/>
            <a:miter lim="800000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C4DBC49-F521-9325-1FE9-E00E2790C4E7}"/>
              </a:ext>
            </a:extLst>
          </p:cNvPr>
          <p:cNvCxnSpPr>
            <a:cxnSpLocks/>
            <a:stCxn id="66" idx="2"/>
            <a:endCxn id="40" idx="0"/>
          </p:cNvCxnSpPr>
          <p:nvPr/>
        </p:nvCxnSpPr>
        <p:spPr>
          <a:xfrm flipH="1">
            <a:off x="1324112" y="3550161"/>
            <a:ext cx="703216" cy="304675"/>
          </a:xfrm>
          <a:prstGeom prst="line">
            <a:avLst/>
          </a:prstGeom>
          <a:noFill/>
          <a:ln w="38100" cap="flat" cmpd="sng" algn="ctr">
            <a:solidFill>
              <a:srgbClr val="0699CC"/>
            </a:solidFill>
            <a:prstDash val="solid"/>
            <a:miter lim="800000"/>
          </a:ln>
          <a:effectLst/>
        </p:spPr>
      </p:cxnSp>
      <p:pic>
        <p:nvPicPr>
          <p:cNvPr id="72" name="Picture 6" descr="Wireless network - Wikipedia">
            <a:extLst>
              <a:ext uri="{FF2B5EF4-FFF2-40B4-BE49-F238E27FC236}">
                <a16:creationId xmlns:a16="http://schemas.microsoft.com/office/drawing/2014/main" id="{19AEE91A-B858-8B5D-8735-4F4FE60DF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75" y="5194802"/>
            <a:ext cx="788717" cy="85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EAD16655-66E2-3E21-3CFF-77D5C65262D6}"/>
              </a:ext>
            </a:extLst>
          </p:cNvPr>
          <p:cNvSpPr txBox="1"/>
          <p:nvPr/>
        </p:nvSpPr>
        <p:spPr>
          <a:xfrm>
            <a:off x="2202720" y="4635076"/>
            <a:ext cx="22991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Radio Access Network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(RAN)</a:t>
            </a:r>
          </a:p>
        </p:txBody>
      </p:sp>
    </p:spTree>
    <p:extLst>
      <p:ext uri="{BB962C8B-B14F-4D97-AF65-F5344CB8AC3E}">
        <p14:creationId xmlns:p14="http://schemas.microsoft.com/office/powerpoint/2010/main" val="64466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E8E8-D6E2-1C49-3C45-CA2A06CB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 anchor="ctr">
            <a:normAutofit/>
          </a:bodyPr>
          <a:lstStyle/>
          <a:p>
            <a:r>
              <a:rPr lang="en-US" altLang="zh-CN" sz="3700" dirty="0"/>
              <a:t>Deployment scenarios</a:t>
            </a:r>
            <a:endParaRPr lang="en-KR" sz="3700" dirty="0"/>
          </a:p>
        </p:txBody>
      </p:sp>
      <p:pic>
        <p:nvPicPr>
          <p:cNvPr id="3" name="그림 23">
            <a:extLst>
              <a:ext uri="{FF2B5EF4-FFF2-40B4-BE49-F238E27FC236}">
                <a16:creationId xmlns:a16="http://schemas.microsoft.com/office/drawing/2014/main" id="{9DB4B8AA-D9D7-1240-6ACF-6DCD514DE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522" y="1173570"/>
            <a:ext cx="9752635" cy="3437803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EF712C-5130-4886-985A-E5935359B40F}"/>
              </a:ext>
            </a:extLst>
          </p:cNvPr>
          <p:cNvSpPr txBox="1"/>
          <p:nvPr/>
        </p:nvSpPr>
        <p:spPr>
          <a:xfrm>
            <a:off x="965522" y="4898221"/>
            <a:ext cx="10070945" cy="1572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Option A</a:t>
            </a:r>
            <a:r>
              <a:rPr lang="en-US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deploy the oneM2M as a cloud, MEC as an edge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Option B</a:t>
            </a:r>
            <a:r>
              <a:rPr lang="en-US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oneM2M and MEC as an edge with the different physical node</a:t>
            </a:r>
            <a:endParaRPr lang="en-KR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Option C</a:t>
            </a:r>
            <a:r>
              <a:rPr lang="en-US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oneM2M and MEC in the same physical edge node</a:t>
            </a:r>
            <a:endParaRPr lang="en-KR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Option D</a:t>
            </a:r>
            <a:r>
              <a:rPr lang="en-US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oneM2M and MEC are tightly coupled in the same edge node</a:t>
            </a:r>
            <a:endParaRPr lang="en-KR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0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Next steps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Plan to publish at ETSI IoT Week 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Further collaborations are expected (Member company driven)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Investigate option D (a formal interworking)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How to deploy oneM2M edge platform to ETSI MEC platform as MEC applications? 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Collaborations between open-source communities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Co-host hackathons or interoperability events</a:t>
            </a:r>
          </a:p>
        </p:txBody>
      </p:sp>
    </p:spTree>
    <p:extLst>
      <p:ext uri="{BB962C8B-B14F-4D97-AF65-F5344CB8AC3E}">
        <p14:creationId xmlns:p14="http://schemas.microsoft.com/office/powerpoint/2010/main" val="343407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526</Words>
  <Application>Microsoft Macintosh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Myriad Pro</vt:lpstr>
      <vt:lpstr>Myriad Pro Light</vt:lpstr>
      <vt:lpstr>Arial</vt:lpstr>
      <vt:lpstr>Calibri</vt:lpstr>
      <vt:lpstr>Century Gothic</vt:lpstr>
      <vt:lpstr>Office Theme</vt:lpstr>
      <vt:lpstr>Collaboration with ISG MEC on Edge Computing</vt:lpstr>
      <vt:lpstr>Discussion so far</vt:lpstr>
      <vt:lpstr>Discussion so far</vt:lpstr>
      <vt:lpstr>Working participants</vt:lpstr>
      <vt:lpstr>Contents</vt:lpstr>
      <vt:lpstr>High-level conceptual architecture with MEC and oneM2M</vt:lpstr>
      <vt:lpstr>Deployment scenarios</vt:lpstr>
      <vt:lpstr>Next steps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jssong</cp:lastModifiedBy>
  <cp:revision>55</cp:revision>
  <dcterms:created xsi:type="dcterms:W3CDTF">2017-09-21T15:46:31Z</dcterms:created>
  <dcterms:modified xsi:type="dcterms:W3CDTF">2023-06-26T05:08:24Z</dcterms:modified>
</cp:coreProperties>
</file>