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60" r:id="rId2"/>
    <p:sldId id="526" r:id="rId3"/>
    <p:sldId id="258" r:id="rId4"/>
    <p:sldId id="278" r:id="rId5"/>
    <p:sldId id="541" r:id="rId6"/>
    <p:sldId id="545" r:id="rId7"/>
    <p:sldId id="264" r:id="rId8"/>
    <p:sldId id="265" r:id="rId9"/>
    <p:sldId id="280" r:id="rId10"/>
    <p:sldId id="543" r:id="rId11"/>
    <p:sldId id="262" r:id="rId12"/>
    <p:sldId id="282" r:id="rId13"/>
    <p:sldId id="281" r:id="rId14"/>
    <p:sldId id="539" r:id="rId15"/>
    <p:sldId id="540" r:id="rId16"/>
    <p:sldId id="284" r:id="rId17"/>
    <p:sldId id="546" r:id="rId18"/>
    <p:sldId id="533" r:id="rId19"/>
    <p:sldId id="517" r:id="rId20"/>
    <p:sldId id="274" r:id="rId21"/>
    <p:sldId id="263" r:id="rId22"/>
    <p:sldId id="266" r:id="rId23"/>
    <p:sldId id="492"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yriad Pro" panose="020B0503030403020204" charset="0"/>
      <p:regular r:id="rId30"/>
      <p:bold r:id="rId31"/>
      <p:italic r:id="rId32"/>
      <p:boldItalic r:id="rId33"/>
    </p:embeddedFont>
    <p:embeddedFont>
      <p:font typeface="Open Sans"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26-06-2023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em2m.org/membership/executive-viewpoints/853-tp58-india" TargetMode="External"/><Relationship Id="rId7" Type="http://schemas.openxmlformats.org/officeDocument/2006/relationships/hyperlink" Target="https://edgecomputing-expo.com/northameric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iottechexpo.com/northamerica" TargetMode="External"/><Relationship Id="rId5" Type="http://schemas.openxmlformats.org/officeDocument/2006/relationships/hyperlink" Target="https://www.telesemana.com/seguridad-5g/" TargetMode="External"/><Relationship Id="rId4" Type="http://schemas.openxmlformats.org/officeDocument/2006/relationships/hyperlink" Target="https://www.onem2m.org/membership/executive-viewpoints/856-andre-dutra-apr-202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19</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89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5963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6cf85331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26cf85331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26cf85331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14</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Myriad Pro" panose="020B0503030403020204" charset="0"/>
              </a:rPr>
              <a:t>External Publications:</a:t>
            </a:r>
          </a:p>
          <a:p>
            <a:pPr marL="0" lvl="0" indent="0" algn="l" rtl="0">
              <a:spcBef>
                <a:spcPts val="0"/>
              </a:spcBef>
              <a:spcAft>
                <a:spcPts val="0"/>
              </a:spcAft>
              <a:buNone/>
            </a:pPr>
            <a:r>
              <a:rPr lang="en-US" sz="1200" b="0" i="0" u="none" dirty="0">
                <a:solidFill>
                  <a:schemeClr val="dk1"/>
                </a:solidFill>
                <a:effectLst/>
                <a:latin typeface="+mn-lt"/>
              </a:rPr>
              <a:t>ETSI Enjoy! (Ken submitted article in June 2023) </a:t>
            </a:r>
          </a:p>
          <a:p>
            <a:pPr marL="0" lvl="0" indent="0" algn="l" rtl="0">
              <a:spcBef>
                <a:spcPts val="0"/>
              </a:spcBef>
              <a:spcAft>
                <a:spcPts val="0"/>
              </a:spcAft>
              <a:buNone/>
            </a:pPr>
            <a:endParaRPr lang="en-US" sz="1200" b="0" i="0" u="none" dirty="0">
              <a:solidFill>
                <a:schemeClr val="dk1"/>
              </a:solidFill>
              <a:effectLst/>
              <a:latin typeface="+mn-lt"/>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dirty="0">
                <a:solidFill>
                  <a:srgbClr val="0563C1"/>
                </a:solidFill>
                <a:latin typeface="Myriad Pro" panose="020B0503030403020204" charset="0"/>
                <a:hlinkClick r:id="rId3">
                  <a:extLst>
                    <a:ext uri="{A12FA001-AC4F-418D-AE19-62706E023703}">
                      <ahyp:hlinkClr xmlns:ahyp="http://schemas.microsoft.com/office/drawing/2018/hyperlinkcolor" val="tx"/>
                    </a:ext>
                  </a:extLst>
                </a:hlinkClick>
              </a:rPr>
              <a:t>TP#58 and Release 5 Standardization Activities – 22</a:t>
            </a:r>
            <a:r>
              <a:rPr lang="en-US" baseline="30000" dirty="0">
                <a:solidFill>
                  <a:srgbClr val="0563C1"/>
                </a:solidFill>
                <a:latin typeface="Myriad Pro" panose="020B0503030403020204" charset="0"/>
                <a:hlinkClick r:id="rId3">
                  <a:extLst>
                    <a:ext uri="{A12FA001-AC4F-418D-AE19-62706E023703}">
                      <ahyp:hlinkClr xmlns:ahyp="http://schemas.microsoft.com/office/drawing/2018/hyperlinkcolor" val="tx"/>
                    </a:ext>
                  </a:extLst>
                </a:hlinkClick>
              </a:rPr>
              <a:t>nd</a:t>
            </a:r>
            <a:r>
              <a:rPr lang="en-US" dirty="0">
                <a:solidFill>
                  <a:schemeClr val="bg1"/>
                </a:solidFill>
                <a:latin typeface="Myriad Pro" panose="020B0503030403020204" charset="0"/>
                <a:hlinkClick r:id="rId3">
                  <a:extLst>
                    <a:ext uri="{A12FA001-AC4F-418D-AE19-62706E023703}">
                      <ahyp:hlinkClr xmlns:ahyp="http://schemas.microsoft.com/office/drawing/2018/hyperlinkcolor" val="tx"/>
                    </a:ext>
                  </a:extLst>
                </a:hlinkClick>
              </a:rPr>
              <a:t> Mar’23</a:t>
            </a:r>
            <a:r>
              <a:rPr lang="en-US" dirty="0">
                <a:solidFill>
                  <a:schemeClr val="bg1"/>
                </a:solidFill>
                <a:latin typeface="Myriad Pro" panose="020B0503030403020204" charset="0"/>
              </a:rPr>
              <a:t> by Roland Hechwartner (oneM2M TP Chair)</a:t>
            </a:r>
          </a:p>
          <a:p>
            <a:pPr marL="228600" lvl="0" indent="-228600" algn="l" rtl="0">
              <a:spcBef>
                <a:spcPts val="0"/>
              </a:spcBef>
              <a:spcAft>
                <a:spcPts val="0"/>
              </a:spcAft>
              <a:buAutoNum type="arabicPeriod"/>
            </a:pPr>
            <a:r>
              <a:rPr lang="en-US" dirty="0">
                <a:solidFill>
                  <a:srgbClr val="0563C1"/>
                </a:solidFill>
                <a:latin typeface="Myriad Pro" panose="020B0503030403020204" charset="0"/>
                <a:hlinkClick r:id="rId4">
                  <a:extLst>
                    <a:ext uri="{A12FA001-AC4F-418D-AE19-62706E023703}">
                      <ahyp:hlinkClr xmlns:ahyp="http://schemas.microsoft.com/office/drawing/2018/hyperlinkcolor" val="tx"/>
                    </a:ext>
                  </a:extLst>
                </a:hlinkClick>
              </a:rPr>
              <a:t>DT IoT Hub – 4</a:t>
            </a:r>
            <a:r>
              <a:rPr lang="en-US" baseline="30000" dirty="0">
                <a:solidFill>
                  <a:srgbClr val="0563C1"/>
                </a:solidFill>
                <a:latin typeface="Myriad Pro" panose="020B0503030403020204" charset="0"/>
                <a:hlinkClick r:id="rId4">
                  <a:extLst>
                    <a:ext uri="{A12FA001-AC4F-418D-AE19-62706E023703}">
                      <ahyp:hlinkClr xmlns:ahyp="http://schemas.microsoft.com/office/drawing/2018/hyperlinkcolor" val="tx"/>
                    </a:ext>
                  </a:extLst>
                </a:hlinkClick>
              </a:rPr>
              <a:t>th</a:t>
            </a:r>
            <a:r>
              <a:rPr lang="en-US" dirty="0">
                <a:solidFill>
                  <a:schemeClr val="bg1"/>
                </a:solidFill>
                <a:latin typeface="Myriad Pro" panose="020B0503030403020204" charset="0"/>
                <a:hlinkClick r:id="rId4">
                  <a:extLst>
                    <a:ext uri="{A12FA001-AC4F-418D-AE19-62706E023703}">
                      <ahyp:hlinkClr xmlns:ahyp="http://schemas.microsoft.com/office/drawing/2018/hyperlinkcolor" val="tx"/>
                    </a:ext>
                  </a:extLst>
                </a:hlinkClick>
              </a:rPr>
              <a:t> May’23</a:t>
            </a:r>
            <a:r>
              <a:rPr lang="en-US" dirty="0">
                <a:solidFill>
                  <a:schemeClr val="bg1"/>
                </a:solidFill>
                <a:latin typeface="Myriad Pro" panose="020B0503030403020204" charset="0"/>
              </a:rPr>
              <a:t> – By Andre Dutra (DT)</a:t>
            </a:r>
          </a:p>
          <a:p>
            <a:pPr marL="228600" lvl="0" indent="-228600" algn="l" rtl="0">
              <a:spcBef>
                <a:spcPts val="0"/>
              </a:spcBef>
              <a:spcAft>
                <a:spcPts val="0"/>
              </a:spcAft>
              <a:buAutoNum type="arabicPeriod"/>
            </a:pPr>
            <a:r>
              <a:rPr lang="en-US" dirty="0">
                <a:latin typeface="Myriad Pro" panose="020B0503030403020204" charset="0"/>
              </a:rPr>
              <a:t>oneM2M in Utilities by Atheros – 5</a:t>
            </a:r>
            <a:r>
              <a:rPr lang="en-US" baseline="30000" dirty="0">
                <a:latin typeface="Myriad Pro" panose="020B0503030403020204" charset="0"/>
              </a:rPr>
              <a:t>th</a:t>
            </a:r>
            <a:r>
              <a:rPr lang="en-US" dirty="0">
                <a:latin typeface="Myriad Pro" panose="020B0503030403020204" charset="0"/>
              </a:rPr>
              <a:t> Jun’23 Ray Bell  </a:t>
            </a:r>
          </a:p>
          <a:p>
            <a:pPr marL="228600" lvl="0" indent="-228600" algn="l" rtl="0">
              <a:spcBef>
                <a:spcPts val="0"/>
              </a:spcBef>
              <a:spcAft>
                <a:spcPts val="0"/>
              </a:spcAft>
              <a:buAutoNum type="arabicPeriod"/>
            </a:pPr>
            <a:r>
              <a:rPr lang="en-US" dirty="0">
                <a:latin typeface="Myriad Pro" panose="020B0503030403020204" charset="0"/>
              </a:rPr>
              <a:t>IIT Hyderabad – Dr. Sachin </a:t>
            </a:r>
            <a:r>
              <a:rPr lang="en-US" dirty="0" err="1">
                <a:latin typeface="Myriad Pro" panose="020B0503030403020204" charset="0"/>
              </a:rPr>
              <a:t>Chaudhai</a:t>
            </a:r>
            <a:r>
              <a:rPr lang="en-US" dirty="0">
                <a:latin typeface="Myriad Pro" panose="020B0503030403020204" charset="0"/>
              </a:rPr>
              <a:t> 22</a:t>
            </a:r>
            <a:r>
              <a:rPr lang="en-US" baseline="30000" dirty="0">
                <a:latin typeface="Myriad Pro" panose="020B0503030403020204" charset="0"/>
              </a:rPr>
              <a:t>nd</a:t>
            </a:r>
            <a:r>
              <a:rPr lang="en-US" dirty="0">
                <a:latin typeface="Myriad Pro" panose="020B0503030403020204" charset="0"/>
              </a:rPr>
              <a:t> June 2023</a:t>
            </a: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228600" lvl="0" indent="-228600" algn="l" rtl="0">
              <a:spcBef>
                <a:spcPts val="0"/>
              </a:spcBef>
              <a:spcAft>
                <a:spcPts val="0"/>
              </a:spcAft>
              <a:buAutoNum type="arabicPeriod"/>
            </a:pPr>
            <a:r>
              <a:rPr lang="en-US" dirty="0"/>
              <a:t>TTA – oneM2M International Hackathon</a:t>
            </a:r>
          </a:p>
          <a:p>
            <a:pPr marL="228600" lvl="0" indent="-228600" algn="l" rtl="0">
              <a:spcBef>
                <a:spcPts val="0"/>
              </a:spcBef>
              <a:spcAft>
                <a:spcPts val="0"/>
              </a:spcAft>
              <a:buAutoNum type="arabicPeriod"/>
            </a:pPr>
            <a:r>
              <a:rPr lang="en-US" dirty="0"/>
              <a:t>TTA - oneM2M Global seminar - 13 June 2023</a:t>
            </a:r>
          </a:p>
          <a:p>
            <a:pPr marL="228600" lvl="0" indent="-228600" algn="l" rtl="0">
              <a:spcBef>
                <a:spcPts val="0"/>
              </a:spcBef>
              <a:spcAft>
                <a:spcPts val="0"/>
              </a:spcAft>
              <a:buAutoNum type="arabicPeriod"/>
            </a:pPr>
            <a:endParaRPr lang="en-US" dirty="0"/>
          </a:p>
          <a:p>
            <a:pPr marL="0" lvl="0" indent="0" algn="l" rtl="0">
              <a:spcBef>
                <a:spcPts val="0"/>
              </a:spcBef>
              <a:spcAft>
                <a:spcPts val="0"/>
              </a:spcAft>
              <a:buNone/>
            </a:pPr>
            <a:r>
              <a:rPr lang="en-US" b="1" dirty="0">
                <a:solidFill>
                  <a:schemeClr val="dk1"/>
                </a:solidFill>
              </a:rPr>
              <a:t>Regional level</a:t>
            </a:r>
          </a:p>
          <a:p>
            <a:pPr marL="228600" lvl="0" indent="-228600" algn="l" rtl="0">
              <a:spcBef>
                <a:spcPts val="0"/>
              </a:spcBef>
              <a:spcAft>
                <a:spcPts val="0"/>
              </a:spcAft>
              <a:buAutoNum type="arabicPeriod"/>
            </a:pPr>
            <a:r>
              <a:rPr lang="en-US" b="0" dirty="0">
                <a:solidFill>
                  <a:schemeClr val="dk1"/>
                </a:solidFill>
              </a:rPr>
              <a:t>WTISD celebration (Speaking Opportunity)- 8 June 2023</a:t>
            </a:r>
          </a:p>
          <a:p>
            <a:pPr marL="228600" lvl="0" indent="-228600" algn="l" rtl="0">
              <a:spcBef>
                <a:spcPts val="0"/>
              </a:spcBef>
              <a:spcAft>
                <a:spcPts val="0"/>
              </a:spcAft>
              <a:buAutoNum type="arabicPeriod"/>
            </a:pPr>
            <a:r>
              <a:rPr lang="nl-NL" b="0" dirty="0">
                <a:solidFill>
                  <a:schemeClr val="dk1"/>
                </a:solidFill>
              </a:rPr>
              <a:t>IoT week Berlin- (19-22 Jun23)</a:t>
            </a: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lvl="0" indent="-228600" algn="l" rtl="0">
              <a:spcBef>
                <a:spcPts val="0"/>
              </a:spcBef>
              <a:spcAft>
                <a:spcPts val="0"/>
              </a:spcAft>
              <a:buAutoNum type="arabicPeriod"/>
            </a:pPr>
            <a:r>
              <a:rPr lang="en-US" b="0" dirty="0"/>
              <a:t>Rana </a:t>
            </a:r>
            <a:r>
              <a:rPr lang="en-US" b="0" dirty="0" err="1"/>
              <a:t>Kamill</a:t>
            </a:r>
            <a:r>
              <a:rPr lang="en-US" b="0" dirty="0"/>
              <a:t> in </a:t>
            </a:r>
            <a:r>
              <a:rPr lang="en-IN" sz="1800" i="0" u="sng" dirty="0" err="1">
                <a:solidFill>
                  <a:srgbClr val="1155CC"/>
                </a:solidFill>
                <a:effectLst/>
                <a:latin typeface="Arial" panose="020B0604020202020204" pitchFamily="34" charset="0"/>
                <a:hlinkClick r:id="rId5"/>
              </a:rPr>
              <a:t>Telesemana</a:t>
            </a:r>
            <a:r>
              <a:rPr lang="en-IN" sz="1800" i="0" u="sng" dirty="0">
                <a:solidFill>
                  <a:srgbClr val="1155CC"/>
                </a:solidFill>
                <a:effectLst/>
                <a:latin typeface="Arial" panose="020B0604020202020204" pitchFamily="34" charset="0"/>
                <a:hlinkClick r:id="rId5"/>
              </a:rPr>
              <a:t> webinar (17 May)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dirty="0">
                <a:effectLst/>
                <a:latin typeface="Arial" panose="020B0604020202020204" pitchFamily="34" charset="0"/>
              </a:rPr>
              <a:t>Bob Flynn speaking in </a:t>
            </a:r>
            <a:r>
              <a:rPr lang="en-US" sz="1800" i="0" dirty="0">
                <a:solidFill>
                  <a:srgbClr val="FF0000"/>
                </a:solidFill>
                <a:effectLst/>
                <a:latin typeface="Arial" panose="020B0604020202020204" pitchFamily="34" charset="0"/>
                <a:hlinkClick r:id="rId6"/>
              </a:rPr>
              <a:t>IoT Tech Expo</a:t>
            </a:r>
            <a:r>
              <a:rPr lang="en-US" sz="1800" i="0" dirty="0">
                <a:effectLst/>
                <a:latin typeface="Arial" panose="020B0604020202020204" pitchFamily="34" charset="0"/>
              </a:rPr>
              <a:t> &amp; </a:t>
            </a:r>
            <a:r>
              <a:rPr lang="en-US" sz="1800" i="0" dirty="0">
                <a:solidFill>
                  <a:srgbClr val="FF0000"/>
                </a:solidFill>
                <a:effectLst/>
                <a:latin typeface="Arial" panose="020B0604020202020204" pitchFamily="34" charset="0"/>
                <a:hlinkClick r:id="rId7"/>
              </a:rPr>
              <a:t>Edge Computing Expo</a:t>
            </a:r>
            <a:r>
              <a:rPr lang="en-US" sz="1800" i="0" dirty="0">
                <a:effectLst/>
                <a:latin typeface="Arial" panose="020B0604020202020204" pitchFamily="34" charset="0"/>
              </a:rPr>
              <a:t> - North America | 18</a:t>
            </a:r>
            <a:r>
              <a:rPr lang="en-US" sz="1800" i="0" baseline="30000" dirty="0">
                <a:effectLst/>
                <a:latin typeface="Arial" panose="020B0604020202020204" pitchFamily="34" charset="0"/>
              </a:rPr>
              <a:t>th</a:t>
            </a:r>
            <a:r>
              <a:rPr lang="en-US" sz="1800" i="0" dirty="0">
                <a:effectLst/>
                <a:latin typeface="Arial" panose="020B0604020202020204" pitchFamily="34" charset="0"/>
              </a:rPr>
              <a:t> May ‘23) | Santa Clara, CA</a:t>
            </a:r>
          </a:p>
          <a:p>
            <a:pPr marL="228600" lvl="0" indent="-228600" algn="l" rtl="0">
              <a:spcBef>
                <a:spcPts val="0"/>
              </a:spcBef>
              <a:spcAft>
                <a:spcPts val="0"/>
              </a:spcAft>
              <a:buAutoNum type="arabicPeriod"/>
            </a:pPr>
            <a:endParaRPr lang="en-US" sz="1800" b="0" i="0" dirty="0">
              <a:effectLst/>
              <a:latin typeface="Arial" panose="020B0604020202020204" pitchFamily="34" charset="0"/>
            </a:endParaRPr>
          </a:p>
          <a:p>
            <a:pPr marL="0" lvl="0" indent="0" algn="l" rtl="0">
              <a:spcBef>
                <a:spcPts val="0"/>
              </a:spcBef>
              <a:spcAft>
                <a:spcPts val="0"/>
              </a:spcAft>
              <a:buNone/>
            </a:pPr>
            <a:endParaRPr lang="en-US" sz="18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Media Queries - 2</a:t>
            </a:r>
          </a:p>
          <a:p>
            <a:pPr marL="228600" lvl="0" indent="-228600" algn="l" rtl="0">
              <a:spcBef>
                <a:spcPts val="0"/>
              </a:spcBef>
              <a:spcAft>
                <a:spcPts val="0"/>
              </a:spcAft>
              <a:buAutoNum type="arabicPeriod"/>
            </a:pPr>
            <a:r>
              <a:rPr lang="en-US" b="0" dirty="0"/>
              <a:t>CSO</a:t>
            </a:r>
          </a:p>
          <a:p>
            <a:pPr marL="228600" lvl="0" indent="-228600" algn="l" rtl="0">
              <a:spcBef>
                <a:spcPts val="0"/>
              </a:spcBef>
              <a:spcAft>
                <a:spcPts val="0"/>
              </a:spcAft>
              <a:buAutoNum type="arabicPeriod"/>
            </a:pPr>
            <a:r>
              <a:rPr lang="en-US" b="0" dirty="0"/>
              <a:t>Security Boulevard</a:t>
            </a:r>
          </a:p>
          <a:p>
            <a:pPr marL="228600" lvl="0" indent="-228600" algn="l" rtl="0">
              <a:spcBef>
                <a:spcPts val="0"/>
              </a:spcBef>
              <a:spcAft>
                <a:spcPts val="0"/>
              </a:spcAft>
              <a:buAutoNum type="arabicPeriod"/>
            </a:pPr>
            <a:endParaRPr lang="en-US" b="0" dirty="0"/>
          </a:p>
          <a:p>
            <a:pPr marL="0" lvl="0" indent="0" algn="l" rtl="0">
              <a:spcBef>
                <a:spcPts val="0"/>
              </a:spcBef>
              <a:spcAft>
                <a:spcPts val="0"/>
              </a:spcAft>
              <a:buNone/>
            </a:pPr>
            <a:r>
              <a:rPr lang="en-US" b="0" dirty="0"/>
              <a:t>*** </a:t>
            </a:r>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6/26/2023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6/26/2023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6/26/2023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6/26/2023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6/26/2023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iki.onem2m.org/index.php?title=OneM2M_Tutorials_using_Jupyter_Noteboo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mailto:nordin@ieee.org" TargetMode="External"/><Relationship Id="rId2" Type="http://schemas.openxmlformats.org/officeDocument/2006/relationships/hyperlink" Target="https://globecom2023.ieee-globecom.org/authors/information-industry-presentation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mailto:oneM2M_PressMedia@list.onem2m.org"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docs.google.com/spreadsheets/d/1RikZmqw7vbcXsvmrHTCGTgK2TDCld51rI7za7ZtpYAk/edit#gid=127087076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www.bizwireexpress.com/showstoryRW.php?storyid=285183" TargetMode="External"/><Relationship Id="rId7"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blogs.iiit.ac.in/keti/" TargetMode="External"/><Relationship Id="rId5"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www.eenewseurope.com/en/horizontal-iot-implementa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nem2m.org/iot-news/851-in-anticipation-of-metaverse-standardizatio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onem2m.org/iot-news/835-the-journey-to-massive-iot-through-interoperable-and-open-standards" TargetMode="External"/><Relationship Id="rId4" Type="http://schemas.openxmlformats.org/officeDocument/2006/relationships/hyperlink" Target="https://www.onem2m.org/iot-news/836-security-for-onem2m-based-smart-city-networ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4.svg"/><Relationship Id="rId1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23.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28.svg"/><Relationship Id="rId4" Type="http://schemas.openxmlformats.org/officeDocument/2006/relationships/image" Target="../media/image18.svg"/><Relationship Id="rId9" Type="http://schemas.openxmlformats.org/officeDocument/2006/relationships/image" Target="../media/image21.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iotm2mcouncil.org/iot-library/news/smart-energy-news/aetheros-to-power-us-smart-meter-deploymen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onem2m.org/membership/executive-viewpoints/861-aetheros-ceo-ray-bel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onem2m.org/home/working-docu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Update to TP 59</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26 June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0"/>
          <p:cNvSpPr txBox="1">
            <a:spLocks noGrp="1"/>
          </p:cNvSpPr>
          <p:nvPr>
            <p:ph type="title"/>
          </p:nvPr>
        </p:nvSpPr>
        <p:spPr>
          <a:xfrm>
            <a:off x="300520" y="-49440"/>
            <a:ext cx="8568672"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Developer Resources - Updates</a:t>
            </a:r>
            <a:endParaRPr dirty="0">
              <a:highlight>
                <a:srgbClr val="FFFF00"/>
              </a:highlight>
              <a:latin typeface="Myriad Pro" panose="020B0503030403020204" charset="0"/>
            </a:endParaRPr>
          </a:p>
        </p:txBody>
      </p:sp>
      <p:sp>
        <p:nvSpPr>
          <p:cNvPr id="169" name="Google Shape;1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pic>
        <p:nvPicPr>
          <p:cNvPr id="3" name="Picture 2">
            <a:extLst>
              <a:ext uri="{FF2B5EF4-FFF2-40B4-BE49-F238E27FC236}">
                <a16:creationId xmlns:a16="http://schemas.microsoft.com/office/drawing/2014/main" id="{8D55AB63-5936-85A9-2DFD-B4D6E4CE61F7}"/>
              </a:ext>
            </a:extLst>
          </p:cNvPr>
          <p:cNvPicPr>
            <a:picLocks noChangeAspect="1"/>
          </p:cNvPicPr>
          <p:nvPr/>
        </p:nvPicPr>
        <p:blipFill rotWithShape="1">
          <a:blip r:embed="rId3"/>
          <a:srcRect l="10028" t="5844" r="20955" b="9663"/>
          <a:stretch/>
        </p:blipFill>
        <p:spPr>
          <a:xfrm>
            <a:off x="4668561" y="1149932"/>
            <a:ext cx="7523439" cy="5180976"/>
          </a:xfrm>
          <a:prstGeom prst="rect">
            <a:avLst/>
          </a:prstGeom>
        </p:spPr>
      </p:pic>
      <p:sp>
        <p:nvSpPr>
          <p:cNvPr id="2" name="TextBox 1">
            <a:extLst>
              <a:ext uri="{FF2B5EF4-FFF2-40B4-BE49-F238E27FC236}">
                <a16:creationId xmlns:a16="http://schemas.microsoft.com/office/drawing/2014/main" id="{EFA3DA73-B642-F876-B31B-ED8522B16155}"/>
              </a:ext>
            </a:extLst>
          </p:cNvPr>
          <p:cNvSpPr txBox="1"/>
          <p:nvPr/>
        </p:nvSpPr>
        <p:spPr>
          <a:xfrm>
            <a:off x="573276" y="2813447"/>
            <a:ext cx="3722500" cy="1846659"/>
          </a:xfrm>
          <a:prstGeom prst="rect">
            <a:avLst/>
          </a:prstGeom>
          <a:noFill/>
        </p:spPr>
        <p:txBody>
          <a:bodyPr wrap="square" rtlCol="0">
            <a:spAutoFit/>
          </a:bodyPr>
          <a:lstStyle/>
          <a:p>
            <a:pPr algn="ctr"/>
            <a:r>
              <a:rPr lang="en-IN" sz="2400" dirty="0">
                <a:solidFill>
                  <a:schemeClr val="tx1"/>
                </a:solidFill>
                <a:latin typeface="Myriad Pro" panose="020B0503030403020204" charset="0"/>
                <a:hlinkClick r:id="rId4"/>
              </a:rPr>
              <a:t>8 episodes available now</a:t>
            </a:r>
            <a:endParaRPr lang="en-IN" sz="2400" dirty="0">
              <a:solidFill>
                <a:schemeClr val="tx1"/>
              </a:solidFill>
              <a:latin typeface="Myriad Pro" panose="020B0503030403020204" charset="0"/>
            </a:endParaRPr>
          </a:p>
          <a:p>
            <a:pPr algn="ctr"/>
            <a:r>
              <a:rPr lang="en-IN" sz="2400" dirty="0">
                <a:solidFill>
                  <a:schemeClr val="tx1"/>
                </a:solidFill>
                <a:latin typeface="Myriad Pro" panose="020B0503030403020204" charset="0"/>
              </a:rPr>
              <a:t>Courtesy Andreas Kraft &amp; Ken Figueredo</a:t>
            </a:r>
          </a:p>
          <a:p>
            <a:pPr algn="ctr"/>
            <a:endParaRPr lang="en-IN" sz="2400" dirty="0">
              <a:latin typeface="Myriad Pro" panose="020B0503030403020204" charset="0"/>
            </a:endParaRPr>
          </a:p>
          <a:p>
            <a:pPr algn="ctr"/>
            <a:endParaRPr lang="en-IN" sz="1800" dirty="0">
              <a:latin typeface="Myriad Pro" panose="020B0503030403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4000" dirty="0">
                <a:latin typeface="Myriad Pro" panose="020B0503030403020204" charset="0"/>
              </a:rPr>
              <a:t>Recent Events/Speak </a:t>
            </a:r>
            <a:r>
              <a:rPr lang="en-US" sz="4000" dirty="0" err="1">
                <a:latin typeface="Myriad Pro" panose="020B0503030403020204" charset="0"/>
              </a:rPr>
              <a:t>Opps</a:t>
            </a:r>
            <a:r>
              <a:rPr lang="en-US" sz="4000" dirty="0">
                <a:latin typeface="Myriad Pro" panose="020B0503030403020204" charset="0"/>
              </a:rPr>
              <a:t>.</a:t>
            </a:r>
            <a:endParaRPr sz="4000" dirty="0">
              <a:latin typeface="Myriad Pro" panose="020B0503030403020204" charset="0"/>
            </a:endParaRPr>
          </a:p>
        </p:txBody>
      </p:sp>
      <p:sp>
        <p:nvSpPr>
          <p:cNvPr id="127" name="Google Shape;127;p7"/>
          <p:cNvSpPr txBox="1">
            <a:spLocks noGrp="1"/>
          </p:cNvSpPr>
          <p:nvPr>
            <p:ph type="body" idx="1"/>
          </p:nvPr>
        </p:nvSpPr>
        <p:spPr>
          <a:xfrm>
            <a:off x="334695" y="1322773"/>
            <a:ext cx="4189717" cy="562329"/>
          </a:xfrm>
          <a:prstGeom prst="rect">
            <a:avLst/>
          </a:prstGeom>
          <a:noFill/>
          <a:ln>
            <a:noFill/>
          </a:ln>
        </p:spPr>
        <p:txBody>
          <a:bodyPr spcFirstLastPara="1" wrap="square" lIns="91425" tIns="45700" rIns="91425" bIns="45700" anchor="t" anchorCtr="0">
            <a:normAutofit fontScale="70000" lnSpcReduction="20000"/>
          </a:bodyPr>
          <a:lstStyle/>
          <a:p>
            <a:pPr marL="9017" lvl="0" indent="0" algn="l" rtl="0">
              <a:lnSpc>
                <a:spcPct val="90000"/>
              </a:lnSpc>
              <a:spcBef>
                <a:spcPts val="0"/>
              </a:spcBef>
              <a:spcAft>
                <a:spcPts val="0"/>
              </a:spcAft>
              <a:buSzPct val="100000"/>
              <a:buNone/>
            </a:pPr>
            <a:r>
              <a:rPr lang="en-US" b="1" kern="1200" dirty="0">
                <a:solidFill>
                  <a:schemeClr val="tx1"/>
                </a:solidFill>
                <a:latin typeface="Myriad Pro" panose="020B0503030403020204" pitchFamily="34" charset="0"/>
                <a:ea typeface="+mn-ea"/>
                <a:cs typeface="+mn-cs"/>
              </a:rPr>
              <a:t>Bob Flynn @ Edge Computing Expo North America 17-18 May 2023</a:t>
            </a:r>
          </a:p>
          <a:p>
            <a:pPr marL="228600" lvl="0" indent="0" algn="l" rtl="0">
              <a:lnSpc>
                <a:spcPct val="90000"/>
              </a:lnSpc>
              <a:spcBef>
                <a:spcPts val="1000"/>
              </a:spcBef>
              <a:spcAft>
                <a:spcPts val="0"/>
              </a:spcAft>
              <a:buNone/>
            </a:pPr>
            <a:endParaRPr lang="en-IN" kern="1200" dirty="0">
              <a:solidFill>
                <a:schemeClr val="tx1"/>
              </a:solidFill>
              <a:latin typeface="Myriad Pro" panose="020B0503030403020204" pitchFamily="34" charset="0"/>
              <a:ea typeface="+mn-ea"/>
              <a:cs typeface="+mn-cs"/>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Myriad Pro" panose="020B0503030403020204" charset="0"/>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Myriad Pro" panose="020B0503030403020204" charset="0"/>
                <a:sym typeface="Open Sans"/>
              </a:rPr>
              <a:t>© 2022 oneM2M</a:t>
            </a:r>
            <a:endParaRPr>
              <a:latin typeface="Myriad Pro" panose="020B0503030403020204" charset="0"/>
            </a:endParaRPr>
          </a:p>
        </p:txBody>
      </p:sp>
      <p:sp>
        <p:nvSpPr>
          <p:cNvPr id="4" name="Google Shape;127;p7">
            <a:extLst>
              <a:ext uri="{FF2B5EF4-FFF2-40B4-BE49-F238E27FC236}">
                <a16:creationId xmlns:a16="http://schemas.microsoft.com/office/drawing/2014/main" id="{C85B35E3-273B-6635-1C7F-32F951944CA2}"/>
              </a:ext>
            </a:extLst>
          </p:cNvPr>
          <p:cNvSpPr txBox="1">
            <a:spLocks/>
          </p:cNvSpPr>
          <p:nvPr/>
        </p:nvSpPr>
        <p:spPr>
          <a:xfrm>
            <a:off x="6080232" y="1707033"/>
            <a:ext cx="6273042" cy="63177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017" indent="0">
              <a:spcBef>
                <a:spcPts val="0"/>
              </a:spcBef>
              <a:buSzPct val="100000"/>
              <a:buNone/>
            </a:pPr>
            <a:r>
              <a:rPr lang="en-US" sz="2400" b="1" kern="1200" dirty="0">
                <a:solidFill>
                  <a:schemeClr val="tx1"/>
                </a:solidFill>
                <a:latin typeface="Myriad Pro" panose="020B0503030403020204" pitchFamily="34" charset="0"/>
                <a:ea typeface="+mn-ea"/>
                <a:cs typeface="+mn-cs"/>
              </a:rPr>
              <a:t>Rana </a:t>
            </a:r>
            <a:r>
              <a:rPr lang="en-US" sz="2400" b="1" kern="1200" dirty="0" err="1">
                <a:solidFill>
                  <a:schemeClr val="tx1"/>
                </a:solidFill>
                <a:latin typeface="Myriad Pro" panose="020B0503030403020204" pitchFamily="34" charset="0"/>
                <a:ea typeface="+mn-ea"/>
                <a:cs typeface="+mn-cs"/>
              </a:rPr>
              <a:t>Kamill</a:t>
            </a:r>
            <a:r>
              <a:rPr lang="en-US" sz="2400" b="1" kern="1200" dirty="0">
                <a:solidFill>
                  <a:schemeClr val="tx1"/>
                </a:solidFill>
                <a:latin typeface="Myriad Pro" panose="020B0503030403020204" pitchFamily="34" charset="0"/>
                <a:ea typeface="+mn-ea"/>
                <a:cs typeface="+mn-cs"/>
              </a:rPr>
              <a:t> @ </a:t>
            </a:r>
            <a:r>
              <a:rPr lang="en-US" sz="2400" b="1" kern="1200" dirty="0" err="1">
                <a:solidFill>
                  <a:schemeClr val="tx1"/>
                </a:solidFill>
                <a:latin typeface="Myriad Pro" panose="020B0503030403020204" pitchFamily="34" charset="0"/>
                <a:ea typeface="+mn-ea"/>
                <a:cs typeface="+mn-cs"/>
              </a:rPr>
              <a:t>TeleSemana</a:t>
            </a:r>
            <a:r>
              <a:rPr lang="en-US" sz="2400" b="1" kern="1200" dirty="0">
                <a:solidFill>
                  <a:schemeClr val="tx1"/>
                </a:solidFill>
                <a:latin typeface="Myriad Pro" panose="020B0503030403020204" pitchFamily="34" charset="0"/>
                <a:ea typeface="+mn-ea"/>
                <a:cs typeface="+mn-cs"/>
              </a:rPr>
              <a:t> May 17, 2023</a:t>
            </a:r>
          </a:p>
        </p:txBody>
      </p:sp>
      <p:pic>
        <p:nvPicPr>
          <p:cNvPr id="5" name="Picture 4" descr="A picture containing text, person, screenshot, human face&#10;&#10;Description automatically generated">
            <a:extLst>
              <a:ext uri="{FF2B5EF4-FFF2-40B4-BE49-F238E27FC236}">
                <a16:creationId xmlns:a16="http://schemas.microsoft.com/office/drawing/2014/main" id="{23DDCCCF-995F-4A77-9874-915161EFC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230" y="2192614"/>
            <a:ext cx="2240280" cy="2240280"/>
          </a:xfrm>
          <a:prstGeom prst="rect">
            <a:avLst/>
          </a:prstGeom>
        </p:spPr>
      </p:pic>
      <p:sp>
        <p:nvSpPr>
          <p:cNvPr id="8" name="Google Shape;127;p7">
            <a:extLst>
              <a:ext uri="{FF2B5EF4-FFF2-40B4-BE49-F238E27FC236}">
                <a16:creationId xmlns:a16="http://schemas.microsoft.com/office/drawing/2014/main" id="{CFEB23F7-04AC-49E8-F37D-5BDA6D2A4DF9}"/>
              </a:ext>
            </a:extLst>
          </p:cNvPr>
          <p:cNvSpPr txBox="1">
            <a:spLocks/>
          </p:cNvSpPr>
          <p:nvPr/>
        </p:nvSpPr>
        <p:spPr>
          <a:xfrm>
            <a:off x="334695" y="5294067"/>
            <a:ext cx="10967714" cy="110667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017" indent="0">
              <a:spcBef>
                <a:spcPts val="0"/>
              </a:spcBef>
              <a:buSzPct val="100000"/>
              <a:buNone/>
            </a:pPr>
            <a:r>
              <a:rPr lang="en-US" sz="2000" b="1" kern="1200" dirty="0">
                <a:solidFill>
                  <a:schemeClr val="tx1"/>
                </a:solidFill>
                <a:latin typeface="Myriad Pro" panose="020B0503030403020204" pitchFamily="34" charset="0"/>
                <a:ea typeface="+mn-ea"/>
                <a:cs typeface="+mn-cs"/>
              </a:rPr>
              <a:t>Aurindam Bhattacharya @ Regional workshop on ‘M2M &amp; IoT security &amp; use cases’ organized by Mumbai LSA, Department of Telecommunications 26 May 2023 </a:t>
            </a:r>
          </a:p>
          <a:p>
            <a:pPr marL="9017" indent="0">
              <a:spcBef>
                <a:spcPts val="0"/>
              </a:spcBef>
              <a:buSzPct val="100000"/>
              <a:buNone/>
            </a:pPr>
            <a:endParaRPr lang="en-US" sz="2000" kern="1200" dirty="0">
              <a:solidFill>
                <a:schemeClr val="tx1"/>
              </a:solidFill>
              <a:latin typeface="Myriad Pro" panose="020B0503030403020204" pitchFamily="34" charset="0"/>
              <a:ea typeface="+mn-ea"/>
              <a:cs typeface="+mn-cs"/>
            </a:endParaRPr>
          </a:p>
          <a:p>
            <a:pPr marL="9017" indent="0">
              <a:spcBef>
                <a:spcPts val="0"/>
              </a:spcBef>
              <a:buSzPct val="100000"/>
              <a:buNone/>
            </a:pPr>
            <a:r>
              <a:rPr lang="en-US" sz="2000" b="1" dirty="0">
                <a:solidFill>
                  <a:schemeClr val="tx1"/>
                </a:solidFill>
                <a:latin typeface="Myriad Pro" panose="020B0503030403020204" charset="0"/>
                <a:sym typeface="Open Sans"/>
              </a:rPr>
              <a:t>WTISD celebration - 8 June 2023 - Bindoo Srivastava (Courtesy Dr Hideyuki Iwata San)</a:t>
            </a:r>
            <a:endParaRPr lang="en-US" sz="2000" b="1" kern="1200" dirty="0">
              <a:solidFill>
                <a:schemeClr val="tx1"/>
              </a:solidFill>
              <a:latin typeface="Myriad Pro" panose="020B0503030403020204" pitchFamily="34" charset="0"/>
              <a:ea typeface="+mn-ea"/>
              <a:cs typeface="+mn-cs"/>
            </a:endParaRPr>
          </a:p>
        </p:txBody>
      </p:sp>
      <p:pic>
        <p:nvPicPr>
          <p:cNvPr id="3" name="Picture 2" descr="A person standing in front of a large screen&#10;&#10;Description automatically generated with medium confidence">
            <a:extLst>
              <a:ext uri="{FF2B5EF4-FFF2-40B4-BE49-F238E27FC236}">
                <a16:creationId xmlns:a16="http://schemas.microsoft.com/office/drawing/2014/main" id="{72C637D5-C282-09B2-D0F1-9931C5BF99A8}"/>
              </a:ext>
            </a:extLst>
          </p:cNvPr>
          <p:cNvPicPr>
            <a:picLocks noChangeAspect="1"/>
          </p:cNvPicPr>
          <p:nvPr/>
        </p:nvPicPr>
        <p:blipFill rotWithShape="1">
          <a:blip r:embed="rId4"/>
          <a:srcRect l="6421" t="19500" r="47633" b="23337"/>
          <a:stretch/>
        </p:blipFill>
        <p:spPr>
          <a:xfrm>
            <a:off x="448863" y="1885102"/>
            <a:ext cx="4075550" cy="2855305"/>
          </a:xfrm>
          <a:prstGeom prst="rect">
            <a:avLst/>
          </a:prstGeom>
        </p:spPr>
      </p:pic>
      <p:pic>
        <p:nvPicPr>
          <p:cNvPr id="10" name="Picture 9" descr="A close-up of a graph&#10;&#10;Description automatically generated with low confidence">
            <a:extLst>
              <a:ext uri="{FF2B5EF4-FFF2-40B4-BE49-F238E27FC236}">
                <a16:creationId xmlns:a16="http://schemas.microsoft.com/office/drawing/2014/main" id="{3E284A49-6AB7-1D71-D7F4-31D707976DB0}"/>
              </a:ext>
            </a:extLst>
          </p:cNvPr>
          <p:cNvPicPr>
            <a:picLocks noChangeAspect="1"/>
          </p:cNvPicPr>
          <p:nvPr/>
        </p:nvPicPr>
        <p:blipFill>
          <a:blip r:embed="rId5"/>
          <a:stretch>
            <a:fillRect/>
          </a:stretch>
        </p:blipFill>
        <p:spPr>
          <a:xfrm>
            <a:off x="7509510" y="2167895"/>
            <a:ext cx="4572000" cy="25725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5824-377E-74CF-15FA-170A298FAC23}"/>
              </a:ext>
            </a:extLst>
          </p:cNvPr>
          <p:cNvSpPr>
            <a:spLocks noGrp="1"/>
          </p:cNvSpPr>
          <p:nvPr>
            <p:ph type="title"/>
          </p:nvPr>
        </p:nvSpPr>
        <p:spPr>
          <a:xfrm>
            <a:off x="195904" y="10633"/>
            <a:ext cx="9691046" cy="1173570"/>
          </a:xfrm>
        </p:spPr>
        <p:txBody>
          <a:bodyPr>
            <a:normAutofit fontScale="90000"/>
          </a:bodyPr>
          <a:lstStyle/>
          <a:p>
            <a:r>
              <a:rPr lang="en-US" sz="3200" dirty="0">
                <a:latin typeface="Myriad Pro" panose="020B0503030403020204" pitchFamily="34" charset="0"/>
              </a:rPr>
              <a:t>Opportunity: IEEE </a:t>
            </a:r>
            <a:r>
              <a:rPr lang="en-US" sz="3200" dirty="0" err="1">
                <a:latin typeface="Myriad Pro" panose="020B0503030403020204" pitchFamily="34" charset="0"/>
              </a:rPr>
              <a:t>Globecomm</a:t>
            </a:r>
            <a:r>
              <a:rPr lang="en-US" sz="3200" dirty="0">
                <a:latin typeface="Myriad Pro" panose="020B0503030403020204" pitchFamily="34" charset="0"/>
              </a:rPr>
              <a:t> </a:t>
            </a:r>
            <a:r>
              <a:rPr lang="en-US" sz="3200" dirty="0">
                <a:latin typeface="Myriad Pro" panose="020B0503030403020204" pitchFamily="34" charset="0"/>
                <a:sym typeface="Open Sans"/>
              </a:rPr>
              <a:t>IEEE Global Communications Conference | 4–8 Dec’23 | Kuala Lumpur, Malaysia</a:t>
            </a:r>
            <a:endParaRPr lang="en-IN" sz="3200" dirty="0">
              <a:latin typeface="Myriad Pro" panose="020B0503030403020204" pitchFamily="34" charset="0"/>
            </a:endParaRPr>
          </a:p>
        </p:txBody>
      </p:sp>
      <p:sp>
        <p:nvSpPr>
          <p:cNvPr id="4" name="Rectangle 1">
            <a:extLst>
              <a:ext uri="{FF2B5EF4-FFF2-40B4-BE49-F238E27FC236}">
                <a16:creationId xmlns:a16="http://schemas.microsoft.com/office/drawing/2014/main" id="{9373C4DC-FD3E-11EB-23CD-7A0918772D19}"/>
              </a:ext>
            </a:extLst>
          </p:cNvPr>
          <p:cNvSpPr>
            <a:spLocks noGrp="1" noChangeArrowheads="1"/>
          </p:cNvSpPr>
          <p:nvPr>
            <p:ph type="body" idx="1"/>
          </p:nvPr>
        </p:nvSpPr>
        <p:spPr bwMode="auto">
          <a:xfrm>
            <a:off x="195905" y="1385961"/>
            <a:ext cx="10835640"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100000"/>
              </a:lnSpc>
              <a:buClrTx/>
              <a:buSzTx/>
            </a:pPr>
            <a:r>
              <a:rPr kumimoji="0" lang="en-US" altLang="en-US" sz="1400" b="0" i="0" u="none" strike="noStrike" cap="none" normalizeH="0" baseline="0" dirty="0">
                <a:ln>
                  <a:noFill/>
                </a:ln>
                <a:effectLst/>
                <a:latin typeface="Myriad Pro" panose="020B0503030403020204" charset="0"/>
                <a:cs typeface="Arial" panose="020B0604020202020204" pitchFamily="34" charset="0"/>
              </a:rPr>
              <a:t> </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IEEE </a:t>
            </a:r>
            <a:r>
              <a:rPr kumimoji="0" lang="en-US" altLang="en-US" sz="1800" b="0" i="0" u="none" strike="noStrike" cap="none" normalizeH="0" baseline="0" dirty="0" err="1">
                <a:ln>
                  <a:noFill/>
                </a:ln>
                <a:effectLst/>
                <a:latin typeface="Myriad Pro" panose="020B0503030403020204" charset="0"/>
                <a:cs typeface="Arial" panose="020B0604020202020204" pitchFamily="34" charset="0"/>
              </a:rPr>
              <a:t>GlobeComm</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Conference in Dec 2023 | Malaysia</a:t>
            </a:r>
            <a:endParaRPr kumimoji="0" lang="en-US" altLang="en-US" sz="1800" b="0" i="0" u="none" strike="noStrike" cap="none" normalizeH="0" baseline="0" dirty="0">
              <a:ln>
                <a:noFill/>
              </a:ln>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Myriad Pro" panose="020B0503030403020204" charset="0"/>
            </a:endParaRPr>
          </a:p>
          <a:p>
            <a:pPr marL="285750" indent="-285750">
              <a:lnSpc>
                <a:spcPct val="100000"/>
              </a:lnSpc>
              <a:buClrTx/>
              <a:buSzTx/>
            </a:pPr>
            <a:r>
              <a:rPr lang="en-US" altLang="en-US" sz="1800" dirty="0">
                <a:latin typeface="Myriad Pro" panose="020B0503030403020204" charset="0"/>
                <a:cs typeface="Arial" panose="020B0604020202020204" pitchFamily="34" charset="0"/>
              </a:rPr>
              <a:t>An</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industry program, podium pitches and executive forum that will be run along the conference duration.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industry presentation, you may view it at:  </a:t>
            </a:r>
            <a:r>
              <a:rPr kumimoji="0" lang="en-US" altLang="en-US" sz="1800" b="0" i="0" u="none" strike="noStrike" cap="none" normalizeH="0" baseline="0" dirty="0">
                <a:ln>
                  <a:noFill/>
                </a:ln>
                <a:effectLst/>
                <a:latin typeface="Myriad Pro" panose="020B0503030403020204" charset="0"/>
                <a:cs typeface="Arial" panose="020B0604020202020204" pitchFamily="34" charset="0"/>
                <a:hlinkClick r:id="rId2">
                  <a:extLst>
                    <a:ext uri="{A12FA001-AC4F-418D-AE19-62706E023703}">
                      <ahyp:hlinkClr xmlns:ahyp="http://schemas.microsoft.com/office/drawing/2018/hyperlinkcolor" val="tx"/>
                    </a:ext>
                  </a:extLst>
                </a:hlinkClick>
              </a:rPr>
              <a:t>https://globecom2023.ieee-globecom.org/authors/information-industry-presentations</a:t>
            </a: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You may submit your proposal via email for industry presentation to Dr </a:t>
            </a:r>
            <a:r>
              <a:rPr kumimoji="0" lang="en-US" altLang="en-US" sz="1800" b="0" i="0" u="none" strike="noStrike" cap="none" normalizeH="0" baseline="0" dirty="0" err="1">
                <a:ln>
                  <a:noFill/>
                </a:ln>
                <a:effectLst/>
                <a:latin typeface="Myriad Pro" panose="020B0503030403020204" charset="0"/>
                <a:cs typeface="Arial" panose="020B0604020202020204" pitchFamily="34" charset="0"/>
              </a:rPr>
              <a:t>Nordin</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a:t>
            </a:r>
            <a:r>
              <a:rPr kumimoji="0" lang="en-US" altLang="en-US" sz="1800" b="0" i="0" u="none" strike="noStrike" cap="none" normalizeH="0" baseline="0" dirty="0">
                <a:ln>
                  <a:noFill/>
                </a:ln>
                <a:effectLst/>
                <a:latin typeface="Myriad Pro" panose="020B0503030403020204" charset="0"/>
                <a:cs typeface="Arial" panose="020B0604020202020204" pitchFamily="34" charset="0"/>
                <a:hlinkClick r:id="rId3">
                  <a:extLst>
                    <a:ext uri="{A12FA001-AC4F-418D-AE19-62706E023703}">
                      <ahyp:hlinkClr xmlns:ahyp="http://schemas.microsoft.com/office/drawing/2018/hyperlinkcolor" val="tx"/>
                    </a:ext>
                  </a:extLst>
                </a:hlinkClick>
              </a:rPr>
              <a:t>nordin@ieee.org</a:t>
            </a:r>
            <a:r>
              <a:rPr kumimoji="0" lang="en-US" altLang="en-US" sz="1800" b="0" i="0" u="none" strike="noStrike" cap="none" normalizeH="0" baseline="0" dirty="0">
                <a:ln>
                  <a:noFill/>
                </a:ln>
                <a:effectLst/>
                <a:latin typeface="Myriad Pro" panose="020B0503030403020204" charset="0"/>
                <a:cs typeface="Arial" panose="020B0604020202020204" pitchFamily="34" charset="0"/>
              </a:rPr>
              <a:t>, our IF&amp;E co-chairs for review and discussion among the OC committee for suitability of the topics etc. Kindly copy us for our reference, should you decide to submit your proposal to IEEE.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Myriad Pro" panose="020B0503030403020204" charset="0"/>
              <a:cs typeface="Arial" panose="020B0604020202020204" pitchFamily="34" charset="0"/>
            </a:endParaRP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podium pitches, it’s a 5 minutes talk about anything related to communication at the exhibition booths. This can be arranged for MTSFB.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 </a:t>
            </a:r>
          </a:p>
          <a:p>
            <a:pPr marL="285750" indent="-285750">
              <a:lnSpc>
                <a:spcPct val="100000"/>
              </a:lnSpc>
              <a:buClrTx/>
              <a:buSzTx/>
            </a:pPr>
            <a:r>
              <a:rPr kumimoji="0" lang="en-US" altLang="en-US" sz="1800" b="0" i="0" u="none" strike="noStrike" cap="none" normalizeH="0" baseline="0" dirty="0">
                <a:ln>
                  <a:noFill/>
                </a:ln>
                <a:effectLst/>
                <a:latin typeface="Myriad Pro" panose="020B0503030403020204" charset="0"/>
                <a:cs typeface="Arial" panose="020B0604020202020204" pitchFamily="34" charset="0"/>
              </a:rPr>
              <a:t>For the executive forum, you can submit the experts' CV to us for nomination, however, this depends on the availability of seats for the speakers.</a:t>
            </a:r>
            <a:endParaRPr kumimoji="0" lang="en-US" altLang="en-US" sz="1800" b="0" i="0" u="none" strike="noStrike" cap="none" normalizeH="0" baseline="0" dirty="0">
              <a:ln>
                <a:noFill/>
              </a:ln>
              <a:effectLst/>
              <a:latin typeface="Myriad Pro" panose="020B0503030403020204" charset="0"/>
            </a:endParaRPr>
          </a:p>
        </p:txBody>
      </p:sp>
    </p:spTree>
    <p:extLst>
      <p:ext uri="{BB962C8B-B14F-4D97-AF65-F5344CB8AC3E}">
        <p14:creationId xmlns:p14="http://schemas.microsoft.com/office/powerpoint/2010/main" val="160376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Other Events/ Speaking 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5103019"/>
          </a:xfrm>
          <a:prstGeom prst="rect">
            <a:avLst/>
          </a:prstGeom>
          <a:noFill/>
          <a:ln>
            <a:noFill/>
          </a:ln>
        </p:spPr>
        <p:txBody>
          <a:bodyPr spcFirstLastPara="1" wrap="square" lIns="91425" tIns="45700" rIns="91425" bIns="45700" anchor="t" anchorCtr="0">
            <a:normAutofit/>
          </a:bodyPr>
          <a:lstStyle/>
          <a:p>
            <a:pPr marL="228600" indent="-219583">
              <a:buSzPct val="100000"/>
            </a:pPr>
            <a:r>
              <a:rPr lang="en-US" sz="1900" b="1" dirty="0">
                <a:solidFill>
                  <a:schemeClr val="tx1"/>
                </a:solidFill>
                <a:latin typeface="Myriad Pro" panose="020B0503030403020204" charset="0"/>
                <a:sym typeface="Open Sans"/>
              </a:rPr>
              <a:t>ETSI IoT Week || 4-6 July 2023</a:t>
            </a:r>
            <a:endParaRPr b="1"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b="1" dirty="0">
                <a:solidFill>
                  <a:schemeClr val="tx1"/>
                </a:solidFill>
                <a:latin typeface="Myriad Pro" panose="020B0503030403020204" charset="0"/>
              </a:rPr>
              <a:t>IoT Security &amp; </a:t>
            </a:r>
            <a:r>
              <a:rPr lang="en-US" sz="1900" b="1" dirty="0" err="1">
                <a:solidFill>
                  <a:schemeClr val="tx1"/>
                </a:solidFill>
                <a:latin typeface="Myriad Pro" panose="020B0503030403020204" charset="0"/>
              </a:rPr>
              <a:t>Stds</a:t>
            </a:r>
            <a:r>
              <a:rPr lang="en-US" sz="1900" b="1" dirty="0">
                <a:solidFill>
                  <a:schemeClr val="tx1"/>
                </a:solidFill>
                <a:latin typeface="Myriad Pro" panose="020B0503030403020204" charset="0"/>
              </a:rPr>
              <a:t> based IoT/M2M practical implementations of solutions | 25-26 Sep’23 | New Delhi</a:t>
            </a:r>
            <a:endParaRPr sz="1900" b="1" dirty="0">
              <a:solidFill>
                <a:schemeClr val="tx1"/>
              </a:solidFill>
              <a:latin typeface="Myriad Pro" panose="020B0503030403020204" charset="0"/>
            </a:endParaRPr>
          </a:p>
          <a:p>
            <a:pPr indent="-219583">
              <a:buSzPct val="100000"/>
            </a:pPr>
            <a:r>
              <a:rPr lang="en-US" sz="1900" dirty="0">
                <a:solidFill>
                  <a:schemeClr val="tx1"/>
                </a:solidFill>
                <a:highlight>
                  <a:srgbClr val="FFFF00"/>
                </a:highlight>
                <a:latin typeface="Myriad Pro" panose="020B0503030403020204" charset="0"/>
                <a:sym typeface="Open Sans"/>
              </a:rPr>
              <a:t>TTDD 2023 || 3-6 Oct’23</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lang="en-US" sz="1900" dirty="0">
              <a:solidFill>
                <a:schemeClr val="tx1"/>
              </a:solidFill>
              <a:highlight>
                <a:srgbClr val="FFFF00"/>
              </a:highlight>
              <a:latin typeface="Myriad Pro" panose="020B0503030403020204" charset="0"/>
              <a:sym typeface="Open Sans"/>
            </a:endParaRPr>
          </a:p>
          <a:p>
            <a:pPr indent="-219583">
              <a:buSzPct val="100000"/>
            </a:pPr>
            <a:r>
              <a:rPr lang="en-IN" sz="1900" dirty="0">
                <a:solidFill>
                  <a:schemeClr val="tx1">
                    <a:lumMod val="50000"/>
                  </a:schemeClr>
                </a:solidFill>
                <a:latin typeface="Myriad Pro" panose="020B0503030403020204" charset="0"/>
                <a:cs typeface="Times New Roman" panose="02020603050405020304" pitchFamily="18" charset="0"/>
              </a:rPr>
              <a:t>9</a:t>
            </a:r>
            <a:r>
              <a:rPr lang="en-IN" sz="1900" baseline="30000" dirty="0">
                <a:solidFill>
                  <a:schemeClr val="tx1">
                    <a:lumMod val="50000"/>
                  </a:schemeClr>
                </a:solidFill>
                <a:latin typeface="Myriad Pro" panose="020B0503030403020204" charset="0"/>
                <a:cs typeface="Times New Roman" panose="02020603050405020304" pitchFamily="18" charset="0"/>
              </a:rPr>
              <a:t>th</a:t>
            </a:r>
            <a:r>
              <a:rPr lang="en-IN" sz="1900" dirty="0">
                <a:solidFill>
                  <a:schemeClr val="tx1">
                    <a:lumMod val="50000"/>
                  </a:schemeClr>
                </a:solidFill>
                <a:latin typeface="Myriad Pro" panose="020B0503030403020204" charset="0"/>
                <a:cs typeface="Times New Roman" panose="02020603050405020304" pitchFamily="18" charset="0"/>
              </a:rPr>
              <a:t> IEEE World Forum on IoT – 12 to 27 Oct’23 // Aveiro, Portugal (Hybrid)</a:t>
            </a:r>
            <a:endParaRPr lang="en-US" sz="1900" dirty="0">
              <a:solidFill>
                <a:schemeClr val="tx1"/>
              </a:solidFill>
              <a:highlight>
                <a:srgbClr val="FFFF00"/>
              </a:highlight>
              <a:latin typeface="Myriad Pro" panose="020B0503030403020204" charset="0"/>
              <a:sym typeface="Open Sans"/>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indent="-219583">
              <a:buSzPct val="100000"/>
            </a:pPr>
            <a:r>
              <a:rPr lang="en-IN" sz="1900" dirty="0">
                <a:solidFill>
                  <a:schemeClr val="tx1">
                    <a:lumMod val="50000"/>
                  </a:schemeClr>
                </a:solidFill>
                <a:highlight>
                  <a:srgbClr val="FFFF00"/>
                </a:highlight>
                <a:latin typeface="Myriad Pro" panose="020B0503030403020204" charset="0"/>
                <a:cs typeface="Times New Roman" panose="02020603050405020304" pitchFamily="18" charset="0"/>
              </a:rPr>
              <a:t>IoT Tech Expo &amp; Edge Computing Expo - Europe  || 26-27 Sep 23 ||  Amsterdam  - speaker TBD</a:t>
            </a:r>
            <a:endParaRPr lang="en-US" sz="1900" dirty="0">
              <a:solidFill>
                <a:schemeClr val="tx1"/>
              </a:solidFill>
              <a:highlight>
                <a:srgbClr val="FFFF00"/>
              </a:highlight>
              <a:latin typeface="Myriad Pro" panose="020B0503030403020204" charset="0"/>
              <a:sym typeface="Open Sans"/>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sym typeface="Open Sans"/>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a:bodyPr>
          <a:lstStyle/>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Brochure</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pPr>
              <a:lnSpc>
                <a:spcPct val="105000"/>
              </a:lnSpc>
            </a:pPr>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r>
              <a:rPr lang="en-IN" sz="2400" dirty="0">
                <a:latin typeface="Myriad Pro" panose="020B0503030403020204" charset="0"/>
                <a:ea typeface="Calibri" panose="020F0502020204030204" pitchFamily="34" charset="0"/>
                <a:cs typeface="Times New Roman" panose="02020603050405020304" pitchFamily="18" charset="0"/>
              </a:rPr>
              <a:t>Developer Series – 7 out of 8 ready)</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by emphasising value of oneM2M and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 May’/Jun 23</a:t>
            </a:r>
            <a:endParaRPr dirty="0"/>
          </a:p>
        </p:txBody>
      </p:sp>
      <p:sp>
        <p:nvSpPr>
          <p:cNvPr id="91" name="Google Shape;91;g19bea0c9e96_0_1"/>
          <p:cNvSpPr txBox="1"/>
          <p:nvPr/>
        </p:nvSpPr>
        <p:spPr>
          <a:xfrm>
            <a:off x="132750" y="1219320"/>
            <a:ext cx="12059250" cy="458686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NIL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publications in May’23 (06 TOTAL in CY’23) *</a:t>
            </a:r>
            <a:r>
              <a:rPr lang="en-US" sz="1800" kern="1200" dirty="0">
                <a:solidFill>
                  <a:schemeClr val="tx1"/>
                </a:solidFill>
                <a:latin typeface="Myriad Pro" panose="020B0503030403020204" charset="0"/>
                <a:ea typeface="+mn-ea"/>
                <a:cs typeface="+mn-cs"/>
              </a:rPr>
              <a:t>ETSI Enjoy! (Ken submitted article in June 2023)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a:t>
            </a:r>
            <a:r>
              <a:rPr lang="en-US" dirty="0">
                <a:latin typeface="Myriad Pro" panose="020B0503030403020204" charset="0"/>
              </a:rPr>
              <a:t> T</a:t>
            </a:r>
            <a:r>
              <a:rPr kumimoji="0" lang="en-US" sz="1800" b="0" i="0" u="none" strike="noStrike" kern="1200" cap="none" spc="0" normalizeH="0" baseline="0" noProof="0" dirty="0" err="1">
                <a:ln>
                  <a:noFill/>
                </a:ln>
                <a:solidFill>
                  <a:schemeClr val="tx1"/>
                </a:solidFill>
                <a:effectLst/>
                <a:uLnTx/>
                <a:uFillTx/>
                <a:latin typeface="Myriad Pro" panose="020B0503030403020204" charset="0"/>
                <a:ea typeface="+mn-ea"/>
                <a:cs typeface="+mn-cs"/>
              </a:rPr>
              <a:t>otal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8 out of 9 now available on YouTube and </a:t>
            </a:r>
            <a:r>
              <a:rPr kumimoji="0" lang="en-US" sz="1800" b="0" i="0" u="none" strike="sngStrike" kern="1200" cap="none" spc="0" normalizeH="0" baseline="0" noProof="0" dirty="0">
                <a:ln>
                  <a:noFill/>
                </a:ln>
                <a:solidFill>
                  <a:schemeClr val="tx1"/>
                </a:solidFill>
                <a:effectLst/>
                <a:uLnTx/>
                <a:uFillTx/>
                <a:latin typeface="Myriad Pro" panose="020B0503030403020204" charset="0"/>
                <a:ea typeface="+mn-ea"/>
                <a:cs typeface="+mn-cs"/>
              </a:rPr>
              <a:t>Wiki</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2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Executive Insights published in May and 2 in June. (10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2@Partner, 2@Regional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2 availed</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May’23):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1365 followers (▲9 in May’23), 32 total posts CY’23; Twitter 1456 followers, 111 total posts CY’23</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carried by 5 agencies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Media Queries - 2</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0585-6699-63C2-6131-D18E78D7F66A}"/>
              </a:ext>
            </a:extLst>
          </p:cNvPr>
          <p:cNvSpPr>
            <a:spLocks noGrp="1"/>
          </p:cNvSpPr>
          <p:nvPr>
            <p:ph type="title"/>
          </p:nvPr>
        </p:nvSpPr>
        <p:spPr/>
        <p:txBody>
          <a:bodyPr/>
          <a:lstStyle/>
          <a:p>
            <a:r>
              <a:rPr lang="en-US" dirty="0"/>
              <a:t>oneM2M Brochure</a:t>
            </a:r>
            <a:endParaRPr lang="en-IN" dirty="0"/>
          </a:p>
        </p:txBody>
      </p:sp>
      <p:sp>
        <p:nvSpPr>
          <p:cNvPr id="5" name="Footer Placeholder 4">
            <a:extLst>
              <a:ext uri="{FF2B5EF4-FFF2-40B4-BE49-F238E27FC236}">
                <a16:creationId xmlns:a16="http://schemas.microsoft.com/office/drawing/2014/main" id="{D2F2FCD0-62AA-924F-F012-1450569363CB}"/>
              </a:ext>
            </a:extLst>
          </p:cNvPr>
          <p:cNvSpPr>
            <a:spLocks noGrp="1"/>
          </p:cNvSpPr>
          <p:nvPr>
            <p:ph type="ftr" sz="quarter" idx="11"/>
          </p:nvPr>
        </p:nvSpPr>
        <p:spPr/>
        <p:txBody>
          <a:bodyPr/>
          <a:lstStyle/>
          <a:p>
            <a:endParaRPr lang="en-US"/>
          </a:p>
          <a:p>
            <a:r>
              <a:rPr lang="en-US"/>
              <a:t>© 2022 oneM2M</a:t>
            </a:r>
            <a:endParaRPr lang="en-US" dirty="0"/>
          </a:p>
        </p:txBody>
      </p:sp>
      <p:sp>
        <p:nvSpPr>
          <p:cNvPr id="7" name="Content Placeholder 3">
            <a:extLst>
              <a:ext uri="{FF2B5EF4-FFF2-40B4-BE49-F238E27FC236}">
                <a16:creationId xmlns:a16="http://schemas.microsoft.com/office/drawing/2014/main" id="{538BF8C5-95AC-BA59-61F1-FE9C5653B8BB}"/>
              </a:ext>
            </a:extLst>
          </p:cNvPr>
          <p:cNvSpPr>
            <a:spLocks noGrp="1"/>
          </p:cNvSpPr>
          <p:nvPr>
            <p:ph sz="half" idx="2"/>
          </p:nvPr>
        </p:nvSpPr>
        <p:spPr>
          <a:xfrm>
            <a:off x="430105" y="2470354"/>
            <a:ext cx="2417870" cy="984148"/>
          </a:xfrm>
        </p:spPr>
        <p:txBody>
          <a:bodyPr/>
          <a:lstStyle/>
          <a:p>
            <a:pPr marL="0" indent="0">
              <a:buNone/>
            </a:pPr>
            <a:r>
              <a:rPr lang="en-US" dirty="0"/>
              <a:t>Being updated</a:t>
            </a:r>
            <a:endParaRPr lang="en-IN" dirty="0"/>
          </a:p>
        </p:txBody>
      </p:sp>
      <p:pic>
        <p:nvPicPr>
          <p:cNvPr id="9" name="Picture 8">
            <a:extLst>
              <a:ext uri="{FF2B5EF4-FFF2-40B4-BE49-F238E27FC236}">
                <a16:creationId xmlns:a16="http://schemas.microsoft.com/office/drawing/2014/main" id="{0AF675AA-DA0B-A554-B641-47FD9ABEB441}"/>
              </a:ext>
            </a:extLst>
          </p:cNvPr>
          <p:cNvPicPr>
            <a:picLocks noChangeAspect="1"/>
          </p:cNvPicPr>
          <p:nvPr/>
        </p:nvPicPr>
        <p:blipFill rotWithShape="1">
          <a:blip r:embed="rId2"/>
          <a:srcRect l="37880" t="16797" r="42365" b="31389"/>
          <a:stretch/>
        </p:blipFill>
        <p:spPr>
          <a:xfrm>
            <a:off x="4339498" y="1230812"/>
            <a:ext cx="3474204" cy="5125538"/>
          </a:xfrm>
          <a:prstGeom prst="rect">
            <a:avLst/>
          </a:prstGeom>
        </p:spPr>
      </p:pic>
      <p:pic>
        <p:nvPicPr>
          <p:cNvPr id="11" name="Picture 10">
            <a:extLst>
              <a:ext uri="{FF2B5EF4-FFF2-40B4-BE49-F238E27FC236}">
                <a16:creationId xmlns:a16="http://schemas.microsoft.com/office/drawing/2014/main" id="{3C0C5F21-5AA9-286F-AC4F-106A586B16FA}"/>
              </a:ext>
            </a:extLst>
          </p:cNvPr>
          <p:cNvPicPr>
            <a:picLocks noChangeAspect="1"/>
          </p:cNvPicPr>
          <p:nvPr/>
        </p:nvPicPr>
        <p:blipFill rotWithShape="1">
          <a:blip r:embed="rId3"/>
          <a:srcRect l="36797" t="42083" r="42344" b="5680"/>
          <a:stretch/>
        </p:blipFill>
        <p:spPr>
          <a:xfrm>
            <a:off x="8099532" y="1197431"/>
            <a:ext cx="3662363" cy="5158919"/>
          </a:xfrm>
          <a:prstGeom prst="rect">
            <a:avLst/>
          </a:prstGeom>
        </p:spPr>
      </p:pic>
    </p:spTree>
    <p:extLst>
      <p:ext uri="{BB962C8B-B14F-4D97-AF65-F5344CB8AC3E}">
        <p14:creationId xmlns:p14="http://schemas.microsoft.com/office/powerpoint/2010/main" val="314030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5AC-B188-5FA2-3B77-1F0BEB320B3C}"/>
              </a:ext>
            </a:extLst>
          </p:cNvPr>
          <p:cNvSpPr>
            <a:spLocks noGrp="1"/>
          </p:cNvSpPr>
          <p:nvPr>
            <p:ph type="title"/>
          </p:nvPr>
        </p:nvSpPr>
        <p:spPr/>
        <p:txBody>
          <a:bodyPr>
            <a:normAutofit fontScale="90000"/>
          </a:bodyPr>
          <a:lstStyle/>
          <a:p>
            <a:r>
              <a:rPr lang="en-IN" dirty="0"/>
              <a:t>3</a:t>
            </a:r>
            <a:r>
              <a:rPr lang="en-IN" baseline="30000" dirty="0"/>
              <a:t>rd</a:t>
            </a:r>
            <a:r>
              <a:rPr lang="en-IN" dirty="0"/>
              <a:t> International Hackathon &amp; Global IoT Seminar (TTA)</a:t>
            </a:r>
          </a:p>
        </p:txBody>
      </p:sp>
      <p:sp>
        <p:nvSpPr>
          <p:cNvPr id="4" name="Footer Placeholder 3">
            <a:extLst>
              <a:ext uri="{FF2B5EF4-FFF2-40B4-BE49-F238E27FC236}">
                <a16:creationId xmlns:a16="http://schemas.microsoft.com/office/drawing/2014/main" id="{590E5861-DA42-E3D4-867B-DF32B939E8EA}"/>
              </a:ext>
            </a:extLst>
          </p:cNvPr>
          <p:cNvSpPr>
            <a:spLocks noGrp="1"/>
          </p:cNvSpPr>
          <p:nvPr>
            <p:ph type="ftr" sz="quarter" idx="11"/>
          </p:nvPr>
        </p:nvSpPr>
        <p:spPr/>
        <p:txBody>
          <a:bodyPr/>
          <a:lstStyle/>
          <a:p>
            <a:endParaRPr lang="en-US"/>
          </a:p>
          <a:p>
            <a:r>
              <a:rPr lang="en-US"/>
              <a:t>© 2022 oneM2M</a:t>
            </a:r>
            <a:endParaRPr lang="en-US" dirty="0"/>
          </a:p>
        </p:txBody>
      </p:sp>
      <p:sp>
        <p:nvSpPr>
          <p:cNvPr id="9" name="TextBox 8">
            <a:extLst>
              <a:ext uri="{FF2B5EF4-FFF2-40B4-BE49-F238E27FC236}">
                <a16:creationId xmlns:a16="http://schemas.microsoft.com/office/drawing/2014/main" id="{0038D75D-2DB6-C50C-7D94-EDA76070E549}"/>
              </a:ext>
            </a:extLst>
          </p:cNvPr>
          <p:cNvSpPr txBox="1"/>
          <p:nvPr/>
        </p:nvSpPr>
        <p:spPr>
          <a:xfrm>
            <a:off x="334696" y="1375587"/>
            <a:ext cx="10123754" cy="584647"/>
          </a:xfrm>
          <a:prstGeom prst="rect">
            <a:avLst/>
          </a:prstGeom>
          <a:noFill/>
        </p:spPr>
        <p:txBody>
          <a:bodyPr wrap="square">
            <a:spAutoFit/>
          </a:bodyPr>
          <a:lstStyle/>
          <a:p>
            <a:pPr>
              <a:lnSpc>
                <a:spcPct val="150000"/>
              </a:lnSpc>
            </a:pPr>
            <a:r>
              <a:rPr lang="en-GB" sz="2400" dirty="0">
                <a:latin typeface="Myriad Pro" panose="020B0503030403020204" pitchFamily="34" charset="0"/>
              </a:rPr>
              <a:t>Update being provided by SeungMyeong</a:t>
            </a:r>
            <a:endParaRPr lang="en-US" sz="2400" dirty="0">
              <a:latin typeface="Myriad Pro" panose="020B0503030403020204" pitchFamily="34" charset="0"/>
            </a:endParaRPr>
          </a:p>
        </p:txBody>
      </p:sp>
    </p:spTree>
    <p:extLst>
      <p:ext uri="{BB962C8B-B14F-4D97-AF65-F5344CB8AC3E}">
        <p14:creationId xmlns:p14="http://schemas.microsoft.com/office/powerpoint/2010/main" val="184045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493919"/>
            <a:ext cx="11466779" cy="4720450"/>
          </a:xfrm>
        </p:spPr>
        <p:txBody>
          <a:bodyPr numCol="2">
            <a:normAutofit/>
          </a:bodyPr>
          <a:lstStyle/>
          <a:p>
            <a:pPr indent="-235547">
              <a:buSzPct val="100000"/>
            </a:pPr>
            <a:r>
              <a:rPr lang="en-US" sz="2000" dirty="0">
                <a:solidFill>
                  <a:schemeClr val="tx1"/>
                </a:solidFill>
                <a:latin typeface="Myriad Pro" panose="020B0503030403020204" charset="0"/>
              </a:rPr>
              <a:t>Reactions to the PR issued on oneM2M Security Specs  approval @ ITU</a:t>
            </a:r>
          </a:p>
          <a:p>
            <a:pPr marL="228600" lvl="0" indent="-235547" algn="l" rtl="0">
              <a:lnSpc>
                <a:spcPct val="90000"/>
              </a:lnSpc>
              <a:spcBef>
                <a:spcPts val="1000"/>
              </a:spcBef>
              <a:spcAft>
                <a:spcPts val="0"/>
              </a:spcAft>
              <a:buSzPct val="100000"/>
              <a:buChar char="•"/>
            </a:pPr>
            <a:r>
              <a:rPr lang="en-US" sz="2000" dirty="0">
                <a:solidFill>
                  <a:schemeClr val="tx1"/>
                </a:solidFill>
                <a:latin typeface="Myriad Pro" panose="020B0503030403020204" charset="0"/>
                <a:sym typeface="Open Sans"/>
              </a:rPr>
              <a:t>Campaign proposal by PPR – showcasing oneM2M Champions</a:t>
            </a:r>
          </a:p>
          <a:p>
            <a:pPr marL="228600" lvl="0" indent="-235547" algn="l" rtl="0">
              <a:lnSpc>
                <a:spcPct val="90000"/>
              </a:lnSpc>
              <a:spcBef>
                <a:spcPts val="1000"/>
              </a:spcBef>
              <a:spcAft>
                <a:spcPts val="0"/>
              </a:spcAft>
              <a:buSzPct val="100000"/>
              <a:buChar char="•"/>
            </a:pPr>
            <a:r>
              <a:rPr lang="en-US" sz="2000" dirty="0">
                <a:solidFill>
                  <a:schemeClr val="tx1"/>
                </a:solidFill>
                <a:latin typeface="Myriad Pro" panose="020B0503030403020204" charset="0"/>
              </a:rPr>
              <a:t>ETSI-oneM2M joint white paper on MEC</a:t>
            </a:r>
            <a:r>
              <a:rPr lang="en-US" sz="2000" dirty="0">
                <a:latin typeface="Myriad Pro" panose="020B0503030403020204" charset="0"/>
              </a:rPr>
              <a:t> </a:t>
            </a:r>
            <a:endParaRPr lang="en-US" sz="2000" dirty="0">
              <a:solidFill>
                <a:schemeClr val="tx1"/>
              </a:solidFill>
              <a:latin typeface="Myriad Pro" panose="020B0503030403020204" charset="0"/>
            </a:endParaRPr>
          </a:p>
          <a:p>
            <a:pPr marL="228600" indent="-235547">
              <a:buSzPct val="100000"/>
            </a:pPr>
            <a:r>
              <a:rPr lang="en-US" sz="2000" dirty="0">
                <a:solidFill>
                  <a:schemeClr val="tx1"/>
                </a:solidFill>
                <a:latin typeface="Myriad Pro" panose="020B0503030403020204" charset="0"/>
              </a:rPr>
              <a:t>Discussion on a white paper proposal amplifying message of depth of oneM2M </a:t>
            </a:r>
          </a:p>
          <a:p>
            <a:pPr marL="228600" lvl="0" indent="-235547" algn="l" rtl="0">
              <a:lnSpc>
                <a:spcPct val="90000"/>
              </a:lnSpc>
              <a:spcBef>
                <a:spcPts val="1000"/>
              </a:spcBef>
              <a:spcAft>
                <a:spcPts val="0"/>
              </a:spcAft>
              <a:buSzPct val="100000"/>
              <a:buChar char="•"/>
            </a:pPr>
            <a:r>
              <a:rPr lang="en-US" sz="2000" dirty="0" err="1">
                <a:solidFill>
                  <a:schemeClr val="tx1"/>
                </a:solidFill>
                <a:latin typeface="Myriad Pro" panose="020B0503030403020204" charset="0"/>
              </a:rPr>
              <a:t>Aetheros</a:t>
            </a:r>
            <a:r>
              <a:rPr lang="en-US" sz="2000" dirty="0">
                <a:solidFill>
                  <a:schemeClr val="tx1"/>
                </a:solidFill>
                <a:latin typeface="Myriad Pro" panose="020B0503030403020204" charset="0"/>
              </a:rPr>
              <a:t>’ oneM2M based solutions</a:t>
            </a:r>
          </a:p>
          <a:p>
            <a:pPr indent="-235547">
              <a:buSzPct val="100000"/>
            </a:pPr>
            <a:r>
              <a:rPr lang="en-US" sz="2000" dirty="0">
                <a:solidFill>
                  <a:schemeClr val="tx1"/>
                </a:solidFill>
                <a:latin typeface="Myriad Pro" panose="020B0503030403020204" charset="0"/>
              </a:rPr>
              <a:t>New Webpage listing links </a:t>
            </a:r>
            <a:r>
              <a:rPr lang="en-US" sz="2000" dirty="0">
                <a:latin typeface="Myriad Pro" panose="020B0503030403020204" charset="0"/>
              </a:rPr>
              <a:t>to </a:t>
            </a:r>
            <a:r>
              <a:rPr lang="en-US" sz="2000" dirty="0">
                <a:solidFill>
                  <a:schemeClr val="tx1"/>
                </a:solidFill>
                <a:latin typeface="Myriad Pro" panose="020B0503030403020204" charset="0"/>
              </a:rPr>
              <a:t>ALL resources </a:t>
            </a:r>
          </a:p>
          <a:p>
            <a:pPr indent="-235547">
              <a:buSzPct val="100000"/>
            </a:pPr>
            <a:r>
              <a:rPr lang="en-US" sz="2000" dirty="0">
                <a:solidFill>
                  <a:schemeClr val="tx1"/>
                </a:solidFill>
                <a:latin typeface="Myriad Pro" panose="020B0503030403020204" charset="0"/>
              </a:rPr>
              <a:t>Developer Resources</a:t>
            </a:r>
          </a:p>
          <a:p>
            <a:pPr marL="228600" lvl="0" indent="-235547" algn="l" rtl="0">
              <a:lnSpc>
                <a:spcPct val="90000"/>
              </a:lnSpc>
              <a:spcBef>
                <a:spcPts val="1000"/>
              </a:spcBef>
              <a:spcAft>
                <a:spcPts val="0"/>
              </a:spcAft>
              <a:buSzPct val="100000"/>
              <a:buChar char="•"/>
            </a:pPr>
            <a:r>
              <a:rPr lang="en-US" sz="2000" dirty="0">
                <a:solidFill>
                  <a:schemeClr val="tx1"/>
                </a:solidFill>
                <a:latin typeface="Myriad Pro" panose="020B0503030403020204" charset="0"/>
              </a:rPr>
              <a:t>oneM2M Webinars under India EU PP</a:t>
            </a:r>
          </a:p>
          <a:p>
            <a:pPr indent="-235547">
              <a:buSzPct val="100000"/>
            </a:pPr>
            <a:endParaRPr lang="en-US" sz="2000" dirty="0">
              <a:solidFill>
                <a:schemeClr val="tx1"/>
              </a:solidFill>
              <a:latin typeface="Myriad Pro" panose="020B0503030403020204" charset="0"/>
            </a:endParaRPr>
          </a:p>
          <a:p>
            <a:pPr indent="-235547">
              <a:buSzPct val="100000"/>
            </a:pPr>
            <a:r>
              <a:rPr lang="en-US" sz="2000" dirty="0">
                <a:solidFill>
                  <a:schemeClr val="tx1"/>
                </a:solidFill>
                <a:latin typeface="Myriad Pro" panose="020B0503030403020204" charset="0"/>
              </a:rPr>
              <a:t>Recent Events/Speak Opps.</a:t>
            </a:r>
          </a:p>
          <a:p>
            <a:pPr indent="-235547">
              <a:buSzPct val="100000"/>
            </a:pPr>
            <a:r>
              <a:rPr lang="en-US" sz="2000" dirty="0">
                <a:solidFill>
                  <a:schemeClr val="tx1"/>
                </a:solidFill>
                <a:latin typeface="Myriad Pro" panose="020B0503030403020204" charset="0"/>
              </a:rPr>
              <a:t>IEEE </a:t>
            </a:r>
            <a:r>
              <a:rPr lang="en-US" sz="2000" dirty="0" err="1">
                <a:solidFill>
                  <a:schemeClr val="tx1"/>
                </a:solidFill>
                <a:latin typeface="Myriad Pro" panose="020B0503030403020204" charset="0"/>
              </a:rPr>
              <a:t>Globecomm</a:t>
            </a:r>
            <a:r>
              <a:rPr lang="en-US" sz="2000" dirty="0">
                <a:solidFill>
                  <a:schemeClr val="tx1"/>
                </a:solidFill>
                <a:latin typeface="Myriad Pro" panose="020B0503030403020204" charset="0"/>
              </a:rPr>
              <a:t> IEEE Global Communications Conference 4–8 December 2023 // Kuala Lumpur, Malaysia</a:t>
            </a:r>
          </a:p>
          <a:p>
            <a:pPr indent="-235547">
              <a:buSzPct val="100000"/>
            </a:pPr>
            <a:r>
              <a:rPr lang="en-US" sz="2000" dirty="0">
                <a:latin typeface="Myriad Pro" panose="020B0503030403020204" charset="0"/>
              </a:rPr>
              <a:t>Other Upcoming Speaking opportunities</a:t>
            </a:r>
          </a:p>
          <a:p>
            <a:pPr indent="-235547">
              <a:buSzPct val="100000"/>
            </a:pPr>
            <a:r>
              <a:rPr lang="en-US" sz="2000" dirty="0">
                <a:solidFill>
                  <a:schemeClr val="tx1"/>
                </a:solidFill>
                <a:latin typeface="Myriad Pro" panose="020B0503030403020204" charset="0"/>
              </a:rPr>
              <a:t>CY23 Focus Activities</a:t>
            </a:r>
          </a:p>
          <a:p>
            <a:pPr fontAlgn="base"/>
            <a:r>
              <a:rPr lang="en-US" sz="2000" kern="0" dirty="0">
                <a:solidFill>
                  <a:schemeClr val="bg2">
                    <a:lumMod val="25000"/>
                  </a:schemeClr>
                </a:solidFill>
                <a:uFill>
                  <a:solidFill>
                    <a:srgbClr val="000000"/>
                  </a:solidFill>
                </a:uFill>
                <a:latin typeface="Myriad Pro" panose="020B0503030403020204" charset="0"/>
                <a:ea typeface="Arial Unicode MS"/>
                <a:cs typeface="Arial Unicode MS"/>
              </a:rPr>
              <a:t>Other Highlights</a:t>
            </a:r>
          </a:p>
          <a:p>
            <a:pPr marL="0" lvl="0" indent="0" fontAlgn="base">
              <a:buNone/>
            </a:pPr>
            <a:endParaRPr lang="en-IN" sz="16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232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dirty="0">
                <a:sym typeface="Open Sans"/>
              </a:rPr>
              <a:t>Engagement – Executive Insights (CY23) </a:t>
            </a:r>
            <a:endParaRPr dirty="0">
              <a:sym typeface="Open Sans"/>
            </a:endParaRPr>
          </a:p>
        </p:txBody>
      </p:sp>
      <p:sp>
        <p:nvSpPr>
          <p:cNvPr id="235" name="Google Shape;235;p18"/>
          <p:cNvSpPr/>
          <p:nvPr/>
        </p:nvSpPr>
        <p:spPr>
          <a:xfrm>
            <a:off x="334696" y="1805164"/>
            <a:ext cx="7427765" cy="4247276"/>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chemeClr val="dk1"/>
                </a:solidFill>
                <a:latin typeface="Open Sans"/>
                <a:ea typeface="Open Sans"/>
                <a:cs typeface="Open Sans"/>
                <a:sym typeface="Open Sans"/>
              </a:rPr>
              <a:t>Executive Insights</a:t>
            </a:r>
            <a:endParaRPr sz="1800" b="1" i="0" u="none" strike="noStrike" cap="none" dirty="0">
              <a:solidFill>
                <a:schemeClr val="dk1"/>
              </a:solidFill>
              <a:highlight>
                <a:srgbClr val="00FF00"/>
              </a:highlight>
              <a:latin typeface="Open Sans"/>
              <a:ea typeface="Open Sans"/>
              <a:cs typeface="Open Sans"/>
              <a:sym typeface="Open Sans"/>
            </a:endParaRPr>
          </a:p>
          <a:p>
            <a:pPr marL="800100" marR="0" lvl="1" indent="-342900" algn="l" rtl="0">
              <a:spcBef>
                <a:spcPts val="0"/>
              </a:spcBef>
              <a:spcAft>
                <a:spcPts val="0"/>
              </a:spcAft>
              <a:buClr>
                <a:srgbClr val="2E2E31"/>
              </a:buClr>
              <a:buSzPts val="1800"/>
              <a:buFont typeface="+mj-lt"/>
              <a:buAutoNum type="arabicParenR"/>
            </a:pPr>
            <a:r>
              <a:rPr lang="en-US" sz="1800" b="0" i="0" u="sng" strike="noStrike" cap="none" dirty="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800" b="0" i="0" u="sng" strike="noStrike" cap="none" dirty="0" err="1">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800" b="0" i="0" u="sng" strike="noStrike" cap="none" dirty="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800" b="0" i="0" u="sng" strike="noStrike" cap="none" baseline="30000" dirty="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dirty="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800" b="0" i="0" u="sng" strike="noStrike" cap="none" dirty="0" err="1">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Open Sans"/>
                <a:ea typeface="Open Sans"/>
                <a:cs typeface="Open Sans"/>
                <a:sym typeface="Open Sans"/>
              </a:rPr>
              <a:t> – 16</a:t>
            </a:r>
            <a:r>
              <a:rPr lang="en-US" sz="1800" b="0" i="0" u="none" strike="noStrike" cap="none" baseline="30000" dirty="0">
                <a:solidFill>
                  <a:schemeClr val="dk1"/>
                </a:solidFill>
                <a:latin typeface="Open Sans"/>
                <a:ea typeface="Open Sans"/>
                <a:cs typeface="Open Sans"/>
                <a:sym typeface="Open Sans"/>
              </a:rPr>
              <a:t>th</a:t>
            </a:r>
            <a:r>
              <a:rPr lang="en-US" sz="1800" b="0" i="0" u="none" strike="noStrike" cap="none" dirty="0">
                <a:solidFill>
                  <a:schemeClr val="dk1"/>
                </a:solidFill>
                <a:latin typeface="Open Sans"/>
                <a:ea typeface="Open Sans"/>
                <a:cs typeface="Open Sans"/>
                <a:sym typeface="Open Sans"/>
              </a:rPr>
              <a:t> Jan’23</a:t>
            </a:r>
            <a:endParaRPr dirty="0"/>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800" b="0" i="0" u="sng" strike="noStrike" cap="none" dirty="0" err="1">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800" b="0" i="0" u="sng" strike="noStrike" cap="none"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800" b="0" i="0" u="sng" strike="noStrike" cap="none" dirty="0" err="1">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Open Sans"/>
                <a:ea typeface="Open Sans"/>
                <a:cs typeface="Open Sans"/>
                <a:sym typeface="Open Sans"/>
              </a:rPr>
              <a:t> – 1</a:t>
            </a:r>
            <a:r>
              <a:rPr lang="en-US" sz="1800" b="0" i="0" u="none" strike="noStrike" cap="none" baseline="30000" dirty="0">
                <a:solidFill>
                  <a:schemeClr val="dk1"/>
                </a:solidFill>
                <a:latin typeface="Open Sans"/>
                <a:ea typeface="Open Sans"/>
                <a:cs typeface="Open Sans"/>
                <a:sym typeface="Open Sans"/>
              </a:rPr>
              <a:t>st</a:t>
            </a:r>
            <a:r>
              <a:rPr lang="en-US" sz="1800" b="0" i="0" u="none" strike="noStrike" cap="none" dirty="0">
                <a:solidFill>
                  <a:schemeClr val="dk1"/>
                </a:solidFill>
                <a:latin typeface="Open Sans"/>
                <a:ea typeface="Open Sans"/>
                <a:cs typeface="Open Sans"/>
                <a:sym typeface="Open Sans"/>
              </a:rPr>
              <a:t> Feb’23</a:t>
            </a:r>
            <a:endParaRPr dirty="0"/>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dirty="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dirty="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dirty="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dirty="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dirty="0">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 May’23</a:t>
            </a:r>
            <a:endParaRPr lang="en-US" sz="1800" b="0" i="0" u="sng" strike="noStrike" cap="none"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u="sng" dirty="0" err="1">
                <a:solidFill>
                  <a:schemeClr val="dk1"/>
                </a:solidFill>
                <a:latin typeface="Open Sans"/>
                <a:ea typeface="Open Sans"/>
                <a:cs typeface="Open Sans"/>
                <a:sym typeface="Open Sans"/>
                <a:hlinkClick r:id="rId12"/>
              </a:rPr>
              <a:t>Aetheros</a:t>
            </a:r>
            <a:r>
              <a:rPr lang="en-US" u="sng" dirty="0">
                <a:solidFill>
                  <a:schemeClr val="dk1"/>
                </a:solidFill>
                <a:latin typeface="Open Sans"/>
                <a:ea typeface="Open Sans"/>
                <a:cs typeface="Open Sans"/>
                <a:sym typeface="Open Sans"/>
                <a:hlinkClick r:id="rId12"/>
              </a:rPr>
              <a:t> (Electric Utility) – 5</a:t>
            </a:r>
            <a:r>
              <a:rPr lang="en-US" u="sng" baseline="30000" dirty="0">
                <a:solidFill>
                  <a:schemeClr val="dk1"/>
                </a:solidFill>
                <a:latin typeface="Open Sans"/>
                <a:ea typeface="Open Sans"/>
                <a:cs typeface="Open Sans"/>
                <a:sym typeface="Open Sans"/>
                <a:hlinkClick r:id="rId12"/>
              </a:rPr>
              <a:t>th</a:t>
            </a:r>
            <a:r>
              <a:rPr lang="en-US" u="sng" dirty="0">
                <a:solidFill>
                  <a:schemeClr val="dk1"/>
                </a:solidFill>
                <a:latin typeface="Open Sans"/>
                <a:ea typeface="Open Sans"/>
                <a:cs typeface="Open Sans"/>
                <a:sym typeface="Open Sans"/>
                <a:hlinkClick r:id="rId12"/>
              </a:rPr>
              <a:t> Jun’23</a:t>
            </a:r>
            <a:endParaRPr lang="en-US" u="sng" dirty="0">
              <a:solidFill>
                <a:schemeClr val="dk1"/>
              </a:solidFill>
              <a:latin typeface="Open Sans"/>
              <a:ea typeface="Open Sans"/>
              <a:cs typeface="Open Sans"/>
              <a:sym typeface="Open Sans"/>
            </a:endParaRPr>
          </a:p>
          <a:p>
            <a:pPr marL="800100" marR="0" lvl="1" indent="-342900" algn="l" rtl="0">
              <a:spcBef>
                <a:spcPts val="0"/>
              </a:spcBef>
              <a:spcAft>
                <a:spcPts val="0"/>
              </a:spcAft>
              <a:buClr>
                <a:schemeClr val="dk1"/>
              </a:buClr>
              <a:buSzPts val="1800"/>
              <a:buFont typeface="+mj-lt"/>
              <a:buAutoNum type="arabicParenR"/>
            </a:pPr>
            <a:r>
              <a:rPr lang="en-US" sz="1800" b="0" i="0" u="sng" strike="noStrike" cap="none" dirty="0">
                <a:solidFill>
                  <a:schemeClr val="dk1"/>
                </a:solidFill>
                <a:latin typeface="Open Sans"/>
                <a:ea typeface="Open Sans"/>
                <a:cs typeface="Open Sans"/>
                <a:sym typeface="Open Sans"/>
                <a:hlinkClick r:id="rId13"/>
              </a:rPr>
              <a:t>IIIT Hyderabad student outreach </a:t>
            </a:r>
            <a:r>
              <a:rPr lang="en-US" u="sng" dirty="0">
                <a:solidFill>
                  <a:schemeClr val="dk1"/>
                </a:solidFill>
                <a:latin typeface="Open Sans"/>
                <a:ea typeface="Open Sans"/>
                <a:cs typeface="Open Sans"/>
                <a:sym typeface="Open Sans"/>
                <a:hlinkClick r:id="rId13"/>
              </a:rPr>
              <a:t>– 22</a:t>
            </a:r>
            <a:r>
              <a:rPr lang="en-US" u="sng" baseline="30000" dirty="0">
                <a:solidFill>
                  <a:schemeClr val="dk1"/>
                </a:solidFill>
                <a:latin typeface="Open Sans"/>
                <a:ea typeface="Open Sans"/>
                <a:cs typeface="Open Sans"/>
                <a:sym typeface="Open Sans"/>
                <a:hlinkClick r:id="rId13"/>
              </a:rPr>
              <a:t>nd</a:t>
            </a:r>
            <a:r>
              <a:rPr lang="en-US" u="sng" dirty="0">
                <a:solidFill>
                  <a:schemeClr val="dk1"/>
                </a:solidFill>
                <a:latin typeface="Open Sans"/>
                <a:ea typeface="Open Sans"/>
                <a:cs typeface="Open Sans"/>
                <a:sym typeface="Open Sans"/>
                <a:hlinkClick r:id="rId13"/>
              </a:rPr>
              <a:t> Jun’23</a:t>
            </a:r>
            <a:endParaRPr lang="en-US" sz="1800" b="0" i="0" u="sng" strike="noStrike" cap="none" dirty="0">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endParaRPr sz="1800" b="0" i="0" u="none" strike="noStrike" cap="none" dirty="0">
              <a:solidFill>
                <a:schemeClr val="dk1"/>
              </a:solidFill>
              <a:latin typeface="Open Sans"/>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Open Sans"/>
                <a:ea typeface="Open Sans"/>
                <a:cs typeface="Open Sans"/>
                <a:sym typeface="Open Sans"/>
                <a:hlinkClick r:id="rId14">
                  <a:extLst>
                    <a:ext uri="{A12FA001-AC4F-418D-AE19-62706E023703}">
                      <ahyp:hlinkClr xmlns:ahyp="http://schemas.microsoft.com/office/drawing/2018/hyperlinkcolor" val="tx"/>
                    </a:ext>
                  </a:extLst>
                </a:hlinkClick>
              </a:rPr>
              <a:t>Activities Tracker link</a:t>
            </a:r>
            <a:r>
              <a:rPr lang="en-US" sz="1800">
                <a:solidFill>
                  <a:schemeClr val="lt1"/>
                </a:solidFill>
                <a:latin typeface="Open Sans"/>
                <a:ea typeface="Open Sans"/>
                <a:cs typeface="Open Sans"/>
                <a:sym typeface="Open Sans"/>
              </a:rPr>
              <a:t> </a:t>
            </a:r>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a:ea typeface="Open Sans"/>
                <a:cs typeface="Open Sans"/>
                <a:sym typeface="Open Sans"/>
              </a:rPr>
              <a:t>oneM2M in the News – 1210 Subscribers</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Open Sans"/>
                <a:ea typeface="Open Sans"/>
                <a:cs typeface="Open Sans"/>
                <a:sym typeface="Open Sans"/>
              </a:rPr>
              <a:t>Press Releases – 1</a:t>
            </a:r>
            <a:endParaRPr dirty="0"/>
          </a:p>
          <a:p>
            <a:pPr marL="0" marR="0" lvl="0" indent="0" algn="l" rtl="0">
              <a:spcBef>
                <a:spcPts val="0"/>
              </a:spcBef>
              <a:spcAft>
                <a:spcPts val="0"/>
              </a:spcAft>
              <a:buNone/>
            </a:pPr>
            <a:endParaRPr sz="2000" dirty="0">
              <a:solidFill>
                <a:schemeClr val="dk2"/>
              </a:solidFill>
              <a:latin typeface="Open Sans"/>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Open Sans"/>
                <a:ea typeface="Open Sans"/>
                <a:cs typeface="Open Sans"/>
                <a:sym typeface="Open Sans"/>
              </a:rPr>
              <a:t>Media queries  to  </a:t>
            </a:r>
            <a:r>
              <a:rPr lang="en-US" sz="1800" b="0" u="sng" dirty="0">
                <a:solidFill>
                  <a:srgbClr val="0000FF"/>
                </a:solidFill>
                <a:latin typeface="Open Sans"/>
                <a:ea typeface="Open Sans"/>
                <a:cs typeface="Open Sans"/>
                <a:sym typeface="Open Sans"/>
                <a:hlinkClick r:id="rId15">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Open Sans"/>
                <a:ea typeface="Open Sans"/>
                <a:cs typeface="Open Sans"/>
                <a:sym typeface="Open Sans"/>
              </a:rPr>
              <a:t> being forwarded to Bindoo, Aurindam, Ken, Akash</a:t>
            </a:r>
            <a:endParaRPr sz="1800" b="1" dirty="0">
              <a:solidFill>
                <a:schemeClr val="dk1"/>
              </a:solidFill>
              <a:latin typeface="Open Sans"/>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extLst>
              <p:ext uri="{D42A27DB-BD31-4B8C-83A1-F6EECF244321}">
                <p14:modId xmlns:p14="http://schemas.microsoft.com/office/powerpoint/2010/main" val="1043572275"/>
              </p:ext>
            </p:extLst>
          </p:nvPr>
        </p:nvGraphicFramePr>
        <p:xfrm>
          <a:off x="586301" y="1493838"/>
          <a:ext cx="9823800" cy="2784177"/>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oneM2M PRESS RELEASE </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600" b="1" i="0" kern="1200" dirty="0">
                          <a:solidFill>
                            <a:schemeClr val="tx1"/>
                          </a:solidFill>
                          <a:effectLst/>
                          <a:latin typeface="+mn-lt"/>
                          <a:ea typeface="+mn-ea"/>
                          <a:cs typeface="+mn-cs"/>
                          <a:hlinkClick r:id="rId3"/>
                        </a:rPr>
                        <a:t>oneM2M specifications approved by more than 190 ITU member countries as ITU standard to simplify IoT adoption</a:t>
                      </a:r>
                      <a:endParaRPr sz="12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March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err="1">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L'IoT</a:t>
                      </a:r>
                      <a:r>
                        <a:rPr lang="en-US" sz="1400" b="0" i="0" u="sng" strike="noStrike" cap="none" dirty="0">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a:t>
                      </a:r>
                      <a:r>
                        <a:rPr lang="en-US" sz="1400" b="0" i="0" u="sng" strike="noStrike" cap="none" dirty="0" err="1">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barrière</a:t>
                      </a:r>
                      <a:r>
                        <a:rPr lang="en-US" sz="1400" b="0" i="0" u="sng" strike="noStrike" cap="none" dirty="0">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aux catastrophes </a:t>
                      </a:r>
                      <a:r>
                        <a:rPr lang="en-US" sz="1400" b="0" i="0" u="sng" strike="noStrike" cap="none" dirty="0" err="1">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naturelles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The Fast Mode</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extLst>
              <p:ext uri="{D42A27DB-BD31-4B8C-83A1-F6EECF244321}">
                <p14:modId xmlns:p14="http://schemas.microsoft.com/office/powerpoint/2010/main" val="992633483"/>
              </p:ext>
            </p:extLst>
          </p:nvPr>
        </p:nvGraphicFramePr>
        <p:xfrm>
          <a:off x="586301" y="1493838"/>
          <a:ext cx="7677925" cy="128019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US" sz="1600" b="0" i="0" u="none" strike="noStrike" cap="none" dirty="0">
                          <a:solidFill>
                            <a:schemeClr val="dk1"/>
                          </a:solidFill>
                          <a:latin typeface="Myriad Pro" panose="020B0503030403020204" charset="0"/>
                          <a:ea typeface="Open Sans"/>
                          <a:cs typeface="Open Sans"/>
                          <a:sym typeface="Open Sans"/>
                        </a:rPr>
                        <a:t>16 March 2023</a:t>
                      </a:r>
                      <a:endParaRPr sz="16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600" b="0" i="0" u="sng" strike="noStrike" cap="none" dirty="0">
                          <a:solidFill>
                            <a:srgbClr val="C00000"/>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In Anticipation of Metaverse Standardization</a:t>
                      </a:r>
                      <a:endParaRPr sz="1200" b="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600" b="0" i="0" u="none" strike="noStrike" cap="none" dirty="0">
                          <a:solidFill>
                            <a:schemeClr val="dk1"/>
                          </a:solidFill>
                          <a:latin typeface="Myriad Pro" panose="020B0503030403020204" charset="0"/>
                          <a:ea typeface="Open Sans"/>
                          <a:cs typeface="Open Sans"/>
                          <a:sym typeface="Open Sans"/>
                        </a:rPr>
                        <a:t>7 February 2023</a:t>
                      </a:r>
                      <a:endParaRPr sz="16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600" b="0" i="0" u="sng" strike="noStrike" cap="none">
                          <a:solidFill>
                            <a:srgbClr val="C00000"/>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rPr>
                        <a:t>Security for oneM2M based smart city network</a:t>
                      </a:r>
                      <a:endParaRPr sz="1200" b="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600" b="0" i="0" u="none" strike="noStrike" cap="none" dirty="0">
                          <a:solidFill>
                            <a:schemeClr val="dk1"/>
                          </a:solidFill>
                          <a:latin typeface="Myriad Pro" panose="020B0503030403020204" charset="0"/>
                          <a:ea typeface="Open Sans"/>
                          <a:cs typeface="Open Sans"/>
                          <a:sym typeface="Open Sans"/>
                        </a:rPr>
                        <a:t>2 February 2023</a:t>
                      </a:r>
                      <a:endParaRPr sz="16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600" b="0" i="0" u="sng" strike="noStrike" cap="none" dirty="0">
                          <a:solidFill>
                            <a:srgbClr val="C00000"/>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The Journey to Massive IoT Through Interoperable and Open Standards</a:t>
                      </a:r>
                      <a:endParaRPr sz="1200" b="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rPr>
              <a:t>Reactions to the PR</a:t>
            </a:r>
            <a:r>
              <a:rPr lang="en-US" sz="3200" dirty="0">
                <a:latin typeface="Myriad Pro" panose="020B0503030403020204" charset="0"/>
                <a:sym typeface="Open Sans"/>
              </a:rPr>
              <a:t> issued on </a:t>
            </a:r>
            <a:r>
              <a:rPr lang="en-US" sz="3200" b="1" i="0" u="none" strike="noStrike" cap="none" dirty="0">
                <a:solidFill>
                  <a:srgbClr val="C63133"/>
                </a:solidFill>
                <a:latin typeface="Myriad Pro" panose="020B0503030403020204" charset="0"/>
                <a:sym typeface="Open Sans"/>
              </a:rPr>
              <a:t>oneM2M Security Specs  approval @ ITU</a:t>
            </a:r>
            <a:endParaRPr sz="3200" dirty="0">
              <a:latin typeface="Myriad Pro" panose="020B0503030403020204" charset="0"/>
            </a:endParaRPr>
          </a:p>
        </p:txBody>
      </p:sp>
      <p:sp>
        <p:nvSpPr>
          <p:cNvPr id="89" name="Google Shape;89;p3"/>
          <p:cNvSpPr txBox="1">
            <a:spLocks noGrp="1"/>
          </p:cNvSpPr>
          <p:nvPr>
            <p:ph type="body" idx="1"/>
          </p:nvPr>
        </p:nvSpPr>
        <p:spPr>
          <a:xfrm>
            <a:off x="560070" y="1280160"/>
            <a:ext cx="5240655" cy="388239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545054"/>
              </a:buClr>
              <a:buSzPts val="2100"/>
              <a:buChar char="•"/>
            </a:pPr>
            <a:r>
              <a:rPr lang="en-US" sz="2000" kern="1200" dirty="0">
                <a:solidFill>
                  <a:schemeClr val="tx1"/>
                </a:solidFill>
                <a:latin typeface="Myriad Pro" panose="020B0503030403020204" pitchFamily="34" charset="0"/>
                <a:ea typeface="+mn-ea"/>
                <a:cs typeface="+mn-cs"/>
                <a:sym typeface="Calibri"/>
              </a:rPr>
              <a:t>Twitter post picked up 101 views, LinkedIn post - over 400 impressions, 10 interactions with followers. </a:t>
            </a:r>
            <a:endParaRPr lang="en-US" sz="2000" kern="1200" dirty="0">
              <a:solidFill>
                <a:schemeClr val="tx1"/>
              </a:solidFill>
              <a:latin typeface="Myriad Pro" panose="020B0503030403020204" pitchFamily="34" charset="0"/>
              <a:ea typeface="+mn-ea"/>
              <a:cs typeface="+mn-cs"/>
            </a:endParaRPr>
          </a:p>
          <a:p>
            <a:pPr marL="228600" indent="-228600">
              <a:lnSpc>
                <a:spcPct val="100000"/>
              </a:lnSpc>
              <a:spcBef>
                <a:spcPts val="0"/>
              </a:spcBef>
              <a:buClr>
                <a:srgbClr val="545054"/>
              </a:buClr>
              <a:buSzPts val="2100"/>
            </a:pPr>
            <a:r>
              <a:rPr lang="en-US" sz="2000" kern="1200" dirty="0">
                <a:solidFill>
                  <a:schemeClr val="tx1"/>
                </a:solidFill>
                <a:latin typeface="Myriad Pro" panose="020B0503030403020204" pitchFamily="34" charset="0"/>
                <a:ea typeface="+mn-ea"/>
                <a:cs typeface="+mn-cs"/>
                <a:sym typeface="Calibri"/>
              </a:rPr>
              <a:t>Editor CSO magazine was provided information sought by them on the security specs.  Possibility of a follow-on interview being explored by PPR</a:t>
            </a:r>
          </a:p>
          <a:p>
            <a:pPr>
              <a:lnSpc>
                <a:spcPct val="100000"/>
              </a:lnSpc>
              <a:spcBef>
                <a:spcPts val="0"/>
              </a:spcBef>
              <a:buClr>
                <a:srgbClr val="545054"/>
              </a:buClr>
              <a:buSzPts val="2100"/>
            </a:pPr>
            <a:r>
              <a:rPr lang="en-US" sz="2000" kern="1200" dirty="0">
                <a:solidFill>
                  <a:schemeClr val="tx1"/>
                </a:solidFill>
                <a:latin typeface="Myriad Pro" panose="020B0503030403020204" pitchFamily="34" charset="0"/>
                <a:ea typeface="+mn-ea"/>
                <a:cs typeface="+mn-cs"/>
                <a:sym typeface="Calibri"/>
              </a:rPr>
              <a:t>Security Boulevard want an interview: PPR is trying to e-connect Rana with the editor for the interview (exploring during ETSI IoT week when Rana will be in ETSI 6 Jul?) </a:t>
            </a:r>
          </a:p>
          <a:p>
            <a:pPr marL="228600" indent="-228600">
              <a:lnSpc>
                <a:spcPct val="100000"/>
              </a:lnSpc>
              <a:spcBef>
                <a:spcPts val="0"/>
              </a:spcBef>
              <a:buClr>
                <a:srgbClr val="545054"/>
              </a:buClr>
              <a:buSzPts val="2100"/>
            </a:pPr>
            <a:endParaRPr lang="en-US" sz="2000" kern="1200" dirty="0">
              <a:solidFill>
                <a:schemeClr val="tx1"/>
              </a:solidFill>
              <a:latin typeface="Myriad Pro" panose="020B0503030403020204" pitchFamily="34" charset="0"/>
              <a:ea typeface="+mn-ea"/>
              <a:cs typeface="+mn-cs"/>
              <a:sym typeface="Calibri"/>
            </a:endParaRPr>
          </a:p>
        </p:txBody>
      </p:sp>
      <p:sp>
        <p:nvSpPr>
          <p:cNvPr id="90" name="Google Shape;9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US"/>
              <a:t>© 2022 oneM2M</a:t>
            </a:r>
            <a:endParaRPr/>
          </a:p>
        </p:txBody>
      </p:sp>
      <p:pic>
        <p:nvPicPr>
          <p:cNvPr id="91" name="Google Shape;91;p3" descr="A screenshot of a computer&#10;&#10;Description automatically generated with low confidence"/>
          <p:cNvPicPr preferRelativeResize="0"/>
          <p:nvPr/>
        </p:nvPicPr>
        <p:blipFill rotWithShape="1">
          <a:blip r:embed="rId3">
            <a:alphaModFix/>
          </a:blip>
          <a:srcRect/>
          <a:stretch/>
        </p:blipFill>
        <p:spPr>
          <a:xfrm>
            <a:off x="5800724" y="1280160"/>
            <a:ext cx="3495675" cy="3139440"/>
          </a:xfrm>
          <a:prstGeom prst="rect">
            <a:avLst/>
          </a:prstGeom>
          <a:noFill/>
          <a:ln w="9525" cap="flat" cmpd="sng">
            <a:solidFill>
              <a:schemeClr val="dk1"/>
            </a:solidFill>
            <a:prstDash val="solid"/>
            <a:round/>
            <a:headEnd type="none" w="sm" len="sm"/>
            <a:tailEnd type="none" w="sm" len="sm"/>
          </a:ln>
        </p:spPr>
      </p:pic>
      <p:pic>
        <p:nvPicPr>
          <p:cNvPr id="92" name="Google Shape;92;p3" descr="A screenshot of a computer&#10;&#10;Description automatically generated with low confidence"/>
          <p:cNvPicPr preferRelativeResize="0"/>
          <p:nvPr/>
        </p:nvPicPr>
        <p:blipFill rotWithShape="1">
          <a:blip r:embed="rId4">
            <a:alphaModFix/>
          </a:blip>
          <a:srcRect/>
          <a:stretch/>
        </p:blipFill>
        <p:spPr>
          <a:xfrm>
            <a:off x="9391650" y="3002337"/>
            <a:ext cx="2730773" cy="3474663"/>
          </a:xfrm>
          <a:prstGeom prst="rect">
            <a:avLst/>
          </a:prstGeom>
          <a:noFill/>
          <a:ln w="9525" cap="flat" cmpd="sng">
            <a:solidFill>
              <a:schemeClr val="dk1"/>
            </a:solidFill>
            <a:prstDash val="solid"/>
            <a:round/>
            <a:headEnd type="none" w="sm" len="sm"/>
            <a:tailEnd type="none" w="sm" len="sm"/>
          </a:ln>
        </p:spPr>
      </p:pic>
      <p:sp>
        <p:nvSpPr>
          <p:cNvPr id="95" name="Google Shape;95;p3"/>
          <p:cNvSpPr/>
          <p:nvPr/>
        </p:nvSpPr>
        <p:spPr>
          <a:xfrm>
            <a:off x="0" y="-184666"/>
            <a:ext cx="184731"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965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220859"/>
            <a:ext cx="10145979" cy="842100"/>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8500282" y="3429000"/>
            <a:ext cx="3417739" cy="2299316"/>
          </a:xfrm>
        </p:spPr>
        <p:txBody>
          <a:bodyPr>
            <a:normAutofit/>
          </a:bodyPr>
          <a:lstStyle/>
          <a:p>
            <a:pPr algn="l">
              <a:buFontTx/>
              <a:buChar char="-"/>
            </a:pPr>
            <a:r>
              <a:rPr lang="en-US" sz="1800" b="1" i="0" dirty="0">
                <a:solidFill>
                  <a:schemeClr val="tx1"/>
                </a:solidFill>
                <a:effectLst/>
                <a:latin typeface="Myriad Pro" panose="020B0503030403020204" charset="0"/>
              </a:rPr>
              <a:t>Need volunteers (at least 3 – 4 )</a:t>
            </a:r>
          </a:p>
          <a:p>
            <a:pPr>
              <a:buFontTx/>
              <a:buChar char="-"/>
            </a:pPr>
            <a:r>
              <a:rPr lang="en-US" sz="1800" b="0" i="0" dirty="0">
                <a:solidFill>
                  <a:schemeClr val="tx1"/>
                </a:solidFill>
                <a:effectLst/>
                <a:latin typeface="Myriad Pro" panose="020B0503030403020204" charset="0"/>
              </a:rPr>
              <a:t>need headshot and quote giving their reasons of the importance of being an active member of oneM2M. </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0532" y="1211658"/>
            <a:ext cx="645559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pic>
        <p:nvPicPr>
          <p:cNvPr id="1025" name="Picture 1" descr="A picture containing text, screenshot, design, template&#10;&#10;Description automatically generated">
            <a:extLst>
              <a:ext uri="{FF2B5EF4-FFF2-40B4-BE49-F238E27FC236}">
                <a16:creationId xmlns:a16="http://schemas.microsoft.com/office/drawing/2014/main" id="{F92C60A6-0F49-A684-6B27-C8D24EFA9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7" y="3109823"/>
            <a:ext cx="8014245" cy="29376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Tree>
    <p:extLst>
      <p:ext uri="{BB962C8B-B14F-4D97-AF65-F5344CB8AC3E}">
        <p14:creationId xmlns:p14="http://schemas.microsoft.com/office/powerpoint/2010/main" val="311559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a:xfrm>
            <a:off x="334696" y="0"/>
            <a:ext cx="9561779" cy="1173570"/>
          </a:xfrm>
        </p:spPr>
        <p:txBody>
          <a:bodyPr>
            <a:normAutofit fontScale="90000"/>
          </a:bodyPr>
          <a:lstStyle/>
          <a:p>
            <a:r>
              <a:rPr lang="en-US" sz="4400" dirty="0">
                <a:latin typeface="Myriad Pro" panose="020B0503030403020204" charset="0"/>
              </a:rPr>
              <a:t>ETSI-oneM2M joint white paper on MEC: Promotion Campaign</a:t>
            </a:r>
            <a:endParaRPr lang="en-IN" dirty="0"/>
          </a:p>
        </p:txBody>
      </p:sp>
      <p:sp>
        <p:nvSpPr>
          <p:cNvPr id="3" name="Text Placeholder 2">
            <a:extLst>
              <a:ext uri="{FF2B5EF4-FFF2-40B4-BE49-F238E27FC236}">
                <a16:creationId xmlns:a16="http://schemas.microsoft.com/office/drawing/2014/main" id="{FE6653E7-E121-D6AA-1BB8-B955451C4135}"/>
              </a:ext>
            </a:extLst>
          </p:cNvPr>
          <p:cNvSpPr>
            <a:spLocks noGrp="1"/>
          </p:cNvSpPr>
          <p:nvPr>
            <p:ph type="body" idx="1"/>
          </p:nvPr>
        </p:nvSpPr>
        <p:spPr>
          <a:xfrm>
            <a:off x="334696" y="1173570"/>
            <a:ext cx="11095304" cy="5369273"/>
          </a:xfrm>
        </p:spPr>
        <p:txBody>
          <a:bodyPr>
            <a:normAutofit/>
          </a:bodyPr>
          <a:lstStyle/>
          <a:p>
            <a:pPr marL="0" indent="0">
              <a:buNone/>
            </a:pPr>
            <a:r>
              <a:rPr lang="en-US" sz="1900" b="1" kern="1200" dirty="0">
                <a:solidFill>
                  <a:schemeClr val="tx1"/>
                </a:solidFill>
                <a:latin typeface="Myriad Pro" panose="020B0503030403020204" pitchFamily="34" charset="0"/>
                <a:ea typeface="+mn-ea"/>
                <a:cs typeface="+mn-cs"/>
              </a:rPr>
              <a:t>Campaign Proposal – opportunity to generate/rekindle interest in oneM2M via MEC.</a:t>
            </a:r>
          </a:p>
          <a:p>
            <a:pPr marL="0" indent="0">
              <a:buNone/>
            </a:pPr>
            <a:r>
              <a:rPr lang="en-US" sz="1900" b="1" kern="1200" dirty="0">
                <a:solidFill>
                  <a:schemeClr val="tx1"/>
                </a:solidFill>
                <a:latin typeface="Myriad Pro" panose="020B0503030403020204" pitchFamily="34" charset="0"/>
                <a:ea typeface="+mn-ea"/>
                <a:cs typeface="+mn-cs"/>
              </a:rPr>
              <a:t>On standby to promote the white paper  through a Feature content </a:t>
            </a:r>
            <a:r>
              <a:rPr lang="en-US" sz="1900" b="1" dirty="0"/>
              <a:t>and sponsored LinkedIn post.</a:t>
            </a:r>
          </a:p>
          <a:p>
            <a:pPr marL="0" indent="0">
              <a:buNone/>
            </a:pPr>
            <a:r>
              <a:rPr lang="en-IN" sz="1800" b="1" kern="1200" dirty="0">
                <a:solidFill>
                  <a:schemeClr val="tx1"/>
                </a:solidFill>
                <a:latin typeface="Myriad Pro" panose="020B0503030403020204" pitchFamily="34" charset="0"/>
                <a:ea typeface="+mn-ea"/>
                <a:cs typeface="+mn-cs"/>
              </a:rPr>
              <a:t>Queries from Jayne (PPR) on the white paper :</a:t>
            </a:r>
          </a:p>
          <a:p>
            <a:pPr lvl="1"/>
            <a:r>
              <a:rPr lang="en-US" sz="1700" kern="1200" dirty="0">
                <a:solidFill>
                  <a:schemeClr val="tx1"/>
                </a:solidFill>
                <a:latin typeface="Myriad Pro" panose="020B0503030403020204" pitchFamily="34" charset="0"/>
                <a:ea typeface="+mn-ea"/>
                <a:cs typeface="+mn-cs"/>
              </a:rPr>
              <a:t>The white paper talks about interworking between oneM2M and IoT. In some places it seems to suggest that is possible today – but it also identifies that further work is needed to build on this, such as a high interworking framework. </a:t>
            </a:r>
            <a:r>
              <a:rPr lang="en-US" sz="1700" b="1" kern="1200" dirty="0">
                <a:solidFill>
                  <a:schemeClr val="tx1"/>
                </a:solidFill>
                <a:highlight>
                  <a:srgbClr val="00FFFF"/>
                </a:highlight>
                <a:latin typeface="Myriad Pro" panose="020B0503030403020204" pitchFamily="34" charset="0"/>
                <a:ea typeface="+mn-ea"/>
                <a:cs typeface="+mn-cs"/>
              </a:rPr>
              <a:t>Are there plans for this new work to be launched within oneM2M to deliver this? If so, what stage is this at</a:t>
            </a:r>
            <a:r>
              <a:rPr lang="en-US" sz="1700" b="1" kern="1200" dirty="0">
                <a:solidFill>
                  <a:schemeClr val="tx1"/>
                </a:solidFill>
                <a:latin typeface="Myriad Pro" panose="020B0503030403020204" pitchFamily="34" charset="0"/>
                <a:ea typeface="+mn-ea"/>
                <a:cs typeface="+mn-cs"/>
              </a:rPr>
              <a:t>? </a:t>
            </a:r>
          </a:p>
          <a:p>
            <a:pPr marL="0" indent="0">
              <a:buNone/>
            </a:pPr>
            <a:r>
              <a:rPr lang="en-IN" sz="1800" i="1" dirty="0">
                <a:effectLst/>
                <a:latin typeface="Calibri" panose="020F0502020204030204" pitchFamily="34" charset="0"/>
                <a:ea typeface="Calibri" panose="020F0502020204030204" pitchFamily="34" charset="0"/>
              </a:rPr>
              <a:t>Yes, if a operator owns both oneM2M and ETSI MEC, the operator can do whatever they want. :-) However, oneM2M and ETSI MEC doesn't have a standardized interworking mechanism. In the white paper, the authors have just identified possibilities and potential benefits to have standardized interworking. </a:t>
            </a:r>
            <a:r>
              <a:rPr lang="en-IN" sz="1800" i="1" dirty="0">
                <a:effectLst/>
                <a:highlight>
                  <a:srgbClr val="00FFFF"/>
                </a:highlight>
                <a:latin typeface="Calibri" panose="020F0502020204030204" pitchFamily="34" charset="0"/>
                <a:ea typeface="Calibri" panose="020F0502020204030204" pitchFamily="34" charset="0"/>
              </a:rPr>
              <a:t>If any member companies want to continue developing such mechanisms, I believe oneM2M and ETSI MEC folks will be happy to support. </a:t>
            </a:r>
            <a:endParaRPr lang="en-US" sz="1800" b="1" i="1" kern="1200" dirty="0">
              <a:solidFill>
                <a:schemeClr val="tx1"/>
              </a:solidFill>
              <a:highlight>
                <a:srgbClr val="00FFFF"/>
              </a:highlight>
              <a:latin typeface="Myriad Pro" panose="020B0503030403020204" pitchFamily="34" charset="0"/>
              <a:ea typeface="+mn-ea"/>
              <a:cs typeface="+mn-cs"/>
            </a:endParaRPr>
          </a:p>
          <a:p>
            <a:pPr marL="457200" lvl="1" indent="0">
              <a:buNone/>
            </a:pPr>
            <a:endParaRPr lang="en-US" sz="1700" i="1" kern="1200" dirty="0">
              <a:solidFill>
                <a:schemeClr val="tx1"/>
              </a:solidFill>
              <a:latin typeface="Myriad Pro" panose="020B0503030403020204" pitchFamily="34" charset="0"/>
              <a:ea typeface="+mn-ea"/>
              <a:cs typeface="+mn-cs"/>
            </a:endParaRPr>
          </a:p>
          <a:p>
            <a:pPr lvl="1"/>
            <a:r>
              <a:rPr lang="en-US" sz="1700" kern="1200" dirty="0">
                <a:solidFill>
                  <a:schemeClr val="tx1"/>
                </a:solidFill>
                <a:latin typeface="Myriad Pro" panose="020B0503030403020204" pitchFamily="34" charset="0"/>
                <a:ea typeface="+mn-ea"/>
                <a:cs typeface="+mn-cs"/>
              </a:rPr>
              <a:t>Is this the first time that guidance on MEC and oneM2M interworking has been shared? If so, </a:t>
            </a:r>
            <a:r>
              <a:rPr lang="en-US" sz="1700" b="1" kern="1200" dirty="0">
                <a:solidFill>
                  <a:schemeClr val="tx1"/>
                </a:solidFill>
                <a:latin typeface="Myriad Pro" panose="020B0503030403020204" pitchFamily="34" charset="0"/>
                <a:ea typeface="+mn-ea"/>
                <a:cs typeface="+mn-cs"/>
              </a:rPr>
              <a:t>what impact will this have on the IoT landscape as a whole? Could we for example say something like: “The IoT ecosystem will benefit from new 5G capabilities as new guidance on edge computing and IoT interworking is published today.” </a:t>
            </a:r>
            <a:endParaRPr lang="en-US" sz="1700" b="1" dirty="0"/>
          </a:p>
          <a:p>
            <a:pPr marL="0" indent="0">
              <a:buNone/>
            </a:pPr>
            <a:r>
              <a:rPr lang="en-IN" sz="1800" i="1" dirty="0">
                <a:highlight>
                  <a:srgbClr val="00FFFF"/>
                </a:highlight>
                <a:latin typeface="Calibri" panose="020F0502020204030204" pitchFamily="34" charset="0"/>
              </a:rPr>
              <a:t>The IoT ecosystem can benefit what MEC can bring.. for example, oneM2M platform can be hosted in a multi-vendor multi-access edge computing environment.</a:t>
            </a:r>
          </a:p>
          <a:p>
            <a:pPr marL="457200" lvl="1" indent="0">
              <a:buNone/>
            </a:pPr>
            <a:endParaRPr lang="en-US" sz="1700" kern="1200" dirty="0">
              <a:solidFill>
                <a:schemeClr val="tx1"/>
              </a:solidFill>
              <a:latin typeface="Myriad Pro" panose="020B0503030403020204" pitchFamily="34" charset="0"/>
              <a:ea typeface="+mn-ea"/>
              <a:cs typeface="+mn-cs"/>
            </a:endParaRPr>
          </a:p>
          <a:p>
            <a:endParaRPr lang="en-US" sz="1900" b="1" kern="1200" dirty="0">
              <a:solidFill>
                <a:schemeClr val="tx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416829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5433-831B-89CF-45A2-CD5645FEEAAA}"/>
              </a:ext>
            </a:extLst>
          </p:cNvPr>
          <p:cNvSpPr>
            <a:spLocks noGrp="1"/>
          </p:cNvSpPr>
          <p:nvPr>
            <p:ph type="title"/>
          </p:nvPr>
        </p:nvSpPr>
        <p:spPr/>
        <p:txBody>
          <a:bodyPr>
            <a:normAutofit fontScale="90000"/>
          </a:bodyPr>
          <a:lstStyle/>
          <a:p>
            <a:r>
              <a:rPr lang="en-US" sz="4000" dirty="0">
                <a:latin typeface="Myriad Pro" panose="020B0503030403020204" charset="0"/>
              </a:rPr>
              <a:t>White Paper to amplify message of depth of oneM2M? </a:t>
            </a:r>
            <a:endParaRPr lang="en-IN" sz="4000" dirty="0">
              <a:latin typeface="Myriad Pro" panose="020B0503030403020204" charset="0"/>
            </a:endParaRPr>
          </a:p>
        </p:txBody>
      </p:sp>
      <p:sp>
        <p:nvSpPr>
          <p:cNvPr id="3" name="Content Placeholder 2">
            <a:extLst>
              <a:ext uri="{FF2B5EF4-FFF2-40B4-BE49-F238E27FC236}">
                <a16:creationId xmlns:a16="http://schemas.microsoft.com/office/drawing/2014/main" id="{39B5D216-368F-DF48-02A4-B365AAFA9BD0}"/>
              </a:ext>
            </a:extLst>
          </p:cNvPr>
          <p:cNvSpPr>
            <a:spLocks noGrp="1"/>
          </p:cNvSpPr>
          <p:nvPr>
            <p:ph idx="1"/>
          </p:nvPr>
        </p:nvSpPr>
        <p:spPr>
          <a:xfrm>
            <a:off x="334695" y="1493919"/>
            <a:ext cx="11390579" cy="4351338"/>
          </a:xfrm>
        </p:spPr>
        <p:txBody>
          <a:bodyPr>
            <a:normAutofit fontScale="70000" lnSpcReduction="20000"/>
          </a:bodyPr>
          <a:lstStyle/>
          <a:p>
            <a:pPr marL="0" indent="0">
              <a:buNone/>
            </a:pPr>
            <a:r>
              <a:rPr lang="en-US" dirty="0"/>
              <a:t>oneM2M is evolving – to incorporate newer technologies like Metaverse etc.</a:t>
            </a:r>
          </a:p>
          <a:p>
            <a:pPr marL="0" indent="0">
              <a:buNone/>
            </a:pPr>
            <a:endParaRPr lang="en-IN" dirty="0"/>
          </a:p>
          <a:p>
            <a:pPr marL="0" indent="0">
              <a:buNone/>
            </a:pPr>
            <a:r>
              <a:rPr lang="en-IN" dirty="0"/>
              <a:t>Few active contributing members are now “not so active”  why?</a:t>
            </a:r>
          </a:p>
          <a:p>
            <a:pPr marL="0" indent="0">
              <a:buNone/>
            </a:pPr>
            <a:r>
              <a:rPr lang="en-IN" dirty="0"/>
              <a:t>	change in business priorities?</a:t>
            </a:r>
          </a:p>
          <a:p>
            <a:pPr marL="0" indent="0">
              <a:buNone/>
            </a:pPr>
            <a:r>
              <a:rPr lang="en-IN" dirty="0"/>
              <a:t>	satisfied with the solution/offering available</a:t>
            </a:r>
          </a:p>
          <a:p>
            <a:pPr marL="0" indent="0">
              <a:buNone/>
            </a:pPr>
            <a:endParaRPr lang="en-IN" dirty="0"/>
          </a:p>
          <a:p>
            <a:pPr marL="0" indent="0">
              <a:buNone/>
            </a:pPr>
            <a:r>
              <a:rPr lang="en-IN" dirty="0"/>
              <a:t>All the functionalities of oneM2M are not essentially required when we create initial solutions/products</a:t>
            </a:r>
          </a:p>
          <a:p>
            <a:pPr marL="0" indent="0">
              <a:buNone/>
            </a:pPr>
            <a:endParaRPr lang="en-IN" dirty="0"/>
          </a:p>
          <a:p>
            <a:pPr marL="0" indent="0">
              <a:buNone/>
            </a:pPr>
            <a:r>
              <a:rPr lang="en-IN" dirty="0">
                <a:highlight>
                  <a:srgbClr val="00FFFF"/>
                </a:highlight>
              </a:rPr>
              <a:t>Several IoT/M2M folks are not quite aware of oneM2M and how one can start with the basics and then add features....</a:t>
            </a:r>
          </a:p>
          <a:p>
            <a:pPr marL="0" indent="0">
              <a:buNone/>
            </a:pPr>
            <a:r>
              <a:rPr lang="en-IN" dirty="0"/>
              <a:t> </a:t>
            </a:r>
            <a:r>
              <a:rPr lang="en-IN" dirty="0">
                <a:highlight>
                  <a:srgbClr val="00FFFF"/>
                </a:highlight>
              </a:rPr>
              <a:t>A White Paper to emphasise this?</a:t>
            </a:r>
          </a:p>
          <a:p>
            <a:pPr marL="0" indent="0">
              <a:buNone/>
            </a:pPr>
            <a:r>
              <a:rPr lang="en-IN" dirty="0"/>
              <a:t>	</a:t>
            </a:r>
          </a:p>
        </p:txBody>
      </p:sp>
      <p:sp>
        <p:nvSpPr>
          <p:cNvPr id="4" name="Footer Placeholder 3">
            <a:extLst>
              <a:ext uri="{FF2B5EF4-FFF2-40B4-BE49-F238E27FC236}">
                <a16:creationId xmlns:a16="http://schemas.microsoft.com/office/drawing/2014/main" id="{B6FA34FD-AEA0-206D-8F8D-B20B51D79087}"/>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00130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112226" y="0"/>
            <a:ext cx="9617700" cy="1165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Open Sans"/>
              <a:buNone/>
            </a:pPr>
            <a:r>
              <a:rPr lang="en-US" sz="3600" dirty="0" err="1">
                <a:solidFill>
                  <a:schemeClr val="accent1"/>
                </a:solidFill>
                <a:latin typeface="Myriad Pro" panose="020B0503030403020204" charset="0"/>
              </a:rPr>
              <a:t>Aetheros</a:t>
            </a:r>
            <a:r>
              <a:rPr lang="en-US" sz="3600" dirty="0">
                <a:solidFill>
                  <a:schemeClr val="accent1"/>
                </a:solidFill>
                <a:latin typeface="Myriad Pro" panose="020B0503030403020204" charset="0"/>
              </a:rPr>
              <a:t>’ oneM2M based solution</a:t>
            </a:r>
            <a:endParaRPr sz="3600" dirty="0">
              <a:solidFill>
                <a:schemeClr val="accent1"/>
              </a:solidFill>
              <a:highlight>
                <a:srgbClr val="FFFF00"/>
              </a:highlight>
              <a:latin typeface="Myriad Pro" panose="020B0503030403020204" charset="0"/>
            </a:endParaRPr>
          </a:p>
        </p:txBody>
      </p:sp>
      <p:sp>
        <p:nvSpPr>
          <p:cNvPr id="145" name="Google Shape;145;p9"/>
          <p:cNvSpPr txBox="1">
            <a:spLocks noGrp="1"/>
          </p:cNvSpPr>
          <p:nvPr>
            <p:ph type="body" idx="1"/>
          </p:nvPr>
        </p:nvSpPr>
        <p:spPr>
          <a:xfrm>
            <a:off x="245792" y="3777829"/>
            <a:ext cx="5446092" cy="19140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71428"/>
              <a:buNone/>
            </a:pPr>
            <a:endParaRPr sz="2000" dirty="0">
              <a:latin typeface="Myriad Pro" panose="020B0503030403020204" charset="0"/>
            </a:endParaRPr>
          </a:p>
          <a:p>
            <a:pPr marL="0" lvl="0" indent="0" algn="l" rtl="0">
              <a:lnSpc>
                <a:spcPct val="90000"/>
              </a:lnSpc>
              <a:spcBef>
                <a:spcPts val="0"/>
              </a:spcBef>
              <a:spcAft>
                <a:spcPts val="0"/>
              </a:spcAft>
              <a:buSzPct val="47436"/>
              <a:buNone/>
            </a:pPr>
            <a:r>
              <a:rPr lang="en-US" sz="2000" u="sng" dirty="0">
                <a:solidFill>
                  <a:schemeClr val="hlink"/>
                </a:solidFill>
                <a:latin typeface="Myriad Pro" panose="020B0503030403020204" charset="0"/>
                <a:hlinkClick r:id="rId3"/>
              </a:rPr>
              <a:t>https://www.iotm2mcouncil.org/iot-library/news/smart-energy-news/aetheros-to-power-us-smart-meter-deployments/</a:t>
            </a:r>
            <a:endParaRPr lang="en-IN" sz="1200" dirty="0">
              <a:solidFill>
                <a:srgbClr val="2E2E31"/>
              </a:solidFill>
              <a:highlight>
                <a:srgbClr val="FFFF00"/>
              </a:highlight>
              <a:latin typeface="Myriad Pro" panose="020B0503030403020204" charset="0"/>
              <a:ea typeface="PT Sans"/>
              <a:cs typeface="PT Sans"/>
              <a:sym typeface="PT Sans"/>
            </a:endParaRPr>
          </a:p>
          <a:p>
            <a:pPr marL="0" lvl="0" indent="0" algn="l" rtl="0">
              <a:lnSpc>
                <a:spcPct val="90000"/>
              </a:lnSpc>
              <a:spcBef>
                <a:spcPts val="1000"/>
              </a:spcBef>
              <a:spcAft>
                <a:spcPts val="0"/>
              </a:spcAft>
              <a:buSzPct val="100000"/>
              <a:buNone/>
            </a:pPr>
            <a:endParaRPr sz="1200" dirty="0">
              <a:solidFill>
                <a:srgbClr val="2E2E31"/>
              </a:solidFill>
              <a:highlight>
                <a:srgbClr val="FFFF00"/>
              </a:highlight>
              <a:latin typeface="Myriad Pro" panose="020B0503030403020204" charset="0"/>
              <a:ea typeface="PT Sans"/>
              <a:cs typeface="PT Sans"/>
              <a:sym typeface="PT Sans"/>
            </a:endParaRPr>
          </a:p>
        </p:txBody>
      </p:sp>
      <p:sp>
        <p:nvSpPr>
          <p:cNvPr id="146" name="Google Shape;146;p9"/>
          <p:cNvSpPr txBox="1">
            <a:spLocks noGrp="1"/>
          </p:cNvSpPr>
          <p:nvPr>
            <p:ph type="ftr" idx="11"/>
          </p:nvPr>
        </p:nvSpPr>
        <p:spPr>
          <a:xfrm>
            <a:off x="4038600" y="63449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Myriad Pro" panose="020B0503030403020204" charset="0"/>
              <a:sym typeface="Open Sans"/>
            </a:endParaRPr>
          </a:p>
          <a:p>
            <a:pPr marL="0" lvl="0" indent="0" algn="ctr" rtl="0">
              <a:spcBef>
                <a:spcPts val="0"/>
              </a:spcBef>
              <a:spcAft>
                <a:spcPts val="0"/>
              </a:spcAft>
              <a:buNone/>
            </a:pPr>
            <a:r>
              <a:rPr lang="en-US" sz="1000">
                <a:solidFill>
                  <a:schemeClr val="lt2"/>
                </a:solidFill>
                <a:latin typeface="Myriad Pro" panose="020B0503030403020204" charset="0"/>
                <a:sym typeface="Open Sans"/>
              </a:rPr>
              <a:t>© 2023 oneM2M</a:t>
            </a:r>
            <a:endParaRPr>
              <a:latin typeface="Myriad Pro" panose="020B0503030403020204" charset="0"/>
            </a:endParaRPr>
          </a:p>
        </p:txBody>
      </p:sp>
      <p:pic>
        <p:nvPicPr>
          <p:cNvPr id="147" name="Google Shape;147;p9"/>
          <p:cNvPicPr preferRelativeResize="0"/>
          <p:nvPr/>
        </p:nvPicPr>
        <p:blipFill rotWithShape="1">
          <a:blip r:embed="rId4">
            <a:alphaModFix/>
          </a:blip>
          <a:srcRect t="52337" r="749" b="8534"/>
          <a:stretch/>
        </p:blipFill>
        <p:spPr>
          <a:xfrm>
            <a:off x="281751" y="1853369"/>
            <a:ext cx="5446092" cy="2085655"/>
          </a:xfrm>
          <a:prstGeom prst="rect">
            <a:avLst/>
          </a:prstGeom>
          <a:noFill/>
          <a:ln>
            <a:noFill/>
          </a:ln>
        </p:spPr>
      </p:pic>
      <p:sp>
        <p:nvSpPr>
          <p:cNvPr id="2" name="TextBox 1">
            <a:extLst>
              <a:ext uri="{FF2B5EF4-FFF2-40B4-BE49-F238E27FC236}">
                <a16:creationId xmlns:a16="http://schemas.microsoft.com/office/drawing/2014/main" id="{5426BA0D-95CE-C603-A9AE-6A75936C889A}"/>
              </a:ext>
            </a:extLst>
          </p:cNvPr>
          <p:cNvSpPr txBox="1"/>
          <p:nvPr/>
        </p:nvSpPr>
        <p:spPr>
          <a:xfrm>
            <a:off x="5974423" y="1270812"/>
            <a:ext cx="6107986" cy="3785588"/>
          </a:xfrm>
          <a:prstGeom prst="rect">
            <a:avLst/>
          </a:prstGeom>
          <a:noFill/>
        </p:spPr>
        <p:txBody>
          <a:bodyPr wrap="square">
            <a:spAutoFit/>
          </a:bodyPr>
          <a:lstStyle/>
          <a:p>
            <a:pPr marL="285750" indent="-285750">
              <a:lnSpc>
                <a:spcPct val="150000"/>
              </a:lnSpc>
              <a:buFontTx/>
              <a:buChar char="-"/>
            </a:pPr>
            <a:r>
              <a:rPr lang="en-GB" dirty="0" err="1">
                <a:latin typeface="Myriad Pro" panose="020B0503030403020204" pitchFamily="34" charset="0"/>
              </a:rPr>
              <a:t>Aetheros</a:t>
            </a:r>
            <a:r>
              <a:rPr lang="en-GB" dirty="0">
                <a:latin typeface="Myriad Pro" panose="020B0503030403020204" pitchFamily="34" charset="0"/>
              </a:rPr>
              <a:t> adopted oneM2M framework for their </a:t>
            </a:r>
            <a:r>
              <a:rPr lang="en-GB" dirty="0" err="1">
                <a:latin typeface="Myriad Pro" panose="020B0503030403020204" pitchFamily="34" charset="0"/>
              </a:rPr>
              <a:t>Aetheros</a:t>
            </a:r>
            <a:r>
              <a:rPr lang="en-GB" dirty="0">
                <a:latin typeface="Myriad Pro" panose="020B0503030403020204" pitchFamily="34" charset="0"/>
              </a:rPr>
              <a:t> Operating System - that is used to offer smart metering and other solutions/services in various regions</a:t>
            </a:r>
            <a:endParaRPr lang="en-US" dirty="0">
              <a:latin typeface="Myriad Pro" panose="020B0503030403020204" pitchFamily="34" charset="0"/>
            </a:endParaRPr>
          </a:p>
          <a:p>
            <a:pPr marL="285750" indent="-285750">
              <a:lnSpc>
                <a:spcPct val="150000"/>
              </a:lnSpc>
              <a:buFontTx/>
              <a:buChar char="-"/>
            </a:pPr>
            <a:r>
              <a:rPr lang="en-US" dirty="0">
                <a:latin typeface="Myriad Pro" panose="020B0503030403020204" pitchFamily="34" charset="0"/>
              </a:rPr>
              <a:t>Its deployments to be published on oneM2M website</a:t>
            </a:r>
          </a:p>
          <a:p>
            <a:pPr marL="285750" indent="-285750">
              <a:lnSpc>
                <a:spcPct val="150000"/>
              </a:lnSpc>
              <a:buFontTx/>
              <a:buChar char="-"/>
            </a:pPr>
            <a:r>
              <a:rPr lang="en-GB" dirty="0">
                <a:latin typeface="Myriad Pro" panose="020B0503030403020204" pitchFamily="34" charset="0"/>
              </a:rPr>
              <a:t>Thanks !!! to KDDI expert Mr Yamamoto San who introduced </a:t>
            </a:r>
            <a:r>
              <a:rPr lang="en-GB" dirty="0" err="1">
                <a:latin typeface="Myriad Pro" panose="020B0503030403020204" pitchFamily="34" charset="0"/>
              </a:rPr>
              <a:t>Aetheros</a:t>
            </a:r>
            <a:r>
              <a:rPr lang="en-GB" dirty="0">
                <a:latin typeface="Myriad Pro" panose="020B0503030403020204" pitchFamily="34" charset="0"/>
              </a:rPr>
              <a:t> CEO to oneM2M.</a:t>
            </a:r>
          </a:p>
          <a:p>
            <a:pPr marL="285750" indent="-285750">
              <a:lnSpc>
                <a:spcPct val="150000"/>
              </a:lnSpc>
              <a:buFontTx/>
              <a:buChar char="-"/>
            </a:pPr>
            <a:r>
              <a:rPr lang="en-GB" dirty="0">
                <a:latin typeface="Myriad Pro" panose="020B0503030403020204" pitchFamily="34" charset="0"/>
              </a:rPr>
              <a:t>Plan to explore possibility of conducting webinar with </a:t>
            </a:r>
            <a:r>
              <a:rPr lang="en-GB" dirty="0" err="1">
                <a:latin typeface="Myriad Pro" panose="020B0503030403020204" pitchFamily="34" charset="0"/>
              </a:rPr>
              <a:t>Aetheros</a:t>
            </a:r>
            <a:r>
              <a:rPr lang="en-GB" dirty="0">
                <a:latin typeface="Myriad Pro" panose="020B0503030403020204" pitchFamily="34" charset="0"/>
              </a:rPr>
              <a:t> to showcase oneM2M based deployment in utilities.</a:t>
            </a:r>
            <a:endParaRPr lang="en-US" dirty="0">
              <a:latin typeface="Myriad Pro" panose="020B0503030403020204" pitchFamily="34" charset="0"/>
            </a:endParaRPr>
          </a:p>
        </p:txBody>
      </p:sp>
      <p:cxnSp>
        <p:nvCxnSpPr>
          <p:cNvPr id="5" name="Straight Connector 4">
            <a:extLst>
              <a:ext uri="{FF2B5EF4-FFF2-40B4-BE49-F238E27FC236}">
                <a16:creationId xmlns:a16="http://schemas.microsoft.com/office/drawing/2014/main" id="{B8EF2CA4-5FDD-2FDE-A32E-87AC356EFB06}"/>
              </a:ext>
            </a:extLst>
          </p:cNvPr>
          <p:cNvCxnSpPr/>
          <p:nvPr/>
        </p:nvCxnSpPr>
        <p:spPr>
          <a:xfrm>
            <a:off x="5938463" y="1343345"/>
            <a:ext cx="0" cy="4348538"/>
          </a:xfrm>
          <a:prstGeom prst="line">
            <a:avLst/>
          </a:prstGeom>
        </p:spPr>
        <p:style>
          <a:lnRef idx="1">
            <a:schemeClr val="accent1"/>
          </a:lnRef>
          <a:fillRef idx="0">
            <a:schemeClr val="accent1"/>
          </a:fillRef>
          <a:effectRef idx="0">
            <a:schemeClr val="accent1"/>
          </a:effectRef>
          <a:fontRef idx="minor">
            <a:schemeClr val="tx1"/>
          </a:fontRef>
        </p:style>
      </p:cxnSp>
      <p:sp>
        <p:nvSpPr>
          <p:cNvPr id="3" name="Google Shape;144;p9">
            <a:extLst>
              <a:ext uri="{FF2B5EF4-FFF2-40B4-BE49-F238E27FC236}">
                <a16:creationId xmlns:a16="http://schemas.microsoft.com/office/drawing/2014/main" id="{CAE6F759-E58E-676E-8344-632C737694BE}"/>
              </a:ext>
            </a:extLst>
          </p:cNvPr>
          <p:cNvSpPr txBox="1">
            <a:spLocks/>
          </p:cNvSpPr>
          <p:nvPr/>
        </p:nvSpPr>
        <p:spPr>
          <a:xfrm>
            <a:off x="112226" y="990545"/>
            <a:ext cx="5446090" cy="1165114"/>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a:lstStyle>
          <a:p>
            <a:pPr>
              <a:spcBef>
                <a:spcPts val="0"/>
              </a:spcBef>
              <a:buClr>
                <a:schemeClr val="dk1"/>
              </a:buClr>
              <a:buSzPts val="2800"/>
              <a:buFont typeface="Open Sans"/>
              <a:buNone/>
            </a:pPr>
            <a:r>
              <a:rPr lang="en-US" sz="2400" dirty="0">
                <a:solidFill>
                  <a:schemeClr val="accent1"/>
                </a:solidFill>
                <a:latin typeface="Myriad Pro" panose="020B0503030403020204" charset="0"/>
                <a:hlinkClick r:id="rId5"/>
              </a:rPr>
              <a:t>Executive Interview with </a:t>
            </a:r>
            <a:r>
              <a:rPr lang="en-US" sz="2400" dirty="0" err="1">
                <a:solidFill>
                  <a:schemeClr val="accent1"/>
                </a:solidFill>
                <a:latin typeface="Myriad Pro" panose="020B0503030403020204" charset="0"/>
                <a:hlinkClick r:id="rId5"/>
              </a:rPr>
              <a:t>Aetheros</a:t>
            </a:r>
            <a:r>
              <a:rPr lang="en-US" sz="2400" dirty="0">
                <a:solidFill>
                  <a:schemeClr val="accent1"/>
                </a:solidFill>
                <a:latin typeface="Myriad Pro" panose="020B0503030403020204" charset="0"/>
                <a:hlinkClick r:id="rId5"/>
              </a:rPr>
              <a:t>’ Ray Bell </a:t>
            </a:r>
            <a:r>
              <a:rPr lang="en-US" sz="2400" dirty="0">
                <a:solidFill>
                  <a:schemeClr val="accent1"/>
                </a:solidFill>
                <a:latin typeface="Myriad Pro" panose="020B0503030403020204" charset="0"/>
              </a:rPr>
              <a:t>on their oneM2M based solution</a:t>
            </a:r>
            <a:endParaRPr lang="en-US" sz="2400" dirty="0">
              <a:solidFill>
                <a:schemeClr val="accent1"/>
              </a:solidFill>
              <a:highlight>
                <a:srgbClr val="FFFF00"/>
              </a:highlight>
              <a:latin typeface="Myriad Pro" panose="020B0503030403020204" charset="0"/>
            </a:endParaRPr>
          </a:p>
        </p:txBody>
      </p:sp>
    </p:spTree>
    <p:extLst>
      <p:ext uri="{BB962C8B-B14F-4D97-AF65-F5344CB8AC3E}">
        <p14:creationId xmlns:p14="http://schemas.microsoft.com/office/powerpoint/2010/main" val="101784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6cf853315_0_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pic>
        <p:nvPicPr>
          <p:cNvPr id="154" name="Google Shape;154;g226cf853315_0_6" descr="A screenshot of a website&#10;&#10;Description automatically generated with low confidence"/>
          <p:cNvPicPr preferRelativeResize="0"/>
          <p:nvPr/>
        </p:nvPicPr>
        <p:blipFill rotWithShape="1">
          <a:blip r:embed="rId3">
            <a:alphaModFix/>
          </a:blip>
          <a:srcRect/>
          <a:stretch/>
        </p:blipFill>
        <p:spPr>
          <a:xfrm>
            <a:off x="5363110" y="1304818"/>
            <a:ext cx="5356390" cy="5051532"/>
          </a:xfrm>
          <a:prstGeom prst="rect">
            <a:avLst/>
          </a:prstGeom>
          <a:noFill/>
          <a:ln>
            <a:noFill/>
          </a:ln>
        </p:spPr>
      </p:pic>
      <p:sp>
        <p:nvSpPr>
          <p:cNvPr id="156" name="Google Shape;156;g226cf853315_0_6"/>
          <p:cNvSpPr txBox="1"/>
          <p:nvPr/>
        </p:nvSpPr>
        <p:spPr>
          <a:xfrm>
            <a:off x="287525" y="279983"/>
            <a:ext cx="10280100" cy="738633"/>
          </a:xfrm>
          <a:prstGeom prst="rect">
            <a:avLst/>
          </a:prstGeom>
          <a:noFill/>
          <a:ln>
            <a:noFill/>
          </a:ln>
        </p:spPr>
        <p:txBody>
          <a:bodyPr spcFirstLastPara="1" wrap="square" lIns="91425" tIns="91425" rIns="91425" bIns="91425" anchor="t" anchorCtr="0">
            <a:spAutoFit/>
          </a:bodyPr>
          <a:lstStyle/>
          <a:p>
            <a:pPr marL="0" lvl="0" indent="0" rtl="0">
              <a:lnSpc>
                <a:spcPct val="90000"/>
              </a:lnSpc>
              <a:spcBef>
                <a:spcPts val="0"/>
              </a:spcBef>
              <a:spcAft>
                <a:spcPts val="0"/>
              </a:spcAft>
              <a:buClr>
                <a:schemeClr val="accent1"/>
              </a:buClr>
              <a:buSzPts val="2400"/>
              <a:buFont typeface="Arial"/>
              <a:buNone/>
            </a:pPr>
            <a:r>
              <a:rPr lang="en-US" sz="4000" b="1" dirty="0">
                <a:solidFill>
                  <a:srgbClr val="C63133"/>
                </a:solidFill>
                <a:latin typeface="Myriad Pro" panose="020B0503030403020204" charset="0"/>
                <a:ea typeface="Open Sans"/>
                <a:cs typeface="Open Sans"/>
                <a:sym typeface="Open Sans"/>
              </a:rPr>
              <a:t>New Webpage Listing all oneM2M Resources</a:t>
            </a:r>
            <a:endParaRPr sz="4000" b="1" dirty="0">
              <a:solidFill>
                <a:srgbClr val="C63133"/>
              </a:solidFill>
              <a:latin typeface="Myriad Pro" panose="020B0503030403020204" charset="0"/>
              <a:ea typeface="Open Sans"/>
              <a:cs typeface="Open Sans"/>
              <a:sym typeface="Open Sans"/>
            </a:endParaRPr>
          </a:p>
        </p:txBody>
      </p:sp>
      <p:sp>
        <p:nvSpPr>
          <p:cNvPr id="2" name="TextBox 1">
            <a:extLst>
              <a:ext uri="{FF2B5EF4-FFF2-40B4-BE49-F238E27FC236}">
                <a16:creationId xmlns:a16="http://schemas.microsoft.com/office/drawing/2014/main" id="{58394BA1-D273-F819-F4C6-8E4579B7C6CB}"/>
              </a:ext>
            </a:extLst>
          </p:cNvPr>
          <p:cNvSpPr txBox="1"/>
          <p:nvPr/>
        </p:nvSpPr>
        <p:spPr>
          <a:xfrm>
            <a:off x="287525" y="1728482"/>
            <a:ext cx="4650235" cy="1231106"/>
          </a:xfrm>
          <a:prstGeom prst="rect">
            <a:avLst/>
          </a:prstGeom>
          <a:noFill/>
        </p:spPr>
        <p:txBody>
          <a:bodyPr wrap="square" rtlCol="0">
            <a:spAutoFit/>
          </a:bodyPr>
          <a:lstStyle/>
          <a:p>
            <a:pPr algn="ctr"/>
            <a:r>
              <a:rPr lang="en-IN" sz="2400" dirty="0">
                <a:solidFill>
                  <a:schemeClr val="tx1"/>
                </a:solidFill>
                <a:latin typeface="Myriad Pro" panose="020B0503030403020204" charset="0"/>
              </a:rPr>
              <a:t>Link to the “List of Resources”</a:t>
            </a:r>
          </a:p>
          <a:p>
            <a:pPr algn="ctr"/>
            <a:endParaRPr lang="en-IN" dirty="0">
              <a:latin typeface="Myriad Pro" panose="020B0503030403020204" charset="0"/>
            </a:endParaRPr>
          </a:p>
          <a:p>
            <a:r>
              <a:rPr lang="en-IN" sz="1800" dirty="0">
                <a:latin typeface="Myriad Pro" panose="020B0503030403020204" charset="0"/>
                <a:hlinkClick r:id="rId4"/>
              </a:rPr>
              <a:t>https://www.onem2m.org/home/working-documents</a:t>
            </a:r>
            <a:endParaRPr lang="en-IN" sz="1800" dirty="0">
              <a:latin typeface="Myriad Pro" panose="020B0503030403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48B1-21C0-D053-703A-63CF8A0C7791}"/>
              </a:ext>
            </a:extLst>
          </p:cNvPr>
          <p:cNvSpPr>
            <a:spLocks noGrp="1"/>
          </p:cNvSpPr>
          <p:nvPr>
            <p:ph type="title"/>
          </p:nvPr>
        </p:nvSpPr>
        <p:spPr>
          <a:xfrm>
            <a:off x="324063" y="42258"/>
            <a:ext cx="9496212" cy="1173570"/>
          </a:xfrm>
        </p:spPr>
        <p:txBody>
          <a:bodyPr>
            <a:noAutofit/>
          </a:bodyPr>
          <a:lstStyle/>
          <a:p>
            <a:r>
              <a:rPr lang="en-US" sz="3200" dirty="0"/>
              <a:t>oneM2M Webinars under India EU Cooperation on ICT Related standardization, Policy &amp; Regulation</a:t>
            </a:r>
            <a:endParaRPr lang="en-IN" sz="3200" dirty="0"/>
          </a:p>
        </p:txBody>
      </p:sp>
      <p:pic>
        <p:nvPicPr>
          <p:cNvPr id="4" name="Picture 3">
            <a:extLst>
              <a:ext uri="{FF2B5EF4-FFF2-40B4-BE49-F238E27FC236}">
                <a16:creationId xmlns:a16="http://schemas.microsoft.com/office/drawing/2014/main" id="{6214F8F0-03DD-FDD8-2B56-ED1250B7D76C}"/>
              </a:ext>
            </a:extLst>
          </p:cNvPr>
          <p:cNvPicPr>
            <a:picLocks noChangeAspect="1"/>
          </p:cNvPicPr>
          <p:nvPr/>
        </p:nvPicPr>
        <p:blipFill rotWithShape="1">
          <a:blip r:embed="rId2"/>
          <a:srcRect l="34259" t="39787" r="40062" b="29486"/>
          <a:stretch/>
        </p:blipFill>
        <p:spPr bwMode="auto">
          <a:xfrm>
            <a:off x="543017" y="1398546"/>
            <a:ext cx="3782725" cy="254635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645D16F-5737-9AD2-7E5E-9906824AC318}"/>
              </a:ext>
            </a:extLst>
          </p:cNvPr>
          <p:cNvPicPr>
            <a:picLocks noChangeAspect="1"/>
          </p:cNvPicPr>
          <p:nvPr/>
        </p:nvPicPr>
        <p:blipFill rotWithShape="1">
          <a:blip r:embed="rId3"/>
          <a:srcRect l="61600" t="41362" r="10592" b="10184"/>
          <a:stretch/>
        </p:blipFill>
        <p:spPr bwMode="auto">
          <a:xfrm>
            <a:off x="4259845" y="1194606"/>
            <a:ext cx="3962400" cy="388302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5C03F2D-D6D4-A1C2-A55A-4B07950B029E}"/>
              </a:ext>
            </a:extLst>
          </p:cNvPr>
          <p:cNvPicPr>
            <a:picLocks noChangeAspect="1"/>
          </p:cNvPicPr>
          <p:nvPr/>
        </p:nvPicPr>
        <p:blipFill rotWithShape="1">
          <a:blip r:embed="rId4"/>
          <a:srcRect l="62471" t="24816" r="11256" b="35592"/>
          <a:stretch/>
        </p:blipFill>
        <p:spPr bwMode="auto">
          <a:xfrm>
            <a:off x="8184995" y="3083441"/>
            <a:ext cx="3884797" cy="3292498"/>
          </a:xfrm>
          <a:prstGeom prst="rect">
            <a:avLst/>
          </a:prstGeom>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7A09258-8A7F-E8F1-7615-2B2E134488CE}"/>
              </a:ext>
            </a:extLst>
          </p:cNvPr>
          <p:cNvSpPr>
            <a:spLocks noGrp="1"/>
          </p:cNvSpPr>
          <p:nvPr>
            <p:ph sz="half" idx="1"/>
          </p:nvPr>
        </p:nvSpPr>
        <p:spPr>
          <a:xfrm>
            <a:off x="543017" y="5146711"/>
            <a:ext cx="7171678" cy="1229228"/>
          </a:xfrm>
        </p:spPr>
        <p:txBody>
          <a:bodyPr>
            <a:normAutofit/>
          </a:bodyPr>
          <a:lstStyle/>
          <a:p>
            <a:r>
              <a:rPr lang="en-US" sz="2000" dirty="0"/>
              <a:t>Webinars on oneM2M conducted under aegis of Indo-EU PP proposed to be made available on oneM2M website.</a:t>
            </a:r>
          </a:p>
          <a:p>
            <a:r>
              <a:rPr lang="en-US" sz="2000" dirty="0"/>
              <a:t>Team working on acquiring approvals form project officers</a:t>
            </a:r>
            <a:endParaRPr lang="en-IN" sz="2000" dirty="0"/>
          </a:p>
        </p:txBody>
      </p:sp>
    </p:spTree>
    <p:extLst>
      <p:ext uri="{BB962C8B-B14F-4D97-AF65-F5344CB8AC3E}">
        <p14:creationId xmlns:p14="http://schemas.microsoft.com/office/powerpoint/2010/main" val="4227477689"/>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7005</TotalTime>
  <Words>2052</Words>
  <Application>Microsoft Office PowerPoint</Application>
  <PresentationFormat>Widescreen</PresentationFormat>
  <Paragraphs>255</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Calibri</vt:lpstr>
      <vt:lpstr>Myriad Pro</vt:lpstr>
      <vt:lpstr>Office Theme</vt:lpstr>
      <vt:lpstr>Marcom Update to TP 59</vt:lpstr>
      <vt:lpstr>Outline</vt:lpstr>
      <vt:lpstr>Reactions to the PR issued on oneM2M Security Specs  approval @ ITU</vt:lpstr>
      <vt:lpstr> Campaign proposal by PPR - oneM2M Champions </vt:lpstr>
      <vt:lpstr>ETSI-oneM2M joint white paper on MEC: Promotion Campaign</vt:lpstr>
      <vt:lpstr>White Paper to amplify message of depth of oneM2M? </vt:lpstr>
      <vt:lpstr>Aetheros’ oneM2M based solution</vt:lpstr>
      <vt:lpstr>PowerPoint Presentation</vt:lpstr>
      <vt:lpstr>oneM2M Webinars under India EU Cooperation on ICT Related standardization, Policy &amp; Regulation</vt:lpstr>
      <vt:lpstr>Developer Resources - Updates</vt:lpstr>
      <vt:lpstr>Recent Events/Speak Opps.</vt:lpstr>
      <vt:lpstr>Opportunity: IEEE Globecomm IEEE Global Communications Conference | 4–8 Dec’23 | Kuala Lumpur, Malaysia</vt:lpstr>
      <vt:lpstr>Other Events/ Speaking Opportunities</vt:lpstr>
      <vt:lpstr>CY’23 Focus Activities</vt:lpstr>
      <vt:lpstr>Key Highlights – May’/Jun 23</vt:lpstr>
      <vt:lpstr>Reference Slides</vt:lpstr>
      <vt:lpstr>oneM2M Brochure</vt:lpstr>
      <vt:lpstr>3rd International Hackathon &amp; Global IoT Seminar (TTA)</vt:lpstr>
      <vt:lpstr>Thought Leadership – Articles CY’23</vt:lpstr>
      <vt:lpstr>Engagement – Executive Insights (CY23) </vt:lpstr>
      <vt:lpstr>oneM2M in Press</vt:lpstr>
      <vt:lpstr>oneM2M in News</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135</cp:revision>
  <dcterms:created xsi:type="dcterms:W3CDTF">2017-09-21T15:46:31Z</dcterms:created>
  <dcterms:modified xsi:type="dcterms:W3CDTF">2023-06-26T07:10:57Z</dcterms:modified>
</cp:coreProperties>
</file>