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526" r:id="rId3"/>
    <p:sldId id="554" r:id="rId4"/>
    <p:sldId id="553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C78F2-06B4-41EC-A38A-3A9F6B60DC0F}" type="datetimeFigureOut">
              <a:rPr lang="en-IN" smtClean="0"/>
              <a:t>28-06-2023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6F2E-C161-4DE5-B7D2-7DA888AB2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9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4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6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722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6860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372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3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9ED413-F4CF-B8E5-2478-B84ACAD3E9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372" y="194184"/>
            <a:ext cx="2478783" cy="18563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C446F8F-0643-AA00-47BF-1176BD6397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6860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00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3F3BAF-0AD8-A86A-13BB-C04FB9B34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1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7DA7CA9-0FBF-4DD5-A12B-7FDEFF16A645}" type="datetime1">
              <a:rPr lang="en-US" smtClean="0"/>
              <a:t>6/28/2023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5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1738B92-EBAB-4376-A4D6-46E98DB1FCED}" type="datetime1">
              <a:rPr lang="en-US" smtClean="0"/>
              <a:t>6/28/2023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ED40E329-EB75-4329-8E9B-482394AD3546}" type="datetime1">
              <a:rPr lang="en-US" smtClean="0"/>
              <a:t>6/28/2023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8A7DC580-FE31-437C-AD4D-AF9CCD14B753}" type="datetime1">
              <a:rPr lang="en-US" smtClean="0"/>
              <a:t>6/28/2023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F6D1CA92-5A82-4F40-857B-5D89174F17A2}" type="datetime1">
              <a:rPr lang="en-US" smtClean="0"/>
              <a:t>6/28/2023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6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9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ab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business-support.udemy.com/hc/articles/115006844788-How-to-Approve-and-Publish-a-Course" TargetMode="External"/><Relationship Id="rId4" Type="http://schemas.openxmlformats.org/officeDocument/2006/relationships/hyperlink" Target="https://courses.thinkific.com/clients/new?deal=support-cu-30-day-free-trial-start&amp;email=jaskiratsingh1096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credly.com/product/acclai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www.vyond.com/solutions/training-and-elearning-video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onem2m.org/" TargetMode="External"/><Relationship Id="rId3" Type="http://schemas.openxmlformats.org/officeDocument/2006/relationships/hyperlink" Target="https://twitter.com/oneM2M" TargetMode="External"/><Relationship Id="rId7" Type="http://schemas.openxmlformats.org/officeDocument/2006/relationships/hyperlink" Target="https://www.linkedin.com/company/onem2m/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wiki.onem2m.org/index.php?title=Main_Page" TargetMode="External"/><Relationship Id="rId5" Type="http://schemas.openxmlformats.org/officeDocument/2006/relationships/hyperlink" Target="https://www.youtube.com/c/Onem2mOr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github.com/oneM2M-Tutorials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>
            <a:spLocks noGrp="1"/>
          </p:cNvSpPr>
          <p:nvPr>
            <p:ph type="ctrTitle"/>
          </p:nvPr>
        </p:nvSpPr>
        <p:spPr>
          <a:xfrm>
            <a:off x="447908" y="1598613"/>
            <a:ext cx="1129618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6000"/>
              <a:buFont typeface="Open Sans"/>
              <a:buNone/>
            </a:pPr>
            <a:r>
              <a:rPr lang="en-US" dirty="0"/>
              <a:t>Micro-Certifications</a:t>
            </a:r>
            <a:br>
              <a:rPr lang="en-US" dirty="0"/>
            </a:br>
            <a:r>
              <a:rPr lang="en-US" dirty="0"/>
              <a:t>Findings</a:t>
            </a:r>
            <a:endParaRPr dirty="0"/>
          </a:p>
        </p:txBody>
      </p:sp>
      <p:sp>
        <p:nvSpPr>
          <p:cNvPr id="74" name="Google Shape;74;p1"/>
          <p:cNvSpPr txBox="1">
            <a:spLocks noGrp="1"/>
          </p:cNvSpPr>
          <p:nvPr>
            <p:ph type="subTitle" idx="1"/>
          </p:nvPr>
        </p:nvSpPr>
        <p:spPr>
          <a:xfrm>
            <a:off x="1532952" y="465391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Jaskirat Singh, TSDSI Marcom Team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28 June 2023</a:t>
            </a:r>
            <a:endParaRPr dirty="0"/>
          </a:p>
        </p:txBody>
      </p:sp>
      <p:sp>
        <p:nvSpPr>
          <p:cNvPr id="75" name="Google Shape;75;p1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© 2023 oneM2M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Micro-Certifications Mechanism  (Findings)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76F2-BC92-6868-5396-49D1AE2B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783171"/>
            <a:ext cx="5218379" cy="4112804"/>
          </a:xfrm>
        </p:spPr>
        <p:txBody>
          <a:bodyPr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 panose="020B050303040302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5600" b="1" dirty="0">
                <a:latin typeface="Myriad Pro" panose="020B0503030403020204"/>
              </a:rPr>
              <a:t>Micro-Certifications: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Smaller set of courses/modules</a:t>
            </a:r>
            <a:r>
              <a:rPr lang="en-US" sz="4900" b="1" dirty="0">
                <a:solidFill>
                  <a:schemeClr val="tx1">
                    <a:lumMod val="50000"/>
                  </a:schemeClr>
                </a:solidFill>
                <a:latin typeface="Myriad Pro" panose="020B0503030403020204"/>
              </a:rPr>
              <a:t> </a:t>
            </a:r>
            <a:r>
              <a:rPr lang="en-US" sz="4900" dirty="0">
                <a:latin typeface="Myriad Pro" panose="020B0503030403020204"/>
              </a:rPr>
              <a:t>designed to provide learners with knowledge, skills, and competencies in the area of study. 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More flexible, focused, more targeted learning.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>
                <a:latin typeface="Myriad Pro" panose="020B0503030403020204"/>
              </a:rPr>
              <a:t>Helps to fill the gaps and provide upskilling in short duration.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>
                <a:latin typeface="Myriad Pro" panose="020B0503030403020204"/>
              </a:rPr>
              <a:t>Provide Industry relevant professional growth.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More the no. of learners &amp; certificates issued, more will be the visibility of the organization.</a:t>
            </a:r>
            <a:endParaRPr lang="en-US" sz="2200" b="1" kern="0" dirty="0">
              <a:solidFill>
                <a:schemeClr val="tx1">
                  <a:lumMod val="50000"/>
                </a:schemeClr>
              </a:solidFill>
              <a:highlight>
                <a:srgbClr val="C0C0C0"/>
              </a:highlight>
              <a:uFill>
                <a:solidFill>
                  <a:srgbClr val="000000"/>
                </a:solidFill>
              </a:uFill>
              <a:latin typeface="Myriad Pro" panose="020B0503030403020204"/>
              <a:ea typeface="Arial Unicode MS"/>
              <a:cs typeface="Arial Unicode MS"/>
            </a:endParaRPr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8CD4A3-0F36-BF19-D056-77995F9852A3}"/>
              </a:ext>
            </a:extLst>
          </p:cNvPr>
          <p:cNvCxnSpPr>
            <a:cxnSpLocks/>
          </p:cNvCxnSpPr>
          <p:nvPr/>
        </p:nvCxnSpPr>
        <p:spPr>
          <a:xfrm>
            <a:off x="5676900" y="1287871"/>
            <a:ext cx="0" cy="5041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14E2E7-58DA-5A1A-0220-D9E42501FC49}"/>
              </a:ext>
            </a:extLst>
          </p:cNvPr>
          <p:cNvSpPr txBox="1">
            <a:spLocks/>
          </p:cNvSpPr>
          <p:nvPr/>
        </p:nvSpPr>
        <p:spPr>
          <a:xfrm>
            <a:off x="5800726" y="1783171"/>
            <a:ext cx="5218379" cy="411280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C00000"/>
              </a:solidFill>
              <a:latin typeface="Myriad Pro" panose="020B0503030403020204"/>
            </a:endParaRPr>
          </a:p>
          <a:p>
            <a:pPr marL="0" indent="0">
              <a:lnSpc>
                <a:spcPct val="120000"/>
              </a:lnSpc>
              <a:buClrTx/>
              <a:buFont typeface="Arial" panose="020B0604020202020204" pitchFamily="34" charset="0"/>
              <a:buNone/>
              <a:defRPr/>
            </a:pPr>
            <a:r>
              <a:rPr lang="en-US" sz="7200" b="1" dirty="0">
                <a:latin typeface="Myriad Pro" panose="020B0503030403020204"/>
              </a:rPr>
              <a:t>Examples:</a:t>
            </a:r>
          </a:p>
          <a:p>
            <a:pPr>
              <a:lnSpc>
                <a:spcPct val="120000"/>
              </a:lnSpc>
              <a:defRPr/>
            </a:pPr>
            <a:r>
              <a:rPr lang="en-IN" sz="64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Microsoft, IBM, Google</a:t>
            </a:r>
            <a:r>
              <a:rPr lang="en-IN" sz="6400" dirty="0">
                <a:latin typeface="Myriad Pro" panose="020B0503030403020204"/>
              </a:rPr>
              <a:t> etc.</a:t>
            </a:r>
            <a:r>
              <a:rPr lang="en-US" sz="6400" dirty="0">
                <a:latin typeface="Myriad Pro" panose="020B0503030403020204"/>
              </a:rPr>
              <a:t> </a:t>
            </a:r>
            <a:r>
              <a:rPr lang="en-IN" sz="6400" dirty="0">
                <a:latin typeface="Myriad Pro" panose="020B0503030403020204"/>
              </a:rPr>
              <a:t>offer some free online courses and learners get certificate of completion/digital credentials. </a:t>
            </a:r>
            <a:endParaRPr lang="en-US" sz="6400" dirty="0">
              <a:latin typeface="Myriad Pro" panose="020B0503030403020204"/>
            </a:endParaRPr>
          </a:p>
          <a:p>
            <a:pPr>
              <a:lnSpc>
                <a:spcPct val="120000"/>
              </a:lnSpc>
              <a:defRPr/>
            </a:pPr>
            <a:r>
              <a:rPr lang="en-US" sz="64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The ITU Academy</a:t>
            </a:r>
            <a:r>
              <a:rPr lang="en-US" sz="6400" b="1" dirty="0">
                <a:solidFill>
                  <a:schemeClr val="tx1">
                    <a:lumMod val="50000"/>
                  </a:schemeClr>
                </a:solidFill>
                <a:latin typeface="Myriad Pro" panose="020B0503030403020204"/>
              </a:rPr>
              <a:t> </a:t>
            </a:r>
            <a:r>
              <a:rPr lang="en-US" sz="6400" dirty="0">
                <a:latin typeface="Myriad Pro" panose="020B0503030403020204"/>
              </a:rPr>
              <a:t>(for ITU’s capacity development activities) offers a wide range of  training courses like ITU A.1 with different delivery  modes (online self-paced, online instructor-led, face-to-face, and blended)</a:t>
            </a:r>
          </a:p>
          <a:p>
            <a:pPr>
              <a:lnSpc>
                <a:spcPct val="120000"/>
              </a:lnSpc>
              <a:defRPr/>
            </a:pPr>
            <a:r>
              <a:rPr lang="en-US" sz="64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latin typeface="Myriad Pro" panose="020B0503030403020204"/>
              </a:rPr>
              <a:t>IIIT-H has been running a oneM2M MOOC course </a:t>
            </a:r>
            <a:r>
              <a:rPr lang="en-US" sz="6400" dirty="0">
                <a:latin typeface="Myriad Pro" panose="020B0503030403020204"/>
              </a:rPr>
              <a:t>prepared under the India-EU PP.</a:t>
            </a:r>
          </a:p>
          <a:p>
            <a:pPr>
              <a:lnSpc>
                <a:spcPct val="120000"/>
              </a:lnSpc>
              <a:buClrTx/>
              <a:defRPr/>
            </a:pPr>
            <a:endParaRPr lang="en-IN" sz="5600" dirty="0">
              <a:latin typeface="Myriad Pro" panose="020B0503030403020204"/>
            </a:endParaRPr>
          </a:p>
          <a:p>
            <a:pPr marL="0" indent="0">
              <a:buClrTx/>
              <a:buFont typeface="Arial" panose="020B0604020202020204" pitchFamily="34" charset="0"/>
              <a:buNone/>
              <a:defRPr/>
            </a:pPr>
            <a:br>
              <a:rPr lang="en-US" sz="4800" dirty="0">
                <a:latin typeface="Myriad Pro" panose="020B0503030403020204"/>
              </a:rPr>
            </a:br>
            <a:r>
              <a:rPr lang="en-US" sz="1400" dirty="0">
                <a:solidFill>
                  <a:schemeClr val="tx2"/>
                </a:solidFill>
                <a:latin typeface="Myriad Pro" panose="020B0503030403020204"/>
              </a:rPr>
              <a:t>                                                                                                                                                                                         </a:t>
            </a:r>
            <a:br>
              <a:rPr lang="en-US" sz="1400" dirty="0">
                <a:solidFill>
                  <a:schemeClr val="tx2"/>
                </a:solidFill>
                <a:latin typeface="Myriad Pro" panose="020B0503030403020204"/>
              </a:rPr>
            </a:br>
            <a:endParaRPr lang="en-US" sz="2400" kern="0" dirty="0">
              <a:uFill>
                <a:solidFill>
                  <a:srgbClr val="000000"/>
                </a:solidFill>
              </a:uFill>
              <a:latin typeface="Myriad Pro" panose="020B0503030403020204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4247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/>
          </a:bodyPr>
          <a:lstStyle/>
          <a:p>
            <a:r>
              <a:rPr lang="en-US" dirty="0"/>
              <a:t>Platforms to start online course</a:t>
            </a:r>
            <a:endParaRPr lang="en-IN" dirty="0"/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AF210F-FD93-FBD5-D79F-E5D826FC1543}"/>
              </a:ext>
            </a:extLst>
          </p:cNvPr>
          <p:cNvSpPr txBox="1">
            <a:spLocks/>
          </p:cNvSpPr>
          <p:nvPr/>
        </p:nvSpPr>
        <p:spPr>
          <a:xfrm>
            <a:off x="143301" y="1533525"/>
            <a:ext cx="4762500" cy="4933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US" sz="2900" b="1" u="sng" dirty="0">
                <a:solidFill>
                  <a:srgbClr val="C00000"/>
                </a:solidFill>
              </a:rPr>
              <a:t> Self Hosting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endParaRPr lang="en-US" sz="2900" b="1" u="sng" dirty="0">
              <a:solidFill>
                <a:srgbClr val="C00000"/>
              </a:solidFill>
              <a:highlight>
                <a:srgbClr val="C0C0C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IN" sz="2900" b="1" dirty="0">
                <a:solidFill>
                  <a:schemeClr val="tx1">
                    <a:lumMod val="50000"/>
                  </a:schemeClr>
                </a:solidFill>
                <a:highlight>
                  <a:srgbClr val="C0C0C0"/>
                </a:highlight>
                <a:ea typeface="Calibri" panose="020F0502020204030204" pitchFamily="34" charset="0"/>
              </a:rPr>
              <a:t>Need to set up everything -to build webpage,</a:t>
            </a:r>
            <a:endParaRPr lang="en-IN" sz="2900" dirty="0"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IN" sz="2900" dirty="0">
                <a:ea typeface="Calibri" panose="020F0502020204030204" pitchFamily="34" charset="0"/>
              </a:rPr>
              <a:t>domain name, LMS, place to host the course, email automation etc.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endParaRPr lang="en-IN" sz="2900" dirty="0"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IN" sz="2900" dirty="0">
                <a:ea typeface="Calibri" panose="020F0502020204030204" pitchFamily="34" charset="0"/>
              </a:rPr>
              <a:t> There are many </a:t>
            </a:r>
            <a:r>
              <a:rPr lang="en-IN" sz="2900" dirty="0" err="1">
                <a:ea typeface="Calibri" panose="020F0502020204030204" pitchFamily="34" charset="0"/>
              </a:rPr>
              <a:t>Softwares</a:t>
            </a:r>
            <a:r>
              <a:rPr lang="en-IN" sz="2900" dirty="0">
                <a:ea typeface="Calibri" panose="020F0502020204030204" pitchFamily="34" charset="0"/>
              </a:rPr>
              <a:t>/Tools available for that e.g.</a:t>
            </a:r>
            <a:endParaRPr lang="en-US" sz="29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endParaRPr lang="en-US" sz="2900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sz="2900" b="1" dirty="0">
                <a:solidFill>
                  <a:srgbClr val="000000"/>
                </a:solidFill>
              </a:rPr>
              <a:t>a) </a:t>
            </a:r>
            <a:r>
              <a:rPr lang="en-US" sz="2900" b="1" dirty="0">
                <a:solidFill>
                  <a:srgbClr val="000000"/>
                </a:solidFill>
                <a:highlight>
                  <a:srgbClr val="C0C0C0"/>
                </a:highlight>
              </a:rPr>
              <a:t>Teachable:</a:t>
            </a:r>
            <a:endParaRPr lang="en-US" sz="2900" b="1" dirty="0">
              <a:solidFill>
                <a:prstClr val="black"/>
              </a:solidFill>
              <a:highlight>
                <a:srgbClr val="C0C0C0"/>
              </a:highlight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900" u="sng" dirty="0">
                <a:solidFill>
                  <a:srgbClr val="0563C1"/>
                </a:solidFill>
                <a:hlinkClick r:id="rId3"/>
              </a:rPr>
              <a:t>Teachable</a:t>
            </a:r>
            <a:r>
              <a:rPr lang="en-US" sz="2900" dirty="0">
                <a:solidFill>
                  <a:srgbClr val="000000"/>
                </a:solidFill>
              </a:rPr>
              <a:t> - upload text, presentations, videos,  audios etc.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sz="2900" b="1" dirty="0">
                <a:solidFill>
                  <a:srgbClr val="000000"/>
                </a:solidFill>
              </a:rPr>
              <a:t>b) Thinkific </a:t>
            </a:r>
            <a:endParaRPr lang="en-US" sz="2900" dirty="0">
              <a:solidFill>
                <a:prstClr val="black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900" dirty="0">
                <a:solidFill>
                  <a:srgbClr val="000000"/>
                </a:solidFill>
              </a:rPr>
              <a:t>Free  Trial Plan:  </a:t>
            </a:r>
            <a:r>
              <a:rPr lang="en-US" sz="2900" u="sng" dirty="0">
                <a:solidFill>
                  <a:srgbClr val="0563C1"/>
                </a:solidFill>
                <a:hlinkClick r:id="rId4"/>
              </a:rPr>
              <a:t>free 30-day trial of our Start Plan</a:t>
            </a:r>
            <a:r>
              <a:rPr lang="en-US" sz="2900" dirty="0">
                <a:solidFill>
                  <a:srgbClr val="000000"/>
                </a:solidFill>
              </a:rPr>
              <a:t>. </a:t>
            </a:r>
          </a:p>
          <a:p>
            <a:pPr marL="457200" lvl="1" indent="0"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2900" b="1" dirty="0">
                <a:solidFill>
                  <a:srgbClr val="000000"/>
                </a:solidFill>
              </a:rPr>
              <a:t>     Some Features:</a:t>
            </a:r>
            <a:endParaRPr lang="en-US" sz="2900" dirty="0">
              <a:solidFill>
                <a:prstClr val="black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900" dirty="0">
                <a:solidFill>
                  <a:srgbClr val="000000"/>
                </a:solidFill>
              </a:rPr>
              <a:t>Drag and drop course builder/Full video &amp; content hosting</a:t>
            </a: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900" dirty="0">
                <a:solidFill>
                  <a:srgbClr val="000000"/>
                </a:solidFill>
              </a:rPr>
              <a:t>Digital Certificates are automatically issued after completion of the course.</a:t>
            </a:r>
          </a:p>
          <a:p>
            <a:pPr fontAlgn="base">
              <a:spcBef>
                <a:spcPts val="0"/>
              </a:spcBef>
              <a:spcAft>
                <a:spcPts val="800"/>
              </a:spcAft>
              <a:buClrTx/>
              <a:defRPr/>
            </a:pPr>
            <a:endParaRPr lang="en-US" sz="2400" kern="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D2729-2C5C-710B-5951-51B485C02CF8}"/>
              </a:ext>
            </a:extLst>
          </p:cNvPr>
          <p:cNvSpPr txBox="1"/>
          <p:nvPr/>
        </p:nvSpPr>
        <p:spPr>
          <a:xfrm>
            <a:off x="5618096" y="1836265"/>
            <a:ext cx="6097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0D9E37-0877-5D7D-ACC9-3DB77F213712}"/>
              </a:ext>
            </a:extLst>
          </p:cNvPr>
          <p:cNvSpPr txBox="1"/>
          <p:nvPr/>
        </p:nvSpPr>
        <p:spPr>
          <a:xfrm>
            <a:off x="5637146" y="1505317"/>
            <a:ext cx="6097656" cy="361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</a:rPr>
              <a:t>Market Place platforms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45054"/>
              </a:solidFill>
              <a:effectLst/>
              <a:uLnTx/>
              <a:uFillTx/>
              <a:latin typeface="Myriad Pro" panose="020B0503030403020204" pitchFamily="34" charset="0"/>
            </a:endParaRPr>
          </a:p>
          <a:p>
            <a:pPr fontAlgn="base">
              <a:spcAft>
                <a:spcPts val="80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</a:rPr>
              <a:t>LinkedIn Learning, Udemy, Coursera</a:t>
            </a:r>
            <a:r>
              <a:rPr lang="en-US" sz="1600" dirty="0">
                <a:solidFill>
                  <a:srgbClr val="000000"/>
                </a:solidFill>
                <a:latin typeface="Myriad Pro" panose="020B0503030403020204" pitchFamily="34" charset="0"/>
              </a:rPr>
              <a:t> etc.-Courses are  uploaded on their platform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IN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e.g.- </a:t>
            </a:r>
            <a:r>
              <a:rPr kumimoji="0" lang="en-IN" sz="1600" b="1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LinkedIn Learning</a:t>
            </a:r>
            <a:r>
              <a:rPr kumimoji="0" lang="en-IN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, Udemy etc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Uploaded course materials can include a brochure about the course, PowerPoint presentations, course handouts (PDFs), videos or graphics etc.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600" dirty="0">
                <a:solidFill>
                  <a:prstClr val="black"/>
                </a:solidFill>
                <a:latin typeface="Myriad Pro" panose="020B0503030403020204" pitchFamily="34" charset="0"/>
                <a:ea typeface="Noto Sans Symbols"/>
                <a:cs typeface="Noto Sans Symbols"/>
              </a:rPr>
              <a:t>H</a:t>
            </a:r>
            <a:r>
              <a:rPr kumimoji="0" lang="en-IN" sz="160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osting</a:t>
            </a:r>
            <a:r>
              <a:rPr kumimoji="0" lang="en-IN" sz="1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Course on Udemy Platform</a:t>
            </a:r>
            <a:r>
              <a:rPr lang="en-IN" sz="1600" dirty="0">
                <a:solidFill>
                  <a:prstClr val="black"/>
                </a:solidFill>
                <a:latin typeface="Myriad Pro" panose="020B0503030403020204" pitchFamily="34" charset="0"/>
                <a:ea typeface="Noto Sans Symbols"/>
                <a:cs typeface="Noto Sans Symbols"/>
              </a:rPr>
              <a:t>-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Anyone can create a custom course for their Udemy Business account , however, will need to submit the custom course for review and an admin will need to </a:t>
            </a:r>
            <a:r>
              <a:rPr kumimoji="0" lang="en-IN" sz="16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  <a:hlinkClick r:id="rId5"/>
              </a:rPr>
              <a:t>approve it before it’s published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. 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E59157-0D2E-3950-4261-343803946971}"/>
              </a:ext>
            </a:extLst>
          </p:cNvPr>
          <p:cNvCxnSpPr>
            <a:cxnSpLocks/>
          </p:cNvCxnSpPr>
          <p:nvPr/>
        </p:nvCxnSpPr>
        <p:spPr>
          <a:xfrm>
            <a:off x="5356876" y="1623517"/>
            <a:ext cx="0" cy="4296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/>
          </a:bodyPr>
          <a:lstStyle/>
          <a:p>
            <a:r>
              <a:rPr lang="en-US" dirty="0"/>
              <a:t>Key Considerations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76F2-BC92-6868-5396-49D1AE2B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5" y="4105275"/>
            <a:ext cx="5200650" cy="225724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Issuing Digital Badges 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 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A digital badge </a:t>
            </a:r>
            <a:r>
              <a:rPr lang="en-IN" sz="1400" dirty="0">
                <a:solidFill>
                  <a:srgbClr val="000000"/>
                </a:solidFill>
                <a:ea typeface="Noto Sans Symbols"/>
                <a:cs typeface="Noto Sans Symbols"/>
              </a:rPr>
              <a:t>has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all the information to verify the credential - name of the issuing organization, date, holder’s name and proof of acquisition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. There are many platforms to issue digital badges </a:t>
            </a:r>
            <a:r>
              <a:rPr lang="en-IN" sz="1400" dirty="0">
                <a:solidFill>
                  <a:srgbClr val="000000"/>
                </a:solidFill>
                <a:highlight>
                  <a:srgbClr val="C0C0C0"/>
                </a:highlight>
                <a:ea typeface="Noto Sans Symbols"/>
                <a:cs typeface="Noto Sans Symbols"/>
              </a:rPr>
              <a:t>e.g. 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Credly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  <a:hlinkClick r:id="rId3"/>
              </a:rPr>
              <a:t>https://info.credly.com/product/acclaim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E687C-85D6-2EC4-83C4-98D71C8E997C}"/>
              </a:ext>
            </a:extLst>
          </p:cNvPr>
          <p:cNvSpPr txBox="1"/>
          <p:nvPr/>
        </p:nvSpPr>
        <p:spPr>
          <a:xfrm>
            <a:off x="209551" y="1455356"/>
            <a:ext cx="4991100" cy="259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sz="1600" b="1" u="sng" dirty="0">
                <a:solidFill>
                  <a:srgbClr val="C00000"/>
                </a:solidFill>
                <a:latin typeface="Myriad Pro" panose="020B0503030403020204" pitchFamily="34" charset="0"/>
                <a:ea typeface="Calibri" panose="020F0502020204030204" pitchFamily="34" charset="0"/>
              </a:rPr>
              <a:t>Features for online course</a:t>
            </a: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: 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Type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-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 course to be webinar/text-based/ video-based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Assessment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-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 can be through quizzes/Self-assessment questions/Exercises etc.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 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Flexibility- </a:t>
            </a:r>
            <a:r>
              <a:rPr lang="en-IN" sz="14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C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an be provided by offering a variety of delivery methods, such as online, in-person, or self-paced.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Mentoring-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IN" sz="14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I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t gives online learners the opportunity to benefit from more experienced peers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8C676D-20C1-C0C1-0C70-F83EF32DCC98}"/>
              </a:ext>
            </a:extLst>
          </p:cNvPr>
          <p:cNvSpPr txBox="1"/>
          <p:nvPr/>
        </p:nvSpPr>
        <p:spPr>
          <a:xfrm>
            <a:off x="209551" y="4206589"/>
            <a:ext cx="49148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Pathways to get Micro Certification Accredited:</a:t>
            </a:r>
            <a:b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Partnering with University-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course to be set by organization &amp; University to deliver the course and issue certificates.</a:t>
            </a:r>
          </a:p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Partnering with Professional Organisation-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can partner with Professional organisation like Microsoft, IBM, Cisco, Apple, Intel etc. for content creation or issuing certificates.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F79444-7E47-2405-431A-5DD0B9B06D79}"/>
              </a:ext>
            </a:extLst>
          </p:cNvPr>
          <p:cNvSpPr txBox="1"/>
          <p:nvPr/>
        </p:nvSpPr>
        <p:spPr>
          <a:xfrm>
            <a:off x="5200651" y="1583110"/>
            <a:ext cx="64198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Different ways to deliver course material: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By Creating articles, videos,</a:t>
            </a: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and other materials that can be stored online.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Through PowerPoint Slideshows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Recordings of a webinar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can be added to collection of permanent training material. Having a store of permanent training materials makes self-paced learning easier 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By </a:t>
            </a:r>
            <a:r>
              <a:rPr kumimoji="0" lang="en-IN" sz="1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  <a:hlinkClick r:id="rId4"/>
              </a:rPr>
              <a:t>Animated training videos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</p:txBody>
      </p:sp>
      <p:pic>
        <p:nvPicPr>
          <p:cNvPr id="8" name="Picture 7" descr="A picture containing text, screenshot, logo, font&#10;&#10;Description automatically generated">
            <a:extLst>
              <a:ext uri="{FF2B5EF4-FFF2-40B4-BE49-F238E27FC236}">
                <a16:creationId xmlns:a16="http://schemas.microsoft.com/office/drawing/2014/main" id="{567C3BB5-1BE7-BD3F-23B4-02CAF2FD41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3821122"/>
            <a:ext cx="1428748" cy="238124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ACB11C-D3DF-3541-2E80-C6E6B548E3FB}"/>
              </a:ext>
            </a:extLst>
          </p:cNvPr>
          <p:cNvCxnSpPr>
            <a:cxnSpLocks/>
          </p:cNvCxnSpPr>
          <p:nvPr/>
        </p:nvCxnSpPr>
        <p:spPr>
          <a:xfrm>
            <a:off x="5071126" y="1360106"/>
            <a:ext cx="0" cy="4922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16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>
            <a:spLocks noGrp="1"/>
          </p:cNvSpPr>
          <p:nvPr>
            <p:ph type="ctrTitle"/>
          </p:nvPr>
        </p:nvSpPr>
        <p:spPr>
          <a:xfrm>
            <a:off x="825688" y="3137069"/>
            <a:ext cx="10540621" cy="96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5400"/>
              <a:buFont typeface="Open Sans"/>
              <a:buNone/>
            </a:pPr>
            <a:r>
              <a:rPr lang="en-US" sz="5400"/>
              <a:t>Thank You</a:t>
            </a:r>
            <a:endParaRPr/>
          </a:p>
        </p:txBody>
      </p:sp>
      <p:pic>
        <p:nvPicPr>
          <p:cNvPr id="264" name="Google Shape;264;p2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3058" y="4121766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1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44225" y="4121409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1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731451" y="4127028"/>
            <a:ext cx="309013" cy="309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1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562618" y="4121409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1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1011" y="4121766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1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896072" y="4121944"/>
            <a:ext cx="313200" cy="3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1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© 2023 oneM2M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609</Words>
  <Application>Microsoft Office PowerPoint</Application>
  <PresentationFormat>Widescreen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Open Sans</vt:lpstr>
      <vt:lpstr>1_Office Theme</vt:lpstr>
      <vt:lpstr>Micro-Certifications Findings</vt:lpstr>
      <vt:lpstr>Micro-Certifications Mechanism  (Findings)</vt:lpstr>
      <vt:lpstr>Platforms to start online course</vt:lpstr>
      <vt:lpstr>Key Considerations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TSDSI India</dc:creator>
  <cp:lastModifiedBy>Akash Malik</cp:lastModifiedBy>
  <cp:revision>24</cp:revision>
  <dcterms:created xsi:type="dcterms:W3CDTF">2023-06-06T11:32:38Z</dcterms:created>
  <dcterms:modified xsi:type="dcterms:W3CDTF">2023-06-28T11:34:13Z</dcterms:modified>
</cp:coreProperties>
</file>