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95" r:id="rId4"/>
    <p:sldId id="266" r:id="rId5"/>
    <p:sldId id="278" r:id="rId6"/>
    <p:sldId id="269" r:id="rId7"/>
    <p:sldId id="274" r:id="rId8"/>
    <p:sldId id="279" r:id="rId9"/>
    <p:sldId id="281" r:id="rId10"/>
    <p:sldId id="280" r:id="rId11"/>
    <p:sldId id="283" r:id="rId12"/>
    <p:sldId id="284" r:id="rId13"/>
    <p:sldId id="285" r:id="rId14"/>
    <p:sldId id="286" r:id="rId15"/>
    <p:sldId id="287" r:id="rId16"/>
    <p:sldId id="293" r:id="rId17"/>
    <p:sldId id="294" r:id="rId18"/>
    <p:sldId id="288" r:id="rId19"/>
    <p:sldId id="289" r:id="rId20"/>
    <p:sldId id="292" r:id="rId21"/>
    <p:sldId id="265" r:id="rId22"/>
  </p:sldIdLst>
  <p:sldSz cx="12192000" cy="6858000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6E34BC-256D-8694-703C-927BF0F6AF83}" name="jssong" initials="JS" userId="jssong" providerId="None"/>
  <p188:author id="{D70ADADA-7D94-C8D6-924D-B27085A64699}" name="이지은" initials="이" userId="S::love9ly@sju.ac.kr::972c13bc-25d5-4643-b91a-b96f7df827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 autoAdjust="0"/>
    <p:restoredTop sz="91831"/>
  </p:normalViewPr>
  <p:slideViewPr>
    <p:cSldViewPr snapToGrid="0">
      <p:cViewPr varScale="1">
        <p:scale>
          <a:sx n="113" d="100"/>
          <a:sy n="113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B7CAD-6A77-2449-B17A-EB07555A9567}" type="datetimeFigureOut">
              <a:rPr kumimoji="1" lang="ko-Kore-KR" altLang="en-US" smtClean="0"/>
              <a:t>2023. 8. 16.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AF468-A1A2-AD46-8394-B93D92EA15C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9130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19755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14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64578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15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35813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420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17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973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18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81370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20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8023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603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9547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4477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9716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7192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s-419" alt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2659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s-419" alt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76350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5383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8/16/23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8/16/23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8/16/23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8/16/23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8/16/23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uFillTx/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uFillTx/>
              <a:latin typeface="Myriad Pro Light" panose="020B0603030403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2122" y="1369736"/>
            <a:ext cx="11296184" cy="2387600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ea typeface="SimSun" charset="-122"/>
              </a:rPr>
              <a:t>Lightweight and dynamic MN profile for Edge</a:t>
            </a:r>
            <a:endParaRPr lang="ko-KR" altLang="en-US" dirty="0">
              <a:solidFill>
                <a:srgbClr val="C00000"/>
              </a:solidFill>
              <a:uFillTx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3791" y="5037552"/>
            <a:ext cx="103168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Group Name: TP</a:t>
            </a:r>
          </a:p>
          <a:p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Source: </a:t>
            </a:r>
            <a:r>
              <a:rPr lang="en-US" altLang="zh-CN" sz="2400" dirty="0" err="1">
                <a:solidFill>
                  <a:schemeClr val="bg1"/>
                </a:solidFill>
                <a:ea typeface="SimSun" charset="-122"/>
              </a:rPr>
              <a:t>Jieun</a:t>
            </a:r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 Lee, Jiho Lee, </a:t>
            </a:r>
            <a:r>
              <a:rPr lang="en-US" altLang="zh-CN" sz="2400" dirty="0" err="1">
                <a:solidFill>
                  <a:schemeClr val="bg1"/>
                </a:solidFill>
                <a:ea typeface="SimSun" charset="-122"/>
              </a:rPr>
              <a:t>JaeSeung</a:t>
            </a:r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 Song (Sejong Univ. )</a:t>
            </a:r>
          </a:p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Meeting Date: </a:t>
            </a:r>
            <a:r>
              <a:rPr lang="en-US" altLang="zh-CN" sz="2400" dirty="0">
                <a:solidFill>
                  <a:schemeClr val="bg1"/>
                </a:solidFill>
              </a:rPr>
              <a:t>2023-08-</a:t>
            </a:r>
            <a:r>
              <a:rPr lang="en-US" altLang="ko-KR" sz="2400" dirty="0">
                <a:solidFill>
                  <a:schemeClr val="bg1"/>
                </a:solidFill>
              </a:rPr>
              <a:t>16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480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TP-2023-00</a:t>
            </a:r>
            <a:r>
              <a:rPr lang="en-US" altLang="ko-KR" sz="2000" b="1" dirty="0"/>
              <a:t>80</a:t>
            </a:r>
            <a:r>
              <a:rPr lang="en-US" sz="2000" b="1" dirty="0"/>
              <a:t>-Lightweight_MN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Lightweight MN:</a:t>
            </a: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A9D346C-6391-A0EA-4058-B0ED06FBE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7" b="3649"/>
          <a:stretch/>
        </p:blipFill>
        <p:spPr>
          <a:xfrm>
            <a:off x="1200398" y="1997806"/>
            <a:ext cx="5583626" cy="167178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8FCEF35-3E3E-99BC-AFFB-ABDEC615B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0" b="5126"/>
          <a:stretch/>
        </p:blipFill>
        <p:spPr>
          <a:xfrm>
            <a:off x="1200398" y="4396509"/>
            <a:ext cx="5588599" cy="133003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F462FF5-6F29-A610-F8D4-5814D403A3BB}"/>
              </a:ext>
            </a:extLst>
          </p:cNvPr>
          <p:cNvSpPr/>
          <p:nvPr/>
        </p:nvSpPr>
        <p:spPr>
          <a:xfrm>
            <a:off x="2318657" y="3302092"/>
            <a:ext cx="4465367" cy="3674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사각형 설명선[R] 4">
            <a:extLst>
              <a:ext uri="{FF2B5EF4-FFF2-40B4-BE49-F238E27FC236}">
                <a16:creationId xmlns:a16="http://schemas.microsoft.com/office/drawing/2014/main" id="{FF30FA4A-0F85-69E4-2C3B-2D1C631E740E}"/>
              </a:ext>
            </a:extLst>
          </p:cNvPr>
          <p:cNvSpPr/>
          <p:nvPr/>
        </p:nvSpPr>
        <p:spPr>
          <a:xfrm>
            <a:off x="7913206" y="3156362"/>
            <a:ext cx="3301917" cy="1452961"/>
          </a:xfrm>
          <a:prstGeom prst="wedgeRectCallout">
            <a:avLst>
              <a:gd name="adj1" fmla="val -84603"/>
              <a:gd name="adj2" fmla="val -27758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Feature about </a:t>
            </a:r>
            <a:r>
              <a:rPr lang="en-GB" altLang="ko-Kore-KR" dirty="0"/>
              <a:t>supporting the </a:t>
            </a:r>
            <a:r>
              <a:rPr lang="en-GB" altLang="ko-Kore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nodeLink</a:t>
            </a:r>
            <a:r>
              <a:rPr lang="en-GB" altLang="ko-Kore-KR" dirty="0"/>
              <a:t> attribute of &lt;CSEBase&gt;. Same as previous feature set.</a:t>
            </a:r>
            <a:endParaRPr lang="en-US" altLang="ko-Kore-KR" dirty="0"/>
          </a:p>
        </p:txBody>
      </p:sp>
    </p:spTree>
    <p:extLst>
      <p:ext uri="{BB962C8B-B14F-4D97-AF65-F5344CB8AC3E}">
        <p14:creationId xmlns:p14="http://schemas.microsoft.com/office/powerpoint/2010/main" val="171727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Lightweight MN:</a:t>
            </a: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065B98C-1C41-CE90-1369-88DC59D4E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" t="1772" b="2024"/>
          <a:stretch/>
        </p:blipFill>
        <p:spPr>
          <a:xfrm>
            <a:off x="1517195" y="1521628"/>
            <a:ext cx="4754296" cy="216409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B278736-5049-C135-DC23-5FC00FAFD8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1" r="1" b="4265"/>
          <a:stretch/>
        </p:blipFill>
        <p:spPr>
          <a:xfrm>
            <a:off x="1517195" y="4356816"/>
            <a:ext cx="4768477" cy="150460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568E0B51-FE71-C884-105F-A38AD0A9BD10}"/>
              </a:ext>
            </a:extLst>
          </p:cNvPr>
          <p:cNvSpPr/>
          <p:nvPr/>
        </p:nvSpPr>
        <p:spPr>
          <a:xfrm>
            <a:off x="1447507" y="1493919"/>
            <a:ext cx="4823984" cy="4295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5B355C1-ECE7-FE0A-3F07-229CA44B8B85}"/>
              </a:ext>
            </a:extLst>
          </p:cNvPr>
          <p:cNvSpPr/>
          <p:nvPr/>
        </p:nvSpPr>
        <p:spPr>
          <a:xfrm>
            <a:off x="1447507" y="3288503"/>
            <a:ext cx="4823984" cy="4295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사각형 설명선[R] 1">
            <a:extLst>
              <a:ext uri="{FF2B5EF4-FFF2-40B4-BE49-F238E27FC236}">
                <a16:creationId xmlns:a16="http://schemas.microsoft.com/office/drawing/2014/main" id="{8772BFCC-4685-1D5E-D57D-1B3DFF7D7D8B}"/>
              </a:ext>
            </a:extLst>
          </p:cNvPr>
          <p:cNvSpPr/>
          <p:nvPr/>
        </p:nvSpPr>
        <p:spPr>
          <a:xfrm>
            <a:off x="7442576" y="3137701"/>
            <a:ext cx="3301917" cy="1452961"/>
          </a:xfrm>
          <a:prstGeom prst="wedgeRectCallout">
            <a:avLst>
              <a:gd name="adj1" fmla="val -84603"/>
              <a:gd name="adj2" fmla="val -27758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Feature about </a:t>
            </a:r>
            <a:r>
              <a:rPr lang="en-GB" altLang="ko-Kore-KR" dirty="0"/>
              <a:t>supporting the </a:t>
            </a:r>
            <a:r>
              <a:rPr lang="en-GB" altLang="ko-Kore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nodeLink</a:t>
            </a:r>
            <a:r>
              <a:rPr lang="en-GB" altLang="ko-Kore-KR" dirty="0"/>
              <a:t> attribute of &lt;CSEBase&gt;. Same as previous feature set.</a:t>
            </a:r>
            <a:endParaRPr lang="en-US" altLang="ko-Kore-KR" dirty="0"/>
          </a:p>
        </p:txBody>
      </p:sp>
    </p:spTree>
    <p:extLst>
      <p:ext uri="{BB962C8B-B14F-4D97-AF65-F5344CB8AC3E}">
        <p14:creationId xmlns:p14="http://schemas.microsoft.com/office/powerpoint/2010/main" val="305340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BE29EB3-28FF-C643-3482-783737711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6" b="1644"/>
          <a:stretch/>
        </p:blipFill>
        <p:spPr>
          <a:xfrm>
            <a:off x="773481" y="2029628"/>
            <a:ext cx="6829934" cy="403306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D0E2183-88C7-232F-E036-2E79BEB9394B}"/>
              </a:ext>
            </a:extLst>
          </p:cNvPr>
          <p:cNvSpPr/>
          <p:nvPr/>
        </p:nvSpPr>
        <p:spPr>
          <a:xfrm>
            <a:off x="4188448" y="4703115"/>
            <a:ext cx="2868134" cy="1702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사각형 설명선[R] 4">
            <a:extLst>
              <a:ext uri="{FF2B5EF4-FFF2-40B4-BE49-F238E27FC236}">
                <a16:creationId xmlns:a16="http://schemas.microsoft.com/office/drawing/2014/main" id="{5BC8DD63-CE9B-4F88-CA21-9FF724526007}"/>
              </a:ext>
            </a:extLst>
          </p:cNvPr>
          <p:cNvSpPr/>
          <p:nvPr/>
        </p:nvSpPr>
        <p:spPr>
          <a:xfrm>
            <a:off x="8279469" y="3911120"/>
            <a:ext cx="3301917" cy="1452961"/>
          </a:xfrm>
          <a:prstGeom prst="wedgeRectCallout">
            <a:avLst>
              <a:gd name="adj1" fmla="val -85733"/>
              <a:gd name="adj2" fmla="val 12057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Feature about </a:t>
            </a:r>
            <a:r>
              <a:rPr lang="en-GB" altLang="ko-Kore-KR" dirty="0"/>
              <a:t>supporting the</a:t>
            </a:r>
            <a:r>
              <a:rPr lang="en-US" altLang="ko-Kore-KR" dirty="0"/>
              <a:t> </a:t>
            </a:r>
            <a:r>
              <a:rPr lang="en-US" altLang="ko-Kore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expirationCounter</a:t>
            </a:r>
            <a:r>
              <a:rPr lang="en-GB" altLang="ko-Kore-KR" dirty="0"/>
              <a:t> attribute which is not </a:t>
            </a:r>
            <a:r>
              <a:rPr lang="en-US" altLang="ko-Kore-KR" dirty="0"/>
              <a:t>mandatory</a:t>
            </a:r>
            <a:r>
              <a:rPr lang="en-GB" altLang="ko-Kore-KR" dirty="0"/>
              <a:t>, </a:t>
            </a:r>
            <a:r>
              <a:rPr lang="en-US" altLang="ko-Kore-KR" dirty="0"/>
              <a:t>the Lightweight MN is not required to support it.</a:t>
            </a:r>
          </a:p>
        </p:txBody>
      </p:sp>
    </p:spTree>
    <p:extLst>
      <p:ext uri="{BB962C8B-B14F-4D97-AF65-F5344CB8AC3E}">
        <p14:creationId xmlns:p14="http://schemas.microsoft.com/office/powerpoint/2010/main" val="57250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Lightweight MN:</a:t>
            </a: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E1637D8-FBF1-9DCE-A6E1-C09B384F9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" t="2650" b="2625"/>
          <a:stretch/>
        </p:blipFill>
        <p:spPr>
          <a:xfrm>
            <a:off x="1341704" y="2005395"/>
            <a:ext cx="5117275" cy="159408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F8FE1FD-DE1D-DF9E-7975-A2D86A7F90D0}"/>
              </a:ext>
            </a:extLst>
          </p:cNvPr>
          <p:cNvSpPr/>
          <p:nvPr/>
        </p:nvSpPr>
        <p:spPr>
          <a:xfrm>
            <a:off x="1237341" y="3158839"/>
            <a:ext cx="5258581" cy="4720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B507B30-4AB6-3ABB-8A43-D164F521D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0" t="2915" b="6176"/>
          <a:stretch/>
        </p:blipFill>
        <p:spPr>
          <a:xfrm>
            <a:off x="1341705" y="4405745"/>
            <a:ext cx="5154218" cy="1207505"/>
          </a:xfrm>
          <a:prstGeom prst="rect">
            <a:avLst/>
          </a:prstGeom>
        </p:spPr>
      </p:pic>
      <p:sp>
        <p:nvSpPr>
          <p:cNvPr id="2" name="사각형 설명선[R] 1">
            <a:extLst>
              <a:ext uri="{FF2B5EF4-FFF2-40B4-BE49-F238E27FC236}">
                <a16:creationId xmlns:a16="http://schemas.microsoft.com/office/drawing/2014/main" id="{F02A941B-74DF-E959-F095-4FD5A2B5F6CC}"/>
              </a:ext>
            </a:extLst>
          </p:cNvPr>
          <p:cNvSpPr/>
          <p:nvPr/>
        </p:nvSpPr>
        <p:spPr>
          <a:xfrm>
            <a:off x="7652742" y="3158839"/>
            <a:ext cx="3301917" cy="1452961"/>
          </a:xfrm>
          <a:prstGeom prst="wedgeRectCallout">
            <a:avLst>
              <a:gd name="adj1" fmla="val -85451"/>
              <a:gd name="adj2" fmla="val -35464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Feature about </a:t>
            </a:r>
            <a:r>
              <a:rPr lang="en-GB" altLang="ko-Kore-KR" dirty="0"/>
              <a:t>supporting the</a:t>
            </a:r>
            <a:r>
              <a:rPr lang="en-US" altLang="ko-Kore-KR" dirty="0"/>
              <a:t> </a:t>
            </a:r>
            <a:r>
              <a:rPr lang="en-GB" altLang="ko-Kore-K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contentInfo</a:t>
            </a:r>
            <a:r>
              <a:rPr lang="en-GB" altLang="ko-Kore-KR" dirty="0"/>
              <a:t> attribute of &lt;</a:t>
            </a:r>
            <a:r>
              <a:rPr lang="en-US" altLang="ko-Kore-KR" dirty="0"/>
              <a:t>contentInstance</a:t>
            </a:r>
            <a:r>
              <a:rPr lang="en-GB" altLang="ko-Kore-KR" dirty="0"/>
              <a:t>&gt; which is not </a:t>
            </a:r>
            <a:r>
              <a:rPr lang="en-US" altLang="ko-Kore-KR" dirty="0"/>
              <a:t>mandatory</a:t>
            </a:r>
            <a:r>
              <a:rPr lang="en-GB" altLang="ko-Kore-KR" dirty="0"/>
              <a:t>, </a:t>
            </a:r>
            <a:r>
              <a:rPr lang="en-US" altLang="ko-Kore-KR" dirty="0"/>
              <a:t>the Lightweight MN is not required to support it.</a:t>
            </a:r>
          </a:p>
        </p:txBody>
      </p:sp>
    </p:spTree>
    <p:extLst>
      <p:ext uri="{BB962C8B-B14F-4D97-AF65-F5344CB8AC3E}">
        <p14:creationId xmlns:p14="http://schemas.microsoft.com/office/powerpoint/2010/main" val="373495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F2EBF-F8DF-CD35-C591-41F3D6A8CD4A}"/>
              </a:ext>
            </a:extLst>
          </p:cNvPr>
          <p:cNvSpPr txBox="1"/>
          <p:nvPr/>
        </p:nvSpPr>
        <p:spPr>
          <a:xfrm>
            <a:off x="8866909" y="2939553"/>
            <a:ext cx="299039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NOTE: Not in TTCN.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Lightweight MN also doesn’t need to support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0639C75-3812-3796-F38A-8A3BC19FE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" b="1735"/>
          <a:stretch/>
        </p:blipFill>
        <p:spPr>
          <a:xfrm>
            <a:off x="645518" y="1933881"/>
            <a:ext cx="7960534" cy="399586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2A5A882-E510-922D-4281-5BCC26FA5C39}"/>
              </a:ext>
            </a:extLst>
          </p:cNvPr>
          <p:cNvSpPr/>
          <p:nvPr/>
        </p:nvSpPr>
        <p:spPr>
          <a:xfrm>
            <a:off x="4605954" y="2297042"/>
            <a:ext cx="3272664" cy="1690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F3E0F95-F126-8BEC-9A05-02C98C7B1A2B}"/>
              </a:ext>
            </a:extLst>
          </p:cNvPr>
          <p:cNvSpPr/>
          <p:nvPr/>
        </p:nvSpPr>
        <p:spPr>
          <a:xfrm>
            <a:off x="4605954" y="3668000"/>
            <a:ext cx="3716010" cy="3392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6625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DE1D780-2EC0-6249-EE73-C72C8B51A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4"/>
          <a:stretch/>
        </p:blipFill>
        <p:spPr>
          <a:xfrm>
            <a:off x="529876" y="2210907"/>
            <a:ext cx="8015798" cy="270283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523E1C00-9BDD-CD29-2FD4-8523FA216BBA}"/>
              </a:ext>
            </a:extLst>
          </p:cNvPr>
          <p:cNvSpPr/>
          <p:nvPr/>
        </p:nvSpPr>
        <p:spPr>
          <a:xfrm>
            <a:off x="4537775" y="2926619"/>
            <a:ext cx="3026807" cy="1675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" name="사각형 설명선[R] 2">
            <a:extLst>
              <a:ext uri="{FF2B5EF4-FFF2-40B4-BE49-F238E27FC236}">
                <a16:creationId xmlns:a16="http://schemas.microsoft.com/office/drawing/2014/main" id="{BAD5084C-5F80-8D97-EBFE-10C8AA97499F}"/>
              </a:ext>
            </a:extLst>
          </p:cNvPr>
          <p:cNvSpPr/>
          <p:nvPr/>
        </p:nvSpPr>
        <p:spPr>
          <a:xfrm>
            <a:off x="8700690" y="3094182"/>
            <a:ext cx="3301917" cy="1452961"/>
          </a:xfrm>
          <a:prstGeom prst="wedgeRectCallout">
            <a:avLst>
              <a:gd name="adj1" fmla="val -84792"/>
              <a:gd name="adj2" fmla="val -55693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Feature about </a:t>
            </a:r>
            <a:r>
              <a:rPr lang="en-GB" altLang="ko-Kore-KR" dirty="0"/>
              <a:t>supporting the &lt;</a:t>
            </a:r>
            <a:r>
              <a:rPr lang="en-GB" altLang="ko-Kore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pollingChannel</a:t>
            </a:r>
            <a:r>
              <a:rPr lang="en-GB" altLang="ko-Kore-KR" dirty="0"/>
              <a:t>&gt;</a:t>
            </a:r>
            <a:r>
              <a:rPr lang="en-US" altLang="ko-Kore-KR" dirty="0"/>
              <a:t> </a:t>
            </a:r>
            <a:r>
              <a:rPr lang="en-GB" altLang="ko-Kore-KR" dirty="0"/>
              <a:t>resource type </a:t>
            </a:r>
            <a:r>
              <a:rPr lang="en-US" altLang="ko-Kore-KR" dirty="0"/>
              <a:t>which Lightweight MN doesn’t need to support.</a:t>
            </a:r>
          </a:p>
        </p:txBody>
      </p:sp>
    </p:spTree>
    <p:extLst>
      <p:ext uri="{BB962C8B-B14F-4D97-AF65-F5344CB8AC3E}">
        <p14:creationId xmlns:p14="http://schemas.microsoft.com/office/powerpoint/2010/main" val="3826336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4258478-9820-2121-29C0-35673F2137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2"/>
          <a:stretch/>
        </p:blipFill>
        <p:spPr>
          <a:xfrm>
            <a:off x="611116" y="2004573"/>
            <a:ext cx="7759008" cy="284885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393D910-8CA5-8639-E6F7-0F7211332AC6}"/>
              </a:ext>
            </a:extLst>
          </p:cNvPr>
          <p:cNvSpPr/>
          <p:nvPr/>
        </p:nvSpPr>
        <p:spPr>
          <a:xfrm>
            <a:off x="4490620" y="1957354"/>
            <a:ext cx="3026807" cy="28960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사각형 설명선[R] 8">
            <a:extLst>
              <a:ext uri="{FF2B5EF4-FFF2-40B4-BE49-F238E27FC236}">
                <a16:creationId xmlns:a16="http://schemas.microsoft.com/office/drawing/2014/main" id="{0F8D9F73-9928-84A6-2F79-61DFF8355813}"/>
              </a:ext>
            </a:extLst>
          </p:cNvPr>
          <p:cNvSpPr/>
          <p:nvPr/>
        </p:nvSpPr>
        <p:spPr>
          <a:xfrm>
            <a:off x="8657430" y="3429000"/>
            <a:ext cx="3301917" cy="1452961"/>
          </a:xfrm>
          <a:prstGeom prst="wedgeRectCallout">
            <a:avLst>
              <a:gd name="adj1" fmla="val -84792"/>
              <a:gd name="adj2" fmla="val -55693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Feature about </a:t>
            </a:r>
            <a:r>
              <a:rPr lang="en-GB" altLang="ko-Kore-KR" dirty="0"/>
              <a:t>supporting the </a:t>
            </a:r>
            <a:r>
              <a:rPr lang="en-GB" altLang="ko-Kore-KR" sz="1800" dirty="0">
                <a:effectLst/>
                <a:latin typeface="Times New Roman" panose="02020603050405020304" pitchFamily="18" charset="0"/>
                <a:ea typeface="맑은 고딕" panose="020B0503020000020004" pitchFamily="34" charset="-127"/>
              </a:rPr>
              <a:t>accessControlTimeWindow, accessControlLocationRegion</a:t>
            </a:r>
            <a:r>
              <a:rPr lang="en-GB" altLang="ko-Kore-KR" dirty="0"/>
              <a:t> </a:t>
            </a:r>
            <a:r>
              <a:rPr lang="en-US" altLang="ko-Kore-KR" dirty="0"/>
              <a:t>which Lightweight MN doesn’t need to support.</a:t>
            </a:r>
          </a:p>
        </p:txBody>
      </p:sp>
    </p:spTree>
    <p:extLst>
      <p:ext uri="{BB962C8B-B14F-4D97-AF65-F5344CB8AC3E}">
        <p14:creationId xmlns:p14="http://schemas.microsoft.com/office/powerpoint/2010/main" val="1164199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E8FD0D8-5E2D-BD88-DA93-0D31C5D68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4" b="3377"/>
          <a:stretch/>
        </p:blipFill>
        <p:spPr>
          <a:xfrm>
            <a:off x="410896" y="2304639"/>
            <a:ext cx="8569869" cy="246719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7BA6C065-D656-ADB6-9DB8-ED4310B644FC}"/>
              </a:ext>
            </a:extLst>
          </p:cNvPr>
          <p:cNvSpPr/>
          <p:nvPr/>
        </p:nvSpPr>
        <p:spPr>
          <a:xfrm>
            <a:off x="4706716" y="4389007"/>
            <a:ext cx="2967713" cy="404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" name="사각형 설명선[R] 6">
            <a:extLst>
              <a:ext uri="{FF2B5EF4-FFF2-40B4-BE49-F238E27FC236}">
                <a16:creationId xmlns:a16="http://schemas.microsoft.com/office/drawing/2014/main" id="{603F9940-A2EF-0E29-F222-4B7E617885CF}"/>
              </a:ext>
            </a:extLst>
          </p:cNvPr>
          <p:cNvSpPr/>
          <p:nvPr/>
        </p:nvSpPr>
        <p:spPr>
          <a:xfrm>
            <a:off x="9368697" y="2699222"/>
            <a:ext cx="2466311" cy="1452961"/>
          </a:xfrm>
          <a:prstGeom prst="wedgeRectCallout">
            <a:avLst>
              <a:gd name="adj1" fmla="val -119061"/>
              <a:gd name="adj2" fmla="val 70913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Feature may not be required this additional validation check for Lightweight MN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7A2FAAB-EBF3-A42F-71C1-697A953D29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4" b="8341"/>
          <a:stretch/>
        </p:blipFill>
        <p:spPr>
          <a:xfrm>
            <a:off x="334696" y="4891668"/>
            <a:ext cx="4641431" cy="117373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B4B0BBD-1053-3347-019B-7C90DAB7D4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8" b="10687"/>
          <a:stretch/>
        </p:blipFill>
        <p:spPr>
          <a:xfrm>
            <a:off x="5066240" y="4963719"/>
            <a:ext cx="4475339" cy="11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56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3B7CC2B-5039-98B8-B494-DD51551E8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59" b="10949"/>
          <a:stretch/>
        </p:blipFill>
        <p:spPr>
          <a:xfrm>
            <a:off x="483781" y="2532111"/>
            <a:ext cx="8327921" cy="831173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37DF552E-855B-EF91-CD55-A2D6EBFEC959}"/>
              </a:ext>
            </a:extLst>
          </p:cNvPr>
          <p:cNvSpPr/>
          <p:nvPr/>
        </p:nvSpPr>
        <p:spPr>
          <a:xfrm>
            <a:off x="4647741" y="2728399"/>
            <a:ext cx="2294081" cy="2280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사각형 설명선[R] 4">
            <a:extLst>
              <a:ext uri="{FF2B5EF4-FFF2-40B4-BE49-F238E27FC236}">
                <a16:creationId xmlns:a16="http://schemas.microsoft.com/office/drawing/2014/main" id="{B4A8CA75-436A-F896-6509-7A1E7029C9BE}"/>
              </a:ext>
            </a:extLst>
          </p:cNvPr>
          <p:cNvSpPr/>
          <p:nvPr/>
        </p:nvSpPr>
        <p:spPr>
          <a:xfrm>
            <a:off x="8190028" y="2819242"/>
            <a:ext cx="3113229" cy="1452961"/>
          </a:xfrm>
          <a:prstGeom prst="wedgeRectCallout">
            <a:avLst>
              <a:gd name="adj1" fmla="val -89997"/>
              <a:gd name="adj2" fmla="val -46702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Feature about </a:t>
            </a:r>
            <a:r>
              <a:rPr lang="en-GB" altLang="ko-Kore-KR" dirty="0"/>
              <a:t>supporting the Non-</a:t>
            </a:r>
            <a:r>
              <a:rPr lang="en-US" altLang="ko-Kore-KR" dirty="0"/>
              <a:t>hierarchical addressing </a:t>
            </a:r>
          </a:p>
          <a:p>
            <a:pPr algn="ctr"/>
            <a:r>
              <a:rPr lang="en-US" altLang="ko-Kore-KR" dirty="0"/>
              <a:t>which Lightweight MN doesn’t need to support.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1AD26A0-6CEF-6C8C-BB48-AE3D2A3C04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3" b="6359"/>
          <a:stretch/>
        </p:blipFill>
        <p:spPr>
          <a:xfrm>
            <a:off x="975334" y="4393504"/>
            <a:ext cx="4869552" cy="13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7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36A85E8-55B5-AF57-58F1-A4CF571D1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" t="2629" r="447"/>
          <a:stretch/>
        </p:blipFill>
        <p:spPr>
          <a:xfrm>
            <a:off x="498764" y="2207492"/>
            <a:ext cx="7970982" cy="275918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2B03DCD-3B4D-A75D-4A32-7B02CE973F86}"/>
              </a:ext>
            </a:extLst>
          </p:cNvPr>
          <p:cNvSpPr/>
          <p:nvPr/>
        </p:nvSpPr>
        <p:spPr>
          <a:xfrm>
            <a:off x="5264290" y="3306657"/>
            <a:ext cx="3376574" cy="16600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사각형 설명선[R] 4">
            <a:extLst>
              <a:ext uri="{FF2B5EF4-FFF2-40B4-BE49-F238E27FC236}">
                <a16:creationId xmlns:a16="http://schemas.microsoft.com/office/drawing/2014/main" id="{6FBCC5A7-8D74-086D-8650-DE82D6F62FB1}"/>
              </a:ext>
            </a:extLst>
          </p:cNvPr>
          <p:cNvSpPr/>
          <p:nvPr/>
        </p:nvSpPr>
        <p:spPr>
          <a:xfrm>
            <a:off x="8738654" y="4947699"/>
            <a:ext cx="3301917" cy="1452961"/>
          </a:xfrm>
          <a:prstGeom prst="wedgeRectCallout">
            <a:avLst>
              <a:gd name="adj1" fmla="val -75561"/>
              <a:gd name="adj2" fmla="val -47451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Feature about </a:t>
            </a:r>
            <a:r>
              <a:rPr lang="en-GB" altLang="ko-Kore-KR" dirty="0"/>
              <a:t>supporting the </a:t>
            </a:r>
            <a:r>
              <a:rPr lang="en-GB" altLang="ko-Kore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altLang="ko-Kore-KR" dirty="0"/>
              <a:t> </a:t>
            </a:r>
            <a:r>
              <a:rPr lang="en-GB" altLang="ko-Kore-KR" dirty="0"/>
              <a:t>attribute of </a:t>
            </a:r>
            <a:r>
              <a:rPr lang="en-US" altLang="ko-Kore-KR" dirty="0"/>
              <a:t>CIN, SUB, ACP, GRP</a:t>
            </a:r>
            <a:r>
              <a:rPr lang="en-GB" altLang="ko-Kore-KR" dirty="0"/>
              <a:t> which is not </a:t>
            </a:r>
            <a:r>
              <a:rPr lang="en-US" altLang="ko-Kore-KR" dirty="0"/>
              <a:t>mandatory</a:t>
            </a:r>
            <a:r>
              <a:rPr lang="en-GB" altLang="ko-Kore-KR" dirty="0"/>
              <a:t>, </a:t>
            </a:r>
            <a:r>
              <a:rPr lang="en-US" altLang="ko-Kore-KR" dirty="0"/>
              <a:t>Lightweight MN doesn’t need to support it.</a:t>
            </a:r>
          </a:p>
        </p:txBody>
      </p:sp>
    </p:spTree>
    <p:extLst>
      <p:ext uri="{BB962C8B-B14F-4D97-AF65-F5344CB8AC3E}">
        <p14:creationId xmlns:p14="http://schemas.microsoft.com/office/powerpoint/2010/main" val="328640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is Lightweight &amp; Dynamic MN?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Lightweight &amp; </a:t>
            </a:r>
            <a:r>
              <a:rPr lang="en-US" altLang="zh-CN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Dynamic</a:t>
            </a: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MN refers to a simplified or reduced profile of MN (Middle Node) within the oneM2M architecture. </a:t>
            </a:r>
          </a:p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concept aims to fit scenarios that require less complexity, fewer resources, and more flexibility, especially in </a:t>
            </a:r>
            <a:r>
              <a:rPr lang="en-US" altLang="zh-CN" sz="2400" kern="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edge computing</a:t>
            </a:r>
            <a:r>
              <a:rPr lang="en-US" altLang="zh-CN" sz="2400" kern="0" dirty="0">
                <a:solidFill>
                  <a:srgbClr val="92D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environments or small-scale IoT deployments.</a:t>
            </a:r>
          </a:p>
          <a:p>
            <a:pPr lvl="1">
              <a:defRPr/>
            </a:pPr>
            <a:endParaRPr lang="en-US" altLang="zh-CN" sz="2200" u="sng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E49D4FD-7268-3B24-F313-C6A373C58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134" y="3180231"/>
            <a:ext cx="4901716" cy="29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43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Proposal Contents for Lightweight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696" y="1493919"/>
            <a:ext cx="11608488" cy="47949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oneM2M has been developing TS-0025 on Product profiles</a:t>
            </a:r>
          </a:p>
          <a:p>
            <a:pPr lvl="1"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TR-002</a:t>
            </a:r>
            <a:r>
              <a:rPr lang="en-US" altLang="ko-KR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5</a:t>
            </a: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specifies the detailed defined product profiles</a:t>
            </a:r>
          </a:p>
          <a:p>
            <a:pPr lvl="1"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AND, IN, ASN, MN, etc.</a:t>
            </a:r>
          </a:p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Propose the additional section as a flexible MN profile for edge computing</a:t>
            </a:r>
          </a:p>
          <a:p>
            <a:pPr lvl="1"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200" u="sng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zh-CN" sz="22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Another thing to consider is, </a:t>
            </a:r>
            <a:r>
              <a:rPr lang="en-US" altLang="zh-CN" sz="2200" u="sng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How to set dynamic MN profiles that change their feature sets on demand dynamically creating and unloading an MN from the cloud.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789C61A-3A75-0ADD-1A94-B576CF581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73" y="3005412"/>
            <a:ext cx="6560976" cy="19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4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uFillTx/>
              </a:rPr>
              <a:t>Thank you!</a:t>
            </a:r>
            <a:endParaRPr lang="ko-KR" altLang="en-US">
              <a:uFillTx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is Lightweight &amp; Dynamic MN?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7FA308-1008-7404-2BEE-EC7D6F57F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scenarios with Lightweight MN deployment</a:t>
            </a:r>
            <a:endParaRPr lang="en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AFC53-CAF4-C0A6-349D-68969900FE93}"/>
              </a:ext>
            </a:extLst>
          </p:cNvPr>
          <p:cNvSpPr txBox="1"/>
          <p:nvPr/>
        </p:nvSpPr>
        <p:spPr>
          <a:xfrm>
            <a:off x="1902238" y="5648430"/>
            <a:ext cx="159530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kumimoji="1" lang="en-US" altLang="ko-Kore-KR" dirty="0">
                <a:latin typeface="Arial" panose="020B0604020202020204" pitchFamily="34" charset="0"/>
                <a:cs typeface="Arial" panose="020B0604020202020204" pitchFamily="34" charset="0"/>
              </a:rPr>
              <a:t>[single action]</a:t>
            </a:r>
            <a:endParaRPr kumimoji="1" lang="ko-Kore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0386E-C902-CA5F-7780-E79E49F661A5}"/>
              </a:ext>
            </a:extLst>
          </p:cNvPr>
          <p:cNvSpPr txBox="1"/>
          <p:nvPr/>
        </p:nvSpPr>
        <p:spPr>
          <a:xfrm>
            <a:off x="4849505" y="5648430"/>
            <a:ext cx="249299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kumimoji="1" lang="en-US" altLang="ko-Kore-KR" dirty="0">
                <a:latin typeface="Arial" panose="020B0604020202020204" pitchFamily="34" charset="0"/>
                <a:cs typeface="Arial" panose="020B0604020202020204" pitchFamily="34" charset="0"/>
              </a:rPr>
              <a:t>[edge node with cloud]</a:t>
            </a:r>
            <a:endParaRPr kumimoji="1" lang="ko-Kore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96B6-BAF7-9BAA-4AE1-7C01139A1675}"/>
              </a:ext>
            </a:extLst>
          </p:cNvPr>
          <p:cNvSpPr txBox="1"/>
          <p:nvPr/>
        </p:nvSpPr>
        <p:spPr>
          <a:xfrm>
            <a:off x="8209982" y="5639138"/>
            <a:ext cx="22108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kumimoji="1" lang="en-US" altLang="ko-Kore-KR" dirty="0">
                <a:latin typeface="Arial" panose="020B0604020202020204" pitchFamily="34" charset="0"/>
                <a:cs typeface="Arial" panose="020B0604020202020204" pitchFamily="34" charset="0"/>
              </a:rPr>
              <a:t>[dynamic allocation]</a:t>
            </a:r>
            <a:endParaRPr kumimoji="1" lang="ko-Kore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1FB495F-959D-2CAE-B0A7-DE34C4BB8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92" y="2126796"/>
            <a:ext cx="9511384" cy="35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1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Why is Lightweight</a:t>
            </a:r>
            <a:r>
              <a:rPr lang="ko-KR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ko-KR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&amp; </a:t>
            </a:r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Dynamic</a:t>
            </a:r>
            <a:r>
              <a:rPr lang="en-US" altLang="ko-KR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MN</a:t>
            </a:r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needed?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oneM2M has been developing TS-0025 on Product profiles</a:t>
            </a:r>
          </a:p>
          <a:p>
            <a:pPr lvl="1"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TR-002</a:t>
            </a:r>
            <a:r>
              <a:rPr lang="en-US" altLang="ko-KR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5</a:t>
            </a: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specifies the detailed defined product profiles</a:t>
            </a:r>
          </a:p>
          <a:p>
            <a:pPr lvl="1"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AND, IN, ASN, MN, etc.</a:t>
            </a:r>
          </a:p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Necessity of Lightweight MN profile </a:t>
            </a:r>
          </a:p>
          <a:p>
            <a:pPr lvl="1"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lighter MN profile could be considered that is more suited to the </a:t>
            </a:r>
            <a:r>
              <a:rPr lang="en-US" altLang="zh-CN" sz="1800" kern="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EDGE</a:t>
            </a:r>
            <a:r>
              <a:rPr lang="ko-KR" altLang="en-US" sz="1800" kern="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ko-KR" sz="1800" kern="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node</a:t>
            </a:r>
            <a:endParaRPr lang="en-US" altLang="zh-CN" sz="1800" kern="0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 edge node serves as a point where data is collected and processed, eliminating the need for sending it to a centralized, cloud-based IoT platform.</a:t>
            </a:r>
          </a:p>
          <a:p>
            <a:pPr lvl="1"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fulfill the role of an edge node effectively, a lightweight profile that incorporates only the necessary subset of features might be more </a:t>
            </a:r>
            <a:r>
              <a:rPr lang="en-US" altLang="zh-CN" sz="1800" kern="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flexible and streamlined </a:t>
            </a: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 the MN. </a:t>
            </a:r>
          </a:p>
          <a:p>
            <a:pPr lvl="1"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This can enhance the efficiency of data processing at the edge, offering improved performance in edge computing scenarios.</a:t>
            </a:r>
          </a:p>
          <a:p>
            <a:pPr>
              <a:defRPr/>
            </a:pPr>
            <a:r>
              <a:rPr lang="en-US" altLang="zh-CN" sz="2200" u="sng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Then, How do define the scope of the Lightweight MN profile?</a:t>
            </a:r>
          </a:p>
        </p:txBody>
      </p:sp>
    </p:spTree>
    <p:extLst>
      <p:ext uri="{BB962C8B-B14F-4D97-AF65-F5344CB8AC3E}">
        <p14:creationId xmlns:p14="http://schemas.microsoft.com/office/powerpoint/2010/main" val="98215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is different with MN?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734223F-C1E4-1236-C06B-0DF8D8238A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696" y="1335873"/>
            <a:ext cx="11247704" cy="501977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Functionality:</a:t>
            </a:r>
          </a:p>
          <a:p>
            <a:pPr lvl="1">
              <a:defRPr/>
            </a:pPr>
            <a:r>
              <a:rPr lang="en-US" altLang="zh-CN" sz="1800" b="1" kern="0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MN</a:t>
            </a: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Offers full functionalities, catering to multiple different area network technologies and connecting devices across networks.</a:t>
            </a:r>
          </a:p>
          <a:p>
            <a:pPr lvl="1">
              <a:defRPr/>
            </a:pPr>
            <a:r>
              <a:rPr lang="en-US" altLang="zh-CN" sz="1800" b="1" kern="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Lightweight MN</a:t>
            </a: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Contains only the necessary subset of features tailored to specific needs such as localized IoT services within an edge node.</a:t>
            </a:r>
          </a:p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Resource Requirements:</a:t>
            </a:r>
          </a:p>
          <a:p>
            <a:pPr lvl="1">
              <a:defRPr/>
            </a:pPr>
            <a:r>
              <a:rPr lang="en-US" altLang="zh-CN" sz="1800" b="1" kern="0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MN</a:t>
            </a: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Requires more computational resources, memory, and processing power.</a:t>
            </a:r>
          </a:p>
          <a:p>
            <a:pPr lvl="1">
              <a:defRPr/>
            </a:pPr>
            <a:r>
              <a:rPr lang="en-US" altLang="zh-CN" sz="1800" b="1" kern="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Lightweight MN</a:t>
            </a: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Designed to be more resource efficient and operate with minimal hardware requirements.</a:t>
            </a:r>
          </a:p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Flexibility:</a:t>
            </a:r>
          </a:p>
          <a:p>
            <a:pPr lvl="1">
              <a:defRPr/>
            </a:pPr>
            <a:r>
              <a:rPr lang="en-US" altLang="zh-CN" sz="1800" b="1" kern="0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MN</a:t>
            </a: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Generally works with the full set of oneM2M defined protocols and standards.</a:t>
            </a:r>
          </a:p>
          <a:p>
            <a:pPr lvl="1">
              <a:defRPr/>
            </a:pPr>
            <a:r>
              <a:rPr lang="en-US" altLang="zh-CN" sz="1800" b="1" kern="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Lightweight MN</a:t>
            </a: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Increase adaptability and agility by allowing more flexibility in choosing only the features you need, such as supporting only a single binding or only structured identifier options.</a:t>
            </a:r>
          </a:p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Deployment Example:</a:t>
            </a:r>
          </a:p>
          <a:p>
            <a:pPr lvl="1">
              <a:defRPr/>
            </a:pPr>
            <a:r>
              <a:rPr lang="en-US" altLang="zh-CN" sz="1800" b="1" kern="0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MN</a:t>
            </a: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A home gateway for a smart home or head unit in a connected vehicle connecting various sensors, actuators, and devices.</a:t>
            </a:r>
          </a:p>
          <a:p>
            <a:pPr lvl="1">
              <a:defRPr/>
            </a:pPr>
            <a:r>
              <a:rPr lang="en-US" altLang="zh-CN" sz="1800" b="1" kern="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Lightweight MN</a:t>
            </a: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IoT gateways within edge/fog nodes or small smart factories that do not rely on centralized, cloud-based IoT services. </a:t>
            </a:r>
          </a:p>
        </p:txBody>
      </p:sp>
    </p:spTree>
    <p:extLst>
      <p:ext uri="{BB962C8B-B14F-4D97-AF65-F5344CB8AC3E}">
        <p14:creationId xmlns:p14="http://schemas.microsoft.com/office/powerpoint/2010/main" val="52611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696" y="1493918"/>
            <a:ext cx="9577400" cy="49800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Lightweight MN: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ko-Kore-KR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27CFD55-6E74-5C4A-5912-A2780B25E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09"/>
          <a:stretch/>
        </p:blipFill>
        <p:spPr>
          <a:xfrm>
            <a:off x="811924" y="1962783"/>
            <a:ext cx="7772400" cy="92756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144849D-421C-1033-031D-B15087BCED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91"/>
          <a:stretch/>
        </p:blipFill>
        <p:spPr>
          <a:xfrm>
            <a:off x="811924" y="3841532"/>
            <a:ext cx="7772400" cy="69893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4AFBE8B-FF60-3D91-DD8B-936811FA82CA}"/>
              </a:ext>
            </a:extLst>
          </p:cNvPr>
          <p:cNvSpPr/>
          <p:nvPr/>
        </p:nvSpPr>
        <p:spPr>
          <a:xfrm>
            <a:off x="3096132" y="2244435"/>
            <a:ext cx="5462434" cy="2517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사각형 설명선[R] 11">
            <a:extLst>
              <a:ext uri="{FF2B5EF4-FFF2-40B4-BE49-F238E27FC236}">
                <a16:creationId xmlns:a16="http://schemas.microsoft.com/office/drawing/2014/main" id="{D9DC18F1-A409-E55B-A623-B375ABAD6A3A}"/>
              </a:ext>
            </a:extLst>
          </p:cNvPr>
          <p:cNvSpPr/>
          <p:nvPr/>
        </p:nvSpPr>
        <p:spPr>
          <a:xfrm>
            <a:off x="9197687" y="2301330"/>
            <a:ext cx="2790097" cy="2663861"/>
          </a:xfrm>
          <a:prstGeom prst="wedgeRectCallout">
            <a:avLst>
              <a:gd name="adj1" fmla="val -72769"/>
              <a:gd name="adj2" fmla="val -48404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Feature regarding the support for an Unstructured resource identifier: Given that the MN could only manage devices as the edge node, it would be acceptable for the Lightweight MN to support only Structured resources.</a:t>
            </a:r>
            <a:endParaRPr lang="es-419" altLang="ko-KR" dirty="0"/>
          </a:p>
        </p:txBody>
      </p:sp>
    </p:spTree>
    <p:extLst>
      <p:ext uri="{BB962C8B-B14F-4D97-AF65-F5344CB8AC3E}">
        <p14:creationId xmlns:p14="http://schemas.microsoft.com/office/powerpoint/2010/main" val="48131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Lightweight MN:</a:t>
            </a: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1F5CCC7-6391-148F-C0CD-6A977F8D6B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0" t="3192" b="3795"/>
          <a:stretch/>
        </p:blipFill>
        <p:spPr>
          <a:xfrm>
            <a:off x="1043709" y="2061994"/>
            <a:ext cx="6520873" cy="137603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E7A0001-47B0-6B2D-FCEF-50A0758885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00" t="9389" b="9028"/>
          <a:stretch/>
        </p:blipFill>
        <p:spPr>
          <a:xfrm>
            <a:off x="1043708" y="4402537"/>
            <a:ext cx="6520873" cy="79779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846CC6D-F09E-326A-2294-2B2002CC673A}"/>
              </a:ext>
            </a:extLst>
          </p:cNvPr>
          <p:cNvSpPr/>
          <p:nvPr/>
        </p:nvSpPr>
        <p:spPr>
          <a:xfrm>
            <a:off x="2244435" y="2832131"/>
            <a:ext cx="5320146" cy="6058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사각형 설명선[R] 8">
            <a:extLst>
              <a:ext uri="{FF2B5EF4-FFF2-40B4-BE49-F238E27FC236}">
                <a16:creationId xmlns:a16="http://schemas.microsoft.com/office/drawing/2014/main" id="{9E4637CC-9BBC-021C-DDA2-3CD50D42B7B7}"/>
              </a:ext>
            </a:extLst>
          </p:cNvPr>
          <p:cNvSpPr/>
          <p:nvPr/>
        </p:nvSpPr>
        <p:spPr>
          <a:xfrm>
            <a:off x="8174736" y="2456566"/>
            <a:ext cx="3563174" cy="2743765"/>
          </a:xfrm>
          <a:prstGeom prst="wedgeRectCallout">
            <a:avLst>
              <a:gd name="adj1" fmla="val -66518"/>
              <a:gd name="adj2" fmla="val -27758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Feature about the </a:t>
            </a:r>
            <a:r>
              <a:rPr lang="en-GB" altLang="ko-Kore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nodeLink</a:t>
            </a:r>
            <a:r>
              <a:rPr lang="en-US" altLang="ko-Kore-KR" dirty="0"/>
              <a:t> attribute of &lt;CSEBase&gt;: The &lt;node&gt; resource represents specific information, detailing properties of an M2M Node that other oneM2M operations might utilize. Support for device management is not mandatory for the Lightweight MN, especially for &lt;mgmtObj&gt;. </a:t>
            </a:r>
          </a:p>
        </p:txBody>
      </p:sp>
    </p:spTree>
    <p:extLst>
      <p:ext uri="{BB962C8B-B14F-4D97-AF65-F5344CB8AC3E}">
        <p14:creationId xmlns:p14="http://schemas.microsoft.com/office/powerpoint/2010/main" val="258617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Lightweight MN:</a:t>
            </a: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A99DB25-6D8A-4C16-B82B-2B49ADC11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" t="5424" r="609" b="4625"/>
          <a:stretch/>
        </p:blipFill>
        <p:spPr>
          <a:xfrm>
            <a:off x="1341704" y="2050472"/>
            <a:ext cx="5671128" cy="130232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3AC3560-3315-191E-FC0E-016B7731F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0" t="33399" b="4089"/>
          <a:stretch/>
        </p:blipFill>
        <p:spPr>
          <a:xfrm>
            <a:off x="1341704" y="4405744"/>
            <a:ext cx="5742587" cy="87940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A649BD8-317B-C00D-626B-6D70D2FAAA3A}"/>
              </a:ext>
            </a:extLst>
          </p:cNvPr>
          <p:cNvSpPr/>
          <p:nvPr/>
        </p:nvSpPr>
        <p:spPr>
          <a:xfrm>
            <a:off x="1287316" y="2032000"/>
            <a:ext cx="5738215" cy="4789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사각형 설명선[R] 8">
            <a:extLst>
              <a:ext uri="{FF2B5EF4-FFF2-40B4-BE49-F238E27FC236}">
                <a16:creationId xmlns:a16="http://schemas.microsoft.com/office/drawing/2014/main" id="{6F0A20A0-E486-AB0C-99F2-A1CF906FB953}"/>
              </a:ext>
            </a:extLst>
          </p:cNvPr>
          <p:cNvSpPr/>
          <p:nvPr/>
        </p:nvSpPr>
        <p:spPr>
          <a:xfrm>
            <a:off x="8045239" y="2309431"/>
            <a:ext cx="2790097" cy="2239138"/>
          </a:xfrm>
          <a:prstGeom prst="wedgeRectCallout">
            <a:avLst>
              <a:gd name="adj1" fmla="val -86535"/>
              <a:gd name="adj2" fmla="val -48238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Feature concerning the </a:t>
            </a:r>
            <a:r>
              <a:rPr lang="en-US" altLang="ko-Kore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applicationName</a:t>
            </a:r>
            <a:r>
              <a:rPr lang="en-US" altLang="ko-Kore-KR" dirty="0"/>
              <a:t> attribute of &lt;AE&gt;: As </a:t>
            </a:r>
            <a:r>
              <a:rPr lang="en-US" altLang="ko-Kore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appName</a:t>
            </a:r>
            <a:r>
              <a:rPr lang="en-US" altLang="ko-Kore-KR" dirty="0"/>
              <a:t> attribute is not a mandatory attribute of &lt;AE&gt;, the Lightweight MN is not required to support it.</a:t>
            </a:r>
            <a:endParaRPr lang="es-419" altLang="ko-KR" dirty="0"/>
          </a:p>
        </p:txBody>
      </p:sp>
    </p:spTree>
    <p:extLst>
      <p:ext uri="{BB962C8B-B14F-4D97-AF65-F5344CB8AC3E}">
        <p14:creationId xmlns:p14="http://schemas.microsoft.com/office/powerpoint/2010/main" val="400054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of Fundamental Feature Sets for MN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MN: 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sz="1800" b="1" dirty="0">
              <a:solidFill>
                <a:srgbClr val="004A8D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E2A3F28-52EC-E17B-F925-E3FBBAAD8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6" b="1617"/>
          <a:stretch/>
        </p:blipFill>
        <p:spPr>
          <a:xfrm>
            <a:off x="749344" y="2002973"/>
            <a:ext cx="7708856" cy="364729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A152F20-914C-D566-B6A7-ADA5A474DA96}"/>
              </a:ext>
            </a:extLst>
          </p:cNvPr>
          <p:cNvSpPr/>
          <p:nvPr/>
        </p:nvSpPr>
        <p:spPr>
          <a:xfrm>
            <a:off x="6597176" y="4851608"/>
            <a:ext cx="1886424" cy="811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사각형 설명선[R] 5">
            <a:extLst>
              <a:ext uri="{FF2B5EF4-FFF2-40B4-BE49-F238E27FC236}">
                <a16:creationId xmlns:a16="http://schemas.microsoft.com/office/drawing/2014/main" id="{75592071-D797-114A-9135-7930D3FE55F3}"/>
              </a:ext>
            </a:extLst>
          </p:cNvPr>
          <p:cNvSpPr/>
          <p:nvPr/>
        </p:nvSpPr>
        <p:spPr>
          <a:xfrm>
            <a:off x="1856985" y="3911120"/>
            <a:ext cx="2919943" cy="1452961"/>
          </a:xfrm>
          <a:prstGeom prst="wedgeRectCallout">
            <a:avLst>
              <a:gd name="adj1" fmla="val 111294"/>
              <a:gd name="adj2" fmla="val 35657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Feature about </a:t>
            </a:r>
            <a:r>
              <a:rPr lang="en-GB" altLang="ko-Kore-KR" dirty="0"/>
              <a:t>supporting the re-registration of AE that </a:t>
            </a:r>
            <a:r>
              <a:rPr lang="en-US" altLang="ko-Kore-KR" dirty="0"/>
              <a:t>Lightweight MN doesn’t need to support it.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D5DA784-217F-BF0C-A5B5-97FC79CA58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2" t="1" r="2128" b="7161"/>
          <a:stretch/>
        </p:blipFill>
        <p:spPr>
          <a:xfrm>
            <a:off x="8636970" y="4933350"/>
            <a:ext cx="3396090" cy="1313998"/>
          </a:xfrm>
          <a:prstGeom prst="rect">
            <a:avLst/>
          </a:prstGeom>
        </p:spPr>
      </p:pic>
      <p:sp>
        <p:nvSpPr>
          <p:cNvPr id="9" name="사각형 설명선[R] 8">
            <a:extLst>
              <a:ext uri="{FF2B5EF4-FFF2-40B4-BE49-F238E27FC236}">
                <a16:creationId xmlns:a16="http://schemas.microsoft.com/office/drawing/2014/main" id="{DE437A84-09B5-9DD4-9807-8C6A4E2ABA76}"/>
              </a:ext>
            </a:extLst>
          </p:cNvPr>
          <p:cNvSpPr/>
          <p:nvPr/>
        </p:nvSpPr>
        <p:spPr>
          <a:xfrm>
            <a:off x="8802113" y="1924650"/>
            <a:ext cx="3055191" cy="1452961"/>
          </a:xfrm>
          <a:prstGeom prst="wedgeRectCallout">
            <a:avLst>
              <a:gd name="adj1" fmla="val -16578"/>
              <a:gd name="adj2" fmla="val 161524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dirty="0"/>
              <a:t>Q) Feature only about when AE-ID-STEM with “S”, not about “C” like IN-CSE. Is it enough testing only with “S”?</a:t>
            </a:r>
          </a:p>
        </p:txBody>
      </p:sp>
      <p:cxnSp>
        <p:nvCxnSpPr>
          <p:cNvPr id="12" name="꺾인 연결선[E] 11">
            <a:extLst>
              <a:ext uri="{FF2B5EF4-FFF2-40B4-BE49-F238E27FC236}">
                <a16:creationId xmlns:a16="http://schemas.microsoft.com/office/drawing/2014/main" id="{9C73D2D3-0E4F-6D14-29CF-45484FA1230C}"/>
              </a:ext>
            </a:extLst>
          </p:cNvPr>
          <p:cNvCxnSpPr>
            <a:cxnSpLocks/>
          </p:cNvCxnSpPr>
          <p:nvPr/>
        </p:nvCxnSpPr>
        <p:spPr>
          <a:xfrm>
            <a:off x="8309096" y="4613001"/>
            <a:ext cx="839856" cy="386482"/>
          </a:xfrm>
          <a:prstGeom prst="bentConnector3">
            <a:avLst>
              <a:gd name="adj1" fmla="val 9990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59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rgbClr val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19672</TotalTime>
  <Words>1019</Words>
  <Application>Microsoft Macintosh PowerPoint</Application>
  <PresentationFormat>와이드스크린</PresentationFormat>
  <Paragraphs>167</Paragraphs>
  <Slides>21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Myriad Pro</vt:lpstr>
      <vt:lpstr>Myriad Pro Light</vt:lpstr>
      <vt:lpstr>Times New Roman</vt:lpstr>
      <vt:lpstr>Office Theme</vt:lpstr>
      <vt:lpstr>Lightweight and dynamic MN profile for Edge</vt:lpstr>
      <vt:lpstr>What is Lightweight &amp; Dynamic MN?</vt:lpstr>
      <vt:lpstr>What is Lightweight &amp; Dynamic MN?</vt:lpstr>
      <vt:lpstr>Why is Lightweight &amp; Dynamic MN needed?</vt:lpstr>
      <vt:lpstr>What is different with MN?</vt:lpstr>
      <vt:lpstr>Analysis of Fundamental Feature Sets for MN</vt:lpstr>
      <vt:lpstr>Analysis of Fundamental Feature Sets for MN</vt:lpstr>
      <vt:lpstr>Analysis of Fundamental Feature Sets for MN</vt:lpstr>
      <vt:lpstr>Analysis of Fundamental Feature Sets for MN</vt:lpstr>
      <vt:lpstr>Analysis of Fundamental Feature Sets for MN</vt:lpstr>
      <vt:lpstr>Analysis of Fundamental Feature Sets for MN</vt:lpstr>
      <vt:lpstr>Analysis of Fundamental Feature Sets for MN</vt:lpstr>
      <vt:lpstr>Analysis of Fundamental Feature Sets for MN</vt:lpstr>
      <vt:lpstr>Analysis of Fundamental Feature Sets for MN</vt:lpstr>
      <vt:lpstr>Analysis of Fundamental Feature Sets for MN</vt:lpstr>
      <vt:lpstr>Analysis of Fundamental Feature Sets for MN</vt:lpstr>
      <vt:lpstr>Analysis of Fundamental Feature Sets for MN</vt:lpstr>
      <vt:lpstr>Analysis of Fundamental Feature Sets for MN</vt:lpstr>
      <vt:lpstr>Analysis of Fundamental Feature Sets for MN</vt:lpstr>
      <vt:lpstr>Proposal Contents for Lightweight MN</vt:lpstr>
      <vt:lpstr>Thank you!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이지은</cp:lastModifiedBy>
  <cp:revision>186</cp:revision>
  <dcterms:created xsi:type="dcterms:W3CDTF">2017-09-21T15:46:31Z</dcterms:created>
  <dcterms:modified xsi:type="dcterms:W3CDTF">2023-08-16T18:33:57Z</dcterms:modified>
</cp:coreProperties>
</file>