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6" r:id="rId4"/>
    <p:sldId id="282" r:id="rId5"/>
    <p:sldId id="279" r:id="rId6"/>
    <p:sldId id="289" r:id="rId7"/>
    <p:sldId id="285" r:id="rId8"/>
    <p:sldId id="286" r:id="rId9"/>
    <p:sldId id="283" r:id="rId10"/>
    <p:sldId id="287" r:id="rId11"/>
    <p:sldId id="288" r:id="rId12"/>
    <p:sldId id="290" r:id="rId13"/>
    <p:sldId id="265" r:id="rId14"/>
  </p:sldIdLst>
  <p:sldSz cx="12192000" cy="6858000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33B24C-CAC7-E995-E002-E2B58593AB95}" name="송재승" initials="재송" userId="S::jssong@sju.ac.kr::2b3decdc-cdbd-4fae-b87b-0c1ee6a66a74" providerId="AD"/>
  <p188:author id="{3FBB32D3-879D-EFC5-E00B-0960BAEAA4DD}" name="JaeSeung Song" initials="JS" userId="JaeSeung So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2" autoAdjust="0"/>
    <p:restoredTop sz="95728"/>
  </p:normalViewPr>
  <p:slideViewPr>
    <p:cSldViewPr snapToGrid="0">
      <p:cViewPr>
        <p:scale>
          <a:sx n="110" d="100"/>
          <a:sy n="110" d="100"/>
        </p:scale>
        <p:origin x="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CD01-EA85-9E43-A8B7-9AE79D22587D}" type="datetimeFigureOut">
              <a:rPr kumimoji="1" lang="ko-Kore-KR" altLang="en-US" smtClean="0"/>
              <a:t>8/15/23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833F-BCF7-AA49-86C1-81AA707CFE42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1629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541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3750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8769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89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404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표준 제안의 핵심</a:t>
            </a:r>
            <a:r>
              <a:rPr kumimoji="1" lang="en-US" altLang="ko-KR" dirty="0"/>
              <a:t>??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ko-KR" altLang="en-US" dirty="0"/>
              <a:t>특정 데이터를 블록체인에 저장함으로써 </a:t>
            </a:r>
            <a:r>
              <a:rPr kumimoji="1" lang="en-US" altLang="ko-KR" dirty="0"/>
              <a:t>IoT platform</a:t>
            </a:r>
            <a:r>
              <a:rPr kumimoji="1" lang="ko-KR" altLang="en-US" dirty="0"/>
              <a:t>인 </a:t>
            </a:r>
            <a:r>
              <a:rPr kumimoji="1" lang="en-US" altLang="ko-KR" dirty="0"/>
              <a:t>oneM2M</a:t>
            </a:r>
            <a:r>
              <a:rPr kumimoji="1" lang="ko-KR" altLang="en-US" dirty="0"/>
              <a:t>에 블록체인을 활용하는 표준 제안</a:t>
            </a:r>
            <a:r>
              <a:rPr kumimoji="1" lang="en-US" altLang="ko-KR" dirty="0"/>
              <a:t>.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필요성을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이점을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표준이 아직 없음을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사용 예시</a:t>
            </a:r>
            <a:r>
              <a:rPr kumimoji="1" lang="en-US" altLang="ko-KR" dirty="0"/>
              <a:t>?</a:t>
            </a:r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표준 적용 예시</a:t>
            </a:r>
            <a:r>
              <a:rPr kumimoji="1" lang="en-US" altLang="ko-KR" dirty="0"/>
              <a:t>?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159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표준 제안의 핵심</a:t>
            </a:r>
            <a:r>
              <a:rPr kumimoji="1" lang="en-US" altLang="ko-KR" dirty="0"/>
              <a:t>??</a:t>
            </a:r>
            <a:br>
              <a:rPr kumimoji="1" lang="en-US" altLang="ko-KR" dirty="0"/>
            </a:br>
            <a:br>
              <a:rPr kumimoji="1" lang="en-US" altLang="ko-KR" dirty="0"/>
            </a:br>
            <a:r>
              <a:rPr kumimoji="1" lang="ko-KR" altLang="en-US" dirty="0"/>
              <a:t>특정 데이터를 블록체인에 저장함으로써 </a:t>
            </a:r>
            <a:r>
              <a:rPr kumimoji="1" lang="en-US" altLang="ko-KR" dirty="0"/>
              <a:t>IoT platform</a:t>
            </a:r>
            <a:r>
              <a:rPr kumimoji="1" lang="ko-KR" altLang="en-US" dirty="0"/>
              <a:t>인 </a:t>
            </a:r>
            <a:r>
              <a:rPr kumimoji="1" lang="en-US" altLang="ko-KR" dirty="0"/>
              <a:t>oneM2M</a:t>
            </a:r>
            <a:r>
              <a:rPr kumimoji="1" lang="ko-KR" altLang="en-US" dirty="0"/>
              <a:t>에 블록체인을 활용하는 표준 제안</a:t>
            </a:r>
            <a:r>
              <a:rPr kumimoji="1" lang="en-US" altLang="ko-KR" dirty="0"/>
              <a:t>.</a:t>
            </a:r>
            <a:br>
              <a:rPr kumimoji="1" lang="en-US" altLang="ko-KR" dirty="0"/>
            </a:br>
            <a:r>
              <a:rPr kumimoji="1" lang="en-US" altLang="ko-KR" dirty="0"/>
              <a:t>-</a:t>
            </a:r>
            <a:r>
              <a:rPr kumimoji="1" lang="ko-KR" altLang="en-US" dirty="0"/>
              <a:t> 필요성을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이점을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표준이 아직 없음을 강조</a:t>
            </a:r>
            <a:endParaRPr kumimoji="1" lang="en-US" altLang="ko-KR" dirty="0"/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사용 예시</a:t>
            </a:r>
            <a:r>
              <a:rPr kumimoji="1" lang="en-US" altLang="ko-KR" dirty="0"/>
              <a:t>?</a:t>
            </a:r>
          </a:p>
          <a:p>
            <a:pPr marL="171450" indent="-171450">
              <a:buFontTx/>
              <a:buChar char="-"/>
            </a:pPr>
            <a:r>
              <a:rPr kumimoji="1" lang="ko-KR" altLang="en-US" dirty="0"/>
              <a:t>표준 적용 예시</a:t>
            </a:r>
            <a:r>
              <a:rPr kumimoji="1" lang="en-US" altLang="ko-KR" dirty="0"/>
              <a:t>?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8406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4565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6179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8438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833F-BCF7-AA49-86C1-81AA707CFE42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5150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8/15/23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8/15/23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8/15/23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8/15/23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>
                <a:uFillTx/>
              </a:rPr>
              <a:t>8/15/23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63F5A94-8458-4F17-AD3C-1A083E20221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7" name="Rectangle 6"/>
          <p:cNvSpPr>
            <a:spLocks/>
          </p:cNvSpPr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uFillTx/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uFillTx/>
              <a:latin typeface="Myriad Pro Light" panose="020B06030304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uFillTx/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2122" y="1369736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ea typeface="SimSun" charset="-122"/>
              </a:rPr>
              <a:t>Use of open data for oneM2M hackathon</a:t>
            </a:r>
            <a:endParaRPr lang="ko-KR" altLang="en-US" dirty="0">
              <a:solidFill>
                <a:srgbClr val="C00000"/>
              </a:solidFill>
              <a:uFillTx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3791" y="5037552"/>
            <a:ext cx="10316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Group Name: TP#61</a:t>
            </a:r>
          </a:p>
          <a:p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Source: </a:t>
            </a:r>
            <a:r>
              <a:rPr lang="en-US" altLang="zh-CN" sz="2400" dirty="0" err="1">
                <a:solidFill>
                  <a:schemeClr val="bg1"/>
                </a:solidFill>
                <a:ea typeface="SimSun" charset="-122"/>
              </a:rPr>
              <a:t>Jungmin</a:t>
            </a:r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 Lee</a:t>
            </a:r>
            <a:r>
              <a:rPr lang="en-US" altLang="ko-KR" sz="2400" dirty="0">
                <a:solidFill>
                  <a:schemeClr val="bg1"/>
                </a:solidFill>
                <a:ea typeface="SimSun" charset="-122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ea typeface="SimSun" charset="-122"/>
              </a:rPr>
              <a:t>Yoonmee</a:t>
            </a:r>
            <a:r>
              <a:rPr lang="en-US" altLang="ko-KR" sz="2400" dirty="0">
                <a:solidFill>
                  <a:schemeClr val="bg1"/>
                </a:solidFill>
                <a:ea typeface="SimSun" charset="-122"/>
              </a:rPr>
              <a:t> Park, </a:t>
            </a:r>
            <a:r>
              <a:rPr lang="en-US" altLang="ko-KR" sz="2400" dirty="0" err="1">
                <a:solidFill>
                  <a:schemeClr val="bg1"/>
                </a:solidFill>
                <a:ea typeface="SimSun" charset="-122"/>
              </a:rPr>
              <a:t>JaeSeung</a:t>
            </a:r>
            <a:r>
              <a:rPr lang="en-US" altLang="ko-KR" sz="2400" dirty="0">
                <a:solidFill>
                  <a:schemeClr val="bg1"/>
                </a:solidFill>
                <a:ea typeface="SimSun" charset="-122"/>
              </a:rPr>
              <a:t> Song (Sejong University)</a:t>
            </a:r>
            <a:endParaRPr lang="en-US" altLang="zh-CN" sz="2400" dirty="0">
              <a:solidFill>
                <a:schemeClr val="bg1"/>
              </a:solidFill>
              <a:ea typeface="SimSun" charset="-122"/>
            </a:endParaRPr>
          </a:p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ea typeface="SimSun" charset="-122"/>
              </a:rPr>
              <a:t>Meeting Date: </a:t>
            </a:r>
            <a:r>
              <a:rPr lang="en-US" altLang="zh-CN" sz="2400" dirty="0">
                <a:solidFill>
                  <a:schemeClr val="bg1"/>
                </a:solidFill>
              </a:rPr>
              <a:t>2023-08-15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695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TP-2023-0081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Energy usage algorithms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F885768-528C-D059-92EA-9EA3EF0AB8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Possible to calculate various power usage of elevators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Daily power usage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An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en" altLang="ko-K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ual</a:t>
            </a:r>
            <a:r>
              <a:rPr kumimoji="0" lang="en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power usage</a:t>
            </a:r>
          </a:p>
          <a:p>
            <a:pPr>
              <a:spcBef>
                <a:spcPts val="500"/>
              </a:spcBef>
              <a:defRPr/>
            </a:pPr>
            <a:endParaRPr lang="en" altLang="ko-KR" sz="2200" kern="0" dirty="0">
              <a:solidFill>
                <a:srgbClr val="54505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defRPr/>
            </a:pPr>
            <a:r>
              <a:rPr kumimoji="0" lang="en" altLang="ko-KR" sz="22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ISO-25745 provides a basic algorithm for the power usage of elevators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CC1FB06-42BF-525F-374C-7365952630E4}"/>
              </a:ext>
            </a:extLst>
          </p:cNvPr>
          <p:cNvSpPr>
            <a:spLocks noChangeAspect="1"/>
          </p:cNvSpPr>
          <p:nvPr/>
        </p:nvSpPr>
        <p:spPr>
          <a:xfrm>
            <a:off x="761623" y="3832782"/>
            <a:ext cx="3393690" cy="1531299"/>
          </a:xfrm>
          <a:custGeom>
            <a:avLst/>
            <a:gdLst/>
            <a:ahLst/>
            <a:cxnLst/>
            <a:rect l="l" t="t" r="r" b="b"/>
            <a:pathLst>
              <a:path w="5450125" h="2459203">
                <a:moveTo>
                  <a:pt x="0" y="0"/>
                </a:moveTo>
                <a:lnTo>
                  <a:pt x="5450125" y="0"/>
                </a:lnTo>
                <a:lnTo>
                  <a:pt x="5450125" y="2459203"/>
                </a:lnTo>
                <a:lnTo>
                  <a:pt x="0" y="2459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KR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81BDE66-C511-5811-5D96-EC4098CC0E0D}"/>
              </a:ext>
            </a:extLst>
          </p:cNvPr>
          <p:cNvSpPr>
            <a:spLocks noChangeAspect="1"/>
          </p:cNvSpPr>
          <p:nvPr/>
        </p:nvSpPr>
        <p:spPr>
          <a:xfrm>
            <a:off x="4942379" y="3968297"/>
            <a:ext cx="5120850" cy="1395784"/>
          </a:xfrm>
          <a:custGeom>
            <a:avLst/>
            <a:gdLst/>
            <a:ahLst/>
            <a:cxnLst/>
            <a:rect l="l" t="t" r="r" b="b"/>
            <a:pathLst>
              <a:path w="7624775" h="2078276">
                <a:moveTo>
                  <a:pt x="0" y="0"/>
                </a:moveTo>
                <a:lnTo>
                  <a:pt x="7624775" y="0"/>
                </a:lnTo>
                <a:lnTo>
                  <a:pt x="7624775" y="2078276"/>
                </a:lnTo>
                <a:lnTo>
                  <a:pt x="0" y="2078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81"/>
            </a:stretch>
          </a:blipFill>
        </p:spPr>
      </p:sp>
    </p:spTree>
    <p:extLst>
      <p:ext uri="{BB962C8B-B14F-4D97-AF65-F5344CB8AC3E}">
        <p14:creationId xmlns:p14="http://schemas.microsoft.com/office/powerpoint/2010/main" val="158427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Energy usage algorithms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B52CAB3-340E-186D-546E-3E60B8332594}"/>
              </a:ext>
            </a:extLst>
          </p:cNvPr>
          <p:cNvSpPr>
            <a:spLocks noChangeAspect="1"/>
          </p:cNvSpPr>
          <p:nvPr/>
        </p:nvSpPr>
        <p:spPr>
          <a:xfrm>
            <a:off x="1304116" y="1331088"/>
            <a:ext cx="9258257" cy="5006051"/>
          </a:xfrm>
          <a:custGeom>
            <a:avLst/>
            <a:gdLst/>
            <a:ahLst/>
            <a:cxnLst/>
            <a:rect l="l" t="t" r="r" b="b"/>
            <a:pathLst>
              <a:path w="18305163" h="9897823">
                <a:moveTo>
                  <a:pt x="0" y="0"/>
                </a:moveTo>
                <a:lnTo>
                  <a:pt x="18305163" y="0"/>
                </a:lnTo>
                <a:lnTo>
                  <a:pt x="18305163" y="9897822"/>
                </a:lnTo>
                <a:lnTo>
                  <a:pt x="0" y="9897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498"/>
            </a:stretch>
          </a:blipFill>
        </p:spPr>
        <p:txBody>
          <a:bodyPr/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59525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Hackathon usage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n 1">
            <a:extLst>
              <a:ext uri="{FF2B5EF4-FFF2-40B4-BE49-F238E27FC236}">
                <a16:creationId xmlns:a16="http://schemas.microsoft.com/office/drawing/2014/main" id="{173A3E25-0B0D-2BED-7165-0C17E643AC24}"/>
              </a:ext>
            </a:extLst>
          </p:cNvPr>
          <p:cNvSpPr/>
          <p:nvPr/>
        </p:nvSpPr>
        <p:spPr>
          <a:xfrm>
            <a:off x="401311" y="1721563"/>
            <a:ext cx="1701479" cy="1149616"/>
          </a:xfrm>
          <a:prstGeom prst="can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Open data</a:t>
            </a:r>
          </a:p>
          <a:p>
            <a:pPr algn="ctr"/>
            <a:r>
              <a:rPr lang="en-KR" dirty="0"/>
              <a:t>(Elevator)</a:t>
            </a:r>
          </a:p>
        </p:txBody>
      </p:sp>
      <p:pic>
        <p:nvPicPr>
          <p:cNvPr id="2050" name="Picture 2" descr="Crawler: definition, functioning and types | Myra Security">
            <a:extLst>
              <a:ext uri="{FF2B5EF4-FFF2-40B4-BE49-F238E27FC236}">
                <a16:creationId xmlns:a16="http://schemas.microsoft.com/office/drawing/2014/main" id="{5B3C965C-FB30-648F-F2A9-735B6141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62" y="1843049"/>
            <a:ext cx="1229090" cy="9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BE7B64-A5E4-54AD-632D-C90B1730FE3A}"/>
              </a:ext>
            </a:extLst>
          </p:cNvPr>
          <p:cNvCxnSpPr>
            <a:cxnSpLocks/>
            <a:stCxn id="2" idx="4"/>
            <a:endCxn id="2050" idx="1"/>
          </p:cNvCxnSpPr>
          <p:nvPr/>
        </p:nvCxnSpPr>
        <p:spPr>
          <a:xfrm>
            <a:off x="2102790" y="2296371"/>
            <a:ext cx="764472" cy="6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n 11">
            <a:extLst>
              <a:ext uri="{FF2B5EF4-FFF2-40B4-BE49-F238E27FC236}">
                <a16:creationId xmlns:a16="http://schemas.microsoft.com/office/drawing/2014/main" id="{20A6C151-1E6D-5EB3-642A-720FAB752266}"/>
              </a:ext>
            </a:extLst>
          </p:cNvPr>
          <p:cNvSpPr/>
          <p:nvPr/>
        </p:nvSpPr>
        <p:spPr>
          <a:xfrm>
            <a:off x="401311" y="3445987"/>
            <a:ext cx="1740007" cy="1149616"/>
          </a:xfrm>
          <a:prstGeom prst="can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Open data</a:t>
            </a:r>
          </a:p>
          <a:p>
            <a:pPr algn="ctr"/>
            <a:r>
              <a:rPr lang="en-KR" dirty="0"/>
              <a:t>(Air quality)</a:t>
            </a:r>
          </a:p>
        </p:txBody>
      </p:sp>
      <p:pic>
        <p:nvPicPr>
          <p:cNvPr id="13" name="Picture 2" descr="Crawler: definition, functioning and types | Myra Security">
            <a:extLst>
              <a:ext uri="{FF2B5EF4-FFF2-40B4-BE49-F238E27FC236}">
                <a16:creationId xmlns:a16="http://schemas.microsoft.com/office/drawing/2014/main" id="{D419191E-4EE2-309E-AE99-B538D3EA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62" y="3551575"/>
            <a:ext cx="1229090" cy="9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EEAB09-CA2D-BC5D-19FC-3F42FEF95CA3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>
          <a:xfrm flipV="1">
            <a:off x="2141318" y="4011891"/>
            <a:ext cx="725944" cy="8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n 14">
            <a:extLst>
              <a:ext uri="{FF2B5EF4-FFF2-40B4-BE49-F238E27FC236}">
                <a16:creationId xmlns:a16="http://schemas.microsoft.com/office/drawing/2014/main" id="{E3B6A440-3797-BE1D-778E-A146604DF62F}"/>
              </a:ext>
            </a:extLst>
          </p:cNvPr>
          <p:cNvSpPr/>
          <p:nvPr/>
        </p:nvSpPr>
        <p:spPr>
          <a:xfrm>
            <a:off x="401311" y="5145607"/>
            <a:ext cx="1701479" cy="1149616"/>
          </a:xfrm>
          <a:prstGeom prst="can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Open data</a:t>
            </a:r>
          </a:p>
          <a:p>
            <a:pPr algn="ctr"/>
            <a:r>
              <a:rPr lang="en-KR" dirty="0"/>
              <a:t>(parking)</a:t>
            </a:r>
          </a:p>
        </p:txBody>
      </p:sp>
      <p:pic>
        <p:nvPicPr>
          <p:cNvPr id="16" name="Picture 2" descr="Crawler: definition, functioning and types | Myra Security">
            <a:extLst>
              <a:ext uri="{FF2B5EF4-FFF2-40B4-BE49-F238E27FC236}">
                <a16:creationId xmlns:a16="http://schemas.microsoft.com/office/drawing/2014/main" id="{6C9F973C-4A76-63B7-3207-F0268560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62" y="5260100"/>
            <a:ext cx="1229090" cy="9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5D7FD5-199F-8D10-06B8-EF82EDD8B9C4}"/>
              </a:ext>
            </a:extLst>
          </p:cNvPr>
          <p:cNvCxnSpPr>
            <a:cxnSpLocks/>
            <a:stCxn id="15" idx="4"/>
            <a:endCxn id="16" idx="1"/>
          </p:cNvCxnSpPr>
          <p:nvPr/>
        </p:nvCxnSpPr>
        <p:spPr>
          <a:xfrm>
            <a:off x="2102790" y="5720415"/>
            <a:ext cx="76447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5BBC4-2498-2B6D-8DCF-96C98BA02410}"/>
              </a:ext>
            </a:extLst>
          </p:cNvPr>
          <p:cNvSpPr txBox="1"/>
          <p:nvPr/>
        </p:nvSpPr>
        <p:spPr>
          <a:xfrm>
            <a:off x="2565777" y="1357507"/>
            <a:ext cx="18320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oneM2M Crawler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8889F25-1C72-917C-1F4D-897D4E30F5A3}"/>
              </a:ext>
            </a:extLst>
          </p:cNvPr>
          <p:cNvSpPr/>
          <p:nvPr/>
        </p:nvSpPr>
        <p:spPr>
          <a:xfrm>
            <a:off x="5371742" y="1608884"/>
            <a:ext cx="1520142" cy="4806013"/>
          </a:xfrm>
          <a:prstGeom prst="roundRect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oneM2M</a:t>
            </a:r>
          </a:p>
          <a:p>
            <a:pPr algn="ctr"/>
            <a:r>
              <a:rPr lang="en-KR" dirty="0"/>
              <a:t>Platform </a:t>
            </a:r>
          </a:p>
          <a:p>
            <a:pPr algn="ctr"/>
            <a:r>
              <a:rPr lang="en-US" dirty="0"/>
              <a:t>F</a:t>
            </a:r>
            <a:r>
              <a:rPr lang="en-KR" dirty="0"/>
              <a:t>or </a:t>
            </a:r>
          </a:p>
          <a:p>
            <a:pPr algn="ctr"/>
            <a:r>
              <a:rPr lang="en-KR" dirty="0"/>
              <a:t>Hackathon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3AEF3C-5D2C-1BB0-F7D9-9FF4DECC2F0D}"/>
              </a:ext>
            </a:extLst>
          </p:cNvPr>
          <p:cNvCxnSpPr>
            <a:cxnSpLocks/>
            <a:stCxn id="2050" idx="3"/>
          </p:cNvCxnSpPr>
          <p:nvPr/>
        </p:nvCxnSpPr>
        <p:spPr>
          <a:xfrm>
            <a:off x="4096352" y="2303365"/>
            <a:ext cx="1229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2D4014-42E2-621A-24D8-E32A8F1FFDE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096352" y="4011891"/>
            <a:ext cx="1229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DF4B4F-9FCD-8FE1-C3A9-73A001B224F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096352" y="5720415"/>
            <a:ext cx="12290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ow a Hackathon Helps You Become a Better Developer | Okteto">
            <a:extLst>
              <a:ext uri="{FF2B5EF4-FFF2-40B4-BE49-F238E27FC236}">
                <a16:creationId xmlns:a16="http://schemas.microsoft.com/office/drawing/2014/main" id="{C47430C0-8874-A299-CB1C-F3A3B7CE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22886" r="72764" b="17110"/>
          <a:stretch/>
        </p:blipFill>
        <p:spPr bwMode="auto">
          <a:xfrm>
            <a:off x="10853140" y="1688583"/>
            <a:ext cx="937549" cy="11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ow a Hackathon Helps You Become a Better Developer | Okteto">
            <a:extLst>
              <a:ext uri="{FF2B5EF4-FFF2-40B4-BE49-F238E27FC236}">
                <a16:creationId xmlns:a16="http://schemas.microsoft.com/office/drawing/2014/main" id="{AD04A3B7-ABAD-A985-E22C-99AC068F7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4" t="22440" r="50522" b="20736"/>
          <a:stretch/>
        </p:blipFill>
        <p:spPr bwMode="auto">
          <a:xfrm>
            <a:off x="10853803" y="2838199"/>
            <a:ext cx="936224" cy="11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ow a Hackathon Helps You Become a Better Developer | Okteto">
            <a:extLst>
              <a:ext uri="{FF2B5EF4-FFF2-40B4-BE49-F238E27FC236}">
                <a16:creationId xmlns:a16="http://schemas.microsoft.com/office/drawing/2014/main" id="{F0EA4766-9B4F-0899-C804-E65DF5794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20258" r="27840" b="22918"/>
          <a:stretch/>
        </p:blipFill>
        <p:spPr bwMode="auto">
          <a:xfrm>
            <a:off x="10853803" y="3980673"/>
            <a:ext cx="936224" cy="11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ow a Hackathon Helps You Become a Better Developer | Okteto">
            <a:extLst>
              <a:ext uri="{FF2B5EF4-FFF2-40B4-BE49-F238E27FC236}">
                <a16:creationId xmlns:a16="http://schemas.microsoft.com/office/drawing/2014/main" id="{5DD096BD-ABAC-7C44-EF09-D6BF0D46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2" t="20693" r="4354" b="22559"/>
          <a:stretch/>
        </p:blipFill>
        <p:spPr bwMode="auto">
          <a:xfrm>
            <a:off x="10853803" y="5092034"/>
            <a:ext cx="936224" cy="11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0C037E6-1561-FF68-A12F-A5A60A631A80}"/>
              </a:ext>
            </a:extLst>
          </p:cNvPr>
          <p:cNvSpPr txBox="1"/>
          <p:nvPr/>
        </p:nvSpPr>
        <p:spPr>
          <a:xfrm>
            <a:off x="10291459" y="1357507"/>
            <a:ext cx="18320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Developer</a:t>
            </a:r>
          </a:p>
        </p:txBody>
      </p:sp>
      <p:pic>
        <p:nvPicPr>
          <p:cNvPr id="2054" name="Picture 6" descr="Smart Elevators, Self-Driving Cars Require More Computing Power at  Network's Edge - WSJ">
            <a:extLst>
              <a:ext uri="{FF2B5EF4-FFF2-40B4-BE49-F238E27FC236}">
                <a16:creationId xmlns:a16="http://schemas.microsoft.com/office/drawing/2014/main" id="{520B246F-0F61-BD1D-4F21-AEA03B70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783" y="2579409"/>
            <a:ext cx="1898079" cy="12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E8D6FEB-D975-DA24-20C7-6A394CA0BD8C}"/>
              </a:ext>
            </a:extLst>
          </p:cNvPr>
          <p:cNvSpPr txBox="1"/>
          <p:nvPr/>
        </p:nvSpPr>
        <p:spPr>
          <a:xfrm>
            <a:off x="8303726" y="1879624"/>
            <a:ext cx="183206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Green Elevator</a:t>
            </a:r>
          </a:p>
          <a:p>
            <a:r>
              <a:rPr lang="en-US" dirty="0"/>
              <a:t>U</a:t>
            </a:r>
            <a:r>
              <a:rPr lang="en-KR" dirty="0"/>
              <a:t>sing AI/ML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1DF3FF-BF96-75C9-1DA9-41244D3B0602}"/>
              </a:ext>
            </a:extLst>
          </p:cNvPr>
          <p:cNvSpPr/>
          <p:nvPr/>
        </p:nvSpPr>
        <p:spPr>
          <a:xfrm>
            <a:off x="8404852" y="3301989"/>
            <a:ext cx="493037" cy="486137"/>
          </a:xfrm>
          <a:prstGeom prst="ellipse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KR" dirty="0"/>
              <a:t>AI</a:t>
            </a:r>
          </a:p>
        </p:txBody>
      </p:sp>
      <p:pic>
        <p:nvPicPr>
          <p:cNvPr id="2056" name="Picture 8" descr="Trustless: How Blockchain Is Building Trust by Eliminating the Need for It  - EXIN">
            <a:extLst>
              <a:ext uri="{FF2B5EF4-FFF2-40B4-BE49-F238E27FC236}">
                <a16:creationId xmlns:a16="http://schemas.microsoft.com/office/drawing/2014/main" id="{C5BEE758-86B1-9B0A-A62B-C1AF62B14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19321" r="17940" b="16646"/>
          <a:stretch/>
        </p:blipFill>
        <p:spPr bwMode="auto">
          <a:xfrm>
            <a:off x="8351783" y="4498753"/>
            <a:ext cx="1898079" cy="12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8E0FA11-C773-28DD-E995-A2EF24F0EB23}"/>
              </a:ext>
            </a:extLst>
          </p:cNvPr>
          <p:cNvSpPr/>
          <p:nvPr/>
        </p:nvSpPr>
        <p:spPr>
          <a:xfrm>
            <a:off x="9671982" y="5255756"/>
            <a:ext cx="493037" cy="486137"/>
          </a:xfrm>
          <a:prstGeom prst="ellipse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KR" dirty="0"/>
              <a:t>BL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BF4A1F-3652-0AAD-280F-87F4C04FEBAE}"/>
              </a:ext>
            </a:extLst>
          </p:cNvPr>
          <p:cNvSpPr txBox="1"/>
          <p:nvPr/>
        </p:nvSpPr>
        <p:spPr>
          <a:xfrm>
            <a:off x="8303726" y="3843939"/>
            <a:ext cx="21658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Trust &amp; Secure data</a:t>
            </a:r>
          </a:p>
          <a:p>
            <a:r>
              <a:rPr lang="en-US" dirty="0"/>
              <a:t>U</a:t>
            </a:r>
            <a:r>
              <a:rPr lang="en-KR" dirty="0"/>
              <a:t>sing Blockchain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453479-2A76-7FCC-ED10-A4D09B604950}"/>
              </a:ext>
            </a:extLst>
          </p:cNvPr>
          <p:cNvCxnSpPr>
            <a:cxnSpLocks/>
            <a:stCxn id="19" idx="3"/>
            <a:endCxn id="2054" idx="1"/>
          </p:cNvCxnSpPr>
          <p:nvPr/>
        </p:nvCxnSpPr>
        <p:spPr>
          <a:xfrm flipV="1">
            <a:off x="6891884" y="3210952"/>
            <a:ext cx="1459899" cy="800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8E2C912-7436-F652-C946-046AC4CFF753}"/>
              </a:ext>
            </a:extLst>
          </p:cNvPr>
          <p:cNvCxnSpPr>
            <a:cxnSpLocks/>
            <a:stCxn id="19" idx="3"/>
            <a:endCxn id="2056" idx="1"/>
          </p:cNvCxnSpPr>
          <p:nvPr/>
        </p:nvCxnSpPr>
        <p:spPr>
          <a:xfrm>
            <a:off x="6891884" y="4011891"/>
            <a:ext cx="1459899" cy="1118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3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uFillTx/>
              </a:rPr>
              <a:t>Thank you!</a:t>
            </a:r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Background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oneM2M hackathons so far focus on: </a:t>
            </a:r>
          </a:p>
          <a:p>
            <a:pPr lvl="1">
              <a:defRPr/>
            </a:pPr>
            <a:r>
              <a:rPr lang="en-US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development of small Arduino devices</a:t>
            </a:r>
          </a:p>
          <a:p>
            <a:pPr lvl="1">
              <a:defRPr/>
            </a:pPr>
            <a:r>
              <a:rPr lang="en-US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smart IoT services or applications</a:t>
            </a:r>
          </a:p>
          <a:p>
            <a:pPr marL="0" indent="0">
              <a:buNone/>
              <a:defRPr/>
            </a:pPr>
            <a:endParaRPr lang="en" altLang="ko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participants spend time and effort on device connection and service decorations</a:t>
            </a:r>
          </a:p>
          <a:p>
            <a:pPr>
              <a:defRPr/>
            </a:pPr>
            <a:endParaRPr lang="en-US" altLang="zh-CN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Could we enhance or introduce something new?? </a:t>
            </a:r>
            <a:endParaRPr lang="ko-KR" altLang="en-US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51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oneM2M as a data platform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There exist many open data available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Solar energy related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Traffics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Air quality</a:t>
            </a:r>
            <a:endParaRPr lang="en" altLang="ko-KR" sz="1800" kern="0" dirty="0">
              <a:solidFill>
                <a:srgbClr val="54505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800" kern="0" dirty="0">
                <a:solidFill>
                  <a:srgbClr val="54505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</a:t>
            </a:r>
            <a:r>
              <a:rPr kumimoji="0" lang="en" altLang="ko-K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tc</a:t>
            </a:r>
            <a:r>
              <a:rPr kumimoji="0" lang="en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" altLang="ko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about allow participants to develop algorithm or services using such open data</a:t>
            </a:r>
            <a:endParaRPr lang="ko-KR" altLang="en-US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Configure oneM2M to store all available open data for hackathon</a:t>
            </a:r>
          </a:p>
          <a:p>
            <a:pPr lvl="1">
              <a:defRPr/>
            </a:pPr>
            <a:r>
              <a:rPr lang="en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Allow participants to use such data </a:t>
            </a:r>
          </a:p>
          <a:p>
            <a:pPr lvl="1">
              <a:defRPr/>
            </a:pPr>
            <a:r>
              <a:rPr lang="en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participants to develop algorithms using AI, ML, Blockchain, etc.. </a:t>
            </a:r>
            <a:r>
              <a:rPr lang="en-US" altLang="ko-KR" sz="18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save energy, protect security issue, etc. </a:t>
            </a:r>
            <a:endParaRPr lang="ko-KR" altLang="en-US" sz="18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80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 example – development of smart elevator algorithms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216DF3-3BEB-774C-ABA0-C4E588731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695" y="1493918"/>
            <a:ext cx="6551013" cy="4851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Development of a smart elevator system for energy saving</a:t>
            </a:r>
          </a:p>
          <a:p>
            <a:pPr>
              <a:defRPr/>
            </a:pPr>
            <a:endParaRPr lang="en" altLang="ko-KR" sz="24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Collect user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</a:t>
            </a: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 pressed button?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Which level a button pressed?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Which level the passenger moved?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" altLang="ko-KR" sz="2000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defRPr/>
            </a:pPr>
            <a:r>
              <a:rPr lang="en" altLang="ko-KR" sz="24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Final expected dataset</a:t>
            </a:r>
          </a:p>
          <a:p>
            <a:pPr lvl="1">
              <a:defRPr/>
            </a:pPr>
            <a:r>
              <a:rPr lang="en-US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Statistic </a:t>
            </a: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passengers </a:t>
            </a:r>
          </a:p>
          <a:p>
            <a:pPr lvl="1">
              <a:defRPr/>
            </a:pP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Actual elevator movement with time stamp</a:t>
            </a:r>
          </a:p>
          <a:p>
            <a:pPr lvl="1">
              <a:defRPr/>
            </a:pPr>
            <a:r>
              <a:rPr lang="en" altLang="ko-KR" sz="2000" kern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Energy usage (based on ISO standardized algorithm)</a:t>
            </a:r>
          </a:p>
          <a:p>
            <a:pPr>
              <a:spcBef>
                <a:spcPts val="500"/>
              </a:spcBef>
              <a:defRPr/>
            </a:pPr>
            <a:endParaRPr lang="en" altLang="ko-KR" kern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8" name="Picture 4" descr="세종대학교-WebSTYLIST">
            <a:extLst>
              <a:ext uri="{FF2B5EF4-FFF2-40B4-BE49-F238E27FC236}">
                <a16:creationId xmlns:a16="http://schemas.microsoft.com/office/drawing/2014/main" id="{56DACF82-1CA0-175B-6CFB-BA7A08275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15243"/>
          <a:stretch/>
        </p:blipFill>
        <p:spPr bwMode="auto">
          <a:xfrm>
            <a:off x="6996546" y="1493919"/>
            <a:ext cx="42931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E198D0-040B-3AFE-A63D-93F62982650A}"/>
              </a:ext>
            </a:extLst>
          </p:cNvPr>
          <p:cNvSpPr/>
          <p:nvPr/>
        </p:nvSpPr>
        <p:spPr>
          <a:xfrm>
            <a:off x="7121236" y="1607128"/>
            <a:ext cx="4043796" cy="886691"/>
          </a:xfrm>
          <a:prstGeom prst="roundRect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AI center bld at Sejong Univ. </a:t>
            </a:r>
          </a:p>
          <a:p>
            <a:pPr algn="ctr"/>
            <a:r>
              <a:rPr lang="en-KR" dirty="0"/>
              <a:t>8 elevators </a:t>
            </a:r>
          </a:p>
        </p:txBody>
      </p:sp>
    </p:spTree>
    <p:extLst>
      <p:ext uri="{BB962C8B-B14F-4D97-AF65-F5344CB8AC3E}">
        <p14:creationId xmlns:p14="http://schemas.microsoft.com/office/powerpoint/2010/main" val="380929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charset="0"/>
                <a:ea typeface="Arial" charset="0"/>
                <a:cs typeface="Arial" charset="0"/>
              </a:rPr>
              <a:t>How to collect actual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levators and Fire Safety - Do You Have a Plan? - SCS Elevator Products">
            <a:extLst>
              <a:ext uri="{FF2B5EF4-FFF2-40B4-BE49-F238E27FC236}">
                <a16:creationId xmlns:a16="http://schemas.microsoft.com/office/drawing/2014/main" id="{BD2E73F3-5F8C-7A95-1E15-E1591CE3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6" y="1295400"/>
            <a:ext cx="3207157" cy="18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Element14 Raspberry Pi 3 B+ Motherboard : Electronics">
            <a:extLst>
              <a:ext uri="{FF2B5EF4-FFF2-40B4-BE49-F238E27FC236}">
                <a16:creationId xmlns:a16="http://schemas.microsoft.com/office/drawing/2014/main" id="{023497AA-8C5C-5948-7C71-D94CF243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50" y="1779329"/>
            <a:ext cx="1622107" cy="11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A26AF0C-ECF3-1234-AD9B-A79E27757A8D}"/>
              </a:ext>
            </a:extLst>
          </p:cNvPr>
          <p:cNvCxnSpPr>
            <a:endCxn id="1028" idx="1"/>
          </p:cNvCxnSpPr>
          <p:nvPr/>
        </p:nvCxnSpPr>
        <p:spPr>
          <a:xfrm>
            <a:off x="3541853" y="2366114"/>
            <a:ext cx="16041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1A977227-243F-9D09-E02A-BDA433B574CA}"/>
              </a:ext>
            </a:extLst>
          </p:cNvPr>
          <p:cNvSpPr txBox="1"/>
          <p:nvPr/>
        </p:nvSpPr>
        <p:spPr>
          <a:xfrm>
            <a:off x="4857302" y="1391022"/>
            <a:ext cx="283235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Collect data from elevator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B21D9C32-E7C1-E73C-6B33-8453F57D9CF9}"/>
              </a:ext>
            </a:extLst>
          </p:cNvPr>
          <p:cNvSpPr/>
          <p:nvPr/>
        </p:nvSpPr>
        <p:spPr>
          <a:xfrm>
            <a:off x="1708782" y="3905101"/>
            <a:ext cx="3943934" cy="648182"/>
          </a:xfrm>
          <a:prstGeom prst="roundRect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Input to the elevator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081CC439-2C3F-A674-0CA0-C26470B0DA35}"/>
              </a:ext>
            </a:extLst>
          </p:cNvPr>
          <p:cNvSpPr/>
          <p:nvPr/>
        </p:nvSpPr>
        <p:spPr>
          <a:xfrm>
            <a:off x="6273479" y="3905101"/>
            <a:ext cx="3943934" cy="64818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Actual movement of the elevator</a:t>
            </a:r>
          </a:p>
        </p:txBody>
      </p: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1C0D5586-16D9-7CC9-8BB0-63274E3BB60D}"/>
              </a:ext>
            </a:extLst>
          </p:cNvPr>
          <p:cNvCxnSpPr>
            <a:stCxn id="1028" idx="2"/>
            <a:endCxn id="134" idx="0"/>
          </p:cNvCxnSpPr>
          <p:nvPr/>
        </p:nvCxnSpPr>
        <p:spPr>
          <a:xfrm rot="5400000">
            <a:off x="4342826" y="2290823"/>
            <a:ext cx="952202" cy="227635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2D4145E1-1392-5735-8D65-C23C6935098D}"/>
              </a:ext>
            </a:extLst>
          </p:cNvPr>
          <p:cNvCxnSpPr>
            <a:cxnSpLocks/>
            <a:stCxn id="1028" idx="2"/>
            <a:endCxn id="135" idx="0"/>
          </p:cNvCxnSpPr>
          <p:nvPr/>
        </p:nvCxnSpPr>
        <p:spPr>
          <a:xfrm rot="16200000" flipH="1">
            <a:off x="6625174" y="2284829"/>
            <a:ext cx="952202" cy="22883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Folded Corner 142">
            <a:extLst>
              <a:ext uri="{FF2B5EF4-FFF2-40B4-BE49-F238E27FC236}">
                <a16:creationId xmlns:a16="http://schemas.microsoft.com/office/drawing/2014/main" id="{97DA3CEF-7A98-8617-9B58-BB193584ECA4}"/>
              </a:ext>
            </a:extLst>
          </p:cNvPr>
          <p:cNvSpPr/>
          <p:nvPr/>
        </p:nvSpPr>
        <p:spPr>
          <a:xfrm>
            <a:off x="1875096" y="4639480"/>
            <a:ext cx="2303365" cy="125164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Request #1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</a:t>
            </a:r>
            <a:r>
              <a:rPr lang="en-KR" sz="1400" dirty="0"/>
              <a:t>tart level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</a:t>
            </a:r>
            <a:r>
              <a:rPr lang="en-KR" sz="1400" dirty="0"/>
              <a:t>arget level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</a:t>
            </a:r>
            <a:r>
              <a:rPr lang="en-KR" sz="1400" dirty="0"/>
              <a:t>imestamp</a:t>
            </a:r>
          </a:p>
        </p:txBody>
      </p:sp>
      <p:sp>
        <p:nvSpPr>
          <p:cNvPr id="153" name="Folded Corner 152">
            <a:extLst>
              <a:ext uri="{FF2B5EF4-FFF2-40B4-BE49-F238E27FC236}">
                <a16:creationId xmlns:a16="http://schemas.microsoft.com/office/drawing/2014/main" id="{01500DD5-F310-C4F0-DDED-8F6EC470BF92}"/>
              </a:ext>
            </a:extLst>
          </p:cNvPr>
          <p:cNvSpPr/>
          <p:nvPr/>
        </p:nvSpPr>
        <p:spPr>
          <a:xfrm>
            <a:off x="6768157" y="4732227"/>
            <a:ext cx="3053785" cy="125164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Movement #1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Current </a:t>
            </a:r>
            <a:r>
              <a:rPr lang="en-KR" sz="1400" dirty="0"/>
              <a:t>level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Initial level</a:t>
            </a:r>
            <a:endParaRPr lang="en-KR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Target level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Energy usage per movement</a:t>
            </a:r>
            <a:endParaRPr lang="en-KR" sz="1400" dirty="0"/>
          </a:p>
        </p:txBody>
      </p:sp>
    </p:spTree>
    <p:extLst>
      <p:ext uri="{BB962C8B-B14F-4D97-AF65-F5344CB8AC3E}">
        <p14:creationId xmlns:p14="http://schemas.microsoft.com/office/powerpoint/2010/main" val="46428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charset="0"/>
                <a:ea typeface="Arial" charset="0"/>
                <a:cs typeface="Arial" charset="0"/>
              </a:rPr>
              <a:t>How to collect actual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사각형: 둥근 모서리 6">
            <a:extLst>
              <a:ext uri="{FF2B5EF4-FFF2-40B4-BE49-F238E27FC236}">
                <a16:creationId xmlns:a16="http://schemas.microsoft.com/office/drawing/2014/main" id="{A76D7E9A-6285-E1B4-36A9-183C9F555580}"/>
              </a:ext>
            </a:extLst>
          </p:cNvPr>
          <p:cNvSpPr/>
          <p:nvPr/>
        </p:nvSpPr>
        <p:spPr>
          <a:xfrm>
            <a:off x="823954" y="1201828"/>
            <a:ext cx="2403080" cy="4478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Sejong Univ. AI Center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" name="그림 9">
            <a:extLst>
              <a:ext uri="{FF2B5EF4-FFF2-40B4-BE49-F238E27FC236}">
                <a16:creationId xmlns:a16="http://schemas.microsoft.com/office/drawing/2014/main" id="{19290170-8920-010B-4619-DC0B6635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169" y="1877374"/>
            <a:ext cx="512532" cy="1003612"/>
          </a:xfrm>
          <a:prstGeom prst="rect">
            <a:avLst/>
          </a:prstGeom>
        </p:spPr>
      </p:pic>
      <p:cxnSp>
        <p:nvCxnSpPr>
          <p:cNvPr id="35" name="연결선: 꺾임 15">
            <a:extLst>
              <a:ext uri="{FF2B5EF4-FFF2-40B4-BE49-F238E27FC236}">
                <a16:creationId xmlns:a16="http://schemas.microsoft.com/office/drawing/2014/main" id="{DB37BDF6-169B-4334-0F25-8557716DBD53}"/>
              </a:ext>
            </a:extLst>
          </p:cNvPr>
          <p:cNvCxnSpPr>
            <a:cxnSpLocks/>
            <a:stCxn id="50" idx="3"/>
            <a:endCxn id="30" idx="0"/>
          </p:cNvCxnSpPr>
          <p:nvPr/>
        </p:nvCxnSpPr>
        <p:spPr>
          <a:xfrm flipV="1">
            <a:off x="3146942" y="1877374"/>
            <a:ext cx="1432493" cy="746564"/>
          </a:xfrm>
          <a:prstGeom prst="bentConnector4">
            <a:avLst>
              <a:gd name="adj1" fmla="val 41055"/>
              <a:gd name="adj2" fmla="val 130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58">
            <a:extLst>
              <a:ext uri="{FF2B5EF4-FFF2-40B4-BE49-F238E27FC236}">
                <a16:creationId xmlns:a16="http://schemas.microsoft.com/office/drawing/2014/main" id="{32A09C1C-2B41-C452-B41D-EF835F273DEC}"/>
              </a:ext>
            </a:extLst>
          </p:cNvPr>
          <p:cNvSpPr/>
          <p:nvPr/>
        </p:nvSpPr>
        <p:spPr>
          <a:xfrm>
            <a:off x="3767865" y="5758198"/>
            <a:ext cx="1779008" cy="4953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Accelerator</a:t>
            </a:r>
            <a:endParaRPr lang="ko-KR" altLang="en-US" sz="2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3" name="연결선: 꺾임 1023">
            <a:extLst>
              <a:ext uri="{FF2B5EF4-FFF2-40B4-BE49-F238E27FC236}">
                <a16:creationId xmlns:a16="http://schemas.microsoft.com/office/drawing/2014/main" id="{7FD237D9-A74F-F4ED-CC3A-C2915706C6F1}"/>
              </a:ext>
            </a:extLst>
          </p:cNvPr>
          <p:cNvCxnSpPr>
            <a:cxnSpLocks/>
            <a:stCxn id="48" idx="2"/>
            <a:endCxn id="42" idx="0"/>
          </p:cNvCxnSpPr>
          <p:nvPr/>
        </p:nvCxnSpPr>
        <p:spPr>
          <a:xfrm rot="5400000">
            <a:off x="5289027" y="4341145"/>
            <a:ext cx="785396" cy="2048711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연결선: 꺾임 1026">
            <a:extLst>
              <a:ext uri="{FF2B5EF4-FFF2-40B4-BE49-F238E27FC236}">
                <a16:creationId xmlns:a16="http://schemas.microsoft.com/office/drawing/2014/main" id="{686C8014-20A8-D0C0-A4EA-F13F431AB087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 rot="5400000">
            <a:off x="6306449" y="5372433"/>
            <a:ext cx="799263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1024">
            <a:extLst>
              <a:ext uri="{FF2B5EF4-FFF2-40B4-BE49-F238E27FC236}">
                <a16:creationId xmlns:a16="http://schemas.microsoft.com/office/drawing/2014/main" id="{6EFD1B3E-8337-F3E1-07DD-0287FC3B2D80}"/>
              </a:ext>
            </a:extLst>
          </p:cNvPr>
          <p:cNvCxnSpPr>
            <a:cxnSpLocks/>
            <a:stCxn id="48" idx="2"/>
            <a:endCxn id="46" idx="0"/>
          </p:cNvCxnSpPr>
          <p:nvPr/>
        </p:nvCxnSpPr>
        <p:spPr>
          <a:xfrm rot="16200000" flipH="1">
            <a:off x="7330804" y="4348078"/>
            <a:ext cx="799263" cy="2048710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사각형: 둥근 모서리 59">
            <a:extLst>
              <a:ext uri="{FF2B5EF4-FFF2-40B4-BE49-F238E27FC236}">
                <a16:creationId xmlns:a16="http://schemas.microsoft.com/office/drawing/2014/main" id="{082D1207-32F3-E362-FA23-9863FE272217}"/>
              </a:ext>
            </a:extLst>
          </p:cNvPr>
          <p:cNvSpPr/>
          <p:nvPr/>
        </p:nvSpPr>
        <p:spPr>
          <a:xfrm>
            <a:off x="7865286" y="5772065"/>
            <a:ext cx="1779008" cy="4953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Camera</a:t>
            </a:r>
            <a:endParaRPr lang="ko-KR" altLang="en-US" sz="2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사각형: 둥근 모서리 1028">
            <a:extLst>
              <a:ext uri="{FF2B5EF4-FFF2-40B4-BE49-F238E27FC236}">
                <a16:creationId xmlns:a16="http://schemas.microsoft.com/office/drawing/2014/main" id="{462DC1BE-1F64-503D-C849-57C9C5F5BD67}"/>
              </a:ext>
            </a:extLst>
          </p:cNvPr>
          <p:cNvSpPr/>
          <p:nvPr/>
        </p:nvSpPr>
        <p:spPr>
          <a:xfrm>
            <a:off x="5816576" y="5772065"/>
            <a:ext cx="1779008" cy="49530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Altimeter</a:t>
            </a:r>
            <a:endParaRPr lang="ko-KR" altLang="en-US" sz="20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8" name="Picture 2" descr="Raspberry Pi 4 Specifications">
            <a:extLst>
              <a:ext uri="{FF2B5EF4-FFF2-40B4-BE49-F238E27FC236}">
                <a16:creationId xmlns:a16="http://schemas.microsoft.com/office/drawing/2014/main" id="{32FD1E50-7D5B-8580-CA0B-F8899E6D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86" y="4242911"/>
            <a:ext cx="1225787" cy="7298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사각형: 둥근 모서리 1067">
            <a:extLst>
              <a:ext uri="{FF2B5EF4-FFF2-40B4-BE49-F238E27FC236}">
                <a16:creationId xmlns:a16="http://schemas.microsoft.com/office/drawing/2014/main" id="{988896D8-D6B4-3C29-7F5D-F815E72947BD}"/>
              </a:ext>
            </a:extLst>
          </p:cNvPr>
          <p:cNvSpPr/>
          <p:nvPr/>
        </p:nvSpPr>
        <p:spPr>
          <a:xfrm>
            <a:off x="9955178" y="1883879"/>
            <a:ext cx="2115293" cy="4953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Real-World</a:t>
            </a:r>
            <a:endParaRPr lang="ko-KR" altLang="en-US" sz="2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0" name="그림 4" descr="야외, 하늘, 나무, 건물이(가) 표시된 사진&#10;&#10;자동 생성된 설명">
            <a:extLst>
              <a:ext uri="{FF2B5EF4-FFF2-40B4-BE49-F238E27FC236}">
                <a16:creationId xmlns:a16="http://schemas.microsoft.com/office/drawing/2014/main" id="{1209D4A9-2FC3-4554-4E48-2CAD62491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5" y="1877374"/>
            <a:ext cx="2242897" cy="1493128"/>
          </a:xfrm>
          <a:prstGeom prst="rect">
            <a:avLst/>
          </a:prstGeom>
        </p:spPr>
      </p:pic>
      <p:pic>
        <p:nvPicPr>
          <p:cNvPr id="72" name="그림 9">
            <a:extLst>
              <a:ext uri="{FF2B5EF4-FFF2-40B4-BE49-F238E27FC236}">
                <a16:creationId xmlns:a16="http://schemas.microsoft.com/office/drawing/2014/main" id="{C876A463-DBF7-40FE-486B-B239D2D30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30" y="1877374"/>
            <a:ext cx="512532" cy="1003612"/>
          </a:xfrm>
          <a:prstGeom prst="rect">
            <a:avLst/>
          </a:prstGeom>
        </p:spPr>
      </p:pic>
      <p:pic>
        <p:nvPicPr>
          <p:cNvPr id="73" name="그림 9">
            <a:extLst>
              <a:ext uri="{FF2B5EF4-FFF2-40B4-BE49-F238E27FC236}">
                <a16:creationId xmlns:a16="http://schemas.microsoft.com/office/drawing/2014/main" id="{F8AC9ACB-4FA7-7F61-A3B1-C5984025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91" y="1877374"/>
            <a:ext cx="512532" cy="1003612"/>
          </a:xfrm>
          <a:prstGeom prst="rect">
            <a:avLst/>
          </a:prstGeom>
        </p:spPr>
      </p:pic>
      <p:pic>
        <p:nvPicPr>
          <p:cNvPr id="74" name="그림 9">
            <a:extLst>
              <a:ext uri="{FF2B5EF4-FFF2-40B4-BE49-F238E27FC236}">
                <a16:creationId xmlns:a16="http://schemas.microsoft.com/office/drawing/2014/main" id="{0C6E0151-79AA-C579-5EA4-4BD739CA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52" y="1877374"/>
            <a:ext cx="512532" cy="1003612"/>
          </a:xfrm>
          <a:prstGeom prst="rect">
            <a:avLst/>
          </a:prstGeom>
        </p:spPr>
      </p:pic>
      <p:pic>
        <p:nvPicPr>
          <p:cNvPr id="75" name="그림 9">
            <a:extLst>
              <a:ext uri="{FF2B5EF4-FFF2-40B4-BE49-F238E27FC236}">
                <a16:creationId xmlns:a16="http://schemas.microsoft.com/office/drawing/2014/main" id="{6BC5767D-E9AE-BF09-61FC-16841E81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13" y="1877374"/>
            <a:ext cx="512532" cy="1003612"/>
          </a:xfrm>
          <a:prstGeom prst="rect">
            <a:avLst/>
          </a:prstGeom>
        </p:spPr>
      </p:pic>
      <p:pic>
        <p:nvPicPr>
          <p:cNvPr id="76" name="그림 9">
            <a:extLst>
              <a:ext uri="{FF2B5EF4-FFF2-40B4-BE49-F238E27FC236}">
                <a16:creationId xmlns:a16="http://schemas.microsoft.com/office/drawing/2014/main" id="{348754DC-2687-D334-2C41-7AF359C5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4" y="1880976"/>
            <a:ext cx="512532" cy="1003612"/>
          </a:xfrm>
          <a:prstGeom prst="rect">
            <a:avLst/>
          </a:prstGeom>
        </p:spPr>
      </p:pic>
      <p:cxnSp>
        <p:nvCxnSpPr>
          <p:cNvPr id="77" name="연결선: 꺾임 15">
            <a:extLst>
              <a:ext uri="{FF2B5EF4-FFF2-40B4-BE49-F238E27FC236}">
                <a16:creationId xmlns:a16="http://schemas.microsoft.com/office/drawing/2014/main" id="{7832F0BF-9BCD-DE31-2E75-833CEB7FDBA3}"/>
              </a:ext>
            </a:extLst>
          </p:cNvPr>
          <p:cNvCxnSpPr>
            <a:cxnSpLocks/>
            <a:stCxn id="50" idx="3"/>
            <a:endCxn id="72" idx="0"/>
          </p:cNvCxnSpPr>
          <p:nvPr/>
        </p:nvCxnSpPr>
        <p:spPr>
          <a:xfrm flipV="1">
            <a:off x="3146942" y="1877374"/>
            <a:ext cx="2352454" cy="746564"/>
          </a:xfrm>
          <a:prstGeom prst="bentConnector4">
            <a:avLst>
              <a:gd name="adj1" fmla="val 24852"/>
              <a:gd name="adj2" fmla="val 130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연결선: 꺾임 15">
            <a:extLst>
              <a:ext uri="{FF2B5EF4-FFF2-40B4-BE49-F238E27FC236}">
                <a16:creationId xmlns:a16="http://schemas.microsoft.com/office/drawing/2014/main" id="{11A0DDA3-4503-115D-E570-8F7FF987A104}"/>
              </a:ext>
            </a:extLst>
          </p:cNvPr>
          <p:cNvCxnSpPr>
            <a:cxnSpLocks/>
            <a:stCxn id="50" idx="3"/>
            <a:endCxn id="73" idx="0"/>
          </p:cNvCxnSpPr>
          <p:nvPr/>
        </p:nvCxnSpPr>
        <p:spPr>
          <a:xfrm flipV="1">
            <a:off x="3146942" y="1877374"/>
            <a:ext cx="3272415" cy="746564"/>
          </a:xfrm>
          <a:prstGeom prst="bentConnector4">
            <a:avLst>
              <a:gd name="adj1" fmla="val 17759"/>
              <a:gd name="adj2" fmla="val 130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15">
            <a:extLst>
              <a:ext uri="{FF2B5EF4-FFF2-40B4-BE49-F238E27FC236}">
                <a16:creationId xmlns:a16="http://schemas.microsoft.com/office/drawing/2014/main" id="{9A074CE2-D753-FA19-EFBE-4FBE31F96FCA}"/>
              </a:ext>
            </a:extLst>
          </p:cNvPr>
          <p:cNvCxnSpPr>
            <a:cxnSpLocks/>
            <a:stCxn id="50" idx="3"/>
            <a:endCxn id="74" idx="0"/>
          </p:cNvCxnSpPr>
          <p:nvPr/>
        </p:nvCxnSpPr>
        <p:spPr>
          <a:xfrm flipV="1">
            <a:off x="3146942" y="1877374"/>
            <a:ext cx="4192376" cy="746564"/>
          </a:xfrm>
          <a:prstGeom prst="bentConnector4">
            <a:avLst>
              <a:gd name="adj1" fmla="val 14078"/>
              <a:gd name="adj2" fmla="val 130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연결선: 꺾임 15">
            <a:extLst>
              <a:ext uri="{FF2B5EF4-FFF2-40B4-BE49-F238E27FC236}">
                <a16:creationId xmlns:a16="http://schemas.microsoft.com/office/drawing/2014/main" id="{95967E9C-CE61-2E09-4701-BB4EC7788817}"/>
              </a:ext>
            </a:extLst>
          </p:cNvPr>
          <p:cNvCxnSpPr>
            <a:cxnSpLocks/>
            <a:stCxn id="50" idx="3"/>
            <a:endCxn id="75" idx="0"/>
          </p:cNvCxnSpPr>
          <p:nvPr/>
        </p:nvCxnSpPr>
        <p:spPr>
          <a:xfrm flipV="1">
            <a:off x="3146942" y="1877374"/>
            <a:ext cx="5112337" cy="746564"/>
          </a:xfrm>
          <a:prstGeom prst="bentConnector4">
            <a:avLst>
              <a:gd name="adj1" fmla="val 11722"/>
              <a:gd name="adj2" fmla="val 130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연결선: 꺾임 15">
            <a:extLst>
              <a:ext uri="{FF2B5EF4-FFF2-40B4-BE49-F238E27FC236}">
                <a16:creationId xmlns:a16="http://schemas.microsoft.com/office/drawing/2014/main" id="{E1977FC0-4063-EB5A-87CF-354A742E97AD}"/>
              </a:ext>
            </a:extLst>
          </p:cNvPr>
          <p:cNvCxnSpPr>
            <a:cxnSpLocks/>
            <a:stCxn id="50" idx="3"/>
            <a:endCxn id="76" idx="0"/>
          </p:cNvCxnSpPr>
          <p:nvPr/>
        </p:nvCxnSpPr>
        <p:spPr>
          <a:xfrm flipV="1">
            <a:off x="3146942" y="1880976"/>
            <a:ext cx="6032298" cy="742962"/>
          </a:xfrm>
          <a:prstGeom prst="bentConnector4">
            <a:avLst>
              <a:gd name="adj1" fmla="val 9669"/>
              <a:gd name="adj2" fmla="val 13125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7A1D41E-3494-DACB-FCE6-516780735011}"/>
              </a:ext>
            </a:extLst>
          </p:cNvPr>
          <p:cNvCxnSpPr>
            <a:stCxn id="48" idx="0"/>
            <a:endCxn id="30" idx="2"/>
          </p:cNvCxnSpPr>
          <p:nvPr/>
        </p:nvCxnSpPr>
        <p:spPr>
          <a:xfrm flipH="1" flipV="1">
            <a:off x="4579435" y="2880986"/>
            <a:ext cx="2126645" cy="13619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0605697-B8FF-A095-B288-10A073C97130}"/>
              </a:ext>
            </a:extLst>
          </p:cNvPr>
          <p:cNvCxnSpPr>
            <a:cxnSpLocks/>
            <a:stCxn id="48" idx="0"/>
            <a:endCxn id="72" idx="2"/>
          </p:cNvCxnSpPr>
          <p:nvPr/>
        </p:nvCxnSpPr>
        <p:spPr>
          <a:xfrm flipH="1" flipV="1">
            <a:off x="5499396" y="2880986"/>
            <a:ext cx="1206684" cy="13619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EECF38B-B37D-E50B-2390-E2F23868D206}"/>
              </a:ext>
            </a:extLst>
          </p:cNvPr>
          <p:cNvCxnSpPr>
            <a:cxnSpLocks/>
            <a:stCxn id="48" idx="0"/>
            <a:endCxn id="73" idx="2"/>
          </p:cNvCxnSpPr>
          <p:nvPr/>
        </p:nvCxnSpPr>
        <p:spPr>
          <a:xfrm flipH="1" flipV="1">
            <a:off x="6419357" y="2880986"/>
            <a:ext cx="286723" cy="13619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B9CFD6-CB1E-B7DB-1A10-FE50E6E5B602}"/>
              </a:ext>
            </a:extLst>
          </p:cNvPr>
          <p:cNvCxnSpPr>
            <a:cxnSpLocks/>
            <a:stCxn id="48" idx="0"/>
            <a:endCxn id="74" idx="2"/>
          </p:cNvCxnSpPr>
          <p:nvPr/>
        </p:nvCxnSpPr>
        <p:spPr>
          <a:xfrm flipV="1">
            <a:off x="6706080" y="2880986"/>
            <a:ext cx="633238" cy="13619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33F8963-BA1B-9BAC-7254-E8F59D160042}"/>
              </a:ext>
            </a:extLst>
          </p:cNvPr>
          <p:cNvCxnSpPr>
            <a:cxnSpLocks/>
            <a:stCxn id="48" idx="0"/>
            <a:endCxn id="75" idx="2"/>
          </p:cNvCxnSpPr>
          <p:nvPr/>
        </p:nvCxnSpPr>
        <p:spPr>
          <a:xfrm flipV="1">
            <a:off x="6706080" y="2880986"/>
            <a:ext cx="1553199" cy="13619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D5206A5-4F85-6F47-DF05-19A99897ED24}"/>
              </a:ext>
            </a:extLst>
          </p:cNvPr>
          <p:cNvCxnSpPr>
            <a:cxnSpLocks/>
            <a:stCxn id="48" idx="0"/>
            <a:endCxn id="76" idx="2"/>
          </p:cNvCxnSpPr>
          <p:nvPr/>
        </p:nvCxnSpPr>
        <p:spPr>
          <a:xfrm flipV="1">
            <a:off x="6706080" y="2884588"/>
            <a:ext cx="2473160" cy="13583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77EACD20-78EB-4597-A59F-48C43359E7F8}"/>
              </a:ext>
            </a:extLst>
          </p:cNvPr>
          <p:cNvSpPr txBox="1"/>
          <p:nvPr/>
        </p:nvSpPr>
        <p:spPr>
          <a:xfrm>
            <a:off x="8259279" y="3344368"/>
            <a:ext cx="316666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Deploy a device to collect data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09A551-1142-0CEC-1709-E74F7B7BE128}"/>
              </a:ext>
            </a:extLst>
          </p:cNvPr>
          <p:cNvSpPr txBox="1"/>
          <p:nvPr/>
        </p:nvSpPr>
        <p:spPr>
          <a:xfrm>
            <a:off x="7318973" y="4480189"/>
            <a:ext cx="361797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KR" dirty="0"/>
              <a:t>Rapsberry pi with various sensors</a:t>
            </a:r>
          </a:p>
        </p:txBody>
      </p:sp>
    </p:spTree>
    <p:extLst>
      <p:ext uri="{BB962C8B-B14F-4D97-AF65-F5344CB8AC3E}">
        <p14:creationId xmlns:p14="http://schemas.microsoft.com/office/powerpoint/2010/main" val="216097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charset="0"/>
                <a:ea typeface="Arial" charset="0"/>
                <a:cs typeface="Arial" charset="0"/>
              </a:rPr>
              <a:t>How to collect actual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사각형: 둥근 모서리 1143">
            <a:extLst>
              <a:ext uri="{FF2B5EF4-FFF2-40B4-BE49-F238E27FC236}">
                <a16:creationId xmlns:a16="http://schemas.microsoft.com/office/drawing/2014/main" id="{1040D211-7B7A-CA62-7B2A-2BE1C2145B18}"/>
              </a:ext>
            </a:extLst>
          </p:cNvPr>
          <p:cNvSpPr/>
          <p:nvPr/>
        </p:nvSpPr>
        <p:spPr>
          <a:xfrm>
            <a:off x="3903636" y="4721721"/>
            <a:ext cx="5838200" cy="1173570"/>
          </a:xfrm>
          <a:prstGeom prst="roundRect">
            <a:avLst>
              <a:gd name="adj" fmla="val 5818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Energy Consumption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Ascend(Descend) Order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Emergency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Algorithm Minimizes CO2 Emissions</a:t>
            </a:r>
          </a:p>
        </p:txBody>
      </p:sp>
      <p:sp>
        <p:nvSpPr>
          <p:cNvPr id="7" name="사각형: 둥근 모서리 1042">
            <a:extLst>
              <a:ext uri="{FF2B5EF4-FFF2-40B4-BE49-F238E27FC236}">
                <a16:creationId xmlns:a16="http://schemas.microsoft.com/office/drawing/2014/main" id="{A302F1FA-630B-1CBD-CAC9-BFF4057AAF59}"/>
              </a:ext>
            </a:extLst>
          </p:cNvPr>
          <p:cNvSpPr/>
          <p:nvPr/>
        </p:nvSpPr>
        <p:spPr>
          <a:xfrm>
            <a:off x="3902517" y="1682263"/>
            <a:ext cx="1570256" cy="3650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Velocity Detection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사각형: 둥근 모서리 1045">
            <a:extLst>
              <a:ext uri="{FF2B5EF4-FFF2-40B4-BE49-F238E27FC236}">
                <a16:creationId xmlns:a16="http://schemas.microsoft.com/office/drawing/2014/main" id="{05ACE073-895F-784E-AF80-35F6E230BB8C}"/>
              </a:ext>
            </a:extLst>
          </p:cNvPr>
          <p:cNvSpPr/>
          <p:nvPr/>
        </p:nvSpPr>
        <p:spPr>
          <a:xfrm>
            <a:off x="6037608" y="1682263"/>
            <a:ext cx="1570256" cy="3650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Height Detection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사각형: 둥근 모서리 1046">
            <a:extLst>
              <a:ext uri="{FF2B5EF4-FFF2-40B4-BE49-F238E27FC236}">
                <a16:creationId xmlns:a16="http://schemas.microsoft.com/office/drawing/2014/main" id="{590DB57E-4B05-75B7-FABE-14E93915A122}"/>
              </a:ext>
            </a:extLst>
          </p:cNvPr>
          <p:cNvSpPr/>
          <p:nvPr/>
        </p:nvSpPr>
        <p:spPr>
          <a:xfrm>
            <a:off x="8172699" y="1711938"/>
            <a:ext cx="1570256" cy="3354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Button Detection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사각형: 둥근 모서리 1057">
            <a:extLst>
              <a:ext uri="{FF2B5EF4-FFF2-40B4-BE49-F238E27FC236}">
                <a16:creationId xmlns:a16="http://schemas.microsoft.com/office/drawing/2014/main" id="{05E7ABE7-E583-54FF-2C36-C31D55B3DE72}"/>
              </a:ext>
            </a:extLst>
          </p:cNvPr>
          <p:cNvSpPr/>
          <p:nvPr/>
        </p:nvSpPr>
        <p:spPr>
          <a:xfrm>
            <a:off x="1092211" y="2467385"/>
            <a:ext cx="1877057" cy="5351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Container Instance</a:t>
            </a:r>
            <a:endParaRPr lang="ko-KR" altLang="en-US" sz="160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사각형: 둥근 모서리 1059">
            <a:extLst>
              <a:ext uri="{FF2B5EF4-FFF2-40B4-BE49-F238E27FC236}">
                <a16:creationId xmlns:a16="http://schemas.microsoft.com/office/drawing/2014/main" id="{CE98F902-AE96-FFC7-6096-468A34E7368B}"/>
              </a:ext>
            </a:extLst>
          </p:cNvPr>
          <p:cNvSpPr/>
          <p:nvPr/>
        </p:nvSpPr>
        <p:spPr>
          <a:xfrm>
            <a:off x="3902517" y="2185924"/>
            <a:ext cx="1570256" cy="810013"/>
          </a:xfrm>
          <a:prstGeom prst="roundRect">
            <a:avLst>
              <a:gd name="adj" fmla="val 7514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Velocity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Direction</a:t>
            </a:r>
          </a:p>
        </p:txBody>
      </p:sp>
      <p:sp>
        <p:nvSpPr>
          <p:cNvPr id="12" name="사각형: 둥근 모서리 1060">
            <a:extLst>
              <a:ext uri="{FF2B5EF4-FFF2-40B4-BE49-F238E27FC236}">
                <a16:creationId xmlns:a16="http://schemas.microsoft.com/office/drawing/2014/main" id="{4D0FCDD3-548D-8308-700E-83315929E2DA}"/>
              </a:ext>
            </a:extLst>
          </p:cNvPr>
          <p:cNvSpPr/>
          <p:nvPr/>
        </p:nvSpPr>
        <p:spPr>
          <a:xfrm>
            <a:off x="6037608" y="2185383"/>
            <a:ext cx="1570256" cy="815504"/>
          </a:xfrm>
          <a:prstGeom prst="roundRect">
            <a:avLst>
              <a:gd name="adj" fmla="val 8151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height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Floor</a:t>
            </a:r>
          </a:p>
        </p:txBody>
      </p:sp>
      <p:sp>
        <p:nvSpPr>
          <p:cNvPr id="13" name="사각형: 둥근 모서리 1061">
            <a:extLst>
              <a:ext uri="{FF2B5EF4-FFF2-40B4-BE49-F238E27FC236}">
                <a16:creationId xmlns:a16="http://schemas.microsoft.com/office/drawing/2014/main" id="{BE54BEDD-C1C5-57BC-8F91-78CFB5AD366A}"/>
              </a:ext>
            </a:extLst>
          </p:cNvPr>
          <p:cNvSpPr/>
          <p:nvPr/>
        </p:nvSpPr>
        <p:spPr>
          <a:xfrm>
            <a:off x="8160585" y="2180430"/>
            <a:ext cx="1580140" cy="815505"/>
          </a:xfrm>
          <a:prstGeom prst="roundRect">
            <a:avLst>
              <a:gd name="adj" fmla="val 668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Button List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Elevator Trip List</a:t>
            </a:r>
          </a:p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Trip End Floor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사각형: 둥근 모서리 1082">
            <a:extLst>
              <a:ext uri="{FF2B5EF4-FFF2-40B4-BE49-F238E27FC236}">
                <a16:creationId xmlns:a16="http://schemas.microsoft.com/office/drawing/2014/main" id="{2568BBD6-7B3F-9774-BA74-C8EBD7CA744D}"/>
              </a:ext>
            </a:extLst>
          </p:cNvPr>
          <p:cNvSpPr/>
          <p:nvPr/>
        </p:nvSpPr>
        <p:spPr>
          <a:xfrm>
            <a:off x="3902517" y="3593739"/>
            <a:ext cx="3705347" cy="5351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IMU Sensor Container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사각형: 둥근 모서리 1084">
            <a:extLst>
              <a:ext uri="{FF2B5EF4-FFF2-40B4-BE49-F238E27FC236}">
                <a16:creationId xmlns:a16="http://schemas.microsoft.com/office/drawing/2014/main" id="{9975B715-FECE-5469-E62E-5F16A58CD3E1}"/>
              </a:ext>
            </a:extLst>
          </p:cNvPr>
          <p:cNvSpPr/>
          <p:nvPr/>
        </p:nvSpPr>
        <p:spPr>
          <a:xfrm>
            <a:off x="8160585" y="3593737"/>
            <a:ext cx="1580140" cy="53513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Camera Container</a:t>
            </a:r>
            <a:endParaRPr lang="ko-KR" altLang="en-US" sz="1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연결선: 꺾임 1092">
            <a:extLst>
              <a:ext uri="{FF2B5EF4-FFF2-40B4-BE49-F238E27FC236}">
                <a16:creationId xmlns:a16="http://schemas.microsoft.com/office/drawing/2014/main" id="{D648BE18-5AB7-56E5-ACD5-6C0A76D06D07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16200000" flipH="1">
            <a:off x="4922517" y="2761065"/>
            <a:ext cx="597802" cy="106754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1095">
            <a:extLst>
              <a:ext uri="{FF2B5EF4-FFF2-40B4-BE49-F238E27FC236}">
                <a16:creationId xmlns:a16="http://schemas.microsoft.com/office/drawing/2014/main" id="{6D24815D-17DF-7D0B-EF27-8B07E3B5CEA1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 rot="5400000">
            <a:off x="5992538" y="2763541"/>
            <a:ext cx="592852" cy="106754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사각형: 둥근 모서리 1057">
            <a:extLst>
              <a:ext uri="{FF2B5EF4-FFF2-40B4-BE49-F238E27FC236}">
                <a16:creationId xmlns:a16="http://schemas.microsoft.com/office/drawing/2014/main" id="{81E246FE-F6F1-30DB-779B-D5521CED62AC}"/>
              </a:ext>
            </a:extLst>
          </p:cNvPr>
          <p:cNvSpPr/>
          <p:nvPr/>
        </p:nvSpPr>
        <p:spPr>
          <a:xfrm>
            <a:off x="1092211" y="3588927"/>
            <a:ext cx="1877057" cy="5351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Container</a:t>
            </a:r>
            <a:endParaRPr lang="ko-KR" altLang="en-US" sz="160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BE54E5F-7545-7A3D-1276-E64CF018E66C}"/>
              </a:ext>
            </a:extLst>
          </p:cNvPr>
          <p:cNvCxnSpPr>
            <a:stCxn id="13" idx="2"/>
            <a:endCxn id="20" idx="0"/>
          </p:cNvCxnSpPr>
          <p:nvPr/>
        </p:nvCxnSpPr>
        <p:spPr>
          <a:xfrm>
            <a:off x="8950655" y="2995935"/>
            <a:ext cx="0" cy="597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EBD9CD-96D6-D8EB-3773-87A06FE9464C}"/>
              </a:ext>
            </a:extLst>
          </p:cNvPr>
          <p:cNvCxnSpPr/>
          <p:nvPr/>
        </p:nvCxnSpPr>
        <p:spPr>
          <a:xfrm>
            <a:off x="8958169" y="4124058"/>
            <a:ext cx="0" cy="597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84D0C22-D323-5079-A2A5-AE1344251CD3}"/>
              </a:ext>
            </a:extLst>
          </p:cNvPr>
          <p:cNvCxnSpPr/>
          <p:nvPr/>
        </p:nvCxnSpPr>
        <p:spPr>
          <a:xfrm>
            <a:off x="5755190" y="4124058"/>
            <a:ext cx="0" cy="597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사각형: 둥근 모서리 1057">
            <a:extLst>
              <a:ext uri="{FF2B5EF4-FFF2-40B4-BE49-F238E27FC236}">
                <a16:creationId xmlns:a16="http://schemas.microsoft.com/office/drawing/2014/main" id="{8BA0A17E-A2A8-5D14-DFFD-CAB075B3052B}"/>
              </a:ext>
            </a:extLst>
          </p:cNvPr>
          <p:cNvSpPr/>
          <p:nvPr/>
        </p:nvSpPr>
        <p:spPr>
          <a:xfrm>
            <a:off x="1092211" y="5040940"/>
            <a:ext cx="1877057" cy="5351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AE</a:t>
            </a:r>
            <a:endParaRPr lang="ko-KR" altLang="en-US" sz="160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64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rial" charset="0"/>
                <a:ea typeface="Arial" charset="0"/>
                <a:cs typeface="Arial" charset="0"/>
              </a:rPr>
              <a:t>Image processing to collect data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C735DFE-CE91-EB23-106F-A2A4A7991735}"/>
              </a:ext>
            </a:extLst>
          </p:cNvPr>
          <p:cNvSpPr/>
          <p:nvPr/>
        </p:nvSpPr>
        <p:spPr>
          <a:xfrm>
            <a:off x="889191" y="3601487"/>
            <a:ext cx="1597305" cy="2856267"/>
          </a:xfrm>
          <a:custGeom>
            <a:avLst/>
            <a:gdLst/>
            <a:ahLst/>
            <a:cxnLst/>
            <a:rect l="l" t="t" r="r" b="b"/>
            <a:pathLst>
              <a:path w="6659540" h="11729872">
                <a:moveTo>
                  <a:pt x="0" y="0"/>
                </a:moveTo>
                <a:lnTo>
                  <a:pt x="6659540" y="0"/>
                </a:lnTo>
                <a:lnTo>
                  <a:pt x="6659540" y="11729872"/>
                </a:lnTo>
                <a:lnTo>
                  <a:pt x="0" y="11729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KR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6E84645-AEAC-712B-0392-F427C22F629D}"/>
              </a:ext>
            </a:extLst>
          </p:cNvPr>
          <p:cNvSpPr/>
          <p:nvPr/>
        </p:nvSpPr>
        <p:spPr>
          <a:xfrm>
            <a:off x="1727149" y="1173570"/>
            <a:ext cx="1597306" cy="2856267"/>
          </a:xfrm>
          <a:custGeom>
            <a:avLst/>
            <a:gdLst/>
            <a:ahLst/>
            <a:cxnLst/>
            <a:rect l="l" t="t" r="r" b="b"/>
            <a:pathLst>
              <a:path w="6739689" h="10321729">
                <a:moveTo>
                  <a:pt x="0" y="0"/>
                </a:moveTo>
                <a:lnTo>
                  <a:pt x="6739689" y="0"/>
                </a:lnTo>
                <a:lnTo>
                  <a:pt x="6739689" y="10321729"/>
                </a:lnTo>
                <a:lnTo>
                  <a:pt x="0" y="10321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92" b="-6792"/>
            </a:stretch>
          </a:blipFill>
        </p:spPr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F1B928-B2C2-D3C8-E1E9-D00C84739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908" y="1264959"/>
            <a:ext cx="6782877" cy="24926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50A107-7C2B-F2F5-F00A-A0CDC55D9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908" y="3848978"/>
            <a:ext cx="7031508" cy="27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34696" y="0"/>
            <a:ext cx="10276154" cy="1173570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charset="0"/>
              </a:rPr>
              <a:t>Resource tree for elevator </a:t>
            </a:r>
            <a:endParaRPr lang="ko-KR" altLang="en-US" sz="3600" dirty="0"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98DD5155-E329-2D98-EDC5-6C63D6FA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28760"/>
            <a:ext cx="7772400" cy="45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501</Words>
  <Application>Microsoft Macintosh PowerPoint</Application>
  <PresentationFormat>Widescreen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Myriad Pro</vt:lpstr>
      <vt:lpstr>Myriad Pro Light</vt:lpstr>
      <vt:lpstr>Arial</vt:lpstr>
      <vt:lpstr>Calibri</vt:lpstr>
      <vt:lpstr>Office Theme</vt:lpstr>
      <vt:lpstr>Use of open data for oneM2M hackathon</vt:lpstr>
      <vt:lpstr>Background</vt:lpstr>
      <vt:lpstr>oneM2M as a data platform</vt:lpstr>
      <vt:lpstr>An example – development of smart elevator algorithms</vt:lpstr>
      <vt:lpstr>How to collect actual data</vt:lpstr>
      <vt:lpstr>How to collect actual data</vt:lpstr>
      <vt:lpstr>How to collect actual data</vt:lpstr>
      <vt:lpstr>Image processing to collect data</vt:lpstr>
      <vt:lpstr>Resource tree for elevator </vt:lpstr>
      <vt:lpstr>Energy usage algorithms</vt:lpstr>
      <vt:lpstr>Energy usage algorithms</vt:lpstr>
      <vt:lpstr>Hackathon usage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jssong</cp:lastModifiedBy>
  <cp:revision>65</cp:revision>
  <dcterms:created xsi:type="dcterms:W3CDTF">2017-09-21T15:46:31Z</dcterms:created>
  <dcterms:modified xsi:type="dcterms:W3CDTF">2023-08-14T19:49:55Z</dcterms:modified>
</cp:coreProperties>
</file>