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7" r:id="rId3"/>
    <p:sldId id="263" r:id="rId4"/>
    <p:sldId id="272" r:id="rId5"/>
    <p:sldId id="273" r:id="rId6"/>
    <p:sldId id="274" r:id="rId7"/>
    <p:sldId id="275" r:id="rId8"/>
    <p:sldId id="276" r:id="rId9"/>
    <p:sldId id="277" r:id="rId10"/>
    <p:sldId id="278" r:id="rId11"/>
    <p:sldId id="271" r:id="rId12"/>
    <p:sldId id="279" r:id="rId13"/>
    <p:sldId id="281"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1"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1"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1"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1"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784"/>
    <p:restoredTop sz="94660"/>
  </p:normalViewPr>
  <p:slideViewPr>
    <p:cSldViewPr showGuides="1">
      <p:cViewPr varScale="1">
        <p:scale>
          <a:sx n="142" d="100"/>
          <a:sy n="142" d="100"/>
        </p:scale>
        <p:origin x="336"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8" d="100"/>
          <a:sy n="68" d="100"/>
        </p:scale>
        <p:origin x="-32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606EA-8643-428D-AFC7-314E984A34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90522456-2EFA-4962-8539-51DBE7D04BF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굴림" panose="020B0600000101010101" pitchFamily="34" charset="-127"/>
              </a:defRPr>
            </a:lvl1pPr>
          </a:lstStyle>
          <a:p>
            <a:fld id="{84CBCA90-6015-1543-8615-6921543C4FF5}" type="datetimeFigureOut">
              <a:rPr lang="en-US" altLang="ko-KR"/>
              <a:pPr/>
              <a:t>8/16/23</a:t>
            </a:fld>
            <a:endParaRPr lang="en-US" altLang="ko-KR"/>
          </a:p>
        </p:txBody>
      </p:sp>
      <p:sp>
        <p:nvSpPr>
          <p:cNvPr id="4" name="Footer Placeholder 3">
            <a:extLst>
              <a:ext uri="{FF2B5EF4-FFF2-40B4-BE49-F238E27FC236}">
                <a16:creationId xmlns:a16="http://schemas.microsoft.com/office/drawing/2014/main" id="{7D0C97AD-31BD-4CDC-8976-AAE9D2875AB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25642DB1-5AF3-4E92-8E90-766A95D68D9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00E2D2-DF4D-1A4F-96E2-8FE156DC27E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C93322-CCD5-4911-95BC-DA366C8828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2C925F8C-8AD1-48F3-85D5-A78EB205EE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ea typeface="굴림" panose="020B0600000101010101" pitchFamily="34" charset="-127"/>
              </a:defRPr>
            </a:lvl1pPr>
          </a:lstStyle>
          <a:p>
            <a:fld id="{8593C8D8-989F-3B49-B843-2001F5DA88F4}" type="datetimeFigureOut">
              <a:rPr lang="en-US" altLang="ko-KR"/>
              <a:pPr/>
              <a:t>8/16/23</a:t>
            </a:fld>
            <a:endParaRPr lang="en-US" altLang="ko-KR"/>
          </a:p>
        </p:txBody>
      </p:sp>
      <p:sp>
        <p:nvSpPr>
          <p:cNvPr id="4" name="Slide Image Placeholder 3">
            <a:extLst>
              <a:ext uri="{FF2B5EF4-FFF2-40B4-BE49-F238E27FC236}">
                <a16:creationId xmlns:a16="http://schemas.microsoft.com/office/drawing/2014/main" id="{78AE7F2F-88E9-4BFE-91A9-1F30AE80A4C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EEF2E2D-410C-44FD-920D-F4561A2DB80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91C276-C35B-4A48-8A7D-F3C0650B808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67795F35-9F0C-4249-B079-A7612208D3E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ea typeface="굴림" panose="020B0600000101010101" pitchFamily="34" charset="-127"/>
              </a:defRPr>
            </a:lvl1pPr>
          </a:lstStyle>
          <a:p>
            <a:fld id="{5926551D-17C1-554C-A701-C81223F6E36C}" type="slidenum">
              <a:rPr lang="en-US" altLang="ko-K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AC11DFAF-69DC-DD48-B397-FA2611DEE8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FE26B4CB-5A02-5E41-807D-80535D43F6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9E2134A7-4DB3-264C-964C-BB0128C75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5134F6-DE62-7E46-95A7-F9F3E1D1B842}" type="slidenum">
              <a:rPr lang="en-US" altLang="en-US"/>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ew Page">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6CD09565-E7FB-8744-9B20-7D5A97682AC7}"/>
              </a:ext>
            </a:extLst>
          </p:cNvPr>
          <p:cNvCxnSpPr/>
          <p:nvPr userDrawn="1"/>
        </p:nvCxnSpPr>
        <p:spPr>
          <a:xfrm>
            <a:off x="457200" y="6248400"/>
            <a:ext cx="8229600" cy="0"/>
          </a:xfrm>
          <a:prstGeom prst="line">
            <a:avLst/>
          </a:prstGeom>
          <a:ln w="22225" cmpd="thickThin">
            <a:solidFill>
              <a:srgbClr val="A0A0A3"/>
            </a:solidFill>
          </a:ln>
        </p:spPr>
        <p:style>
          <a:lnRef idx="1">
            <a:schemeClr val="accent1"/>
          </a:lnRef>
          <a:fillRef idx="0">
            <a:schemeClr val="accent1"/>
          </a:fillRef>
          <a:effectRef idx="0">
            <a:schemeClr val="accent1"/>
          </a:effectRef>
          <a:fontRef idx="minor">
            <a:schemeClr val="tx1"/>
          </a:fontRef>
        </p:style>
      </p:cxnSp>
      <p:cxnSp>
        <p:nvCxnSpPr>
          <p:cNvPr id="5" name="Straight Connector 2">
            <a:extLst>
              <a:ext uri="{FF2B5EF4-FFF2-40B4-BE49-F238E27FC236}">
                <a16:creationId xmlns:a16="http://schemas.microsoft.com/office/drawing/2014/main" id="{3B85E369-057F-5243-B5BB-2F3CA935D344}"/>
              </a:ext>
            </a:extLst>
          </p:cNvPr>
          <p:cNvCxnSpPr/>
          <p:nvPr userDrawn="1"/>
        </p:nvCxnSpPr>
        <p:spPr>
          <a:xfrm>
            <a:off x="457200" y="1219200"/>
            <a:ext cx="8229600" cy="0"/>
          </a:xfrm>
          <a:prstGeom prst="line">
            <a:avLst/>
          </a:prstGeom>
          <a:ln w="22225" cmpd="thickThin">
            <a:solidFill>
              <a:srgbClr val="A0A0A3"/>
            </a:solidFill>
          </a:ln>
        </p:spPr>
        <p:style>
          <a:lnRef idx="1">
            <a:schemeClr val="accent1"/>
          </a:lnRef>
          <a:fillRef idx="0">
            <a:schemeClr val="accent1"/>
          </a:fillRef>
          <a:effectRef idx="0">
            <a:schemeClr val="accent1"/>
          </a:effectRef>
          <a:fontRef idx="minor">
            <a:schemeClr val="tx1"/>
          </a:fontRef>
        </p:style>
      </p:cxnSp>
      <p:pic>
        <p:nvPicPr>
          <p:cNvPr id="6" name="Picture 7" descr="C:\Documents and Settings\mcauley\Local Settings\Temp\wz83a6\oneM2M\oneM2M-Logo.gif">
            <a:extLst>
              <a:ext uri="{FF2B5EF4-FFF2-40B4-BE49-F238E27FC236}">
                <a16:creationId xmlns:a16="http://schemas.microsoft.com/office/drawing/2014/main" id="{16553B2E-A07E-0840-9FDA-2B97E1545F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6988" y="0"/>
            <a:ext cx="14970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94FAB53-0E3C-3642-9F6D-7CF4CA594848}"/>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326343-A229-074A-8B51-51A5717707AF}" type="slidenum">
              <a:rPr lang="en-US" altLang="en-US"/>
              <a:pPr>
                <a:defRPr/>
              </a:pPr>
              <a:t>‹#›</a:t>
            </a:fld>
            <a:endParaRPr lang="en-US" altLang="en-US"/>
          </a:p>
        </p:txBody>
      </p:sp>
    </p:spTree>
    <p:extLst>
      <p:ext uri="{BB962C8B-B14F-4D97-AF65-F5344CB8AC3E}">
        <p14:creationId xmlns:p14="http://schemas.microsoft.com/office/powerpoint/2010/main" val="2332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1">
            <a:extLst>
              <a:ext uri="{FF2B5EF4-FFF2-40B4-BE49-F238E27FC236}">
                <a16:creationId xmlns:a16="http://schemas.microsoft.com/office/drawing/2014/main" id="{59E3EE99-32F8-AF48-806C-B1B6E5FD55BD}"/>
              </a:ext>
            </a:extLst>
          </p:cNvPr>
          <p:cNvCxnSpPr/>
          <p:nvPr userDrawn="1"/>
        </p:nvCxnSpPr>
        <p:spPr>
          <a:xfrm>
            <a:off x="457200" y="6248400"/>
            <a:ext cx="8229600" cy="0"/>
          </a:xfrm>
          <a:prstGeom prst="line">
            <a:avLst/>
          </a:prstGeom>
          <a:ln w="22225" cmpd="thickThin">
            <a:solidFill>
              <a:srgbClr val="A0A0A3"/>
            </a:solidFill>
          </a:ln>
        </p:spPr>
        <p:style>
          <a:lnRef idx="1">
            <a:schemeClr val="accent1"/>
          </a:lnRef>
          <a:fillRef idx="0">
            <a:schemeClr val="accent1"/>
          </a:fillRef>
          <a:effectRef idx="0">
            <a:schemeClr val="accent1"/>
          </a:effectRef>
          <a:fontRef idx="minor">
            <a:schemeClr val="tx1"/>
          </a:fontRef>
        </p:style>
      </p:cxnSp>
      <p:cxnSp>
        <p:nvCxnSpPr>
          <p:cNvPr id="5" name="Straight Connector 2">
            <a:extLst>
              <a:ext uri="{FF2B5EF4-FFF2-40B4-BE49-F238E27FC236}">
                <a16:creationId xmlns:a16="http://schemas.microsoft.com/office/drawing/2014/main" id="{2E213D4C-303E-964D-AB9C-6B4EDDA5E022}"/>
              </a:ext>
            </a:extLst>
          </p:cNvPr>
          <p:cNvCxnSpPr/>
          <p:nvPr userDrawn="1"/>
        </p:nvCxnSpPr>
        <p:spPr>
          <a:xfrm>
            <a:off x="457200" y="1219200"/>
            <a:ext cx="8229600" cy="0"/>
          </a:xfrm>
          <a:prstGeom prst="line">
            <a:avLst/>
          </a:prstGeom>
          <a:ln w="22225" cmpd="thickThin">
            <a:solidFill>
              <a:srgbClr val="A0A0A3"/>
            </a:solidFill>
          </a:ln>
        </p:spPr>
        <p:style>
          <a:lnRef idx="1">
            <a:schemeClr val="accent1"/>
          </a:lnRef>
          <a:fillRef idx="0">
            <a:schemeClr val="accent1"/>
          </a:fillRef>
          <a:effectRef idx="0">
            <a:schemeClr val="accent1"/>
          </a:effectRef>
          <a:fontRef idx="minor">
            <a:schemeClr val="tx1"/>
          </a:fontRef>
        </p:style>
      </p:cxnSp>
      <p:pic>
        <p:nvPicPr>
          <p:cNvPr id="6" name="Picture 7" descr="C:\Documents and Settings\mcauley\Local Settings\Temp\wz83a6\oneM2M\oneM2M-Logo.gif">
            <a:extLst>
              <a:ext uri="{FF2B5EF4-FFF2-40B4-BE49-F238E27FC236}">
                <a16:creationId xmlns:a16="http://schemas.microsoft.com/office/drawing/2014/main" id="{35FBD9D0-0E0D-B14E-A5C1-831EEA08CC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6988" y="0"/>
            <a:ext cx="14970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0D39AC7-9A03-7547-BF7B-9984B2838AE3}"/>
              </a:ext>
            </a:extLst>
          </p:cNvPr>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5788D26-ACBE-9D4D-85BB-5FF4656C7C3A}" type="slidenum">
              <a:rPr lang="en-US" altLang="en-US"/>
              <a:pPr>
                <a:defRPr/>
              </a:pPr>
              <a:t>‹#›</a:t>
            </a:fld>
            <a:endParaRPr lang="en-US" altLang="en-US"/>
          </a:p>
        </p:txBody>
      </p:sp>
    </p:spTree>
    <p:extLst>
      <p:ext uri="{BB962C8B-B14F-4D97-AF65-F5344CB8AC3E}">
        <p14:creationId xmlns:p14="http://schemas.microsoft.com/office/powerpoint/2010/main" val="378817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07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0" r:id="rId1"/>
    <p:sldLayoutId id="2147483831" r:id="rId2"/>
    <p:sldLayoutId id="2147483829" r:id="rId3"/>
  </p:sldLayoutIdLst>
  <p:txStyles>
    <p:titleStyle>
      <a:lvl1pPr algn="ctr" rtl="0" eaLnBrk="0" fontAlgn="base" hangingPunct="0">
        <a:spcBef>
          <a:spcPct val="0"/>
        </a:spcBef>
        <a:spcAft>
          <a:spcPct val="0"/>
        </a:spcAft>
        <a:defRPr sz="4400" kern="1200">
          <a:solidFill>
            <a:srgbClr val="C0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C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 descr="C:\Documents and Settings\mcauley\Local Settings\Temp\wz83a6\oneM2M\oneM2M-Logo.gif">
            <a:extLst>
              <a:ext uri="{FF2B5EF4-FFF2-40B4-BE49-F238E27FC236}">
                <a16:creationId xmlns:a16="http://schemas.microsoft.com/office/drawing/2014/main" id="{8D1F7C39-2137-2642-94C9-357333733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28575"/>
            <a:ext cx="59817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extLst>
              <a:ext uri="{FF2B5EF4-FFF2-40B4-BE49-F238E27FC236}">
                <a16:creationId xmlns:a16="http://schemas.microsoft.com/office/drawing/2014/main" id="{0AADF856-5FEB-4F34-8DCF-F60CE8446B40}"/>
              </a:ext>
            </a:extLst>
          </p:cNvPr>
          <p:cNvSpPr/>
          <p:nvPr/>
        </p:nvSpPr>
        <p:spPr>
          <a:xfrm>
            <a:off x="457200" y="5256213"/>
            <a:ext cx="8229600" cy="1222375"/>
          </a:xfrm>
          <a:prstGeom prst="roundRect">
            <a:avLst/>
          </a:prstGeom>
          <a:noFill/>
          <a:ln>
            <a:solidFill>
              <a:srgbClr val="A0A0A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4" name="Title 1">
            <a:extLst>
              <a:ext uri="{FF2B5EF4-FFF2-40B4-BE49-F238E27FC236}">
                <a16:creationId xmlns:a16="http://schemas.microsoft.com/office/drawing/2014/main" id="{A4A09158-EBF1-FF49-8E6E-CF26A7F049F5}"/>
              </a:ext>
            </a:extLst>
          </p:cNvPr>
          <p:cNvSpPr>
            <a:spLocks noGrp="1"/>
          </p:cNvSpPr>
          <p:nvPr>
            <p:ph type="ctrTitle" idx="4294967295"/>
          </p:nvPr>
        </p:nvSpPr>
        <p:spPr bwMode="auto">
          <a:xfrm>
            <a:off x="685800" y="3711575"/>
            <a:ext cx="77724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sz="3200" b="1" dirty="0">
                <a:solidFill>
                  <a:srgbClr val="A0A0A3"/>
                </a:solidFill>
              </a:rPr>
              <a:t>STF 628: Digital Twin Modelling, Interoperability and Standardization Opportunities</a:t>
            </a:r>
            <a:endParaRPr lang="en-US" altLang="en-US" sz="3200" b="1" dirty="0">
              <a:solidFill>
                <a:srgbClr val="A0A0A3"/>
              </a:solidFill>
            </a:endParaRPr>
          </a:p>
        </p:txBody>
      </p:sp>
      <p:sp>
        <p:nvSpPr>
          <p:cNvPr id="5125" name="TextBox 4">
            <a:extLst>
              <a:ext uri="{FF2B5EF4-FFF2-40B4-BE49-F238E27FC236}">
                <a16:creationId xmlns:a16="http://schemas.microsoft.com/office/drawing/2014/main" id="{10E2137A-4ECE-0D42-9A2A-B7BCD217DC82}"/>
              </a:ext>
            </a:extLst>
          </p:cNvPr>
          <p:cNvSpPr txBox="1">
            <a:spLocks noChangeArrowheads="1"/>
          </p:cNvSpPr>
          <p:nvPr/>
        </p:nvSpPr>
        <p:spPr bwMode="auto">
          <a:xfrm>
            <a:off x="609600" y="5256213"/>
            <a:ext cx="7921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de-DE" dirty="0">
                <a:solidFill>
                  <a:srgbClr val="B42025"/>
                </a:solidFill>
              </a:rPr>
              <a:t>Massimo Vanetti  (SBS / European Digital SME Alliance)  on behalf of STF 628</a:t>
            </a:r>
            <a:endParaRPr lang="en-US" altLang="zh-CN" dirty="0">
              <a:solidFill>
                <a:srgbClr val="B42025"/>
              </a:solidFill>
            </a:endParaRPr>
          </a:p>
        </p:txBody>
      </p:sp>
      <p:sp>
        <p:nvSpPr>
          <p:cNvPr id="3" name="TextBox 2">
            <a:extLst>
              <a:ext uri="{FF2B5EF4-FFF2-40B4-BE49-F238E27FC236}">
                <a16:creationId xmlns:a16="http://schemas.microsoft.com/office/drawing/2014/main" id="{E3B42303-0DCA-9CF4-722C-4262BD14DE15}"/>
              </a:ext>
            </a:extLst>
          </p:cNvPr>
          <p:cNvSpPr txBox="1"/>
          <p:nvPr/>
        </p:nvSpPr>
        <p:spPr>
          <a:xfrm>
            <a:off x="611188" y="5625545"/>
            <a:ext cx="4572000" cy="369332"/>
          </a:xfrm>
          <a:prstGeom prst="rect">
            <a:avLst/>
          </a:prstGeom>
          <a:noFill/>
        </p:spPr>
        <p:txBody>
          <a:bodyPr wrap="square">
            <a:spAutoFit/>
          </a:bodyPr>
          <a:lstStyle/>
          <a:p>
            <a:pPr eaLnBrk="1" hangingPunct="1"/>
            <a:r>
              <a:rPr lang="en-US" altLang="de-DE" dirty="0">
                <a:solidFill>
                  <a:srgbClr val="B42025"/>
                </a:solidFill>
              </a:rPr>
              <a:t>oneM2M TP#61</a:t>
            </a:r>
            <a:endParaRPr lang="en-US" altLang="zh-CN" dirty="0">
              <a:solidFill>
                <a:srgbClr val="B42025"/>
              </a:solidFill>
            </a:endParaRPr>
          </a:p>
        </p:txBody>
      </p:sp>
      <p:sp>
        <p:nvSpPr>
          <p:cNvPr id="5" name="TextBox 4">
            <a:extLst>
              <a:ext uri="{FF2B5EF4-FFF2-40B4-BE49-F238E27FC236}">
                <a16:creationId xmlns:a16="http://schemas.microsoft.com/office/drawing/2014/main" id="{DDDE91D1-BB44-0693-4FAD-A3C9F7D5B842}"/>
              </a:ext>
            </a:extLst>
          </p:cNvPr>
          <p:cNvSpPr txBox="1"/>
          <p:nvPr/>
        </p:nvSpPr>
        <p:spPr>
          <a:xfrm>
            <a:off x="609600" y="6031468"/>
            <a:ext cx="4572000" cy="369332"/>
          </a:xfrm>
          <a:prstGeom prst="rect">
            <a:avLst/>
          </a:prstGeom>
          <a:noFill/>
        </p:spPr>
        <p:txBody>
          <a:bodyPr wrap="square">
            <a:spAutoFit/>
          </a:bodyPr>
          <a:lstStyle/>
          <a:p>
            <a:pPr eaLnBrk="1" hangingPunct="1"/>
            <a:r>
              <a:rPr lang="en-US" altLang="de-DE" dirty="0">
                <a:solidFill>
                  <a:srgbClr val="B42025"/>
                </a:solidFill>
              </a:rPr>
              <a:t>Penn State College, 2023-08-17</a:t>
            </a:r>
            <a:endParaRPr lang="en-US" altLang="zh-CN" dirty="0">
              <a:solidFill>
                <a:srgbClr val="B4202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IT" sz="4000" dirty="0"/>
              <a:t>Internet of Things &amp; Digital Twins</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pic>
        <p:nvPicPr>
          <p:cNvPr id="3" name="Content Placeholder 2">
            <a:extLst>
              <a:ext uri="{FF2B5EF4-FFF2-40B4-BE49-F238E27FC236}">
                <a16:creationId xmlns:a16="http://schemas.microsoft.com/office/drawing/2014/main" id="{6CB4E301-2108-5F32-8B54-AB3E4F0BEF0C}"/>
              </a:ext>
            </a:extLst>
          </p:cNvPr>
          <p:cNvPicPr>
            <a:picLocks noGrp="1" noChangeAspect="1"/>
          </p:cNvPicPr>
          <p:nvPr>
            <p:ph idx="1"/>
          </p:nvPr>
        </p:nvPicPr>
        <p:blipFill>
          <a:blip r:embed="rId2"/>
          <a:stretch>
            <a:fillRect/>
          </a:stretch>
        </p:blipFill>
        <p:spPr>
          <a:xfrm>
            <a:off x="332930" y="1295401"/>
            <a:ext cx="3844654" cy="3962400"/>
          </a:xfrm>
          <a:prstGeom prst="rect">
            <a:avLst/>
          </a:prstGeom>
        </p:spPr>
      </p:pic>
      <p:sp>
        <p:nvSpPr>
          <p:cNvPr id="5" name="TextBox 4">
            <a:extLst>
              <a:ext uri="{FF2B5EF4-FFF2-40B4-BE49-F238E27FC236}">
                <a16:creationId xmlns:a16="http://schemas.microsoft.com/office/drawing/2014/main" id="{9EF7D20B-FAC5-B1E4-B061-5C58748205CA}"/>
              </a:ext>
            </a:extLst>
          </p:cNvPr>
          <p:cNvSpPr txBox="1"/>
          <p:nvPr/>
        </p:nvSpPr>
        <p:spPr>
          <a:xfrm>
            <a:off x="4177584" y="1338366"/>
            <a:ext cx="4572000" cy="422423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GB" sz="1200" dirty="0">
                <a:solidFill>
                  <a:srgbClr val="474747"/>
                </a:solidFill>
                <a:effectLst/>
                <a:latin typeface="Poppins" pitchFamily="2" charset="77"/>
                <a:cs typeface="Poppins" pitchFamily="2" charset="77"/>
              </a:rPr>
              <a:t>It’s only thanks to the Internet of Things that the idea of </a:t>
            </a:r>
            <a:r>
              <a:rPr lang="en-GB" sz="1200" b="1" dirty="0">
                <a:solidFill>
                  <a:schemeClr val="accent1"/>
                </a:solidFill>
                <a:effectLst/>
                <a:latin typeface="Poppins" pitchFamily="2" charset="77"/>
                <a:cs typeface="Poppins" pitchFamily="2" charset="77"/>
              </a:rPr>
              <a:t>Digita</a:t>
            </a:r>
            <a:r>
              <a:rPr lang="en-GB" sz="1200" b="1" dirty="0">
                <a:solidFill>
                  <a:schemeClr val="accent1"/>
                </a:solidFill>
                <a:latin typeface="Poppins" pitchFamily="2" charset="77"/>
                <a:cs typeface="Poppins" pitchFamily="2" charset="77"/>
              </a:rPr>
              <a:t>l Twins</a:t>
            </a:r>
            <a:r>
              <a:rPr lang="en-GB" sz="1200" b="1" dirty="0">
                <a:solidFill>
                  <a:schemeClr val="accent1"/>
                </a:solidFill>
                <a:effectLst/>
                <a:latin typeface="Poppins" pitchFamily="2" charset="77"/>
                <a:cs typeface="Poppins" pitchFamily="2" charset="77"/>
              </a:rPr>
              <a:t> has become cost-effective</a:t>
            </a:r>
            <a:r>
              <a:rPr lang="en-GB" sz="1200" b="1" dirty="0">
                <a:solidFill>
                  <a:srgbClr val="474747"/>
                </a:solidFill>
                <a:effectLst/>
                <a:latin typeface="Poppins" pitchFamily="2" charset="77"/>
                <a:cs typeface="Poppins" pitchFamily="2" charset="77"/>
              </a:rPr>
              <a:t> </a:t>
            </a:r>
            <a:r>
              <a:rPr lang="en-GB" sz="1200" dirty="0">
                <a:solidFill>
                  <a:srgbClr val="474747"/>
                </a:solidFill>
                <a:effectLst/>
                <a:latin typeface="Poppins" pitchFamily="2" charset="77"/>
                <a:cs typeface="Poppins" pitchFamily="2" charset="77"/>
              </a:rPr>
              <a:t>to implement thanks to the possibility to “easily” communicate with a physical connected device</a:t>
            </a:r>
          </a:p>
          <a:p>
            <a:pPr marL="285750" indent="-285750" algn="just">
              <a:lnSpc>
                <a:spcPct val="150000"/>
              </a:lnSpc>
              <a:buFont typeface="Arial" panose="020B0604020202020204" pitchFamily="34" charset="0"/>
              <a:buChar char="•"/>
            </a:pPr>
            <a:r>
              <a:rPr lang="en-GB" sz="1200" b="1" dirty="0">
                <a:solidFill>
                  <a:schemeClr val="accent1"/>
                </a:solidFill>
                <a:effectLst/>
                <a:latin typeface="Poppins" pitchFamily="2" charset="77"/>
                <a:cs typeface="Poppins" pitchFamily="2" charset="77"/>
              </a:rPr>
              <a:t>IoT</a:t>
            </a:r>
            <a:r>
              <a:rPr lang="en-GB" sz="1200" dirty="0">
                <a:solidFill>
                  <a:srgbClr val="474747"/>
                </a:solidFill>
                <a:effectLst/>
                <a:latin typeface="Poppins" pitchFamily="2" charset="77"/>
                <a:cs typeface="Poppins" pitchFamily="2" charset="77"/>
              </a:rPr>
              <a:t> technologies represent the strategic enablers to design and </a:t>
            </a:r>
            <a:r>
              <a:rPr lang="en-GB" sz="1200" b="1" dirty="0">
                <a:solidFill>
                  <a:schemeClr val="accent1"/>
                </a:solidFill>
                <a:effectLst/>
                <a:latin typeface="Poppins" pitchFamily="2" charset="77"/>
                <a:cs typeface="Poppins" pitchFamily="2" charset="77"/>
              </a:rPr>
              <a:t>build DT’s physical interfaces </a:t>
            </a:r>
            <a:r>
              <a:rPr lang="en-GB" sz="1200" dirty="0">
                <a:solidFill>
                  <a:srgbClr val="474747"/>
                </a:solidFill>
                <a:effectLst/>
                <a:latin typeface="Poppins" pitchFamily="2" charset="77"/>
                <a:cs typeface="Poppins" pitchFamily="2" charset="77"/>
              </a:rPr>
              <a:t>allowing twins to talks through multiple languages and data formats </a:t>
            </a:r>
            <a:r>
              <a:rPr lang="en-GB" sz="1200" dirty="0">
                <a:solidFill>
                  <a:srgbClr val="474747"/>
                </a:solidFill>
                <a:latin typeface="Poppins" pitchFamily="2" charset="77"/>
                <a:cs typeface="Poppins" pitchFamily="2" charset="77"/>
              </a:rPr>
              <a:t>with the aim to </a:t>
            </a:r>
            <a:r>
              <a:rPr lang="en-GB" sz="1200" b="1" dirty="0">
                <a:solidFill>
                  <a:schemeClr val="accent1"/>
                </a:solidFill>
                <a:latin typeface="Poppins" pitchFamily="2" charset="77"/>
                <a:cs typeface="Poppins" pitchFamily="2" charset="77"/>
              </a:rPr>
              <a:t>read</a:t>
            </a:r>
            <a:r>
              <a:rPr lang="en-GB" sz="1200" dirty="0">
                <a:solidFill>
                  <a:srgbClr val="474747"/>
                </a:solidFill>
                <a:latin typeface="Poppins" pitchFamily="2" charset="77"/>
                <a:cs typeface="Poppins" pitchFamily="2" charset="77"/>
              </a:rPr>
              <a:t> information, </a:t>
            </a:r>
            <a:r>
              <a:rPr lang="en-GB" sz="1200" b="1" dirty="0">
                <a:solidFill>
                  <a:schemeClr val="accent1"/>
                </a:solidFill>
                <a:latin typeface="Poppins" pitchFamily="2" charset="77"/>
                <a:cs typeface="Poppins" pitchFamily="2" charset="77"/>
              </a:rPr>
              <a:t>synchronize</a:t>
            </a:r>
            <a:r>
              <a:rPr lang="en-GB" sz="1200" dirty="0">
                <a:solidFill>
                  <a:srgbClr val="474747"/>
                </a:solidFill>
                <a:latin typeface="Poppins" pitchFamily="2" charset="77"/>
                <a:cs typeface="Poppins" pitchFamily="2" charset="77"/>
              </a:rPr>
              <a:t> the state, and </a:t>
            </a:r>
            <a:r>
              <a:rPr lang="en-GB" sz="1200" b="1" dirty="0">
                <a:solidFill>
                  <a:schemeClr val="accent1"/>
                </a:solidFill>
                <a:latin typeface="Poppins" pitchFamily="2" charset="77"/>
                <a:cs typeface="Poppins" pitchFamily="2" charset="77"/>
              </a:rPr>
              <a:t>interact</a:t>
            </a:r>
            <a:r>
              <a:rPr lang="en-GB" sz="1200" dirty="0">
                <a:solidFill>
                  <a:srgbClr val="474747"/>
                </a:solidFill>
                <a:latin typeface="Poppins" pitchFamily="2" charset="77"/>
                <a:cs typeface="Poppins" pitchFamily="2" charset="77"/>
              </a:rPr>
              <a:t> with the environment</a:t>
            </a:r>
            <a:endParaRPr lang="en-GB" sz="1200" dirty="0">
              <a:solidFill>
                <a:srgbClr val="474747"/>
              </a:solidFill>
              <a:effectLst/>
              <a:latin typeface="Poppins" pitchFamily="2" charset="77"/>
              <a:cs typeface="Poppins" pitchFamily="2" charset="77"/>
            </a:endParaRPr>
          </a:p>
          <a:p>
            <a:pPr marL="285750" indent="-285750" algn="just">
              <a:lnSpc>
                <a:spcPct val="150000"/>
              </a:lnSpc>
              <a:buFont typeface="Arial" panose="020B0604020202020204" pitchFamily="34" charset="0"/>
              <a:buChar char="•"/>
            </a:pPr>
            <a:r>
              <a:rPr lang="en-GB" sz="1200" dirty="0">
                <a:solidFill>
                  <a:srgbClr val="474747"/>
                </a:solidFill>
                <a:latin typeface="Poppins" pitchFamily="2" charset="77"/>
                <a:cs typeface="Poppins" pitchFamily="2" charset="77"/>
              </a:rPr>
              <a:t>At the same time, </a:t>
            </a:r>
            <a:r>
              <a:rPr lang="en-GB" sz="1200" b="1" dirty="0">
                <a:solidFill>
                  <a:schemeClr val="accent1"/>
                </a:solidFill>
                <a:latin typeface="Poppins" pitchFamily="2" charset="77"/>
                <a:cs typeface="Poppins" pitchFamily="2" charset="77"/>
              </a:rPr>
              <a:t>DTs</a:t>
            </a:r>
            <a:r>
              <a:rPr lang="en-GB" sz="1200" dirty="0">
                <a:solidFill>
                  <a:srgbClr val="474747"/>
                </a:solidFill>
                <a:latin typeface="Poppins" pitchFamily="2" charset="77"/>
                <a:cs typeface="Poppins" pitchFamily="2" charset="77"/>
              </a:rPr>
              <a:t> represents an appealing opportunity to </a:t>
            </a:r>
            <a:r>
              <a:rPr lang="en-GB" sz="1200" b="1" dirty="0">
                <a:solidFill>
                  <a:schemeClr val="accent1"/>
                </a:solidFill>
                <a:latin typeface="Poppins" pitchFamily="2" charset="77"/>
                <a:cs typeface="Poppins" pitchFamily="2" charset="77"/>
              </a:rPr>
              <a:t>digitalize/</a:t>
            </a:r>
            <a:r>
              <a:rPr lang="en-GB" sz="1200" b="1" dirty="0" err="1">
                <a:solidFill>
                  <a:schemeClr val="accent1"/>
                </a:solidFill>
                <a:latin typeface="Poppins" pitchFamily="2" charset="77"/>
                <a:cs typeface="Poppins" pitchFamily="2" charset="77"/>
              </a:rPr>
              <a:t>softwarize</a:t>
            </a:r>
            <a:r>
              <a:rPr lang="en-GB" sz="1200" b="1" dirty="0">
                <a:solidFill>
                  <a:schemeClr val="accent1"/>
                </a:solidFill>
                <a:latin typeface="Poppins" pitchFamily="2" charset="77"/>
                <a:cs typeface="Poppins" pitchFamily="2" charset="77"/>
              </a:rPr>
              <a:t> the physical world</a:t>
            </a:r>
            <a:r>
              <a:rPr lang="en-GB" sz="1200" b="1" dirty="0">
                <a:solidFill>
                  <a:srgbClr val="474747"/>
                </a:solidFill>
                <a:latin typeface="Poppins" pitchFamily="2" charset="77"/>
                <a:cs typeface="Poppins" pitchFamily="2" charset="77"/>
              </a:rPr>
              <a:t> </a:t>
            </a:r>
            <a:r>
              <a:rPr lang="en-GB" sz="1200" dirty="0">
                <a:solidFill>
                  <a:srgbClr val="474747"/>
                </a:solidFill>
                <a:latin typeface="Poppins" pitchFamily="2" charset="77"/>
                <a:cs typeface="Poppins" pitchFamily="2" charset="77"/>
              </a:rPr>
              <a:t>(composed by a multitude of heterogeneous assets)</a:t>
            </a:r>
            <a:r>
              <a:rPr lang="en-GB" sz="1200" dirty="0">
                <a:solidFill>
                  <a:srgbClr val="474747"/>
                </a:solidFill>
                <a:effectLst/>
                <a:latin typeface="Poppins" pitchFamily="2" charset="77"/>
                <a:cs typeface="Poppins" pitchFamily="2" charset="77"/>
              </a:rPr>
              <a:t> and </a:t>
            </a:r>
            <a:r>
              <a:rPr lang="en-GB" sz="1200" b="1" dirty="0">
                <a:solidFill>
                  <a:schemeClr val="accent1"/>
                </a:solidFill>
                <a:effectLst/>
                <a:latin typeface="Poppins" pitchFamily="2" charset="77"/>
                <a:cs typeface="Poppins" pitchFamily="2" charset="77"/>
              </a:rPr>
              <a:t>simplify its complexity</a:t>
            </a:r>
            <a:r>
              <a:rPr lang="en-GB" sz="1200" dirty="0">
                <a:solidFill>
                  <a:schemeClr val="accent1"/>
                </a:solidFill>
                <a:effectLst/>
                <a:latin typeface="Poppins" pitchFamily="2" charset="77"/>
                <a:cs typeface="Poppins" pitchFamily="2" charset="77"/>
              </a:rPr>
              <a:t> </a:t>
            </a:r>
            <a:r>
              <a:rPr lang="en-GB" sz="1200" dirty="0">
                <a:solidFill>
                  <a:srgbClr val="474747"/>
                </a:solidFill>
                <a:effectLst/>
                <a:latin typeface="Poppins" pitchFamily="2" charset="77"/>
                <a:cs typeface="Poppins" pitchFamily="2" charset="77"/>
              </a:rPr>
              <a:t>to digital applications</a:t>
            </a:r>
          </a:p>
        </p:txBody>
      </p:sp>
    </p:spTree>
    <p:extLst>
      <p:ext uri="{BB962C8B-B14F-4D97-AF65-F5344CB8AC3E}">
        <p14:creationId xmlns:p14="http://schemas.microsoft.com/office/powerpoint/2010/main" val="96450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IT" sz="4000" dirty="0"/>
              <a:t>Internet of Things &amp; Digital Twins</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pic>
        <p:nvPicPr>
          <p:cNvPr id="2" name="Picture 1">
            <a:extLst>
              <a:ext uri="{FF2B5EF4-FFF2-40B4-BE49-F238E27FC236}">
                <a16:creationId xmlns:a16="http://schemas.microsoft.com/office/drawing/2014/main" id="{4F083645-7555-74A6-C192-708C9C5A2EE2}"/>
              </a:ext>
            </a:extLst>
          </p:cNvPr>
          <p:cNvPicPr>
            <a:picLocks noChangeAspect="1"/>
          </p:cNvPicPr>
          <p:nvPr/>
        </p:nvPicPr>
        <p:blipFill>
          <a:blip r:embed="rId2"/>
          <a:stretch>
            <a:fillRect/>
          </a:stretch>
        </p:blipFill>
        <p:spPr>
          <a:xfrm>
            <a:off x="533399" y="1811866"/>
            <a:ext cx="8464185" cy="3522134"/>
          </a:xfrm>
          <a:prstGeom prst="rect">
            <a:avLst/>
          </a:prstGeom>
        </p:spPr>
      </p:pic>
    </p:spTree>
    <p:extLst>
      <p:ext uri="{BB962C8B-B14F-4D97-AF65-F5344CB8AC3E}">
        <p14:creationId xmlns:p14="http://schemas.microsoft.com/office/powerpoint/2010/main" val="237340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IT" sz="4000" dirty="0"/>
              <a:t>Internet of Things &amp; Digital Twins</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pic>
        <p:nvPicPr>
          <p:cNvPr id="30" name="Picture 29">
            <a:extLst>
              <a:ext uri="{FF2B5EF4-FFF2-40B4-BE49-F238E27FC236}">
                <a16:creationId xmlns:a16="http://schemas.microsoft.com/office/drawing/2014/main" id="{A1742C4C-75EE-4A9D-47EF-37171CECE099}"/>
              </a:ext>
            </a:extLst>
          </p:cNvPr>
          <p:cNvPicPr>
            <a:picLocks noChangeAspect="1"/>
          </p:cNvPicPr>
          <p:nvPr/>
        </p:nvPicPr>
        <p:blipFill>
          <a:blip r:embed="rId2"/>
          <a:stretch>
            <a:fillRect/>
          </a:stretch>
        </p:blipFill>
        <p:spPr>
          <a:xfrm>
            <a:off x="304800" y="1600200"/>
            <a:ext cx="8648873" cy="4038600"/>
          </a:xfrm>
          <a:prstGeom prst="rect">
            <a:avLst/>
          </a:prstGeom>
        </p:spPr>
      </p:pic>
    </p:spTree>
    <p:extLst>
      <p:ext uri="{BB962C8B-B14F-4D97-AF65-F5344CB8AC3E}">
        <p14:creationId xmlns:p14="http://schemas.microsoft.com/office/powerpoint/2010/main" val="3639366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sz="4000" dirty="0"/>
              <a:t>oneM2M &amp; Digital Twins</a:t>
            </a:r>
            <a:br>
              <a:rPr lang="en-US" altLang="de-DE" sz="4000" dirty="0"/>
            </a:br>
            <a:r>
              <a:rPr lang="en-US" altLang="de-DE" sz="4000" dirty="0"/>
              <a:t>Integration Opportunities</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a:p>
            <a:pPr algn="ctr"/>
            <a:r>
              <a:rPr lang="en-US" altLang="en-US" dirty="0">
                <a:solidFill>
                  <a:srgbClr val="898989"/>
                </a:solidFill>
                <a:latin typeface="Myriad pro"/>
              </a:rPr>
              <a:t>TP-2023-0034-RDM_status_report_to_TP59</a:t>
            </a:r>
          </a:p>
        </p:txBody>
      </p:sp>
      <p:pic>
        <p:nvPicPr>
          <p:cNvPr id="22" name="Picture 21">
            <a:extLst>
              <a:ext uri="{FF2B5EF4-FFF2-40B4-BE49-F238E27FC236}">
                <a16:creationId xmlns:a16="http://schemas.microsoft.com/office/drawing/2014/main" id="{28EBA4A0-5287-2B2C-3139-4DC571BD6624}"/>
              </a:ext>
            </a:extLst>
          </p:cNvPr>
          <p:cNvPicPr>
            <a:picLocks noChangeAspect="1"/>
          </p:cNvPicPr>
          <p:nvPr/>
        </p:nvPicPr>
        <p:blipFill>
          <a:blip r:embed="rId2"/>
          <a:stretch>
            <a:fillRect/>
          </a:stretch>
        </p:blipFill>
        <p:spPr>
          <a:xfrm>
            <a:off x="304800" y="2089792"/>
            <a:ext cx="8664244" cy="3701408"/>
          </a:xfrm>
          <a:prstGeom prst="rect">
            <a:avLst/>
          </a:prstGeom>
        </p:spPr>
      </p:pic>
    </p:spTree>
    <p:extLst>
      <p:ext uri="{BB962C8B-B14F-4D97-AF65-F5344CB8AC3E}">
        <p14:creationId xmlns:p14="http://schemas.microsoft.com/office/powerpoint/2010/main" val="423480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591C0CF-1F4B-414C-8AC9-E4EBC75D8C4C}"/>
              </a:ext>
            </a:extLst>
          </p:cNvPr>
          <p:cNvSpPr>
            <a:spLocks noGrp="1"/>
          </p:cNvSpPr>
          <p:nvPr>
            <p:ph type="title"/>
          </p:nvPr>
        </p:nvSpPr>
        <p:spPr bwMode="auto">
          <a:xfrm>
            <a:off x="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dirty="0"/>
              <a:t>ETSI STF 628 - at a Glance</a:t>
            </a:r>
            <a:endParaRPr lang="en-US" altLang="en-US" dirty="0"/>
          </a:p>
        </p:txBody>
      </p:sp>
      <p:sp>
        <p:nvSpPr>
          <p:cNvPr id="6147" name="Content Placeholder 2">
            <a:extLst>
              <a:ext uri="{FF2B5EF4-FFF2-40B4-BE49-F238E27FC236}">
                <a16:creationId xmlns:a16="http://schemas.microsoft.com/office/drawing/2014/main" id="{E57E8037-4140-C245-9690-6B4BB0360654}"/>
              </a:ext>
            </a:extLst>
          </p:cNvPr>
          <p:cNvSpPr>
            <a:spLocks noGrp="1"/>
          </p:cNvSpPr>
          <p:nvPr>
            <p:ph idx="1"/>
          </p:nvPr>
        </p:nvSpPr>
        <p:spPr bwMode="auto">
          <a:xfrm>
            <a:off x="457200" y="1219200"/>
            <a:ext cx="8534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2550" lvl="1" indent="0" eaLnBrk="1" hangingPunct="1">
              <a:buNone/>
            </a:pPr>
            <a:endParaRPr lang="en-US" altLang="de-DE" dirty="0">
              <a:solidFill>
                <a:schemeClr val="tx1"/>
              </a:solidFill>
            </a:endParaRPr>
          </a:p>
          <a:p>
            <a:pPr marL="82550" lvl="1" indent="0" eaLnBrk="1" hangingPunct="1">
              <a:buNone/>
            </a:pPr>
            <a:endParaRPr lang="en-US" altLang="de-DE" sz="3200" dirty="0">
              <a:solidFill>
                <a:schemeClr val="tx1"/>
              </a:solidFill>
            </a:endParaRPr>
          </a:p>
        </p:txBody>
      </p:sp>
      <p:sp>
        <p:nvSpPr>
          <p:cNvPr id="6148" name="Slide Number Placeholder 5">
            <a:extLst>
              <a:ext uri="{FF2B5EF4-FFF2-40B4-BE49-F238E27FC236}">
                <a16:creationId xmlns:a16="http://schemas.microsoft.com/office/drawing/2014/main" id="{9A3885C5-8964-6949-BC35-B203B7704DC6}"/>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a:p>
            <a:pPr algn="ctr"/>
            <a:endParaRPr lang="en-US" altLang="en-US" dirty="0">
              <a:solidFill>
                <a:srgbClr val="898989"/>
              </a:solidFill>
              <a:latin typeface="Myriad pro"/>
            </a:endParaRPr>
          </a:p>
        </p:txBody>
      </p:sp>
      <p:pic>
        <p:nvPicPr>
          <p:cNvPr id="2" name="Picture 1" descr="A screenshot of a computer&#10;&#10;Description automatically generated with medium confidence">
            <a:extLst>
              <a:ext uri="{FF2B5EF4-FFF2-40B4-BE49-F238E27FC236}">
                <a16:creationId xmlns:a16="http://schemas.microsoft.com/office/drawing/2014/main" id="{5814B784-543B-9BF8-4BA9-6B56CED7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366" y="2116239"/>
            <a:ext cx="4959771" cy="3141561"/>
          </a:xfrm>
          <a:prstGeom prst="rect">
            <a:avLst/>
          </a:prstGeom>
        </p:spPr>
      </p:pic>
      <p:pic>
        <p:nvPicPr>
          <p:cNvPr id="3" name="Picture 2" descr="A picture containing text, screenshot, font, receipt&#10;&#10;Description automatically generated">
            <a:extLst>
              <a:ext uri="{FF2B5EF4-FFF2-40B4-BE49-F238E27FC236}">
                <a16:creationId xmlns:a16="http://schemas.microsoft.com/office/drawing/2014/main" id="{4DFD7A87-D84D-215E-251F-DE2BCB68E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3060" y="2057400"/>
            <a:ext cx="3868540" cy="1383770"/>
          </a:xfrm>
          <a:prstGeom prst="rect">
            <a:avLst/>
          </a:prstGeom>
        </p:spPr>
      </p:pic>
      <p:sp>
        <p:nvSpPr>
          <p:cNvPr id="5" name="TextBox 4">
            <a:extLst>
              <a:ext uri="{FF2B5EF4-FFF2-40B4-BE49-F238E27FC236}">
                <a16:creationId xmlns:a16="http://schemas.microsoft.com/office/drawing/2014/main" id="{3A54FDF8-B915-BF82-6A27-E4200C95B5E4}"/>
              </a:ext>
            </a:extLst>
          </p:cNvPr>
          <p:cNvSpPr txBox="1"/>
          <p:nvPr/>
        </p:nvSpPr>
        <p:spPr>
          <a:xfrm>
            <a:off x="5123060" y="3773031"/>
            <a:ext cx="4020940" cy="2246769"/>
          </a:xfrm>
          <a:prstGeom prst="rect">
            <a:avLst/>
          </a:prstGeom>
          <a:noFill/>
        </p:spPr>
        <p:txBody>
          <a:bodyPr wrap="square">
            <a:spAutoFit/>
          </a:bodyPr>
          <a:lstStyle/>
          <a:p>
            <a:pPr algn="ctr"/>
            <a:r>
              <a:rPr lang="en-US" sz="1400" dirty="0"/>
              <a:t>AI4 People</a:t>
            </a:r>
          </a:p>
          <a:p>
            <a:pPr algn="ctr"/>
            <a:r>
              <a:rPr lang="en-US" sz="1400" dirty="0"/>
              <a:t>European DIGITAL SME Alliance</a:t>
            </a:r>
          </a:p>
          <a:p>
            <a:pPr algn="ctr"/>
            <a:r>
              <a:rPr lang="en-US" sz="1400" dirty="0"/>
              <a:t>Exacta </a:t>
            </a:r>
            <a:r>
              <a:rPr lang="en-US" sz="1400" dirty="0" err="1"/>
              <a:t>GlobalSMart</a:t>
            </a:r>
            <a:r>
              <a:rPr lang="en-US" sz="1400" dirty="0"/>
              <a:t> Solution	</a:t>
            </a:r>
          </a:p>
          <a:p>
            <a:pPr algn="ctr"/>
            <a:r>
              <a:rPr lang="en-US" sz="1400" dirty="0"/>
              <a:t>University of Modena and Reggio Emilia</a:t>
            </a:r>
            <a:br>
              <a:rPr lang="en-US" sz="1400" dirty="0"/>
            </a:br>
            <a:br>
              <a:rPr lang="en-US" sz="1400" dirty="0"/>
            </a:br>
            <a:r>
              <a:rPr lang="en-US" sz="1400" dirty="0"/>
              <a:t>Gabriele </a:t>
            </a:r>
            <a:r>
              <a:rPr lang="en-US" sz="1400" dirty="0" err="1"/>
              <a:t>Casalini</a:t>
            </a:r>
            <a:r>
              <a:rPr lang="en-US" sz="1400" dirty="0"/>
              <a:t> (Project Leader)</a:t>
            </a:r>
          </a:p>
          <a:p>
            <a:pPr algn="ctr"/>
            <a:r>
              <a:rPr lang="en-US" sz="1400" dirty="0"/>
              <a:t>Marco </a:t>
            </a:r>
            <a:r>
              <a:rPr lang="en-US" sz="1400" dirty="0" err="1"/>
              <a:t>Picone</a:t>
            </a:r>
            <a:r>
              <a:rPr lang="en-US" sz="1400" dirty="0"/>
              <a:t> (Expert)</a:t>
            </a:r>
          </a:p>
          <a:p>
            <a:pPr algn="ctr"/>
            <a:r>
              <a:rPr lang="en-US" sz="1400" dirty="0"/>
              <a:t>Massimo Vanetti (Expert)</a:t>
            </a:r>
          </a:p>
          <a:p>
            <a:pPr algn="ctr"/>
            <a:r>
              <a:rPr lang="en-US" sz="1400" dirty="0"/>
              <a:t>Mauro </a:t>
            </a:r>
            <a:r>
              <a:rPr lang="en-US" sz="1400" dirty="0" err="1"/>
              <a:t>Dragoni</a:t>
            </a:r>
            <a:r>
              <a:rPr lang="en-US" sz="1400" dirty="0"/>
              <a:t> (Expert)</a:t>
            </a:r>
          </a:p>
          <a:p>
            <a:pPr algn="ctr"/>
            <a:r>
              <a:rPr lang="en-US" sz="1400" dirty="0"/>
              <a:t>William R. Flynn, IV (Expert)</a:t>
            </a:r>
          </a:p>
        </p:txBody>
      </p:sp>
      <p:sp>
        <p:nvSpPr>
          <p:cNvPr id="7" name="TextBox 6">
            <a:extLst>
              <a:ext uri="{FF2B5EF4-FFF2-40B4-BE49-F238E27FC236}">
                <a16:creationId xmlns:a16="http://schemas.microsoft.com/office/drawing/2014/main" id="{090FD0B8-870F-8975-B105-2CF9539EFB7C}"/>
              </a:ext>
            </a:extLst>
          </p:cNvPr>
          <p:cNvSpPr txBox="1"/>
          <p:nvPr/>
        </p:nvSpPr>
        <p:spPr>
          <a:xfrm>
            <a:off x="4847530" y="3440668"/>
            <a:ext cx="4572000" cy="369332"/>
          </a:xfrm>
          <a:prstGeom prst="rect">
            <a:avLst/>
          </a:prstGeom>
          <a:noFill/>
        </p:spPr>
        <p:txBody>
          <a:bodyPr wrap="square">
            <a:spAutoFit/>
          </a:bodyPr>
          <a:lstStyle/>
          <a:p>
            <a:pPr algn="ctr"/>
            <a:r>
              <a:rPr lang="en-US" b="1" dirty="0">
                <a:solidFill>
                  <a:schemeClr val="accent1"/>
                </a:solidFill>
              </a:rPr>
              <a:t>Experts Team</a:t>
            </a:r>
          </a:p>
        </p:txBody>
      </p:sp>
      <p:sp>
        <p:nvSpPr>
          <p:cNvPr id="9" name="TextBox 8">
            <a:extLst>
              <a:ext uri="{FF2B5EF4-FFF2-40B4-BE49-F238E27FC236}">
                <a16:creationId xmlns:a16="http://schemas.microsoft.com/office/drawing/2014/main" id="{2D8CFE78-20A1-B01E-D46A-9C3DF6FAD41B}"/>
              </a:ext>
            </a:extLst>
          </p:cNvPr>
          <p:cNvSpPr txBox="1"/>
          <p:nvPr/>
        </p:nvSpPr>
        <p:spPr>
          <a:xfrm>
            <a:off x="4876800" y="1688068"/>
            <a:ext cx="4711148" cy="369332"/>
          </a:xfrm>
          <a:prstGeom prst="rect">
            <a:avLst/>
          </a:prstGeom>
          <a:noFill/>
        </p:spPr>
        <p:txBody>
          <a:bodyPr wrap="square">
            <a:spAutoFit/>
          </a:bodyPr>
          <a:lstStyle/>
          <a:p>
            <a:pPr algn="ctr"/>
            <a:r>
              <a:rPr lang="en-US" b="1" dirty="0">
                <a:solidFill>
                  <a:schemeClr val="accent1"/>
                </a:solidFill>
              </a:rPr>
              <a:t>ETSI Members Support</a:t>
            </a:r>
          </a:p>
        </p:txBody>
      </p:sp>
      <p:sp>
        <p:nvSpPr>
          <p:cNvPr id="11" name="TextBox 10">
            <a:extLst>
              <a:ext uri="{FF2B5EF4-FFF2-40B4-BE49-F238E27FC236}">
                <a16:creationId xmlns:a16="http://schemas.microsoft.com/office/drawing/2014/main" id="{A21C1F48-E403-FB95-AC28-05745C43FC22}"/>
              </a:ext>
            </a:extLst>
          </p:cNvPr>
          <p:cNvSpPr txBox="1"/>
          <p:nvPr/>
        </p:nvSpPr>
        <p:spPr>
          <a:xfrm>
            <a:off x="-533400" y="5269468"/>
            <a:ext cx="6105644" cy="369332"/>
          </a:xfrm>
          <a:prstGeom prst="rect">
            <a:avLst/>
          </a:prstGeom>
          <a:noFill/>
        </p:spPr>
        <p:txBody>
          <a:bodyPr wrap="square">
            <a:spAutoFit/>
          </a:bodyPr>
          <a:lstStyle/>
          <a:p>
            <a:pPr algn="ctr"/>
            <a:r>
              <a:rPr lang="en-US" b="1" dirty="0">
                <a:solidFill>
                  <a:schemeClr val="accent1"/>
                </a:solidFill>
              </a:rPr>
              <a:t>https://</a:t>
            </a:r>
            <a:r>
              <a:rPr lang="en-US" b="1" dirty="0" err="1">
                <a:solidFill>
                  <a:schemeClr val="accent1"/>
                </a:solidFill>
              </a:rPr>
              <a:t>portal.etsi.org</a:t>
            </a:r>
            <a:r>
              <a:rPr lang="en-US" b="1" dirty="0">
                <a:solidFill>
                  <a:schemeClr val="accent1"/>
                </a:solidFill>
              </a:rPr>
              <a:t>/XTFs/#/</a:t>
            </a:r>
            <a:r>
              <a:rPr lang="en-US" b="1" dirty="0" err="1">
                <a:solidFill>
                  <a:schemeClr val="accent1"/>
                </a:solidFill>
              </a:rPr>
              <a:t>xTF</a:t>
            </a:r>
            <a:r>
              <a:rPr lang="en-US" b="1" dirty="0">
                <a:solidFill>
                  <a:schemeClr val="accent1"/>
                </a:solidFill>
              </a:rPr>
              <a:t>/628</a:t>
            </a:r>
          </a:p>
        </p:txBody>
      </p:sp>
      <p:sp>
        <p:nvSpPr>
          <p:cNvPr id="12" name="TextBox 11">
            <a:extLst>
              <a:ext uri="{FF2B5EF4-FFF2-40B4-BE49-F238E27FC236}">
                <a16:creationId xmlns:a16="http://schemas.microsoft.com/office/drawing/2014/main" id="{6692FA77-C0A8-7569-20CE-22101EEA3D09}"/>
              </a:ext>
            </a:extLst>
          </p:cNvPr>
          <p:cNvSpPr txBox="1"/>
          <p:nvPr/>
        </p:nvSpPr>
        <p:spPr>
          <a:xfrm>
            <a:off x="457200" y="1688068"/>
            <a:ext cx="4711148" cy="369332"/>
          </a:xfrm>
          <a:prstGeom prst="rect">
            <a:avLst/>
          </a:prstGeom>
          <a:noFill/>
        </p:spPr>
        <p:txBody>
          <a:bodyPr wrap="square">
            <a:spAutoFit/>
          </a:bodyPr>
          <a:lstStyle/>
          <a:p>
            <a:pPr algn="ctr"/>
            <a:r>
              <a:rPr lang="en-US" b="1" dirty="0">
                <a:solidFill>
                  <a:schemeClr val="accent1"/>
                </a:solidFill>
              </a:rPr>
              <a:t>Ref. Body: TC SmartM2M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dirty="0"/>
              <a:t>ETSI STF 628 - What we do</a:t>
            </a:r>
            <a:endParaRPr lang="en-US" altLang="en-US" dirty="0"/>
          </a:p>
        </p:txBody>
      </p:sp>
      <p:sp>
        <p:nvSpPr>
          <p:cNvPr id="5123" name="Content Placeholder 2">
            <a:extLst>
              <a:ext uri="{FF2B5EF4-FFF2-40B4-BE49-F238E27FC236}">
                <a16:creationId xmlns:a16="http://schemas.microsoft.com/office/drawing/2014/main" id="{23A367C5-E0C9-495F-A8A2-FF4D585E8465}"/>
              </a:ext>
            </a:extLst>
          </p:cNvPr>
          <p:cNvSpPr>
            <a:spLocks noGrp="1"/>
          </p:cNvSpPr>
          <p:nvPr>
            <p:ph idx="1"/>
          </p:nvPr>
        </p:nvSpPr>
        <p:spPr bwMode="auto">
          <a:xfrm>
            <a:off x="457200" y="1174865"/>
            <a:ext cx="85344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defRPr/>
            </a:pPr>
            <a:r>
              <a:rPr lang="en-US" altLang="ko-KR" sz="2000" b="1" dirty="0">
                <a:sym typeface="Wingdings" panose="05000000000000000000" pitchFamily="2" charset="2"/>
              </a:rPr>
              <a:t>STF 628, financed entirely by ETSI, has been tasked to cover the missing key elements of modelling and making uniform the communication concept IoT Digital Twins and their blueprint communication reference architecture</a:t>
            </a:r>
          </a:p>
          <a:p>
            <a:pPr marL="0" indent="0">
              <a:buNone/>
              <a:defRPr/>
            </a:pPr>
            <a:endParaRPr lang="en-US" altLang="ko-KR" sz="1600" dirty="0">
              <a:sym typeface="Wingdings" panose="05000000000000000000" pitchFamily="2" charset="2"/>
            </a:endParaRPr>
          </a:p>
          <a:p>
            <a:pPr marL="0" indent="0">
              <a:buNone/>
              <a:defRPr/>
            </a:pPr>
            <a:endParaRPr lang="en-US" altLang="ko-KR" sz="1600" dirty="0">
              <a:sym typeface="Wingdings" panose="05000000000000000000" pitchFamily="2" charset="2"/>
            </a:endParaRPr>
          </a:p>
          <a:p>
            <a:pPr>
              <a:defRPr/>
            </a:pPr>
            <a:r>
              <a:rPr lang="en-US" altLang="ko-KR" sz="1600" dirty="0">
                <a:sym typeface="Wingdings" panose="05000000000000000000" pitchFamily="2" charset="2"/>
              </a:rPr>
              <a:t>Identify use cases and deployments where IoT Digital Twins can be effectively adopted in order to identify all the requirements and specifications associated to the definition of their functionalities and specifications</a:t>
            </a:r>
          </a:p>
          <a:p>
            <a:pPr>
              <a:defRPr/>
            </a:pPr>
            <a:r>
              <a:rPr lang="en-US" altLang="ko-KR" sz="1600" dirty="0">
                <a:sym typeface="Wingdings" panose="05000000000000000000" pitchFamily="2" charset="2"/>
              </a:rPr>
              <a:t>Derive requirements and guidelines towards a horizontal cross-domain interoperability and standard, with the specification of minimum requirements for usability of professional and general public IoT services</a:t>
            </a:r>
          </a:p>
          <a:p>
            <a:pPr>
              <a:defRPr/>
            </a:pPr>
            <a:r>
              <a:rPr lang="en-US" altLang="ko-KR" sz="1600" dirty="0">
                <a:sym typeface="Wingdings" panose="05000000000000000000" pitchFamily="2" charset="2"/>
              </a:rPr>
              <a:t>Based on these use cases, requirements and guidelines, map IoT Digital Twins within the oneM2M framework</a:t>
            </a:r>
          </a:p>
          <a:p>
            <a:pPr>
              <a:defRPr/>
            </a:pPr>
            <a:r>
              <a:rPr lang="en-US" altLang="ko-KR" sz="1600" dirty="0">
                <a:sym typeface="Wingdings" panose="05000000000000000000" pitchFamily="2" charset="2"/>
              </a:rPr>
              <a:t>Contribute to ISO/JTC1/SC41 through the definition of a set of new specifications in order to both embrace new functionalities and to effectively exploit the existing features (e.g., discoverability, security, modularity, etc.)</a:t>
            </a:r>
          </a:p>
          <a:p>
            <a:pPr marL="0" indent="0">
              <a:buNone/>
              <a:defRPr/>
            </a:pPr>
            <a:endParaRPr lang="en-US" altLang="ko-KR" sz="1600" dirty="0">
              <a:sym typeface="Wingdings" panose="05000000000000000000" pitchFamily="2" charset="2"/>
            </a:endParaRPr>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dirty="0"/>
              <a:t>ETSI STF 628 – Why we do it</a:t>
            </a:r>
            <a:endParaRPr lang="en-US" altLang="en-US" dirty="0"/>
          </a:p>
        </p:txBody>
      </p:sp>
      <p:sp>
        <p:nvSpPr>
          <p:cNvPr id="5123" name="Content Placeholder 2">
            <a:extLst>
              <a:ext uri="{FF2B5EF4-FFF2-40B4-BE49-F238E27FC236}">
                <a16:creationId xmlns:a16="http://schemas.microsoft.com/office/drawing/2014/main" id="{23A367C5-E0C9-495F-A8A2-FF4D585E8465}"/>
              </a:ext>
            </a:extLst>
          </p:cNvPr>
          <p:cNvSpPr>
            <a:spLocks noGrp="1"/>
          </p:cNvSpPr>
          <p:nvPr>
            <p:ph idx="1"/>
          </p:nvPr>
        </p:nvSpPr>
        <p:spPr bwMode="auto">
          <a:xfrm>
            <a:off x="457200" y="1174865"/>
            <a:ext cx="85344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defRPr/>
            </a:pPr>
            <a:r>
              <a:rPr lang="en-GB" sz="2400" dirty="0"/>
              <a:t>ETSI has determined that:</a:t>
            </a:r>
            <a:endParaRPr lang="en-GB" sz="1600" dirty="0"/>
          </a:p>
          <a:p>
            <a:pPr>
              <a:defRPr/>
            </a:pPr>
            <a:r>
              <a:rPr lang="en-US" altLang="ko-KR" sz="2000" dirty="0">
                <a:sym typeface="Wingdings" panose="05000000000000000000" pitchFamily="2" charset="2"/>
              </a:rPr>
              <a:t>There is the concrete need to support a </a:t>
            </a:r>
            <a:r>
              <a:rPr lang="en-US" altLang="ko-KR" sz="2000" b="1" dirty="0">
                <a:sym typeface="Wingdings" panose="05000000000000000000" pitchFamily="2" charset="2"/>
              </a:rPr>
              <a:t>cross-domain and cross-vendor DT interoperability </a:t>
            </a:r>
            <a:r>
              <a:rPr lang="en-US" altLang="ko-KR" sz="2000" dirty="0">
                <a:sym typeface="Wingdings" panose="05000000000000000000" pitchFamily="2" charset="2"/>
              </a:rPr>
              <a:t>in order to </a:t>
            </a:r>
            <a:r>
              <a:rPr lang="en-US" altLang="ko-KR" sz="2000" b="1" dirty="0">
                <a:sym typeface="Wingdings" panose="05000000000000000000" pitchFamily="2" charset="2"/>
              </a:rPr>
              <a:t>avoid closed siloes solutions</a:t>
            </a:r>
            <a:r>
              <a:rPr lang="en-US" altLang="ko-KR" sz="2000" dirty="0">
                <a:sym typeface="Wingdings" panose="05000000000000000000" pitchFamily="2" charset="2"/>
              </a:rPr>
              <a:t>. It is not reasonable to think that each country, company or service will design a new and different DT by creating a plethora of heterogeneous implementations, thus opening the way to lack of interoperability. </a:t>
            </a:r>
            <a:r>
              <a:rPr lang="en-US" altLang="ko-KR" sz="2000" b="1" dirty="0">
                <a:sym typeface="Wingdings" panose="05000000000000000000" pitchFamily="2" charset="2"/>
              </a:rPr>
              <a:t>oneM2M</a:t>
            </a:r>
            <a:r>
              <a:rPr lang="en-US" altLang="ko-KR" sz="2000" dirty="0">
                <a:sym typeface="Wingdings" panose="05000000000000000000" pitchFamily="2" charset="2"/>
              </a:rPr>
              <a:t> and </a:t>
            </a:r>
            <a:r>
              <a:rPr lang="en-US" altLang="ko-KR" sz="2000" b="1" dirty="0">
                <a:sym typeface="Wingdings" panose="05000000000000000000" pitchFamily="2" charset="2"/>
              </a:rPr>
              <a:t>SAREF</a:t>
            </a:r>
            <a:r>
              <a:rPr lang="en-US" altLang="ko-KR" sz="2000" dirty="0">
                <a:sym typeface="Wingdings" panose="05000000000000000000" pitchFamily="2" charset="2"/>
              </a:rPr>
              <a:t> already provide a good basis for that, but </a:t>
            </a:r>
            <a:r>
              <a:rPr lang="en-US" altLang="ko-KR" sz="2000" b="1" dirty="0">
                <a:sym typeface="Wingdings" panose="05000000000000000000" pitchFamily="2" charset="2"/>
              </a:rPr>
              <a:t>the peculiarity of DT requires specific additional work </a:t>
            </a:r>
            <a:r>
              <a:rPr lang="en-US" altLang="ko-KR" sz="2000" dirty="0">
                <a:sym typeface="Wingdings" panose="05000000000000000000" pitchFamily="2" charset="2"/>
              </a:rPr>
              <a:t>to complete the interoperability framework offered by standardization.</a:t>
            </a:r>
          </a:p>
          <a:p>
            <a:pPr>
              <a:defRPr/>
            </a:pPr>
            <a:r>
              <a:rPr lang="en-US" altLang="ko-KR" sz="2000" dirty="0">
                <a:sym typeface="Wingdings" panose="05000000000000000000" pitchFamily="2" charset="2"/>
              </a:rPr>
              <a:t>Nevertheless, DTs interoperability potential is still underexplored and represents a relevant opportunity to design a new and shared approach aiming to achieve the </a:t>
            </a:r>
            <a:r>
              <a:rPr lang="en-US" altLang="ko-KR" sz="2000" b="1" dirty="0">
                <a:sym typeface="Wingdings" panose="05000000000000000000" pitchFamily="2" charset="2"/>
              </a:rPr>
              <a:t>seamless integration of data and services in heterogeneous IoT edge deployments</a:t>
            </a:r>
            <a:r>
              <a:rPr lang="en-US" altLang="ko-KR" sz="2000" dirty="0">
                <a:sym typeface="Wingdings" panose="05000000000000000000" pitchFamily="2" charset="2"/>
              </a:rPr>
              <a:t>. Through a last-mile DT digitalization it will be possible to handle physical heterogeneity as close as possible to the devices and to simplify the interaction and cooperation with upper layers</a:t>
            </a:r>
          </a:p>
          <a:p>
            <a:pPr marL="0" indent="0">
              <a:buNone/>
              <a:defRPr/>
            </a:pPr>
            <a:endParaRPr lang="en-US" altLang="ko-KR" sz="1600" dirty="0">
              <a:sym typeface="Wingdings" panose="05000000000000000000" pitchFamily="2" charset="2"/>
            </a:endParaRPr>
          </a:p>
          <a:p>
            <a:pPr marL="0" indent="0">
              <a:buNone/>
              <a:defRPr/>
            </a:pPr>
            <a:endParaRPr lang="en-US" altLang="ko-KR" sz="1600" dirty="0">
              <a:sym typeface="Wingdings" panose="05000000000000000000" pitchFamily="2" charset="2"/>
            </a:endParaRPr>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spTree>
    <p:extLst>
      <p:ext uri="{BB962C8B-B14F-4D97-AF65-F5344CB8AC3E}">
        <p14:creationId xmlns:p14="http://schemas.microsoft.com/office/powerpoint/2010/main" val="283282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dirty="0"/>
              <a:t>ETSI STF 628 – Goals</a:t>
            </a:r>
            <a:endParaRPr lang="en-US" altLang="en-US" dirty="0"/>
          </a:p>
        </p:txBody>
      </p:sp>
      <p:sp>
        <p:nvSpPr>
          <p:cNvPr id="5123" name="Content Placeholder 2">
            <a:extLst>
              <a:ext uri="{FF2B5EF4-FFF2-40B4-BE49-F238E27FC236}">
                <a16:creationId xmlns:a16="http://schemas.microsoft.com/office/drawing/2014/main" id="{23A367C5-E0C9-495F-A8A2-FF4D585E8465}"/>
              </a:ext>
            </a:extLst>
          </p:cNvPr>
          <p:cNvSpPr>
            <a:spLocks noGrp="1"/>
          </p:cNvSpPr>
          <p:nvPr>
            <p:ph idx="1"/>
          </p:nvPr>
        </p:nvSpPr>
        <p:spPr bwMode="auto">
          <a:xfrm>
            <a:off x="457200" y="1174865"/>
            <a:ext cx="85344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GB" sz="2000" dirty="0"/>
              <a:t>The technical work is developed in 2 technical tasks, covering:</a:t>
            </a:r>
          </a:p>
          <a:p>
            <a:pPr lvl="1">
              <a:defRPr/>
            </a:pPr>
            <a:r>
              <a:rPr lang="en-GB" sz="2000" dirty="0">
                <a:solidFill>
                  <a:schemeClr val="tx1"/>
                </a:solidFill>
              </a:rPr>
              <a:t>Analysis, Use Cases and Requirements for Digital Twins in IoT</a:t>
            </a:r>
          </a:p>
          <a:p>
            <a:pPr lvl="1">
              <a:defRPr/>
            </a:pPr>
            <a:r>
              <a:rPr lang="en-GB" sz="2000" dirty="0">
                <a:solidFill>
                  <a:schemeClr val="tx1"/>
                </a:solidFill>
              </a:rPr>
              <a:t>Standardization of functionalities, communication reference architecture and guidelines for Digital Twins</a:t>
            </a:r>
          </a:p>
          <a:p>
            <a:pPr>
              <a:defRPr/>
            </a:pPr>
            <a:endParaRPr lang="en-GB" sz="2000" dirty="0"/>
          </a:p>
          <a:p>
            <a:pPr>
              <a:defRPr/>
            </a:pPr>
            <a:r>
              <a:rPr lang="en-GB" sz="2000" dirty="0"/>
              <a:t>These tasks will provide a general solution as Digital Twins reference architecture. The </a:t>
            </a:r>
            <a:r>
              <a:rPr lang="en-GB" sz="2000" b="1" dirty="0"/>
              <a:t>instantiation</a:t>
            </a:r>
            <a:r>
              <a:rPr lang="en-GB" sz="2000" dirty="0"/>
              <a:t> of such general solution in the </a:t>
            </a:r>
            <a:r>
              <a:rPr lang="en-GB" sz="2000" b="1" dirty="0"/>
              <a:t>oneM2M</a:t>
            </a:r>
            <a:r>
              <a:rPr lang="en-GB" sz="2000" dirty="0"/>
              <a:t> context is also included. So that these tasks also include the preparation of the technical solution to be exported in oneM2M.</a:t>
            </a:r>
          </a:p>
          <a:p>
            <a:pPr>
              <a:defRPr/>
            </a:pPr>
            <a:endParaRPr lang="en-GB" sz="2000" dirty="0"/>
          </a:p>
          <a:p>
            <a:pPr>
              <a:defRPr/>
            </a:pPr>
            <a:r>
              <a:rPr lang="en-GB" sz="2000" dirty="0"/>
              <a:t>A third task covers the </a:t>
            </a:r>
            <a:r>
              <a:rPr lang="en-GB" sz="2000" b="1" dirty="0"/>
              <a:t>dissemination</a:t>
            </a:r>
            <a:r>
              <a:rPr lang="en-GB" sz="2000" dirty="0"/>
              <a:t> towards oneM2M and other associations/fora representing potential stakeholders of the proposed standard. </a:t>
            </a:r>
          </a:p>
          <a:p>
            <a:pPr marL="0" indent="0">
              <a:buNone/>
              <a:defRPr/>
            </a:pPr>
            <a:endParaRPr lang="en-GB" sz="2400" dirty="0"/>
          </a:p>
          <a:p>
            <a:pPr>
              <a:defRPr/>
            </a:pPr>
            <a:endParaRPr lang="en-US" altLang="ko-KR" sz="1600" dirty="0">
              <a:sym typeface="Wingdings" panose="05000000000000000000" pitchFamily="2" charset="2"/>
            </a:endParaRPr>
          </a:p>
          <a:p>
            <a:pPr marL="0" indent="0">
              <a:buNone/>
              <a:defRPr/>
            </a:pPr>
            <a:endParaRPr lang="en-US" altLang="ko-KR" sz="1600" dirty="0">
              <a:sym typeface="Wingdings" panose="05000000000000000000" pitchFamily="2" charset="2"/>
            </a:endParaRPr>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spTree>
    <p:extLst>
      <p:ext uri="{BB962C8B-B14F-4D97-AF65-F5344CB8AC3E}">
        <p14:creationId xmlns:p14="http://schemas.microsoft.com/office/powerpoint/2010/main" val="4050746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admap planning icon monochrome sign from Vector Image">
            <a:extLst>
              <a:ext uri="{FF2B5EF4-FFF2-40B4-BE49-F238E27FC236}">
                <a16:creationId xmlns:a16="http://schemas.microsoft.com/office/drawing/2014/main" id="{F3ABF569-F359-2B97-AF63-44459EC3E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0" t="10529" r="22880" b="36667"/>
          <a:stretch/>
        </p:blipFill>
        <p:spPr bwMode="auto">
          <a:xfrm>
            <a:off x="6324600" y="3337560"/>
            <a:ext cx="2764644" cy="2834640"/>
          </a:xfrm>
          <a:prstGeom prst="rect">
            <a:avLst/>
          </a:prstGeom>
          <a:noFill/>
          <a:extLst>
            <a:ext uri="{909E8E84-426E-40DD-AFC4-6F175D3DCCD1}">
              <a14:hiddenFill xmlns:a14="http://schemas.microsoft.com/office/drawing/2010/main">
                <a:solidFill>
                  <a:srgbClr val="FFFFFF"/>
                </a:solidFill>
              </a14:hiddenFill>
            </a:ext>
          </a:extLst>
        </p:spPr>
      </p:pic>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dirty="0"/>
              <a:t>ETSI STF 628 – Timeframe</a:t>
            </a:r>
            <a:endParaRPr lang="en-US" altLang="en-US" dirty="0"/>
          </a:p>
        </p:txBody>
      </p:sp>
      <p:sp>
        <p:nvSpPr>
          <p:cNvPr id="5123" name="Content Placeholder 2">
            <a:extLst>
              <a:ext uri="{FF2B5EF4-FFF2-40B4-BE49-F238E27FC236}">
                <a16:creationId xmlns:a16="http://schemas.microsoft.com/office/drawing/2014/main" id="{23A367C5-E0C9-495F-A8A2-FF4D585E8465}"/>
              </a:ext>
            </a:extLst>
          </p:cNvPr>
          <p:cNvSpPr>
            <a:spLocks noGrp="1"/>
          </p:cNvSpPr>
          <p:nvPr>
            <p:ph idx="1"/>
          </p:nvPr>
        </p:nvSpPr>
        <p:spPr bwMode="auto">
          <a:xfrm>
            <a:off x="457200" y="1174865"/>
            <a:ext cx="73914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sz="2400" dirty="0"/>
          </a:p>
          <a:p>
            <a:pPr marL="0" indent="0">
              <a:buNone/>
              <a:defRPr/>
            </a:pPr>
            <a:endParaRPr lang="en-GB" sz="2400" dirty="0"/>
          </a:p>
          <a:p>
            <a:pPr>
              <a:defRPr/>
            </a:pPr>
            <a:r>
              <a:rPr lang="en-GB" sz="2800" dirty="0"/>
              <a:t>Work Started on </a:t>
            </a:r>
            <a:r>
              <a:rPr lang="en-GB" sz="2800" b="1" dirty="0"/>
              <a:t>2023-02-01</a:t>
            </a:r>
          </a:p>
          <a:p>
            <a:pPr>
              <a:defRPr/>
            </a:pPr>
            <a:r>
              <a:rPr lang="en-GB" sz="2800" dirty="0"/>
              <a:t>7 Milestones defined</a:t>
            </a:r>
          </a:p>
          <a:p>
            <a:pPr>
              <a:defRPr/>
            </a:pPr>
            <a:r>
              <a:rPr lang="en-GB" sz="2800" dirty="0"/>
              <a:t>Work completion scheduled for </a:t>
            </a:r>
            <a:r>
              <a:rPr lang="en-GB" sz="2800" b="1" dirty="0"/>
              <a:t>2024-07-31</a:t>
            </a:r>
          </a:p>
          <a:p>
            <a:pPr>
              <a:defRPr/>
            </a:pPr>
            <a:r>
              <a:rPr lang="en-GB" sz="2800" dirty="0"/>
              <a:t>Currently in the early stages of work</a:t>
            </a:r>
          </a:p>
          <a:p>
            <a:pPr>
              <a:defRPr/>
            </a:pPr>
            <a:r>
              <a:rPr lang="en-GB" sz="2800" b="1" dirty="0"/>
              <a:t>First milestone achieved</a:t>
            </a:r>
          </a:p>
          <a:p>
            <a:pPr marL="0" indent="0">
              <a:buNone/>
              <a:defRPr/>
            </a:pPr>
            <a:endParaRPr lang="en-GB" sz="2400" dirty="0"/>
          </a:p>
          <a:p>
            <a:pPr marL="0" indent="0">
              <a:buNone/>
              <a:defRPr/>
            </a:pPr>
            <a:endParaRPr lang="en-GB" sz="2400" dirty="0"/>
          </a:p>
          <a:p>
            <a:pPr>
              <a:defRPr/>
            </a:pPr>
            <a:endParaRPr lang="en-US" altLang="ko-KR" sz="1600" dirty="0">
              <a:sym typeface="Wingdings" panose="05000000000000000000" pitchFamily="2" charset="2"/>
            </a:endParaRPr>
          </a:p>
          <a:p>
            <a:pPr marL="0" indent="0">
              <a:buNone/>
              <a:defRPr/>
            </a:pPr>
            <a:endParaRPr lang="en-US" altLang="ko-KR" sz="1600" dirty="0">
              <a:sym typeface="Wingdings" panose="05000000000000000000" pitchFamily="2" charset="2"/>
            </a:endParaRPr>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spTree>
    <p:extLst>
      <p:ext uri="{BB962C8B-B14F-4D97-AF65-F5344CB8AC3E}">
        <p14:creationId xmlns:p14="http://schemas.microsoft.com/office/powerpoint/2010/main" val="226356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sz="4000" dirty="0"/>
              <a:t>An “Extended” Digital Twin Definition</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a:p>
            <a:pPr algn="ctr"/>
            <a:r>
              <a:rPr lang="en-US" altLang="en-US" dirty="0">
                <a:solidFill>
                  <a:srgbClr val="898989"/>
                </a:solidFill>
                <a:latin typeface="Myriad pro"/>
              </a:rPr>
              <a:t>TP-2023-0034-RDM_status_report_to_TP59</a:t>
            </a:r>
          </a:p>
        </p:txBody>
      </p:sp>
      <p:sp>
        <p:nvSpPr>
          <p:cNvPr id="5" name="Text Placeholder 4">
            <a:extLst>
              <a:ext uri="{FF2B5EF4-FFF2-40B4-BE49-F238E27FC236}">
                <a16:creationId xmlns:a16="http://schemas.microsoft.com/office/drawing/2014/main" id="{F93A4804-94B1-0537-771C-416BF4B9D9FA}"/>
              </a:ext>
            </a:extLst>
          </p:cNvPr>
          <p:cNvSpPr>
            <a:spLocks noGrp="1"/>
          </p:cNvSpPr>
          <p:nvPr>
            <p:ph idx="1"/>
          </p:nvPr>
        </p:nvSpPr>
        <p:spPr>
          <a:xfrm>
            <a:off x="381000" y="914400"/>
            <a:ext cx="8229600" cy="2819400"/>
          </a:xfrm>
        </p:spPr>
        <p:txBody>
          <a:bodyPr lIns="108000" rIns="108000" anchor="ctr" anchorCtr="0">
            <a:noAutofit/>
          </a:bodyPr>
          <a:lstStyle/>
          <a:p>
            <a:pPr marL="0" indent="0" algn="ctr">
              <a:buNone/>
            </a:pPr>
            <a:r>
              <a:rPr lang="en-GB" sz="1600" i="1" dirty="0">
                <a:solidFill>
                  <a:schemeClr val="bg1">
                    <a:lumMod val="75000"/>
                  </a:schemeClr>
                </a:solidFill>
                <a:effectLst/>
                <a:latin typeface="Poppins" pitchFamily="2" charset="77"/>
                <a:cs typeface="Poppins" pitchFamily="2" charset="77"/>
              </a:rPr>
              <a:t>“A Digital Twin is a comprehensive software representation of an individual physical object. It includes the </a:t>
            </a:r>
            <a:r>
              <a:rPr lang="en-GB" sz="1600" b="1" i="1" dirty="0">
                <a:solidFill>
                  <a:srgbClr val="C00000"/>
                </a:solidFill>
                <a:effectLst/>
                <a:latin typeface="Poppins" pitchFamily="2" charset="77"/>
                <a:cs typeface="Poppins" pitchFamily="2" charset="77"/>
              </a:rPr>
              <a:t>properties, conditions, and </a:t>
            </a:r>
            <a:r>
              <a:rPr lang="en-GB" sz="1600" b="1" i="1" dirty="0" err="1">
                <a:solidFill>
                  <a:srgbClr val="C00000"/>
                </a:solidFill>
                <a:effectLst/>
                <a:latin typeface="Poppins" pitchFamily="2" charset="77"/>
                <a:cs typeface="Poppins" pitchFamily="2" charset="77"/>
              </a:rPr>
              <a:t>behavior</a:t>
            </a:r>
            <a:r>
              <a:rPr lang="en-GB" sz="1600" b="1" i="1" dirty="0">
                <a:solidFill>
                  <a:srgbClr val="C00000"/>
                </a:solidFill>
                <a:effectLst/>
                <a:latin typeface="Poppins" pitchFamily="2" charset="77"/>
                <a:cs typeface="Poppins" pitchFamily="2" charset="77"/>
              </a:rPr>
              <a:t>(s)</a:t>
            </a:r>
            <a:r>
              <a:rPr lang="en-GB" sz="1600" i="1" dirty="0">
                <a:solidFill>
                  <a:schemeClr val="bg1">
                    <a:lumMod val="75000"/>
                  </a:schemeClr>
                </a:solidFill>
                <a:effectLst/>
                <a:latin typeface="Poppins" pitchFamily="2" charset="77"/>
                <a:cs typeface="Poppins" pitchFamily="2" charset="77"/>
              </a:rPr>
              <a:t> of the real-life object through models and data. </a:t>
            </a:r>
            <a:r>
              <a:rPr lang="en-GB" sz="1600" i="1" dirty="0">
                <a:effectLst/>
                <a:latin typeface="Poppins" pitchFamily="2" charset="77"/>
                <a:cs typeface="Poppins" pitchFamily="2" charset="77"/>
              </a:rPr>
              <a:t>A Digital Twin is a set of realistic models that can </a:t>
            </a:r>
            <a:r>
              <a:rPr lang="en-GB" sz="1600" b="1" i="1" strike="sngStrike" dirty="0">
                <a:solidFill>
                  <a:srgbClr val="C00000"/>
                </a:solidFill>
                <a:latin typeface="Poppins" pitchFamily="2" charset="77"/>
                <a:cs typeface="Poppins" pitchFamily="2" charset="77"/>
              </a:rPr>
              <a:t>simulate</a:t>
            </a:r>
            <a:r>
              <a:rPr lang="en-GB" sz="1600" i="1" dirty="0">
                <a:latin typeface="Poppins" pitchFamily="2" charset="77"/>
                <a:cs typeface="Poppins" pitchFamily="2" charset="77"/>
              </a:rPr>
              <a:t> an object’s </a:t>
            </a:r>
            <a:r>
              <a:rPr lang="en-GB" sz="1600" i="1" dirty="0" err="1">
                <a:latin typeface="Poppins" pitchFamily="2" charset="77"/>
                <a:cs typeface="Poppins" pitchFamily="2" charset="77"/>
              </a:rPr>
              <a:t>behavior</a:t>
            </a:r>
            <a:r>
              <a:rPr lang="en-GB" sz="1600" i="1" dirty="0">
                <a:latin typeface="Poppins" pitchFamily="2" charset="77"/>
                <a:cs typeface="Poppins" pitchFamily="2" charset="77"/>
              </a:rPr>
              <a:t> in the deployed environment. </a:t>
            </a:r>
            <a:r>
              <a:rPr lang="en-GB" sz="1600" i="1" dirty="0">
                <a:solidFill>
                  <a:schemeClr val="bg1">
                    <a:lumMod val="75000"/>
                  </a:schemeClr>
                </a:solidFill>
                <a:effectLst/>
                <a:latin typeface="Poppins" pitchFamily="2" charset="77"/>
                <a:cs typeface="Poppins" pitchFamily="2" charset="77"/>
              </a:rPr>
              <a:t>The Digital Twin represents and reflects its physical twin and remains its virtual counterpart across the object’s entire lifecycle. [1]”</a:t>
            </a:r>
          </a:p>
          <a:p>
            <a:pPr marL="0" indent="0" algn="ctr">
              <a:buNone/>
            </a:pPr>
            <a:br>
              <a:rPr lang="en-GB" sz="2000" i="1" dirty="0">
                <a:solidFill>
                  <a:schemeClr val="bg1">
                    <a:lumMod val="75000"/>
                  </a:schemeClr>
                </a:solidFill>
                <a:latin typeface="Poppins" pitchFamily="2" charset="77"/>
                <a:cs typeface="Poppins" pitchFamily="2" charset="77"/>
              </a:rPr>
            </a:br>
            <a:r>
              <a:rPr lang="en-GB" sz="1200" dirty="0">
                <a:solidFill>
                  <a:schemeClr val="bg1">
                    <a:lumMod val="75000"/>
                  </a:schemeClr>
                </a:solidFill>
                <a:latin typeface="Poppins" pitchFamily="2" charset="77"/>
                <a:cs typeface="Poppins" pitchFamily="2" charset="77"/>
              </a:rPr>
              <a:t>S. Haag, and R. </a:t>
            </a:r>
            <a:r>
              <a:rPr lang="en-GB" sz="1200" dirty="0" err="1">
                <a:solidFill>
                  <a:schemeClr val="bg1">
                    <a:lumMod val="75000"/>
                  </a:schemeClr>
                </a:solidFill>
                <a:latin typeface="Poppins" pitchFamily="2" charset="77"/>
                <a:cs typeface="Poppins" pitchFamily="2" charset="77"/>
              </a:rPr>
              <a:t>Anderl</a:t>
            </a:r>
            <a:r>
              <a:rPr lang="en-GB" sz="1200" dirty="0">
                <a:solidFill>
                  <a:schemeClr val="bg1">
                    <a:lumMod val="75000"/>
                  </a:schemeClr>
                </a:solidFill>
                <a:latin typeface="Poppins" pitchFamily="2" charset="77"/>
                <a:cs typeface="Poppins" pitchFamily="2" charset="77"/>
              </a:rPr>
              <a:t>. "Digital Twin–Proof of concept." </a:t>
            </a:r>
            <a:r>
              <a:rPr lang="en-GB" sz="1200" u="sng" dirty="0">
                <a:solidFill>
                  <a:schemeClr val="bg1">
                    <a:lumMod val="75000"/>
                  </a:schemeClr>
                </a:solidFill>
                <a:latin typeface="Poppins" pitchFamily="2" charset="77"/>
                <a:cs typeface="Poppins" pitchFamily="2" charset="77"/>
              </a:rPr>
              <a:t>Manufacturing Letters</a:t>
            </a:r>
            <a:r>
              <a:rPr lang="en-GB" sz="1200" dirty="0">
                <a:solidFill>
                  <a:schemeClr val="bg1">
                    <a:lumMod val="75000"/>
                  </a:schemeClr>
                </a:solidFill>
                <a:latin typeface="Poppins" pitchFamily="2" charset="77"/>
                <a:cs typeface="Poppins" pitchFamily="2" charset="77"/>
              </a:rPr>
              <a:t> 15 (2018)</a:t>
            </a:r>
            <a:endParaRPr lang="en-GB" sz="1200" i="1" dirty="0">
              <a:solidFill>
                <a:schemeClr val="bg1">
                  <a:lumMod val="75000"/>
                </a:schemeClr>
              </a:solidFill>
              <a:effectLst/>
              <a:latin typeface="Poppins" pitchFamily="2" charset="77"/>
              <a:cs typeface="Poppins" pitchFamily="2" charset="77"/>
            </a:endParaRPr>
          </a:p>
        </p:txBody>
      </p:sp>
      <p:sp>
        <p:nvSpPr>
          <p:cNvPr id="6" name="TextBox 5">
            <a:extLst>
              <a:ext uri="{FF2B5EF4-FFF2-40B4-BE49-F238E27FC236}">
                <a16:creationId xmlns:a16="http://schemas.microsoft.com/office/drawing/2014/main" id="{C8C6FF60-C70F-F571-7499-B54AFD6F71A3}"/>
              </a:ext>
            </a:extLst>
          </p:cNvPr>
          <p:cNvSpPr txBox="1"/>
          <p:nvPr/>
        </p:nvSpPr>
        <p:spPr>
          <a:xfrm>
            <a:off x="381000" y="3883967"/>
            <a:ext cx="8305800" cy="400110"/>
          </a:xfrm>
          <a:prstGeom prst="rect">
            <a:avLst/>
          </a:prstGeom>
          <a:noFill/>
          <a:ln w="38100">
            <a:solidFill>
              <a:srgbClr val="C00000"/>
            </a:solidFill>
          </a:ln>
        </p:spPr>
        <p:txBody>
          <a:bodyPr wrap="square">
            <a:spAutoFit/>
          </a:bodyPr>
          <a:lstStyle/>
          <a:p>
            <a:pPr algn="ctr"/>
            <a:r>
              <a:rPr lang="en-GB" sz="2000" i="1" dirty="0">
                <a:latin typeface="Poppins" pitchFamily="2" charset="77"/>
                <a:cs typeface="Poppins" pitchFamily="2" charset="77"/>
              </a:rPr>
              <a:t>p</a:t>
            </a:r>
            <a:r>
              <a:rPr lang="en-GB" sz="2000" i="1" dirty="0">
                <a:effectLst/>
                <a:latin typeface="Poppins" pitchFamily="2" charset="77"/>
                <a:cs typeface="Poppins" pitchFamily="2" charset="77"/>
              </a:rPr>
              <a:t>roperties, conditions, </a:t>
            </a:r>
            <a:r>
              <a:rPr lang="en-GB" sz="2000" b="1" i="1" dirty="0">
                <a:solidFill>
                  <a:srgbClr val="C00000"/>
                </a:solidFill>
                <a:effectLst/>
                <a:latin typeface="Poppins" pitchFamily="2" charset="77"/>
                <a:cs typeface="Poppins" pitchFamily="2" charset="77"/>
              </a:rPr>
              <a:t>relationships</a:t>
            </a:r>
            <a:r>
              <a:rPr lang="en-GB" sz="2000" i="1" dirty="0">
                <a:effectLst/>
                <a:latin typeface="Poppins" pitchFamily="2" charset="77"/>
                <a:cs typeface="Poppins" pitchFamily="2" charset="77"/>
              </a:rPr>
              <a:t> and </a:t>
            </a:r>
            <a:r>
              <a:rPr lang="en-GB" sz="2000" i="1" dirty="0" err="1">
                <a:effectLst/>
                <a:latin typeface="Poppins" pitchFamily="2" charset="77"/>
                <a:cs typeface="Poppins" pitchFamily="2" charset="77"/>
              </a:rPr>
              <a:t>behavior</a:t>
            </a:r>
            <a:r>
              <a:rPr lang="en-GB" sz="2000" i="1" dirty="0">
                <a:effectLst/>
                <a:latin typeface="Poppins" pitchFamily="2" charset="77"/>
                <a:cs typeface="Poppins" pitchFamily="2" charset="77"/>
              </a:rPr>
              <a:t>(s) </a:t>
            </a:r>
            <a:endParaRPr lang="en-IT" sz="2000" dirty="0"/>
          </a:p>
        </p:txBody>
      </p:sp>
      <p:sp>
        <p:nvSpPr>
          <p:cNvPr id="8" name="TextBox 7">
            <a:extLst>
              <a:ext uri="{FF2B5EF4-FFF2-40B4-BE49-F238E27FC236}">
                <a16:creationId xmlns:a16="http://schemas.microsoft.com/office/drawing/2014/main" id="{BAACB0E3-B7CF-5795-0E0C-161A2FF6FADB}"/>
              </a:ext>
            </a:extLst>
          </p:cNvPr>
          <p:cNvSpPr txBox="1"/>
          <p:nvPr/>
        </p:nvSpPr>
        <p:spPr>
          <a:xfrm>
            <a:off x="789352" y="4646017"/>
            <a:ext cx="7412896" cy="1015663"/>
          </a:xfrm>
          <a:prstGeom prst="rect">
            <a:avLst/>
          </a:prstGeom>
          <a:solidFill>
            <a:schemeClr val="accent1"/>
          </a:solidFill>
          <a:ln>
            <a:solidFill>
              <a:schemeClr val="accent1"/>
            </a:solidFill>
          </a:ln>
        </p:spPr>
        <p:txBody>
          <a:bodyPr wrap="square">
            <a:spAutoFit/>
          </a:bodyPr>
          <a:lstStyle/>
          <a:p>
            <a:pPr algn="ctr"/>
            <a:r>
              <a:rPr lang="en-GB" sz="2000" dirty="0">
                <a:solidFill>
                  <a:schemeClr val="bg1"/>
                </a:solidFill>
                <a:effectLst/>
                <a:latin typeface="Poppins" pitchFamily="2" charset="77"/>
                <a:cs typeface="Poppins" pitchFamily="2" charset="77"/>
              </a:rPr>
              <a:t>DTs may also be responsible to model </a:t>
            </a:r>
            <a:r>
              <a:rPr lang="en-GB" sz="2000" dirty="0">
                <a:solidFill>
                  <a:schemeClr val="bg1"/>
                </a:solidFill>
                <a:latin typeface="Poppins" pitchFamily="2" charset="77"/>
                <a:cs typeface="Poppins" pitchFamily="2" charset="77"/>
              </a:rPr>
              <a:t>and characterize </a:t>
            </a:r>
            <a:r>
              <a:rPr lang="en-GB" sz="2000" dirty="0">
                <a:solidFill>
                  <a:schemeClr val="bg1"/>
                </a:solidFill>
                <a:effectLst/>
                <a:latin typeface="Poppins" pitchFamily="2" charset="77"/>
                <a:cs typeface="Poppins" pitchFamily="2" charset="77"/>
              </a:rPr>
              <a:t>existing relationships in the physical world in order to map them also in the digital world.</a:t>
            </a:r>
            <a:endParaRPr lang="en-IT" sz="2000" dirty="0">
              <a:solidFill>
                <a:schemeClr val="bg1"/>
              </a:solidFill>
            </a:endParaRPr>
          </a:p>
        </p:txBody>
      </p:sp>
      <p:sp>
        <p:nvSpPr>
          <p:cNvPr id="9" name="Rectangle 8">
            <a:extLst>
              <a:ext uri="{FF2B5EF4-FFF2-40B4-BE49-F238E27FC236}">
                <a16:creationId xmlns:a16="http://schemas.microsoft.com/office/drawing/2014/main" id="{19570A2D-2CA9-6C83-6FF8-4CE10C659577}"/>
              </a:ext>
            </a:extLst>
          </p:cNvPr>
          <p:cNvSpPr/>
          <p:nvPr/>
        </p:nvSpPr>
        <p:spPr>
          <a:xfrm>
            <a:off x="3429000" y="1429859"/>
            <a:ext cx="4572000" cy="4312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0" name="Down Arrow 9">
            <a:extLst>
              <a:ext uri="{FF2B5EF4-FFF2-40B4-BE49-F238E27FC236}">
                <a16:creationId xmlns:a16="http://schemas.microsoft.com/office/drawing/2014/main" id="{BB7E34B2-E2B2-795C-5D30-181AA8FAD469}"/>
              </a:ext>
            </a:extLst>
          </p:cNvPr>
          <p:cNvSpPr/>
          <p:nvPr/>
        </p:nvSpPr>
        <p:spPr>
          <a:xfrm>
            <a:off x="5181600" y="1919645"/>
            <a:ext cx="914400" cy="1883034"/>
          </a:xfrm>
          <a:prstGeom prst="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Tree>
    <p:extLst>
      <p:ext uri="{BB962C8B-B14F-4D97-AF65-F5344CB8AC3E}">
        <p14:creationId xmlns:p14="http://schemas.microsoft.com/office/powerpoint/2010/main" val="33828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sz="4000" dirty="0"/>
              <a:t>An “Extended” Digital Twin Definition</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sp>
        <p:nvSpPr>
          <p:cNvPr id="4" name="Text Placeholder 4">
            <a:extLst>
              <a:ext uri="{FF2B5EF4-FFF2-40B4-BE49-F238E27FC236}">
                <a16:creationId xmlns:a16="http://schemas.microsoft.com/office/drawing/2014/main" id="{B258EDE7-21ED-CE3A-8E91-07575D010E34}"/>
              </a:ext>
            </a:extLst>
          </p:cNvPr>
          <p:cNvSpPr txBox="1">
            <a:spLocks/>
          </p:cNvSpPr>
          <p:nvPr/>
        </p:nvSpPr>
        <p:spPr>
          <a:xfrm>
            <a:off x="533400" y="1342575"/>
            <a:ext cx="8001000" cy="2315026"/>
          </a:xfrm>
          <a:prstGeom prst="rect">
            <a:avLst/>
          </a:prstGeom>
        </p:spPr>
        <p:txBody>
          <a:bodyPr lIns="108000" rIns="108000" anchor="ctr" anchorCtr="0">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C0000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C0000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i="1" dirty="0">
                <a:solidFill>
                  <a:schemeClr val="bg1">
                    <a:lumMod val="75000"/>
                  </a:schemeClr>
                </a:solidFill>
                <a:latin typeface="Poppins" pitchFamily="2" charset="77"/>
                <a:cs typeface="Poppins" pitchFamily="2" charset="77"/>
              </a:rPr>
              <a:t>“</a:t>
            </a:r>
            <a:r>
              <a:rPr lang="en-GB" sz="1600" i="1" dirty="0">
                <a:solidFill>
                  <a:schemeClr val="bg1">
                    <a:lumMod val="75000"/>
                  </a:schemeClr>
                </a:solidFill>
                <a:latin typeface="Poppins" pitchFamily="2" charset="77"/>
                <a:cs typeface="Poppins" pitchFamily="2" charset="77"/>
              </a:rPr>
              <a:t>A Digital Twin is a comprehensive software representation of an individual physical object. It includes the properties, conditions, and </a:t>
            </a:r>
            <a:r>
              <a:rPr lang="en-GB" sz="1600" i="1" dirty="0" err="1">
                <a:solidFill>
                  <a:schemeClr val="bg1">
                    <a:lumMod val="75000"/>
                  </a:schemeClr>
                </a:solidFill>
                <a:latin typeface="Poppins" pitchFamily="2" charset="77"/>
                <a:cs typeface="Poppins" pitchFamily="2" charset="77"/>
              </a:rPr>
              <a:t>behavior</a:t>
            </a:r>
            <a:r>
              <a:rPr lang="en-GB" sz="1600" i="1" dirty="0">
                <a:solidFill>
                  <a:schemeClr val="bg1">
                    <a:lumMod val="75000"/>
                  </a:schemeClr>
                </a:solidFill>
                <a:latin typeface="Poppins" pitchFamily="2" charset="77"/>
                <a:cs typeface="Poppins" pitchFamily="2" charset="77"/>
              </a:rPr>
              <a:t>(s) of the real-life object through models and data. </a:t>
            </a:r>
            <a:r>
              <a:rPr lang="en-GB" sz="1600" i="1" dirty="0">
                <a:latin typeface="Poppins" pitchFamily="2" charset="77"/>
                <a:cs typeface="Poppins" pitchFamily="2" charset="77"/>
              </a:rPr>
              <a:t>A Digital Twin is a set of realistic models that can </a:t>
            </a:r>
            <a:r>
              <a:rPr lang="en-GB" sz="1600" b="1" i="1" strike="sngStrike" dirty="0">
                <a:solidFill>
                  <a:srgbClr val="C00000"/>
                </a:solidFill>
                <a:latin typeface="Poppins" pitchFamily="2" charset="77"/>
                <a:cs typeface="Poppins" pitchFamily="2" charset="77"/>
              </a:rPr>
              <a:t>simulate</a:t>
            </a:r>
            <a:r>
              <a:rPr lang="en-GB" sz="1600" i="1" dirty="0">
                <a:latin typeface="Poppins" pitchFamily="2" charset="77"/>
                <a:cs typeface="Poppins" pitchFamily="2" charset="77"/>
              </a:rPr>
              <a:t> an object’s </a:t>
            </a:r>
            <a:r>
              <a:rPr lang="en-GB" sz="1600" i="1" dirty="0" err="1">
                <a:latin typeface="Poppins" pitchFamily="2" charset="77"/>
                <a:cs typeface="Poppins" pitchFamily="2" charset="77"/>
              </a:rPr>
              <a:t>behavior</a:t>
            </a:r>
            <a:r>
              <a:rPr lang="en-GB" sz="1600" i="1" dirty="0">
                <a:latin typeface="Poppins" pitchFamily="2" charset="77"/>
                <a:cs typeface="Poppins" pitchFamily="2" charset="77"/>
              </a:rPr>
              <a:t> in the deployed environment. </a:t>
            </a:r>
            <a:r>
              <a:rPr lang="en-GB" sz="1600" i="1" dirty="0">
                <a:solidFill>
                  <a:schemeClr val="bg1">
                    <a:lumMod val="75000"/>
                  </a:schemeClr>
                </a:solidFill>
                <a:latin typeface="Poppins" pitchFamily="2" charset="77"/>
                <a:cs typeface="Poppins" pitchFamily="2" charset="77"/>
              </a:rPr>
              <a:t>The Digital Twin represents and reflects its physical twin and remains its virtual counterpart across the object’s entire lifecycle. [1]”</a:t>
            </a:r>
          </a:p>
          <a:p>
            <a:pPr marL="0" indent="0" algn="ctr">
              <a:buNone/>
            </a:pPr>
            <a:br>
              <a:rPr lang="en-GB" sz="1200" i="1" dirty="0">
                <a:solidFill>
                  <a:schemeClr val="bg1">
                    <a:lumMod val="75000"/>
                  </a:schemeClr>
                </a:solidFill>
                <a:latin typeface="Poppins" pitchFamily="2" charset="77"/>
                <a:cs typeface="Poppins" pitchFamily="2" charset="77"/>
              </a:rPr>
            </a:br>
            <a:r>
              <a:rPr lang="en-GB" sz="1200" dirty="0">
                <a:solidFill>
                  <a:schemeClr val="bg1">
                    <a:lumMod val="75000"/>
                  </a:schemeClr>
                </a:solidFill>
                <a:latin typeface="Poppins" pitchFamily="2" charset="77"/>
                <a:cs typeface="Poppins" pitchFamily="2" charset="77"/>
              </a:rPr>
              <a:t>S. Haag, and R. </a:t>
            </a:r>
            <a:r>
              <a:rPr lang="en-GB" sz="1200" dirty="0" err="1">
                <a:solidFill>
                  <a:schemeClr val="bg1">
                    <a:lumMod val="75000"/>
                  </a:schemeClr>
                </a:solidFill>
                <a:latin typeface="Poppins" pitchFamily="2" charset="77"/>
                <a:cs typeface="Poppins" pitchFamily="2" charset="77"/>
              </a:rPr>
              <a:t>Anderl</a:t>
            </a:r>
            <a:r>
              <a:rPr lang="en-GB" sz="1200" dirty="0">
                <a:solidFill>
                  <a:schemeClr val="bg1">
                    <a:lumMod val="75000"/>
                  </a:schemeClr>
                </a:solidFill>
                <a:latin typeface="Poppins" pitchFamily="2" charset="77"/>
                <a:cs typeface="Poppins" pitchFamily="2" charset="77"/>
              </a:rPr>
              <a:t>. "Digital Twin–Proof of concept." </a:t>
            </a:r>
            <a:r>
              <a:rPr lang="en-GB" sz="1200" u="sng" dirty="0">
                <a:solidFill>
                  <a:schemeClr val="bg1">
                    <a:lumMod val="75000"/>
                  </a:schemeClr>
                </a:solidFill>
                <a:latin typeface="Poppins" pitchFamily="2" charset="77"/>
                <a:cs typeface="Poppins" pitchFamily="2" charset="77"/>
              </a:rPr>
              <a:t>Manufacturing Letters</a:t>
            </a:r>
            <a:r>
              <a:rPr lang="en-GB" sz="1200" dirty="0">
                <a:solidFill>
                  <a:schemeClr val="bg1">
                    <a:lumMod val="75000"/>
                  </a:schemeClr>
                </a:solidFill>
                <a:latin typeface="Poppins" pitchFamily="2" charset="77"/>
                <a:cs typeface="Poppins" pitchFamily="2" charset="77"/>
              </a:rPr>
              <a:t> 15 (2018)</a:t>
            </a:r>
            <a:endParaRPr lang="en-GB" sz="1200" i="1" dirty="0">
              <a:solidFill>
                <a:schemeClr val="bg1">
                  <a:lumMod val="75000"/>
                </a:schemeClr>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0C441083-987B-AF32-DA12-FB7AA4805D99}"/>
              </a:ext>
            </a:extLst>
          </p:cNvPr>
          <p:cNvSpPr txBox="1"/>
          <p:nvPr/>
        </p:nvSpPr>
        <p:spPr>
          <a:xfrm>
            <a:off x="685800" y="4174433"/>
            <a:ext cx="7848600" cy="707886"/>
          </a:xfrm>
          <a:prstGeom prst="rect">
            <a:avLst/>
          </a:prstGeom>
          <a:noFill/>
          <a:ln w="38100">
            <a:solidFill>
              <a:srgbClr val="C00000"/>
            </a:solidFill>
          </a:ln>
        </p:spPr>
        <p:txBody>
          <a:bodyPr wrap="square">
            <a:spAutoFit/>
          </a:bodyPr>
          <a:lstStyle/>
          <a:p>
            <a:pPr algn="ctr"/>
            <a:r>
              <a:rPr lang="en-GB" sz="2000" i="1" dirty="0">
                <a:effectLst/>
                <a:latin typeface="Poppins" pitchFamily="2" charset="77"/>
                <a:cs typeface="Poppins" pitchFamily="2" charset="77"/>
              </a:rPr>
              <a:t>A Digital Twin is a set of realistic models that can </a:t>
            </a:r>
            <a:r>
              <a:rPr lang="en-GB" sz="2000" b="1" i="1" dirty="0">
                <a:solidFill>
                  <a:srgbClr val="C00000"/>
                </a:solidFill>
                <a:effectLst/>
                <a:latin typeface="Poppins" pitchFamily="2" charset="77"/>
                <a:cs typeface="Poppins" pitchFamily="2" charset="77"/>
              </a:rPr>
              <a:t>digitalize </a:t>
            </a:r>
            <a:r>
              <a:rPr lang="en-GB" sz="2000" i="1" dirty="0">
                <a:effectLst/>
                <a:latin typeface="Poppins" pitchFamily="2" charset="77"/>
                <a:cs typeface="Poppins" pitchFamily="2" charset="77"/>
              </a:rPr>
              <a:t>an object’s </a:t>
            </a:r>
            <a:r>
              <a:rPr lang="en-GB" sz="2000" i="1" dirty="0" err="1">
                <a:effectLst/>
                <a:latin typeface="Poppins" pitchFamily="2" charset="77"/>
                <a:cs typeface="Poppins" pitchFamily="2" charset="77"/>
              </a:rPr>
              <a:t>behavior</a:t>
            </a:r>
            <a:r>
              <a:rPr lang="en-GB" sz="2000" b="1" i="1" dirty="0">
                <a:solidFill>
                  <a:srgbClr val="C00000"/>
                </a:solidFill>
                <a:effectLst/>
                <a:latin typeface="Poppins" pitchFamily="2" charset="77"/>
                <a:cs typeface="Poppins" pitchFamily="2" charset="77"/>
              </a:rPr>
              <a:t> </a:t>
            </a:r>
            <a:r>
              <a:rPr lang="en-GB" sz="2000" i="1" dirty="0">
                <a:effectLst/>
                <a:latin typeface="Poppins" pitchFamily="2" charset="77"/>
                <a:cs typeface="Poppins" pitchFamily="2" charset="77"/>
              </a:rPr>
              <a:t>in the deployed environment. </a:t>
            </a:r>
            <a:endParaRPr lang="en-IT" sz="2000" dirty="0"/>
          </a:p>
        </p:txBody>
      </p:sp>
      <p:sp>
        <p:nvSpPr>
          <p:cNvPr id="9" name="TextBox 8">
            <a:extLst>
              <a:ext uri="{FF2B5EF4-FFF2-40B4-BE49-F238E27FC236}">
                <a16:creationId xmlns:a16="http://schemas.microsoft.com/office/drawing/2014/main" id="{C8F77B3B-F6D7-8CCF-B39E-537A5BA61D66}"/>
              </a:ext>
            </a:extLst>
          </p:cNvPr>
          <p:cNvSpPr txBox="1"/>
          <p:nvPr/>
        </p:nvSpPr>
        <p:spPr>
          <a:xfrm>
            <a:off x="266700" y="5034337"/>
            <a:ext cx="8610600" cy="1015663"/>
          </a:xfrm>
          <a:prstGeom prst="rect">
            <a:avLst/>
          </a:prstGeom>
          <a:solidFill>
            <a:schemeClr val="accent1"/>
          </a:solidFill>
        </p:spPr>
        <p:txBody>
          <a:bodyPr wrap="square">
            <a:spAutoFit/>
          </a:bodyPr>
          <a:lstStyle/>
          <a:p>
            <a:pPr algn="ctr"/>
            <a:r>
              <a:rPr lang="en-GB" sz="2000" dirty="0">
                <a:solidFill>
                  <a:schemeClr val="bg1"/>
                </a:solidFill>
                <a:effectLst/>
                <a:latin typeface="Poppins" pitchFamily="2" charset="77"/>
                <a:cs typeface="Poppins" pitchFamily="2" charset="77"/>
              </a:rPr>
              <a:t>The recent shared idea is that DTs can be used not only for simulation purposes but to support and enable any digital services or application</a:t>
            </a:r>
            <a:endParaRPr lang="en-IT" sz="2000" dirty="0">
              <a:solidFill>
                <a:schemeClr val="bg1"/>
              </a:solidFill>
            </a:endParaRPr>
          </a:p>
        </p:txBody>
      </p:sp>
      <p:sp>
        <p:nvSpPr>
          <p:cNvPr id="10" name="Down Arrow 9">
            <a:extLst>
              <a:ext uri="{FF2B5EF4-FFF2-40B4-BE49-F238E27FC236}">
                <a16:creationId xmlns:a16="http://schemas.microsoft.com/office/drawing/2014/main" id="{3927A14E-0FFA-71CE-9695-3F85A3D9E460}"/>
              </a:ext>
            </a:extLst>
          </p:cNvPr>
          <p:cNvSpPr/>
          <p:nvPr/>
        </p:nvSpPr>
        <p:spPr>
          <a:xfrm>
            <a:off x="4191000" y="2962657"/>
            <a:ext cx="625981" cy="1122904"/>
          </a:xfrm>
          <a:prstGeom prst="downArrow">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1" name="Rectangle 10">
            <a:extLst>
              <a:ext uri="{FF2B5EF4-FFF2-40B4-BE49-F238E27FC236}">
                <a16:creationId xmlns:a16="http://schemas.microsoft.com/office/drawing/2014/main" id="{A1DFE5BB-CAEA-12BE-8B6F-D44C064969E0}"/>
              </a:ext>
            </a:extLst>
          </p:cNvPr>
          <p:cNvSpPr/>
          <p:nvPr/>
        </p:nvSpPr>
        <p:spPr>
          <a:xfrm>
            <a:off x="304800" y="2028159"/>
            <a:ext cx="8382000" cy="7957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dirty="0"/>
          </a:p>
        </p:txBody>
      </p:sp>
    </p:spTree>
    <p:extLst>
      <p:ext uri="{BB962C8B-B14F-4D97-AF65-F5344CB8AC3E}">
        <p14:creationId xmlns:p14="http://schemas.microsoft.com/office/powerpoint/2010/main" val="382777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029DCB3-B611-5F43-B207-AB766DC75854}"/>
              </a:ext>
            </a:extLst>
          </p:cNvPr>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de-DE" sz="4000" dirty="0"/>
              <a:t>Digital Twin’s Pillars</a:t>
            </a:r>
            <a:endParaRPr lang="en-US" altLang="en-US" sz="4000" dirty="0"/>
          </a:p>
        </p:txBody>
      </p:sp>
      <p:sp>
        <p:nvSpPr>
          <p:cNvPr id="8196" name="Slide Number Placeholder 5">
            <a:extLst>
              <a:ext uri="{FF2B5EF4-FFF2-40B4-BE49-F238E27FC236}">
                <a16:creationId xmlns:a16="http://schemas.microsoft.com/office/drawing/2014/main" id="{0EB40DA9-B9CE-EA49-88D8-80904FA2880D}"/>
              </a:ext>
            </a:extLst>
          </p:cNvPr>
          <p:cNvSpPr>
            <a:spLocks noGrp="1"/>
          </p:cNvSpPr>
          <p:nvPr>
            <p:ph type="sldNum" sz="quarter" idx="10"/>
          </p:nvPr>
        </p:nvSpPr>
        <p:spPr bwMode="auto">
          <a:xfrm>
            <a:off x="457200" y="62484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a:r>
              <a:rPr lang="en-GB" altLang="en-US" dirty="0">
                <a:solidFill>
                  <a:srgbClr val="898989"/>
                </a:solidFill>
                <a:latin typeface="Myriad pro"/>
              </a:rPr>
              <a:t>© 2023 oneM2M Partners</a:t>
            </a:r>
          </a:p>
        </p:txBody>
      </p:sp>
      <p:pic>
        <p:nvPicPr>
          <p:cNvPr id="33" name="Picture 32">
            <a:extLst>
              <a:ext uri="{FF2B5EF4-FFF2-40B4-BE49-F238E27FC236}">
                <a16:creationId xmlns:a16="http://schemas.microsoft.com/office/drawing/2014/main" id="{ABFDB276-85EC-9956-5454-E8D285C48472}"/>
              </a:ext>
            </a:extLst>
          </p:cNvPr>
          <p:cNvPicPr>
            <a:picLocks noChangeAspect="1"/>
          </p:cNvPicPr>
          <p:nvPr/>
        </p:nvPicPr>
        <p:blipFill>
          <a:blip r:embed="rId2"/>
          <a:stretch>
            <a:fillRect/>
          </a:stretch>
        </p:blipFill>
        <p:spPr>
          <a:xfrm>
            <a:off x="632013" y="1288950"/>
            <a:ext cx="8229600" cy="4502250"/>
          </a:xfrm>
          <a:prstGeom prst="rect">
            <a:avLst/>
          </a:prstGeom>
        </p:spPr>
      </p:pic>
    </p:spTree>
    <p:extLst>
      <p:ext uri="{BB962C8B-B14F-4D97-AF65-F5344CB8AC3E}">
        <p14:creationId xmlns:p14="http://schemas.microsoft.com/office/powerpoint/2010/main" val="3993115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20954</TotalTime>
  <Words>1074</Words>
  <Application>Microsoft Macintosh PowerPoint</Application>
  <PresentationFormat>On-screen Show (4:3)</PresentationFormat>
  <Paragraphs>81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Myriad pro</vt:lpstr>
      <vt:lpstr>Poppins</vt:lpstr>
      <vt:lpstr>Office Theme</vt:lpstr>
      <vt:lpstr>STF 628: Digital Twin Modelling, Interoperability and Standardization Opportunities</vt:lpstr>
      <vt:lpstr>ETSI STF 628 - at a Glance</vt:lpstr>
      <vt:lpstr>ETSI STF 628 - What we do</vt:lpstr>
      <vt:lpstr>ETSI STF 628 – Why we do it</vt:lpstr>
      <vt:lpstr>ETSI STF 628 – Goals</vt:lpstr>
      <vt:lpstr>ETSI STF 628 – Timeframe</vt:lpstr>
      <vt:lpstr>An “Extended” Digital Twin Definition</vt:lpstr>
      <vt:lpstr>An “Extended” Digital Twin Definition</vt:lpstr>
      <vt:lpstr>Digital Twin’s Pillars</vt:lpstr>
      <vt:lpstr>Internet of Things &amp; Digital Twins</vt:lpstr>
      <vt:lpstr>Internet of Things &amp; Digital Twins</vt:lpstr>
      <vt:lpstr>Internet of Things &amp; Digital Twins</vt:lpstr>
      <vt:lpstr>oneM2M &amp; Digital Twins Integration Opportunities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Title&gt;</dc:title>
  <dc:creator>oneM2M</dc:creator>
  <cp:lastModifiedBy>Massimo Vanetti</cp:lastModifiedBy>
  <cp:revision>355</cp:revision>
  <dcterms:created xsi:type="dcterms:W3CDTF">2012-09-11T22:52:11Z</dcterms:created>
  <dcterms:modified xsi:type="dcterms:W3CDTF">2023-08-16T15:06:47Z</dcterms:modified>
</cp:coreProperties>
</file>