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7" r:id="rId3"/>
    <p:sldId id="263" r:id="rId4"/>
    <p:sldId id="268" r:id="rId5"/>
    <p:sldId id="264" r:id="rId6"/>
    <p:sldId id="269" r:id="rId7"/>
    <p:sldId id="270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2"/>
    <p:restoredTop sz="94660"/>
  </p:normalViewPr>
  <p:slideViewPr>
    <p:cSldViewPr showGuides="1">
      <p:cViewPr varScale="1">
        <p:scale>
          <a:sx n="128" d="100"/>
          <a:sy n="128" d="100"/>
        </p:scale>
        <p:origin x="736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8/17/23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8/17/23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TP#61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5957849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Massimo Vanetti,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2023-08-14 to 2023-08-18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TP#61 -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TS-0011 v4.1.0 </a:t>
            </a:r>
            <a:r>
              <a:rPr lang="en-US" altLang="de-DE" dirty="0" err="1">
                <a:solidFill>
                  <a:schemeClr val="tx1"/>
                </a:solidFill>
              </a:rPr>
              <a:t>EditHelp</a:t>
            </a:r>
            <a:r>
              <a:rPr lang="en-US" altLang="de-DE" dirty="0">
                <a:solidFill>
                  <a:schemeClr val="tx1"/>
                </a:solidFill>
              </a:rPr>
              <a:t> review comments discussed:</a:t>
            </a:r>
            <a:br>
              <a:rPr lang="en-US" altLang="de-DE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rapporteur will report to </a:t>
            </a:r>
            <a:r>
              <a:rPr lang="en-US" altLang="de-DE" dirty="0" err="1">
                <a:solidFill>
                  <a:schemeClr val="tx1"/>
                </a:solidFill>
              </a:rPr>
              <a:t>EditHelp</a:t>
            </a: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Issues from GitLab examined:</a:t>
            </a:r>
            <a:br>
              <a:rPr lang="en-US" altLang="de-DE" sz="2800" dirty="0">
                <a:solidFill>
                  <a:schemeClr val="tx1"/>
                </a:solidFill>
              </a:rPr>
            </a:br>
            <a:r>
              <a:rPr lang="en-US" altLang="de-DE" sz="2800" dirty="0">
                <a:solidFill>
                  <a:schemeClr val="tx1"/>
                </a:solidFill>
              </a:rPr>
              <a:t>two closed, one remains open (</a:t>
            </a:r>
            <a:r>
              <a:rPr lang="en-US" altLang="de-DE" sz="1400" dirty="0">
                <a:solidFill>
                  <a:schemeClr val="tx1"/>
                </a:solidFill>
              </a:rPr>
              <a:t>TS-0023 : Data type of </a:t>
            </a:r>
            <a:r>
              <a:rPr lang="en-US" altLang="de-DE" sz="1400" dirty="0" err="1">
                <a:solidFill>
                  <a:schemeClr val="tx1"/>
                </a:solidFill>
              </a:rPr>
              <a:t>timeRangeLightDimmingValue</a:t>
            </a:r>
            <a:r>
              <a:rPr lang="en-US" altLang="de-DE" sz="1400" dirty="0">
                <a:solidFill>
                  <a:schemeClr val="tx1"/>
                </a:solidFill>
              </a:rPr>
              <a:t> of the </a:t>
            </a:r>
            <a:r>
              <a:rPr lang="en-US" altLang="de-DE" sz="1400" dirty="0" err="1">
                <a:solidFill>
                  <a:schemeClr val="tx1"/>
                </a:solidFill>
              </a:rPr>
              <a:t>slcParameterSetting</a:t>
            </a:r>
            <a:r>
              <a:rPr lang="en-US" altLang="de-DE" sz="1400" dirty="0">
                <a:solidFill>
                  <a:schemeClr val="tx1"/>
                </a:solidFill>
              </a:rPr>
              <a:t> </a:t>
            </a:r>
            <a:r>
              <a:rPr lang="en-US" altLang="de-DE" sz="1400" dirty="0" err="1">
                <a:solidFill>
                  <a:schemeClr val="tx1"/>
                </a:solidFill>
              </a:rPr>
              <a:t>ModuleClass</a:t>
            </a:r>
            <a:r>
              <a:rPr lang="en-US" altLang="de-DE" sz="2800" dirty="0">
                <a:solidFill>
                  <a:schemeClr val="tx1"/>
                </a:solidFill>
              </a:rPr>
              <a:t>)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RDM-2022-0037</a:t>
            </a:r>
            <a:r>
              <a:rPr lang="en-US" altLang="de-DE" dirty="0">
                <a:solidFill>
                  <a:schemeClr val="tx1"/>
                </a:solidFill>
              </a:rPr>
              <a:t> discussed,</a:t>
            </a:r>
            <a:br>
              <a:rPr lang="en-US" altLang="de-DE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a dedicated WI might be open in future</a:t>
            </a:r>
            <a:endParaRPr lang="en-US" altLang="de-DE" sz="2800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 err="1">
                <a:solidFill>
                  <a:schemeClr val="tx1"/>
                </a:solidFill>
              </a:rPr>
              <a:t>MetaIoT</a:t>
            </a:r>
            <a:r>
              <a:rPr lang="en-US" altLang="de-DE" dirty="0">
                <a:solidFill>
                  <a:schemeClr val="tx1"/>
                </a:solidFill>
              </a:rPr>
              <a:t> discussed, initial skeleton for TR presented.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STF 628 presented and discussed.</a:t>
            </a:r>
            <a:br>
              <a:rPr lang="en-US" altLang="de-DE" dirty="0">
                <a:solidFill>
                  <a:schemeClr val="tx1"/>
                </a:solidFill>
              </a:rPr>
            </a:br>
            <a:r>
              <a:rPr lang="en-US" altLang="de-DE" dirty="0">
                <a:solidFill>
                  <a:schemeClr val="tx1"/>
                </a:solidFill>
              </a:rPr>
              <a:t>Interest on Digital Twins </a:t>
            </a:r>
            <a:r>
              <a:rPr lang="en-US" altLang="de-DE">
                <a:solidFill>
                  <a:schemeClr val="tx1"/>
                </a:solidFill>
              </a:rPr>
              <a:t>is evident, </a:t>
            </a:r>
            <a:r>
              <a:rPr lang="en-US" altLang="de-DE" dirty="0">
                <a:solidFill>
                  <a:schemeClr val="tx1"/>
                </a:solidFill>
              </a:rPr>
              <a:t>this may lead to opening a dedicated WI in the near future.</a:t>
            </a:r>
          </a:p>
          <a:p>
            <a:pPr marL="82550" lvl="1" indent="0" eaLnBrk="1" hangingPunct="1">
              <a:buNone/>
            </a:pPr>
            <a:endParaRPr lang="en-US" altLang="de-DE" dirty="0"/>
          </a:p>
          <a:p>
            <a:pPr marL="82550" lvl="1" indent="0" eaLnBrk="1" hangingPunct="1">
              <a:buNone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Items for DECISION in TP</a:t>
            </a:r>
            <a:endParaRPr lang="en-US" altLang="en-US" dirty="0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>
              <a:defRPr/>
            </a:pPr>
            <a:r>
              <a:rPr lang="en-GB" altLang="en-US" sz="28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for approval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TP-2023-0083R01 – WI-110 on </a:t>
            </a:r>
            <a:r>
              <a:rPr lang="en-US" altLang="ko-KR" sz="1600" dirty="0" err="1">
                <a:sym typeface="Wingdings" panose="05000000000000000000" pitchFamily="2" charset="2"/>
              </a:rPr>
              <a:t>MetaIoT</a:t>
            </a:r>
            <a:r>
              <a:rPr lang="en-US" altLang="ko-KR" sz="1600" dirty="0">
                <a:sym typeface="Wingdings" panose="05000000000000000000" pitchFamily="2" charset="2"/>
              </a:rPr>
              <a:t> update: </a:t>
            </a:r>
            <a:br>
              <a:rPr lang="en-US" altLang="ko-KR" sz="1600" dirty="0">
                <a:sym typeface="Wingdings" panose="05000000000000000000" pitchFamily="2" charset="2"/>
              </a:rPr>
            </a:br>
            <a:r>
              <a:rPr lang="en-US" altLang="ko-KR" sz="1600" dirty="0">
                <a:sym typeface="Wingdings" panose="05000000000000000000" pitchFamily="2" charset="2"/>
              </a:rPr>
              <a:t>expected end dates changed, </a:t>
            </a:r>
            <a:br>
              <a:rPr lang="en-US" altLang="ko-KR" sz="1600" dirty="0">
                <a:sym typeface="Wingdings" panose="05000000000000000000" pitchFamily="2" charset="2"/>
              </a:rPr>
            </a:br>
            <a:r>
              <a:rPr lang="en-US" altLang="ko-KR" sz="1600" dirty="0">
                <a:sym typeface="Wingdings" panose="05000000000000000000" pitchFamily="2" charset="2"/>
              </a:rPr>
              <a:t>first TR (RDM-2023-0053R01-Skeleton_for_MetaIoT_TR) skeleton produced</a:t>
            </a:r>
          </a:p>
          <a:p>
            <a:pPr lvl="1"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  <a:p>
            <a:pPr marL="457200" lvl="1" indent="0">
              <a:buNone/>
              <a:defRPr/>
            </a:pPr>
            <a:endParaRPr lang="en-US" altLang="ko-KR" sz="1600" dirty="0">
              <a:sym typeface="Wingdings" panose="05000000000000000000" pitchFamily="2" charset="2"/>
            </a:endParaRP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RDM</a:t>
            </a:r>
          </a:p>
          <a:p>
            <a:pPr lvl="1">
              <a:defRPr/>
            </a:pPr>
            <a:r>
              <a:rPr lang="en-US" altLang="de-DE" sz="1900" dirty="0"/>
              <a:t>WI-0015 - oneM2M Use Case: no changes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 (no </a:t>
            </a:r>
            <a:r>
              <a:rPr lang="da-DK" altLang="de-DE" sz="1900" dirty="0" err="1">
                <a:sym typeface="Wingdings" panose="05000000000000000000" pitchFamily="2" charset="2"/>
              </a:rPr>
              <a:t>changes</a:t>
            </a:r>
            <a:r>
              <a:rPr lang="da-DK" altLang="de-DE" sz="1900" dirty="0">
                <a:sym typeface="Wingdings" panose="05000000000000000000" pitchFamily="2" charset="2"/>
              </a:rPr>
              <a:t>)</a:t>
            </a:r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65%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>
                <a:sym typeface="Wingdings" panose="05000000000000000000" pitchFamily="2" charset="2"/>
              </a:rPr>
              <a:t>WI-0110</a:t>
            </a:r>
            <a:r>
              <a:rPr lang="en-US" altLang="de-DE" sz="1900" dirty="0"/>
              <a:t> -</a:t>
            </a:r>
            <a:r>
              <a:rPr lang="en-US" altLang="de-DE" sz="1900" dirty="0">
                <a:sym typeface="Wingdings" panose="05000000000000000000" pitchFamily="2" charset="2"/>
              </a:rPr>
              <a:t> metaverse IoT: 5%</a:t>
            </a:r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(Rel.5):</a:t>
            </a:r>
          </a:p>
          <a:p>
            <a:pPr lvl="1">
              <a:defRPr/>
            </a:pPr>
            <a:r>
              <a:rPr lang="en-US" altLang="de-DE" sz="2000" dirty="0">
                <a:solidFill>
                  <a:schemeClr val="tx1"/>
                </a:solidFill>
              </a:rPr>
              <a:t>Start using TS-0023 as a testbed for GitLab based processing (this implies a new baseline)</a:t>
            </a:r>
          </a:p>
          <a:p>
            <a:pPr>
              <a:defRPr/>
            </a:pPr>
            <a:r>
              <a:rPr lang="en-US" altLang="de-DE" sz="2400" dirty="0"/>
              <a:t>Advance the new work item: </a:t>
            </a:r>
            <a:r>
              <a:rPr lang="en-US" altLang="de-DE" sz="2400" dirty="0">
                <a:sym typeface="Wingdings" panose="05000000000000000000" pitchFamily="2" charset="2"/>
              </a:rPr>
              <a:t>WI-0110 </a:t>
            </a:r>
            <a:r>
              <a:rPr lang="en-US" altLang="de-DE" sz="2400" dirty="0" err="1"/>
              <a:t>MetaIoT</a:t>
            </a:r>
            <a:r>
              <a:rPr lang="en-US" altLang="de-DE" sz="2400" dirty="0"/>
              <a:t> </a:t>
            </a:r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</a:t>
            </a:r>
            <a:br>
              <a:rPr lang="de-DE" altLang="de-DE" sz="2300" dirty="0"/>
            </a:br>
            <a:r>
              <a:rPr lang="de-DE" altLang="de-DE" sz="2300" dirty="0"/>
              <a:t>RDM-2023-0055-RDM_#61_Minutes </a:t>
            </a:r>
            <a:br>
              <a:rPr lang="de-DE" altLang="de-DE" sz="2300" dirty="0"/>
            </a:br>
            <a:r>
              <a:rPr lang="de-DE" altLang="de-DE" sz="2300" dirty="0"/>
              <a:t>(THANKS Michael!)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1"/>
            <a:ext cx="8229600" cy="3886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 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chemeClr val="tx1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61.1 (Wednesday 20</a:t>
            </a:r>
            <a:r>
              <a:rPr lang="en-US" altLang="fr-FR" sz="2000" baseline="30000" dirty="0">
                <a:solidFill>
                  <a:schemeClr val="tx1"/>
                </a:solidFill>
              </a:rPr>
              <a:t>th</a:t>
            </a:r>
            <a:r>
              <a:rPr lang="en-US" altLang="fr-FR" sz="2000" dirty="0">
                <a:solidFill>
                  <a:schemeClr val="tx1"/>
                </a:solidFill>
              </a:rPr>
              <a:t> September 13:00-15:00 UTC)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61.2 (Thursday 26</a:t>
            </a:r>
            <a:r>
              <a:rPr lang="en-US" altLang="fr-FR" sz="2000" baseline="30000" dirty="0">
                <a:solidFill>
                  <a:schemeClr val="tx1"/>
                </a:solidFill>
              </a:rPr>
              <a:t>th</a:t>
            </a:r>
            <a:r>
              <a:rPr lang="en-US" altLang="fr-FR" sz="2000" dirty="0">
                <a:solidFill>
                  <a:schemeClr val="tx1"/>
                </a:solidFill>
              </a:rPr>
              <a:t> October 13:00-15:00 UTC)</a:t>
            </a:r>
          </a:p>
          <a:p>
            <a:pPr lvl="1"/>
            <a:r>
              <a:rPr lang="en-US" altLang="fr-FR" sz="2000" dirty="0">
                <a:solidFill>
                  <a:schemeClr val="tx1"/>
                </a:solidFill>
              </a:rPr>
              <a:t>RDM# 61.3 (Wednesday 22</a:t>
            </a:r>
            <a:r>
              <a:rPr lang="en-US" altLang="fr-FR" sz="2000" baseline="30000" dirty="0">
                <a:solidFill>
                  <a:schemeClr val="tx1"/>
                </a:solidFill>
              </a:rPr>
              <a:t>th</a:t>
            </a:r>
            <a:r>
              <a:rPr lang="en-US" altLang="fr-FR" sz="2000" dirty="0">
                <a:solidFill>
                  <a:schemeClr val="tx1"/>
                </a:solidFill>
              </a:rPr>
              <a:t> November 13:00-15:00 UTC)</a:t>
            </a:r>
          </a:p>
          <a:p>
            <a:pPr marL="457200" lvl="1" indent="0">
              <a:buNone/>
            </a:pPr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RDM#62</a:t>
            </a:r>
          </a:p>
          <a:p>
            <a:pPr lvl="1"/>
            <a:r>
              <a:rPr lang="en-GB" altLang="de-DE" sz="2000" dirty="0">
                <a:solidFill>
                  <a:schemeClr val="tx1"/>
                </a:solidFill>
              </a:rPr>
              <a:t>TP#62 </a:t>
            </a:r>
            <a:r>
              <a:rPr lang="en-US" altLang="de-DE" sz="2000" dirty="0">
                <a:solidFill>
                  <a:schemeClr val="tx1"/>
                </a:solidFill>
              </a:rPr>
              <a:t>(2023 4</a:t>
            </a:r>
            <a:r>
              <a:rPr lang="en-US" altLang="de-DE" sz="2000" baseline="30000" dirty="0">
                <a:solidFill>
                  <a:schemeClr val="tx1"/>
                </a:solidFill>
              </a:rPr>
              <a:t>th</a:t>
            </a:r>
            <a:r>
              <a:rPr lang="en-US" altLang="de-DE" sz="2000" dirty="0">
                <a:solidFill>
                  <a:schemeClr val="tx1"/>
                </a:solidFill>
              </a:rPr>
              <a:t> December)</a:t>
            </a:r>
            <a:endParaRPr lang="en-GB" altLang="de-DE" sz="2000" dirty="0">
              <a:solidFill>
                <a:schemeClr val="tx1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2023 oneM2M Partners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828DA1-1C22-40F7-BE50-75476AFD08CF}"/>
              </a:ext>
            </a:extLst>
          </p:cNvPr>
          <p:cNvSpPr txBox="1"/>
          <p:nvPr/>
        </p:nvSpPr>
        <p:spPr>
          <a:xfrm>
            <a:off x="2209800" y="3041247"/>
            <a:ext cx="31961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Britannic Bold" panose="020B0903060703020204" pitchFamily="34" charset="0"/>
              </a:rPr>
              <a:t>Thank You! </a:t>
            </a:r>
            <a:endParaRPr lang="fr-FR" sz="2800" dirty="0">
              <a:solidFill>
                <a:srgbClr val="C00000"/>
              </a:solidFill>
              <a:latin typeface="Britannic Bold" panose="020B09030607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773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23676</TotalTime>
  <Words>374</Words>
  <Application>Microsoft Macintosh PowerPoint</Application>
  <PresentationFormat>On-screen Show (4:3)</PresentationFormat>
  <Paragraphs>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Britannic Bold</vt:lpstr>
      <vt:lpstr>Calibri</vt:lpstr>
      <vt:lpstr>Myriad pro</vt:lpstr>
      <vt:lpstr>Office Theme</vt:lpstr>
      <vt:lpstr>RDM status report to TP#61</vt:lpstr>
      <vt:lpstr>Summary</vt:lpstr>
      <vt:lpstr>Items for DECISION in TP</vt:lpstr>
      <vt:lpstr>Highlights</vt:lpstr>
      <vt:lpstr>Next Steps</vt:lpstr>
      <vt:lpstr>Next Meetings / Calls</vt:lpstr>
      <vt:lpstr>PowerPoint Presentation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Massimo Vanetti</cp:lastModifiedBy>
  <cp:revision>369</cp:revision>
  <dcterms:created xsi:type="dcterms:W3CDTF">2012-09-11T22:52:11Z</dcterms:created>
  <dcterms:modified xsi:type="dcterms:W3CDTF">2023-08-18T14:36:46Z</dcterms:modified>
</cp:coreProperties>
</file>