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7"/>
  </p:notesMasterIdLst>
  <p:sldIdLst>
    <p:sldId id="260" r:id="rId2"/>
    <p:sldId id="526" r:id="rId3"/>
    <p:sldId id="554" r:id="rId4"/>
    <p:sldId id="549" r:id="rId5"/>
    <p:sldId id="544" r:id="rId6"/>
    <p:sldId id="551" r:id="rId7"/>
    <p:sldId id="550" r:id="rId8"/>
    <p:sldId id="545" r:id="rId9"/>
    <p:sldId id="546" r:id="rId10"/>
    <p:sldId id="547" r:id="rId11"/>
    <p:sldId id="532" r:id="rId12"/>
    <p:sldId id="539" r:id="rId13"/>
    <p:sldId id="527" r:id="rId14"/>
    <p:sldId id="284" r:id="rId15"/>
    <p:sldId id="274" r:id="rId16"/>
    <p:sldId id="530" r:id="rId17"/>
    <p:sldId id="517" r:id="rId18"/>
    <p:sldId id="272" r:id="rId19"/>
    <p:sldId id="273" r:id="rId20"/>
    <p:sldId id="552" r:id="rId21"/>
    <p:sldId id="537" r:id="rId22"/>
    <p:sldId id="531" r:id="rId23"/>
    <p:sldId id="271" r:id="rId24"/>
    <p:sldId id="553" r:id="rId25"/>
    <p:sldId id="492"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Myriad Pro" panose="020B0503030403020204" charset="0"/>
      <p:regular r:id="rId32"/>
      <p:bold r:id="rId33"/>
      <p:italic r:id="rId34"/>
      <p:boldItalic r:id="rId35"/>
    </p:embeddedFont>
    <p:embeddedFont>
      <p:font typeface="Open Sans" panose="020B060402020202020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5033" autoAdjust="0"/>
  </p:normalViewPr>
  <p:slideViewPr>
    <p:cSldViewPr snapToGrid="0">
      <p:cViewPr varScale="1">
        <p:scale>
          <a:sx n="67" d="100"/>
          <a:sy n="67" d="100"/>
        </p:scale>
        <p:origin x="948" y="44"/>
      </p:cViewPr>
      <p:guideLst/>
    </p:cSldViewPr>
  </p:slideViewPr>
  <p:notesTextViewPr>
    <p:cViewPr>
      <p:scale>
        <a:sx n="1" d="1"/>
        <a:sy n="1" d="1"/>
      </p:scale>
      <p:origin x="0" y="0"/>
    </p:cViewPr>
  </p:notesTextViewPr>
  <p:sorterViewPr>
    <p:cViewPr>
      <p:scale>
        <a:sx n="100" d="100"/>
        <a:sy n="100" d="100"/>
      </p:scale>
      <p:origin x="0" y="-27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IN" dirty="0"/>
              <a:t>Total</a:t>
            </a:r>
            <a:r>
              <a:rPr lang="en-IN" baseline="0" dirty="0"/>
              <a:t> no. of website unique visits 2023 Vs 2022</a:t>
            </a:r>
            <a:endParaRPr lang="en-IN"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2022</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Sept</c:v>
                </c:pt>
                <c:pt idx="9">
                  <c:v>Oct</c:v>
                </c:pt>
                <c:pt idx="10">
                  <c:v>Nov</c:v>
                </c:pt>
                <c:pt idx="11">
                  <c:v>Dec</c:v>
                </c:pt>
              </c:strCache>
            </c:strRef>
          </c:cat>
          <c:val>
            <c:numRef>
              <c:f>Sheet1!$B$2:$B$13</c:f>
              <c:numCache>
                <c:formatCode>General</c:formatCode>
                <c:ptCount val="12"/>
                <c:pt idx="0">
                  <c:v>1547</c:v>
                </c:pt>
                <c:pt idx="1">
                  <c:v>1529</c:v>
                </c:pt>
                <c:pt idx="2">
                  <c:v>1684</c:v>
                </c:pt>
                <c:pt idx="3">
                  <c:v>1783</c:v>
                </c:pt>
                <c:pt idx="4">
                  <c:v>2188</c:v>
                </c:pt>
                <c:pt idx="5">
                  <c:v>1943</c:v>
                </c:pt>
                <c:pt idx="6">
                  <c:v>721</c:v>
                </c:pt>
                <c:pt idx="7">
                  <c:v>1900</c:v>
                </c:pt>
                <c:pt idx="8">
                  <c:v>1700</c:v>
                </c:pt>
                <c:pt idx="9">
                  <c:v>1700</c:v>
                </c:pt>
                <c:pt idx="10">
                  <c:v>2000</c:v>
                </c:pt>
                <c:pt idx="11">
                  <c:v>1700</c:v>
                </c:pt>
              </c:numCache>
            </c:numRef>
          </c:val>
          <c:smooth val="0"/>
          <c:extLst>
            <c:ext xmlns:c16="http://schemas.microsoft.com/office/drawing/2014/chart" uri="{C3380CC4-5D6E-409C-BE32-E72D297353CC}">
              <c16:uniqueId val="{00000000-1E84-43B8-B9DE-D51FDF9A7258}"/>
            </c:ext>
          </c:extLst>
        </c:ser>
        <c:ser>
          <c:idx val="1"/>
          <c:order val="1"/>
          <c:tx>
            <c:strRef>
              <c:f>Sheet1!$C$1</c:f>
              <c:strCache>
                <c:ptCount val="1"/>
                <c:pt idx="0">
                  <c:v>2023</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Sept</c:v>
                </c:pt>
                <c:pt idx="9">
                  <c:v>Oct</c:v>
                </c:pt>
                <c:pt idx="10">
                  <c:v>Nov</c:v>
                </c:pt>
                <c:pt idx="11">
                  <c:v>Dec</c:v>
                </c:pt>
              </c:strCache>
            </c:strRef>
          </c:cat>
          <c:val>
            <c:numRef>
              <c:f>Sheet1!$C$2:$C$13</c:f>
              <c:numCache>
                <c:formatCode>General</c:formatCode>
                <c:ptCount val="12"/>
                <c:pt idx="0">
                  <c:v>2300</c:v>
                </c:pt>
                <c:pt idx="1">
                  <c:v>2000</c:v>
                </c:pt>
                <c:pt idx="2">
                  <c:v>2300</c:v>
                </c:pt>
                <c:pt idx="3">
                  <c:v>1800</c:v>
                </c:pt>
                <c:pt idx="4">
                  <c:v>3300</c:v>
                </c:pt>
                <c:pt idx="5">
                  <c:v>4300</c:v>
                </c:pt>
                <c:pt idx="6">
                  <c:v>2100</c:v>
                </c:pt>
                <c:pt idx="7">
                  <c:v>2000</c:v>
                </c:pt>
                <c:pt idx="8">
                  <c:v>1800</c:v>
                </c:pt>
                <c:pt idx="9">
                  <c:v>1500</c:v>
                </c:pt>
                <c:pt idx="10">
                  <c:v>0</c:v>
                </c:pt>
                <c:pt idx="11">
                  <c:v>0</c:v>
                </c:pt>
              </c:numCache>
            </c:numRef>
          </c:val>
          <c:smooth val="0"/>
          <c:extLst>
            <c:ext xmlns:c16="http://schemas.microsoft.com/office/drawing/2014/chart" uri="{C3380CC4-5D6E-409C-BE32-E72D297353CC}">
              <c16:uniqueId val="{00000001-1E84-43B8-B9DE-D51FDF9A7258}"/>
            </c:ext>
          </c:extLst>
        </c:ser>
        <c:dLbls>
          <c:dLblPos val="t"/>
          <c:showLegendKey val="0"/>
          <c:showVal val="1"/>
          <c:showCatName val="0"/>
          <c:showSerName val="0"/>
          <c:showPercent val="0"/>
          <c:showBubbleSize val="0"/>
        </c:dLbls>
        <c:marker val="1"/>
        <c:smooth val="0"/>
        <c:axId val="1277882927"/>
        <c:axId val="1452596591"/>
      </c:lineChart>
      <c:catAx>
        <c:axId val="1277882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2596591"/>
        <c:crosses val="autoZero"/>
        <c:auto val="1"/>
        <c:lblAlgn val="ctr"/>
        <c:lblOffset val="100"/>
        <c:noMultiLvlLbl val="0"/>
      </c:catAx>
      <c:valAx>
        <c:axId val="14525965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778829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Visits</a:t>
            </a:r>
            <a:r>
              <a:rPr lang="en-US" baseline="0" dirty="0"/>
              <a:t> to oneM2M website across Countries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2023</c:v>
                </c:pt>
              </c:strCache>
            </c:strRef>
          </c:tx>
          <c:spPr>
            <a:solidFill>
              <a:schemeClr val="accent1"/>
            </a:solidFill>
            <a:ln>
              <a:noFill/>
            </a:ln>
            <a:effectLst/>
          </c:spPr>
          <c:invertIfNegative val="0"/>
          <c:cat>
            <c:strRef>
              <c:f>Sheet1!$A$2:$A$19</c:f>
              <c:strCache>
                <c:ptCount val="18"/>
                <c:pt idx="0">
                  <c:v>Russia</c:v>
                </c:pt>
                <c:pt idx="1">
                  <c:v>India</c:v>
                </c:pt>
                <c:pt idx="2">
                  <c:v>China</c:v>
                </c:pt>
                <c:pt idx="3">
                  <c:v>United States</c:v>
                </c:pt>
                <c:pt idx="4">
                  <c:v>South Korea</c:v>
                </c:pt>
                <c:pt idx="5">
                  <c:v>France</c:v>
                </c:pt>
                <c:pt idx="6">
                  <c:v>Italy</c:v>
                </c:pt>
                <c:pt idx="7">
                  <c:v>Germany</c:v>
                </c:pt>
                <c:pt idx="8">
                  <c:v>United Kingdom</c:v>
                </c:pt>
                <c:pt idx="9">
                  <c:v>Japan</c:v>
                </c:pt>
                <c:pt idx="10">
                  <c:v>Netherlands</c:v>
                </c:pt>
                <c:pt idx="11">
                  <c:v>Portugal</c:v>
                </c:pt>
                <c:pt idx="12">
                  <c:v>Taiwan</c:v>
                </c:pt>
                <c:pt idx="13">
                  <c:v>Vietnam</c:v>
                </c:pt>
                <c:pt idx="14">
                  <c:v>Finland</c:v>
                </c:pt>
                <c:pt idx="15">
                  <c:v>Australia</c:v>
                </c:pt>
                <c:pt idx="16">
                  <c:v>Singapore</c:v>
                </c:pt>
                <c:pt idx="17">
                  <c:v>Austria</c:v>
                </c:pt>
              </c:strCache>
            </c:strRef>
          </c:cat>
          <c:val>
            <c:numRef>
              <c:f>Sheet1!$B$2:$B$19</c:f>
              <c:numCache>
                <c:formatCode>General</c:formatCode>
                <c:ptCount val="18"/>
                <c:pt idx="0">
                  <c:v>632</c:v>
                </c:pt>
                <c:pt idx="1">
                  <c:v>5485</c:v>
                </c:pt>
                <c:pt idx="2">
                  <c:v>1678</c:v>
                </c:pt>
                <c:pt idx="3">
                  <c:v>4771</c:v>
                </c:pt>
                <c:pt idx="4">
                  <c:v>2199</c:v>
                </c:pt>
                <c:pt idx="5">
                  <c:v>924</c:v>
                </c:pt>
                <c:pt idx="6">
                  <c:v>170</c:v>
                </c:pt>
                <c:pt idx="7">
                  <c:v>518</c:v>
                </c:pt>
                <c:pt idx="8">
                  <c:v>650</c:v>
                </c:pt>
                <c:pt idx="9">
                  <c:v>303</c:v>
                </c:pt>
                <c:pt idx="10">
                  <c:v>507</c:v>
                </c:pt>
                <c:pt idx="11">
                  <c:v>36</c:v>
                </c:pt>
                <c:pt idx="12">
                  <c:v>79</c:v>
                </c:pt>
                <c:pt idx="13">
                  <c:v>69</c:v>
                </c:pt>
                <c:pt idx="14">
                  <c:v>390</c:v>
                </c:pt>
                <c:pt idx="15">
                  <c:v>209</c:v>
                </c:pt>
                <c:pt idx="16">
                  <c:v>106</c:v>
                </c:pt>
                <c:pt idx="17">
                  <c:v>51</c:v>
                </c:pt>
              </c:numCache>
            </c:numRef>
          </c:val>
          <c:extLst>
            <c:ext xmlns:c16="http://schemas.microsoft.com/office/drawing/2014/chart" uri="{C3380CC4-5D6E-409C-BE32-E72D297353CC}">
              <c16:uniqueId val="{00000000-0DC0-45BE-90EE-3341F28CBB72}"/>
            </c:ext>
          </c:extLst>
        </c:ser>
        <c:dLbls>
          <c:showLegendKey val="0"/>
          <c:showVal val="0"/>
          <c:showCatName val="0"/>
          <c:showSerName val="0"/>
          <c:showPercent val="0"/>
          <c:showBubbleSize val="0"/>
        </c:dLbls>
        <c:gapWidth val="219"/>
        <c:overlap val="-27"/>
        <c:axId val="1328872335"/>
        <c:axId val="1461276063"/>
      </c:barChart>
      <c:catAx>
        <c:axId val="1328872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61276063"/>
        <c:crosses val="autoZero"/>
        <c:auto val="1"/>
        <c:lblAlgn val="ctr"/>
        <c:lblOffset val="100"/>
        <c:noMultiLvlLbl val="0"/>
      </c:catAx>
      <c:valAx>
        <c:axId val="14612760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288723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2023</c:v>
                </c:pt>
              </c:strCache>
            </c:strRef>
          </c:tx>
          <c:spPr>
            <a:solidFill>
              <a:schemeClr val="accent1"/>
            </a:solidFill>
            <a:ln>
              <a:noFill/>
            </a:ln>
            <a:effectLst/>
          </c:spPr>
          <c:invertIfNegative val="0"/>
          <c:cat>
            <c:strRef>
              <c:f>Sheet1!$A$2:$A$19</c:f>
              <c:strCache>
                <c:ptCount val="18"/>
                <c:pt idx="0">
                  <c:v>Homepage</c:v>
                </c:pt>
                <c:pt idx="1">
                  <c:v>using-oneM2M/what-is-oneM2M</c:v>
                </c:pt>
                <c:pt idx="2">
                  <c:v>using-oneM2M/developers/basics</c:v>
                </c:pt>
                <c:pt idx="3">
                  <c:v>technical/published-specifications</c:v>
                </c:pt>
                <c:pt idx="4">
                  <c:v>technical</c:v>
                </c:pt>
                <c:pt idx="5">
                  <c:v>using-oneM2M/developers</c:v>
                </c:pt>
                <c:pt idx="6">
                  <c:v>IoT news</c:v>
                </c:pt>
                <c:pt idx="7">
                  <c:v>harmonization-M2M</c:v>
                </c:pt>
                <c:pt idx="8">
                  <c:v>using-oneM2M/developers/api</c:v>
                </c:pt>
                <c:pt idx="9">
                  <c:v>using-oneM2M/developers/device-developers</c:v>
                </c:pt>
                <c:pt idx="10">
                  <c:v>using-oneM2M/device-examples</c:v>
                </c:pt>
                <c:pt idx="11">
                  <c:v>IoT events</c:v>
                </c:pt>
                <c:pt idx="12">
                  <c:v>membership/executive-viewpoints</c:v>
                </c:pt>
                <c:pt idx="13">
                  <c:v>technical/published-specifications/release-4</c:v>
                </c:pt>
                <c:pt idx="14">
                  <c:v>technical/published-specifications/release-5</c:v>
                </c:pt>
                <c:pt idx="15">
                  <c:v>using-onem2m/developers/rest-resources</c:v>
                </c:pt>
                <c:pt idx="16">
                  <c:v>membership</c:v>
                </c:pt>
                <c:pt idx="17">
                  <c:v>membership/current-members</c:v>
                </c:pt>
              </c:strCache>
            </c:strRef>
          </c:cat>
          <c:val>
            <c:numRef>
              <c:f>Sheet1!$B$2:$B$19</c:f>
              <c:numCache>
                <c:formatCode>General</c:formatCode>
                <c:ptCount val="18"/>
                <c:pt idx="0">
                  <c:v>23564</c:v>
                </c:pt>
                <c:pt idx="1">
                  <c:v>5836</c:v>
                </c:pt>
                <c:pt idx="2">
                  <c:v>4285</c:v>
                </c:pt>
                <c:pt idx="3">
                  <c:v>3907</c:v>
                </c:pt>
                <c:pt idx="4">
                  <c:v>3444</c:v>
                </c:pt>
                <c:pt idx="5">
                  <c:v>2162</c:v>
                </c:pt>
                <c:pt idx="6">
                  <c:v>1062</c:v>
                </c:pt>
                <c:pt idx="7">
                  <c:v>244</c:v>
                </c:pt>
                <c:pt idx="8">
                  <c:v>881</c:v>
                </c:pt>
                <c:pt idx="9">
                  <c:v>597</c:v>
                </c:pt>
                <c:pt idx="10">
                  <c:v>1268</c:v>
                </c:pt>
                <c:pt idx="11">
                  <c:v>186</c:v>
                </c:pt>
                <c:pt idx="12">
                  <c:v>876</c:v>
                </c:pt>
                <c:pt idx="13">
                  <c:v>688</c:v>
                </c:pt>
                <c:pt idx="14">
                  <c:v>185</c:v>
                </c:pt>
                <c:pt idx="15">
                  <c:v>305</c:v>
                </c:pt>
                <c:pt idx="16">
                  <c:v>506</c:v>
                </c:pt>
                <c:pt idx="17">
                  <c:v>151</c:v>
                </c:pt>
              </c:numCache>
            </c:numRef>
          </c:val>
          <c:extLst>
            <c:ext xmlns:c16="http://schemas.microsoft.com/office/drawing/2014/chart" uri="{C3380CC4-5D6E-409C-BE32-E72D297353CC}">
              <c16:uniqueId val="{00000000-1765-43F9-AD61-F3D8A0A1D0D3}"/>
            </c:ext>
          </c:extLst>
        </c:ser>
        <c:dLbls>
          <c:showLegendKey val="0"/>
          <c:showVal val="0"/>
          <c:showCatName val="0"/>
          <c:showSerName val="0"/>
          <c:showPercent val="0"/>
          <c:showBubbleSize val="0"/>
        </c:dLbls>
        <c:gapWidth val="219"/>
        <c:axId val="1351024783"/>
        <c:axId val="1464457807"/>
      </c:barChart>
      <c:catAx>
        <c:axId val="1351024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64457807"/>
        <c:crosses val="autoZero"/>
        <c:auto val="1"/>
        <c:lblAlgn val="ctr"/>
        <c:lblOffset val="100"/>
        <c:noMultiLvlLbl val="0"/>
      </c:catAx>
      <c:valAx>
        <c:axId val="146445780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510247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08-12-2023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3" Type="http://schemas.openxmlformats.org/officeDocument/2006/relationships/hyperlink" Target="https://www.etsi.org/e-brochure/Magazine/October-2023/mobile/index.html#p=20" TargetMode="External"/><Relationship Id="rId18" Type="http://schemas.openxmlformats.org/officeDocument/2006/relationships/hyperlink" Target="https://onem2m.org/membership/executive-viewpoints/846-india-dot-feb-2023" TargetMode="External"/><Relationship Id="rId26" Type="http://schemas.openxmlformats.org/officeDocument/2006/relationships/hyperlink" Target="https://onem2m.org/membership/executive-viewpoints/884-jethroakroyd-credo-interview" TargetMode="External"/><Relationship Id="rId3" Type="http://schemas.openxmlformats.org/officeDocument/2006/relationships/hyperlink" Target="https://www.etsi.org/e-brochure/Magazine/January-2023/mobile/index.html#p=21" TargetMode="External"/><Relationship Id="rId21" Type="http://schemas.openxmlformats.org/officeDocument/2006/relationships/hyperlink" Target="https://onem2m.org/membership/executive-viewpoints/857-technical-plenary-59" TargetMode="External"/><Relationship Id="rId7" Type="http://schemas.openxmlformats.org/officeDocument/2006/relationships/hyperlink" Target="https://www.etsi.org/e-brochure/Magazine/2304/enjoy-2304.html#p=20" TargetMode="External"/><Relationship Id="rId12" Type="http://schemas.openxmlformats.org/officeDocument/2006/relationships/hyperlink" Target="https://pipelinepub.com/AI-Analytics-Automation/AI-analytics-for-IoT" TargetMode="External"/><Relationship Id="rId17" Type="http://schemas.openxmlformats.org/officeDocument/2006/relationships/hyperlink" Target="https://onem2m.org/membership/executive-viewpoints/845-poornima-shandilya-feb-2023" TargetMode="External"/><Relationship Id="rId25" Type="http://schemas.openxmlformats.org/officeDocument/2006/relationships/hyperlink" Target="https://onem2m.org/membership/executive-viewpoints/875-rana-kamill-itu-onem2m-iot-security" TargetMode="External"/><Relationship Id="rId33" Type="http://schemas.openxmlformats.org/officeDocument/2006/relationships/hyperlink" Target="https://www.iottechexpo.com/global" TargetMode="External"/><Relationship Id="rId2" Type="http://schemas.openxmlformats.org/officeDocument/2006/relationships/slide" Target="../slides/slide3.xml"/><Relationship Id="rId16" Type="http://schemas.openxmlformats.org/officeDocument/2006/relationships/hyperlink" Target="https://onem2m.org/membership/executive-viewpoints/834-marco-cogliati-feb-2023" TargetMode="External"/><Relationship Id="rId20" Type="http://schemas.openxmlformats.org/officeDocument/2006/relationships/hyperlink" Target="https://onem2m.org/membership/executive-viewpoints/856-andre-dutra-apr-2023" TargetMode="External"/><Relationship Id="rId29" Type="http://schemas.openxmlformats.org/officeDocument/2006/relationships/hyperlink" Target="https://docs.google.com/forms/d/e/1FAIpQLSfj8CzhZR_SjhGusKoOphxHuIhwCwSOD9jOZEM-OETOQb6OEg/viewform" TargetMode="External"/><Relationship Id="rId1" Type="http://schemas.openxmlformats.org/officeDocument/2006/relationships/notesMaster" Target="../notesMasters/notesMaster1.xml"/><Relationship Id="rId6" Type="http://schemas.openxmlformats.org/officeDocument/2006/relationships/hyperlink" Target="https://www.atis.org/in-anticipation-of-metaverse-standardization/" TargetMode="External"/><Relationship Id="rId11" Type="http://schemas.openxmlformats.org/officeDocument/2006/relationships/hyperlink" Target="https://pipelinepub.com/IoT-2023/IoT-interoperability-standards-for-smart-home-and-IIoT" TargetMode="External"/><Relationship Id="rId24" Type="http://schemas.openxmlformats.org/officeDocument/2006/relationships/hyperlink" Target="https://www.onem2m.org/membership/executive-viewpoints/872-edge-computing-ai-for-iot-and-developer-outreach-activities-were-three-highlights-of-tp60" TargetMode="External"/><Relationship Id="rId32" Type="http://schemas.openxmlformats.org/officeDocument/2006/relationships/hyperlink" Target="https://www.telesemana.com/seguridad-5g/" TargetMode="External"/><Relationship Id="rId5" Type="http://schemas.openxmlformats.org/officeDocument/2006/relationships/hyperlink" Target="https://www.pipelinepub.com/pervasive-mobile-wireless-connectivity/2023-IoT-Trends-regulation-evolution-innovation-with-AI" TargetMode="External"/><Relationship Id="rId15" Type="http://schemas.openxmlformats.org/officeDocument/2006/relationships/hyperlink" Target="https://onem2m.org/membership/executive-viewpoints/832-patrick-cox-jan2023" TargetMode="External"/><Relationship Id="rId23" Type="http://schemas.openxmlformats.org/officeDocument/2006/relationships/hyperlink" Target="https://onem2m.org/membership/executive-viewpoints/867-iiith-student-outreach-2023" TargetMode="External"/><Relationship Id="rId28" Type="http://schemas.openxmlformats.org/officeDocument/2006/relationships/hyperlink" Target="https://www.etsi.org/about/10-events/2169-etsi-summit-on-sustainability" TargetMode="External"/><Relationship Id="rId10" Type="http://schemas.openxmlformats.org/officeDocument/2006/relationships/hyperlink" Target="https://www.etsi.org/e-brochure/Magazine/July-2023/mobile/index.html#p=20" TargetMode="External"/><Relationship Id="rId19" Type="http://schemas.openxmlformats.org/officeDocument/2006/relationships/hyperlink" Target="https://onem2m.org/membership/executive-viewpoints/853-tp58-india" TargetMode="External"/><Relationship Id="rId31" Type="http://schemas.openxmlformats.org/officeDocument/2006/relationships/hyperlink" Target="https://blogs.iiit.ac.in/monthly_news/hands-on-workshop-on-iot-and-onem2m-for-smart-cities/" TargetMode="External"/><Relationship Id="rId4" Type="http://schemas.openxmlformats.org/officeDocument/2006/relationships/hyperlink" Target="https://www.thefastmode.com/expert-opinion/30064-standardization-is-key-for-metaverse-success" TargetMode="External"/><Relationship Id="rId9" Type="http://schemas.openxmlformats.org/officeDocument/2006/relationships/hyperlink" Target="https://www.etsi.org/images/files/ETSIWhitePapers/ETSI-WP59-Enabling-Multi-access-Edge-Computing-in-iot.pdf" TargetMode="External"/><Relationship Id="rId14" Type="http://schemas.openxmlformats.org/officeDocument/2006/relationships/hyperlink" Target="https://onem2m.org/membership/executive-viewpoints/831-seon-woo-yi-jan2023" TargetMode="External"/><Relationship Id="rId22" Type="http://schemas.openxmlformats.org/officeDocument/2006/relationships/hyperlink" Target="https://www.onem2m.org/membership/executive-viewpoints/861-aetheros-ceo-ray-bell" TargetMode="External"/><Relationship Id="rId27" Type="http://schemas.openxmlformats.org/officeDocument/2006/relationships/hyperlink" Target="https://www.onem2m.org/iot-events/event/844-onem2m-stakeholders-day" TargetMode="External"/><Relationship Id="rId30" Type="http://schemas.openxmlformats.org/officeDocument/2006/relationships/hyperlink" Target="https://www.etsi.org/events/2208-etsi-iot-conference-2023" TargetMode="External"/><Relationship Id="rId8" Type="http://schemas.openxmlformats.org/officeDocument/2006/relationships/hyperlink" Target="https://www.journaldunet.com/ebusiness/internet-mobile/1520841-l-iot-barriere-aux-catastrophes-naturelles/" TargetMode="External"/></Relationships>
</file>

<file path=ppt/notesSlides/_rels/notesSlide3.xml.rels><?xml version="1.0" encoding="UTF-8" standalone="yes"?>
<Relationships xmlns="http://schemas.openxmlformats.org/package/2006/relationships"><Relationship Id="rId13" Type="http://schemas.openxmlformats.org/officeDocument/2006/relationships/hyperlink" Target="https://www.etsi.org/e-brochure/Magazine/October-2023/mobile/index.html#p=20" TargetMode="External"/><Relationship Id="rId18" Type="http://schemas.openxmlformats.org/officeDocument/2006/relationships/hyperlink" Target="https://onem2m.org/membership/executive-viewpoints/846-india-dot-feb-2023" TargetMode="External"/><Relationship Id="rId26" Type="http://schemas.openxmlformats.org/officeDocument/2006/relationships/hyperlink" Target="https://onem2m.org/membership/executive-viewpoints/884-jethroakroyd-credo-interview" TargetMode="External"/><Relationship Id="rId3" Type="http://schemas.openxmlformats.org/officeDocument/2006/relationships/hyperlink" Target="https://www.etsi.org/e-brochure/Magazine/January-2023/mobile/index.html#p=21" TargetMode="External"/><Relationship Id="rId21" Type="http://schemas.openxmlformats.org/officeDocument/2006/relationships/hyperlink" Target="https://onem2m.org/membership/executive-viewpoints/857-technical-plenary-59" TargetMode="External"/><Relationship Id="rId7" Type="http://schemas.openxmlformats.org/officeDocument/2006/relationships/hyperlink" Target="https://www.etsi.org/e-brochure/Magazine/2304/enjoy-2304.html#p=20" TargetMode="External"/><Relationship Id="rId12" Type="http://schemas.openxmlformats.org/officeDocument/2006/relationships/hyperlink" Target="https://pipelinepub.com/AI-Analytics-Automation/AI-analytics-for-IoT" TargetMode="External"/><Relationship Id="rId17" Type="http://schemas.openxmlformats.org/officeDocument/2006/relationships/hyperlink" Target="https://onem2m.org/membership/executive-viewpoints/845-poornima-shandilya-feb-2023" TargetMode="External"/><Relationship Id="rId25" Type="http://schemas.openxmlformats.org/officeDocument/2006/relationships/hyperlink" Target="https://onem2m.org/membership/executive-viewpoints/875-rana-kamill-itu-onem2m-iot-security" TargetMode="External"/><Relationship Id="rId33" Type="http://schemas.openxmlformats.org/officeDocument/2006/relationships/hyperlink" Target="https://www.iottechexpo.com/global" TargetMode="External"/><Relationship Id="rId2" Type="http://schemas.openxmlformats.org/officeDocument/2006/relationships/slide" Target="../slides/slide4.xml"/><Relationship Id="rId16" Type="http://schemas.openxmlformats.org/officeDocument/2006/relationships/hyperlink" Target="https://onem2m.org/membership/executive-viewpoints/834-marco-cogliati-feb-2023" TargetMode="External"/><Relationship Id="rId20" Type="http://schemas.openxmlformats.org/officeDocument/2006/relationships/hyperlink" Target="https://onem2m.org/membership/executive-viewpoints/856-andre-dutra-apr-2023" TargetMode="External"/><Relationship Id="rId29" Type="http://schemas.openxmlformats.org/officeDocument/2006/relationships/hyperlink" Target="https://docs.google.com/forms/d/e/1FAIpQLSfj8CzhZR_SjhGusKoOphxHuIhwCwSOD9jOZEM-OETOQb6OEg/viewform" TargetMode="External"/><Relationship Id="rId1" Type="http://schemas.openxmlformats.org/officeDocument/2006/relationships/notesMaster" Target="../notesMasters/notesMaster1.xml"/><Relationship Id="rId6" Type="http://schemas.openxmlformats.org/officeDocument/2006/relationships/hyperlink" Target="https://www.atis.org/in-anticipation-of-metaverse-standardization/" TargetMode="External"/><Relationship Id="rId11" Type="http://schemas.openxmlformats.org/officeDocument/2006/relationships/hyperlink" Target="https://pipelinepub.com/IoT-2023/IoT-interoperability-standards-for-smart-home-and-IIoT" TargetMode="External"/><Relationship Id="rId24" Type="http://schemas.openxmlformats.org/officeDocument/2006/relationships/hyperlink" Target="https://www.onem2m.org/membership/executive-viewpoints/872-edge-computing-ai-for-iot-and-developer-outreach-activities-were-three-highlights-of-tp60" TargetMode="External"/><Relationship Id="rId32" Type="http://schemas.openxmlformats.org/officeDocument/2006/relationships/hyperlink" Target="https://www.telesemana.com/seguridad-5g/" TargetMode="External"/><Relationship Id="rId5" Type="http://schemas.openxmlformats.org/officeDocument/2006/relationships/hyperlink" Target="https://www.pipelinepub.com/pervasive-mobile-wireless-connectivity/2023-IoT-Trends-regulation-evolution-innovation-with-AI" TargetMode="External"/><Relationship Id="rId15" Type="http://schemas.openxmlformats.org/officeDocument/2006/relationships/hyperlink" Target="https://onem2m.org/membership/executive-viewpoints/832-patrick-cox-jan2023" TargetMode="External"/><Relationship Id="rId23" Type="http://schemas.openxmlformats.org/officeDocument/2006/relationships/hyperlink" Target="https://onem2m.org/membership/executive-viewpoints/867-iiith-student-outreach-2023" TargetMode="External"/><Relationship Id="rId28" Type="http://schemas.openxmlformats.org/officeDocument/2006/relationships/hyperlink" Target="https://www.etsi.org/about/10-events/2169-etsi-summit-on-sustainability" TargetMode="External"/><Relationship Id="rId10" Type="http://schemas.openxmlformats.org/officeDocument/2006/relationships/hyperlink" Target="https://www.etsi.org/e-brochure/Magazine/July-2023/mobile/index.html#p=20" TargetMode="External"/><Relationship Id="rId19" Type="http://schemas.openxmlformats.org/officeDocument/2006/relationships/hyperlink" Target="https://onem2m.org/membership/executive-viewpoints/853-tp58-india" TargetMode="External"/><Relationship Id="rId31" Type="http://schemas.openxmlformats.org/officeDocument/2006/relationships/hyperlink" Target="https://blogs.iiit.ac.in/monthly_news/hands-on-workshop-on-iot-and-onem2m-for-smart-cities/" TargetMode="External"/><Relationship Id="rId4" Type="http://schemas.openxmlformats.org/officeDocument/2006/relationships/hyperlink" Target="https://www.thefastmode.com/expert-opinion/30064-standardization-is-key-for-metaverse-success" TargetMode="External"/><Relationship Id="rId9" Type="http://schemas.openxmlformats.org/officeDocument/2006/relationships/hyperlink" Target="https://www.etsi.org/images/files/ETSIWhitePapers/ETSI-WP59-Enabling-Multi-access-Edge-Computing-in-iot.pdf" TargetMode="External"/><Relationship Id="rId14" Type="http://schemas.openxmlformats.org/officeDocument/2006/relationships/hyperlink" Target="https://onem2m.org/membership/executive-viewpoints/831-seon-woo-yi-jan2023" TargetMode="External"/><Relationship Id="rId22" Type="http://schemas.openxmlformats.org/officeDocument/2006/relationships/hyperlink" Target="https://www.onem2m.org/membership/executive-viewpoints/861-aetheros-ceo-ray-bell" TargetMode="External"/><Relationship Id="rId27" Type="http://schemas.openxmlformats.org/officeDocument/2006/relationships/hyperlink" Target="https://www.onem2m.org/iot-events/event/844-onem2m-stakeholders-day" TargetMode="External"/><Relationship Id="rId30" Type="http://schemas.openxmlformats.org/officeDocument/2006/relationships/hyperlink" Target="https://www.etsi.org/events/2208-etsi-iot-conference-2023" TargetMode="External"/><Relationship Id="rId8" Type="http://schemas.openxmlformats.org/officeDocument/2006/relationships/hyperlink" Target="https://www.journaldunet.com/ebusiness/internet-mobile/1520841-l-iot-barriere-aux-catastrophes-naturelle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futureiot.tech/"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rchitectureandgovernance.com/applications-technology/what-to-expect-with-iot-in-2023/"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blogs.iiit.ac.in/keti/"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etsi.org/e-brochure/Magazine/January-2023/mobile/index.html#p=2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2</a:t>
            </a:fld>
            <a:endParaRPr lang="en-IN"/>
          </a:p>
        </p:txBody>
      </p:sp>
    </p:spTree>
    <p:extLst>
      <p:ext uri="{BB962C8B-B14F-4D97-AF65-F5344CB8AC3E}">
        <p14:creationId xmlns:p14="http://schemas.microsoft.com/office/powerpoint/2010/main" val="45346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24" name="Google Shape;224;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1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Case studies</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1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Case studies</a:t>
            </a:r>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68973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1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Case studies</a:t>
            </a:r>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72095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9bea0c9e96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9bea0c9e96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cap="none" dirty="0">
                <a:solidFill>
                  <a:schemeClr val="dk1"/>
                </a:solidFill>
                <a:latin typeface="Myriad Pro" panose="020B0503030403020204" charset="0"/>
                <a:cs typeface="Calibri"/>
                <a:sym typeface="Calibri"/>
              </a:rPr>
              <a:t>External Publications: </a:t>
            </a:r>
          </a:p>
          <a:p>
            <a:pPr marL="342900" lvl="0" indent="-3429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3"/>
              </a:rPr>
              <a:t>ETSI Enjoy Jan</a:t>
            </a:r>
            <a:endParaRPr lang="en-IN"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US" sz="1800" i="0" u="sng" dirty="0">
                <a:solidFill>
                  <a:srgbClr val="1155CC"/>
                </a:solidFill>
                <a:effectLst/>
                <a:latin typeface="Arial" panose="020B0604020202020204" pitchFamily="34" charset="0"/>
                <a:hlinkClick r:id="rId4"/>
              </a:rPr>
              <a:t>The Fast Mode - Metaverse standards</a:t>
            </a:r>
            <a:endParaRPr lang="en-US"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5"/>
              </a:rPr>
              <a:t>Pipeline Magazine (2023 predictions)</a:t>
            </a:r>
            <a:endParaRPr lang="en-US"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6"/>
              </a:rPr>
              <a:t>ATIS blog (Metaverse standardization)</a:t>
            </a:r>
            <a:endParaRPr lang="en-US"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7"/>
              </a:rPr>
              <a:t>ETSI Enjoy Mar (Sustainability)</a:t>
            </a:r>
            <a:endParaRPr lang="en-US"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8"/>
              </a:rPr>
              <a:t>IoT </a:t>
            </a:r>
            <a:r>
              <a:rPr lang="en-IN" sz="1800" i="0" u="sng" dirty="0" err="1">
                <a:solidFill>
                  <a:srgbClr val="1155CC"/>
                </a:solidFill>
                <a:effectLst/>
                <a:latin typeface="Arial" panose="020B0604020202020204" pitchFamily="34" charset="0"/>
                <a:hlinkClick r:id="rId8"/>
              </a:rPr>
              <a:t>sustainabilty</a:t>
            </a:r>
            <a:r>
              <a:rPr lang="en-IN" sz="1800" i="0" u="sng" dirty="0">
                <a:solidFill>
                  <a:srgbClr val="1155CC"/>
                </a:solidFill>
                <a:effectLst/>
                <a:latin typeface="Arial" panose="020B0604020202020204" pitchFamily="34" charset="0"/>
                <a:hlinkClick r:id="rId8"/>
              </a:rPr>
              <a:t> interview for Journal du Net</a:t>
            </a:r>
            <a:endParaRPr lang="en-US"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US" sz="1800" i="0" u="sng" dirty="0">
                <a:solidFill>
                  <a:srgbClr val="1155CC"/>
                </a:solidFill>
                <a:effectLst/>
                <a:latin typeface="Arial" panose="020B0604020202020204" pitchFamily="34" charset="0"/>
                <a:hlinkClick r:id="rId9"/>
              </a:rPr>
              <a:t>ETSI MEC oneM2M White Paper</a:t>
            </a:r>
            <a:endParaRPr lang="en-US"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US" sz="1800" i="0" u="sng" dirty="0">
                <a:solidFill>
                  <a:srgbClr val="1155CC"/>
                </a:solidFill>
                <a:effectLst/>
                <a:latin typeface="Arial" panose="020B0604020202020204" pitchFamily="34" charset="0"/>
                <a:hlinkClick r:id="rId10"/>
              </a:rPr>
              <a:t>ETSI Enjoy - Continuity and Technology Strategy in IoT Standardization</a:t>
            </a:r>
            <a:endParaRPr lang="en-US"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US" sz="1800" i="0" u="sng" dirty="0">
                <a:solidFill>
                  <a:srgbClr val="1155CC"/>
                </a:solidFill>
                <a:effectLst/>
                <a:latin typeface="Arial" panose="020B0604020202020204" pitchFamily="34" charset="0"/>
                <a:hlinkClick r:id="rId11"/>
              </a:rPr>
              <a:t>Pipeline Magazine How connected Devices will Remake IoT Systems</a:t>
            </a:r>
            <a:endParaRPr lang="en-US"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US" sz="1800" i="0" u="sng" dirty="0">
                <a:solidFill>
                  <a:srgbClr val="1155CC"/>
                </a:solidFill>
                <a:effectLst/>
                <a:latin typeface="Arial" panose="020B0604020202020204" pitchFamily="34" charset="0"/>
                <a:hlinkClick r:id="rId12"/>
              </a:rPr>
              <a:t>Pipeline Magazine - AI and Analytics for IoT</a:t>
            </a:r>
            <a:endParaRPr lang="en-US"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13"/>
              </a:rPr>
              <a:t>ETSI Enjoy - APIs for IoT</a:t>
            </a:r>
            <a:endParaRPr lang="en-US" sz="1800" i="0" u="sng" dirty="0">
              <a:solidFill>
                <a:srgbClr val="1155CC"/>
              </a:solidFill>
              <a:effectLst/>
              <a:latin typeface="Arial" panose="020B0604020202020204" pitchFamily="34" charset="0"/>
            </a:endParaRPr>
          </a:p>
          <a:p>
            <a:pPr marL="0" lvl="0" indent="0" algn="l" rtl="0">
              <a:spcBef>
                <a:spcPts val="0"/>
              </a:spcBef>
              <a:spcAft>
                <a:spcPts val="0"/>
              </a:spcAft>
              <a:buNone/>
            </a:pPr>
            <a:endParaRPr lang="en-US" sz="1200" b="1" i="0" u="none" strike="noStrike" cap="none" dirty="0">
              <a:solidFill>
                <a:schemeClr val="dk1"/>
              </a:solidFill>
              <a:latin typeface="Myriad Pro" panose="020B0503030403020204" charset="0"/>
              <a:cs typeface="Calibri"/>
              <a:sym typeface="Calibri"/>
            </a:endParaRPr>
          </a:p>
          <a:p>
            <a:pPr marL="0" lvl="0" indent="0" algn="l" rtl="0">
              <a:spcBef>
                <a:spcPts val="0"/>
              </a:spcBef>
              <a:spcAft>
                <a:spcPts val="0"/>
              </a:spcAft>
              <a:buNone/>
            </a:pPr>
            <a:endParaRPr lang="en-US" sz="1200" b="1" i="0" u="none" strike="noStrike" cap="none" dirty="0">
              <a:solidFill>
                <a:schemeClr val="dk1"/>
              </a:solidFill>
              <a:latin typeface="Myriad Pro" panose="020B0503030403020204" charset="0"/>
              <a:cs typeface="Calibri"/>
              <a:sym typeface="Calibri"/>
            </a:endParaRPr>
          </a:p>
          <a:p>
            <a:pPr marL="0" lvl="0" indent="0" algn="l" rtl="0">
              <a:spcBef>
                <a:spcPts val="0"/>
              </a:spcBef>
              <a:spcAft>
                <a:spcPts val="0"/>
              </a:spcAft>
              <a:buNone/>
            </a:pPr>
            <a:r>
              <a:rPr lang="en-US" sz="1200" b="1" i="0" u="none" strike="noStrike" cap="none" dirty="0">
                <a:solidFill>
                  <a:schemeClr val="dk1"/>
                </a:solidFill>
                <a:latin typeface="Myriad Pro" panose="020B0503030403020204" charset="0"/>
                <a:cs typeface="Calibri"/>
                <a:sym typeface="Calibri"/>
              </a:rPr>
              <a:t>Executive Interviews:</a:t>
            </a:r>
          </a:p>
          <a:p>
            <a:pPr marL="228600" lvl="0" indent="-228600" algn="l" rtl="0">
              <a:spcBef>
                <a:spcPts val="0"/>
              </a:spcBef>
              <a:spcAft>
                <a:spcPts val="0"/>
              </a:spcAft>
              <a:buAutoNum type="arabicPeriod"/>
            </a:pPr>
            <a:r>
              <a:rPr lang="en-IN" sz="1800" i="0" u="sng" dirty="0" err="1">
                <a:solidFill>
                  <a:srgbClr val="1155CC"/>
                </a:solidFill>
                <a:effectLst/>
                <a:latin typeface="Arial" panose="020B0604020202020204" pitchFamily="34" charset="0"/>
                <a:hlinkClick r:id="rId14"/>
              </a:rPr>
              <a:t>nTels</a:t>
            </a:r>
            <a:r>
              <a:rPr lang="en-IN" sz="1800" i="0" u="sng" dirty="0">
                <a:solidFill>
                  <a:srgbClr val="1155CC"/>
                </a:solidFill>
                <a:effectLst/>
                <a:latin typeface="Arial" panose="020B0604020202020204" pitchFamily="34" charset="0"/>
                <a:hlinkClick r:id="rId14"/>
              </a:rPr>
              <a:t> (Korea)</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15"/>
              </a:rPr>
              <a:t>TRE-E Anthony C (Italy)</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16"/>
              </a:rPr>
              <a:t>TRE-E Marco C (Italy)</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17"/>
              </a:rPr>
              <a:t>Poornima (C-DOT)</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18"/>
              </a:rPr>
              <a:t>India Dept of Telecoms</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19"/>
              </a:rPr>
              <a:t>TP #58</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de-DE" sz="1800" i="0" u="sng" dirty="0">
                <a:solidFill>
                  <a:srgbClr val="1155CC"/>
                </a:solidFill>
                <a:effectLst/>
                <a:latin typeface="Arial" panose="020B0604020202020204" pitchFamily="34" charset="0"/>
                <a:hlinkClick r:id="rId20"/>
              </a:rPr>
              <a:t>Andre Dutra (Deutsche Telekom IoT Hub)</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21"/>
              </a:rPr>
              <a:t>TP #59</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22"/>
              </a:rPr>
              <a:t>Ray Bell (</a:t>
            </a:r>
            <a:r>
              <a:rPr lang="en-IN" sz="1800" i="0" u="sng" dirty="0" err="1">
                <a:solidFill>
                  <a:srgbClr val="1155CC"/>
                </a:solidFill>
                <a:effectLst/>
                <a:latin typeface="Arial" panose="020B0604020202020204" pitchFamily="34" charset="0"/>
                <a:hlinkClick r:id="rId22"/>
              </a:rPr>
              <a:t>Aetheros</a:t>
            </a:r>
            <a:r>
              <a:rPr lang="en-IN" sz="1800" i="0" u="sng" dirty="0">
                <a:solidFill>
                  <a:srgbClr val="1155CC"/>
                </a:solidFill>
                <a:effectLst/>
                <a:latin typeface="Arial" panose="020B0604020202020204" pitchFamily="34" charset="0"/>
                <a:hlinkClick r:id="rId22"/>
              </a:rPr>
              <a:t>)</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23"/>
              </a:rPr>
              <a:t>Sachin Chaudry - student outreach</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24"/>
              </a:rPr>
              <a:t>TP#60</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US" sz="1800" i="0" u="sng" dirty="0">
                <a:solidFill>
                  <a:srgbClr val="1155CC"/>
                </a:solidFill>
                <a:effectLst/>
                <a:latin typeface="Arial" panose="020B0604020202020204" pitchFamily="34" charset="0"/>
                <a:hlinkClick r:id="rId25"/>
              </a:rPr>
              <a:t>Rana </a:t>
            </a:r>
            <a:r>
              <a:rPr lang="en-US" sz="1800" i="0" u="sng" dirty="0" err="1">
                <a:solidFill>
                  <a:srgbClr val="1155CC"/>
                </a:solidFill>
                <a:effectLst/>
                <a:latin typeface="Arial" panose="020B0604020202020204" pitchFamily="34" charset="0"/>
                <a:hlinkClick r:id="rId25"/>
              </a:rPr>
              <a:t>Kamill</a:t>
            </a:r>
            <a:r>
              <a:rPr lang="en-US" sz="1800" i="0" u="sng" dirty="0">
                <a:solidFill>
                  <a:srgbClr val="1155CC"/>
                </a:solidFill>
                <a:effectLst/>
                <a:latin typeface="Arial" panose="020B0604020202020204" pitchFamily="34" charset="0"/>
                <a:hlinkClick r:id="rId25"/>
              </a:rPr>
              <a:t> ITU-T and IoT security</a:t>
            </a:r>
            <a:endParaRPr lang="en-US"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US" sz="1800" i="0" u="sng" dirty="0">
                <a:solidFill>
                  <a:srgbClr val="1155CC"/>
                </a:solidFill>
                <a:effectLst/>
                <a:latin typeface="Arial" panose="020B0604020202020204" pitchFamily="34" charset="0"/>
              </a:rPr>
              <a:t>TP#61 - Roland Hechwartner</a:t>
            </a:r>
          </a:p>
          <a:p>
            <a:pPr marL="228600" lvl="0" indent="-228600" algn="l" rtl="0">
              <a:spcBef>
                <a:spcPts val="0"/>
              </a:spcBef>
              <a:spcAft>
                <a:spcPts val="0"/>
              </a:spcAft>
              <a:buAutoNum type="arabicPeriod"/>
            </a:pPr>
            <a:r>
              <a:rPr lang="en-IN" sz="1800" i="0" u="sng" dirty="0" err="1">
                <a:solidFill>
                  <a:srgbClr val="1155CC"/>
                </a:solidFill>
                <a:effectLst/>
                <a:latin typeface="Arial" panose="020B0604020202020204" pitchFamily="34" charset="0"/>
                <a:hlinkClick r:id="rId26"/>
              </a:rPr>
              <a:t>CReDo</a:t>
            </a:r>
            <a:r>
              <a:rPr lang="en-IN" sz="1800" i="0" u="sng" dirty="0">
                <a:solidFill>
                  <a:srgbClr val="1155CC"/>
                </a:solidFill>
                <a:effectLst/>
                <a:latin typeface="Arial" panose="020B0604020202020204" pitchFamily="34" charset="0"/>
                <a:hlinkClick r:id="rId26"/>
              </a:rPr>
              <a:t> - Jethro Akroyd</a:t>
            </a:r>
            <a:endParaRPr lang="en-US"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endParaRPr lang="en-US" b="1" dirty="0"/>
          </a:p>
          <a:p>
            <a:pPr marL="0" lvl="0" indent="0" algn="l" rtl="0">
              <a:spcBef>
                <a:spcPts val="0"/>
              </a:spcBef>
              <a:spcAft>
                <a:spcPts val="0"/>
              </a:spcAft>
              <a:buNone/>
            </a:pPr>
            <a:r>
              <a:rPr lang="en-US" b="1" dirty="0"/>
              <a:t>Partner events</a:t>
            </a:r>
          </a:p>
          <a:p>
            <a:pPr marL="342900" lvl="0" indent="-342900" algn="l" rtl="0">
              <a:spcBef>
                <a:spcPts val="0"/>
              </a:spcBef>
              <a:spcAft>
                <a:spcPts val="0"/>
              </a:spcAft>
              <a:buAutoNum type="arabicPeriod"/>
            </a:pPr>
            <a:r>
              <a:rPr lang="en-IN" sz="1800" b="0" i="0" u="sng" strike="noStrike" dirty="0">
                <a:solidFill>
                  <a:srgbClr val="0000FF"/>
                </a:solidFill>
                <a:effectLst/>
                <a:latin typeface="Calibri" panose="020F0502020204030204" pitchFamily="34" charset="0"/>
                <a:hlinkClick r:id="rId27"/>
              </a:rPr>
              <a:t>oneM2M stakeholders' day 24 Feb23 New Delhi, India</a:t>
            </a:r>
            <a:r>
              <a:rPr lang="en-IN" dirty="0">
                <a:effectLst/>
              </a:rPr>
              <a:t> </a:t>
            </a:r>
          </a:p>
          <a:p>
            <a:pPr marL="342900" lvl="0" indent="-342900" algn="l" rtl="0">
              <a:spcBef>
                <a:spcPts val="0"/>
              </a:spcBef>
              <a:spcAft>
                <a:spcPts val="0"/>
              </a:spcAft>
              <a:buAutoNum type="arabicPeriod"/>
            </a:pPr>
            <a:r>
              <a:rPr lang="en-IN" sz="1800" b="0" i="0" u="sng" strike="noStrike" dirty="0">
                <a:solidFill>
                  <a:srgbClr val="0000FF"/>
                </a:solidFill>
                <a:effectLst/>
                <a:latin typeface="Calibri" panose="020F0502020204030204" pitchFamily="34" charset="0"/>
                <a:hlinkClick r:id="rId28"/>
              </a:rPr>
              <a:t>ETSI Sustainability event </a:t>
            </a:r>
            <a:endParaRPr lang="en-IN" sz="1800" b="0" i="0" u="sng" strike="noStrike" dirty="0">
              <a:solidFill>
                <a:srgbClr val="0000FF"/>
              </a:solidFill>
              <a:effectLst/>
              <a:latin typeface="Calibri" panose="020F0502020204030204" pitchFamily="34" charset="0"/>
            </a:endParaRPr>
          </a:p>
          <a:p>
            <a:pPr marL="342900" lvl="0" indent="-342900" algn="l" rtl="0">
              <a:spcBef>
                <a:spcPts val="0"/>
              </a:spcBef>
              <a:spcAft>
                <a:spcPts val="0"/>
              </a:spcAft>
              <a:buAutoNum type="arabicPeriod"/>
            </a:pPr>
            <a:r>
              <a:rPr lang="en-IN" sz="1800" b="0" i="1" u="none" strike="noStrike" dirty="0">
                <a:solidFill>
                  <a:srgbClr val="EA4335"/>
                </a:solidFill>
                <a:effectLst/>
                <a:latin typeface="Arial" panose="020B0604020202020204" pitchFamily="34" charset="0"/>
              </a:rPr>
              <a:t>TTA International oneM2M hackathon Award &amp; Workshop (Mar - May)</a:t>
            </a:r>
            <a:r>
              <a:rPr lang="en-IN" dirty="0">
                <a:effectLst/>
              </a:rPr>
              <a:t> </a:t>
            </a:r>
          </a:p>
          <a:p>
            <a:pPr marL="342900" lvl="0" indent="-342900" algn="l" rtl="0">
              <a:spcBef>
                <a:spcPts val="0"/>
              </a:spcBef>
              <a:spcAft>
                <a:spcPts val="0"/>
              </a:spcAft>
              <a:buAutoNum type="arabicPeriod"/>
            </a:pPr>
            <a:r>
              <a:rPr lang="en-IN" sz="1800" b="0" i="0" u="sng" strike="noStrike" dirty="0">
                <a:solidFill>
                  <a:srgbClr val="0000FF"/>
                </a:solidFill>
                <a:effectLst/>
                <a:latin typeface="Calibri" panose="020F0502020204030204" pitchFamily="34" charset="0"/>
                <a:hlinkClick r:id="rId29"/>
              </a:rPr>
              <a:t>TTA - oneM2M Global seminar - 13 June 2023</a:t>
            </a:r>
            <a:r>
              <a:rPr lang="en-IN" dirty="0">
                <a:effectLst/>
              </a:rPr>
              <a:t> </a:t>
            </a:r>
          </a:p>
          <a:p>
            <a:pPr marL="342900" lvl="0" indent="-342900" algn="l" rtl="0">
              <a:spcBef>
                <a:spcPts val="0"/>
              </a:spcBef>
              <a:spcAft>
                <a:spcPts val="0"/>
              </a:spcAft>
              <a:buAutoNum type="arabicPeriod"/>
            </a:pPr>
            <a:r>
              <a:rPr lang="en-IN" sz="1800" b="0" i="0" u="sng" strike="noStrike" dirty="0">
                <a:solidFill>
                  <a:srgbClr val="0000FF"/>
                </a:solidFill>
                <a:effectLst/>
                <a:latin typeface="Calibri" panose="020F0502020204030204" pitchFamily="34" charset="0"/>
                <a:hlinkClick r:id="rId30"/>
              </a:rPr>
              <a:t>ETSI IoT Week (Post TP 60)</a:t>
            </a:r>
            <a:r>
              <a:rPr lang="en-IN" dirty="0">
                <a:effectLst/>
              </a:rPr>
              <a:t> </a:t>
            </a:r>
            <a:endParaRPr lang="en-US" b="0" dirty="0">
              <a:solidFill>
                <a:schemeClr val="dk1"/>
              </a:solidFill>
              <a:effectLst/>
            </a:endParaRPr>
          </a:p>
          <a:p>
            <a:pPr marL="342900" lvl="0" indent="-342900" algn="l" rtl="0">
              <a:spcBef>
                <a:spcPts val="0"/>
              </a:spcBef>
              <a:spcAft>
                <a:spcPts val="0"/>
              </a:spcAft>
              <a:buAutoNum type="arabicPeriod"/>
            </a:pPr>
            <a:r>
              <a:rPr lang="en-US" b="0" dirty="0">
                <a:solidFill>
                  <a:schemeClr val="dk1"/>
                </a:solidFill>
              </a:rPr>
              <a:t>AIOT Week Korea – 11</a:t>
            </a:r>
            <a:r>
              <a:rPr lang="en-US" b="0" baseline="30000" dirty="0">
                <a:solidFill>
                  <a:schemeClr val="dk1"/>
                </a:solidFill>
              </a:rPr>
              <a:t>th</a:t>
            </a:r>
            <a:r>
              <a:rPr lang="en-US" b="0" dirty="0">
                <a:solidFill>
                  <a:schemeClr val="dk1"/>
                </a:solidFill>
              </a:rPr>
              <a:t> to 13</a:t>
            </a:r>
            <a:r>
              <a:rPr lang="en-US" b="0" baseline="30000" dirty="0">
                <a:solidFill>
                  <a:schemeClr val="dk1"/>
                </a:solidFill>
              </a:rPr>
              <a:t>th</a:t>
            </a:r>
            <a:r>
              <a:rPr lang="en-US" b="0" dirty="0">
                <a:solidFill>
                  <a:schemeClr val="dk1"/>
                </a:solidFill>
              </a:rPr>
              <a:t> Oct’23</a:t>
            </a:r>
          </a:p>
          <a:p>
            <a:pPr marL="228600" lvl="0" indent="-228600" algn="l" rtl="0">
              <a:spcBef>
                <a:spcPts val="0"/>
              </a:spcBef>
              <a:spcAft>
                <a:spcPts val="0"/>
              </a:spcAft>
              <a:buAutoNum type="arabicPeriod"/>
            </a:pPr>
            <a:endParaRPr lang="en-US" b="0" dirty="0">
              <a:solidFill>
                <a:schemeClr val="dk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dk1"/>
                </a:solidFill>
              </a:rPr>
              <a:t>Regional Event –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b="0" i="0" u="sng" strike="noStrike" dirty="0">
                <a:solidFill>
                  <a:srgbClr val="0000FF"/>
                </a:solidFill>
                <a:effectLst/>
                <a:latin typeface="Calibri" panose="020F0502020204030204" pitchFamily="34" charset="0"/>
                <a:hlinkClick r:id="rId31"/>
              </a:rPr>
              <a:t>March - 2nd IoT and oneM2M outreach for academia (IIIT-H) closed door (18-19 March) Prof Sachin Chaudhari</a:t>
            </a:r>
            <a:r>
              <a:rPr lang="en-US" sz="2800"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dk1"/>
                </a:solidFill>
              </a:rPr>
              <a:t>Speaking Opportunities – </a:t>
            </a:r>
            <a:endParaRPr lang="en-US" b="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IN" sz="1800" b="0" i="0" u="sng" strike="noStrike" dirty="0">
                <a:solidFill>
                  <a:srgbClr val="0000FF"/>
                </a:solidFill>
                <a:effectLst/>
                <a:latin typeface="Calibri" panose="020F0502020204030204" pitchFamily="34" charset="0"/>
                <a:hlinkClick r:id="rId28"/>
              </a:rPr>
              <a:t>ETSI Sustainability event </a:t>
            </a:r>
            <a:r>
              <a:rPr lang="en-IN" sz="1800" b="0" i="0" u="sng" strike="noStrike" dirty="0">
                <a:solidFill>
                  <a:srgbClr val="0000FF"/>
                </a:solidFill>
                <a:effectLst/>
                <a:latin typeface="Calibri" panose="020F0502020204030204" pitchFamily="34" charset="0"/>
                <a:hlinkClick r:id="rId32"/>
              </a:rPr>
              <a:t>–</a:t>
            </a:r>
            <a:r>
              <a:rPr lang="en-IN" sz="1800" b="0" i="0" u="sng" strike="noStrike" dirty="0">
                <a:solidFill>
                  <a:srgbClr val="0000FF"/>
                </a:solidFill>
                <a:effectLst/>
                <a:latin typeface="Calibri" panose="020F0502020204030204" pitchFamily="34" charset="0"/>
              </a:rPr>
              <a:t> Dale Seed</a:t>
            </a:r>
            <a:endParaRPr lang="en-IN" sz="1800" b="0" i="0" u="sng" strike="noStrike" dirty="0">
              <a:solidFill>
                <a:srgbClr val="0000FF"/>
              </a:solidFill>
              <a:effectLst/>
              <a:latin typeface="Calibri" panose="020F0502020204030204" pitchFamily="34" charset="0"/>
              <a:hlinkClick r:id="rId32"/>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IN" sz="1800" b="0" i="0" u="sng" strike="noStrike" dirty="0" err="1">
                <a:solidFill>
                  <a:srgbClr val="0000FF"/>
                </a:solidFill>
                <a:effectLst/>
                <a:latin typeface="Calibri" panose="020F0502020204030204" pitchFamily="34" charset="0"/>
                <a:hlinkClick r:id="rId32"/>
              </a:rPr>
              <a:t>Telesemana</a:t>
            </a:r>
            <a:r>
              <a:rPr lang="en-IN" sz="1800" b="0" i="0" u="sng" strike="noStrike" dirty="0">
                <a:solidFill>
                  <a:srgbClr val="0000FF"/>
                </a:solidFill>
                <a:effectLst/>
                <a:latin typeface="Calibri" panose="020F0502020204030204" pitchFamily="34" charset="0"/>
                <a:hlinkClick r:id="rId32"/>
              </a:rPr>
              <a:t> webinar via PPR (17 May)</a:t>
            </a:r>
            <a:r>
              <a:rPr lang="en-IN" dirty="0">
                <a:effectLst/>
              </a:rPr>
              <a:t> </a:t>
            </a:r>
            <a:endParaRPr lang="en-US" sz="1200" i="0" dirty="0">
              <a:effectLst/>
              <a:latin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800" b="0" i="0" u="none" strike="noStrike" dirty="0">
                <a:solidFill>
                  <a:srgbClr val="FF0000"/>
                </a:solidFill>
                <a:effectLst/>
                <a:latin typeface="Arial" panose="020B0604020202020204" pitchFamily="34" charset="0"/>
              </a:rPr>
              <a:t>IoT Tech Expo</a:t>
            </a:r>
            <a:r>
              <a:rPr lang="en-US" sz="1800" b="0" i="0" u="none" strike="noStrike" dirty="0">
                <a:solidFill>
                  <a:srgbClr val="000000"/>
                </a:solidFill>
                <a:effectLst/>
                <a:latin typeface="Arial" panose="020B0604020202020204" pitchFamily="34" charset="0"/>
              </a:rPr>
              <a:t> &amp; </a:t>
            </a:r>
            <a:r>
              <a:rPr lang="en-US" sz="1800" b="0" i="0" u="none" strike="noStrike" dirty="0">
                <a:solidFill>
                  <a:srgbClr val="FF0000"/>
                </a:solidFill>
                <a:effectLst/>
                <a:latin typeface="Arial" panose="020B0604020202020204" pitchFamily="34" charset="0"/>
              </a:rPr>
              <a:t>Edge Computing Expo</a:t>
            </a:r>
            <a:r>
              <a:rPr lang="en-US" sz="1800" b="0" i="0" u="none" strike="noStrike" dirty="0">
                <a:solidFill>
                  <a:srgbClr val="000000"/>
                </a:solidFill>
                <a:effectLst/>
                <a:latin typeface="Arial" panose="020B0604020202020204" pitchFamily="34" charset="0"/>
              </a:rPr>
              <a:t> - North America (17-18 May 2023) – Santa Clara, CA - Bob Flynn</a:t>
            </a: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dirty="0">
                <a:solidFill>
                  <a:srgbClr val="0563C1"/>
                </a:solidFill>
                <a:effectLst/>
                <a:latin typeface="Arial" panose="020B0604020202020204" pitchFamily="34" charset="0"/>
              </a:rPr>
              <a:t>M2M &amp; IoT security &amp; use cases organized by Mumbai LSA, Department of Telecommunications 26 May 2023 - By Aurindam Bhattacharya</a:t>
            </a:r>
            <a:r>
              <a:rPr lang="en-US" dirty="0"/>
              <a:t> </a:t>
            </a:r>
            <a:endParaRPr lang="en-US" sz="1200" i="0" dirty="0">
              <a:effectLst/>
              <a:latin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800" b="0" i="0" u="sng" strike="noStrike" dirty="0">
                <a:solidFill>
                  <a:srgbClr val="000000"/>
                </a:solidFill>
                <a:effectLst/>
                <a:latin typeface="Arial" panose="020B0604020202020204" pitchFamily="34" charset="0"/>
              </a:rPr>
              <a:t>WTISD celebration (Speaking Opportunity) 8 June 2023- Bindoo Srivastava</a:t>
            </a:r>
            <a:r>
              <a:rPr lang="en-US" sz="1800" dirty="0">
                <a:effectLst/>
              </a:rPr>
              <a:t> </a:t>
            </a:r>
            <a:endParaRPr lang="en-US" sz="1800" b="0" i="0" u="none" strike="noStrike" dirty="0">
              <a:solidFill>
                <a:srgbClr val="0563C1"/>
              </a:solidFill>
              <a:effectLst/>
              <a:latin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i="0" dirty="0">
                <a:effectLst/>
                <a:latin typeface="Arial" panose="020B0604020202020204" pitchFamily="34" charset="0"/>
              </a:rPr>
              <a:t>Global Conference on "IoT Security and Standards based IoT/M2M Practical Implementations of Solutions" | 25-26 Sep'23| New Delhi | Aurindam Bhattacharya</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800" i="0" u="sng" dirty="0">
                <a:solidFill>
                  <a:srgbClr val="0563C1"/>
                </a:solidFill>
                <a:effectLst/>
                <a:latin typeface="Arial" panose="020B0604020202020204" pitchFamily="34" charset="0"/>
                <a:hlinkClick r:id="rId33"/>
              </a:rPr>
              <a:t>IoT Tech Expo</a:t>
            </a:r>
            <a:r>
              <a:rPr lang="en-US" sz="1800" i="0" dirty="0">
                <a:solidFill>
                  <a:srgbClr val="0563C1"/>
                </a:solidFill>
                <a:effectLst/>
                <a:latin typeface="Arial" panose="020B0604020202020204" pitchFamily="34" charset="0"/>
              </a:rPr>
              <a:t> - Global (30th November – 1st December) – London: </a:t>
            </a:r>
            <a:r>
              <a:rPr lang="en-US" sz="1800" b="1" i="0" dirty="0">
                <a:solidFill>
                  <a:srgbClr val="0563C1"/>
                </a:solidFill>
                <a:effectLst/>
                <a:latin typeface="Arial" panose="020B0604020202020204" pitchFamily="34" charset="0"/>
              </a:rPr>
              <a:t>Rana</a:t>
            </a:r>
            <a:br>
              <a:rPr lang="en-US" sz="1800" i="0" dirty="0">
                <a:solidFill>
                  <a:srgbClr val="0563C1"/>
                </a:solidFill>
                <a:effectLst/>
                <a:latin typeface="Arial" panose="020B0604020202020204" pitchFamily="34" charset="0"/>
              </a:rPr>
            </a:br>
            <a:endParaRPr lang="en-US" b="1" dirty="0">
              <a:solidFill>
                <a:schemeClr val="dk1"/>
              </a:solidFill>
            </a:endParaRPr>
          </a:p>
          <a:p>
            <a:pPr marL="0" lvl="0" indent="0" algn="l" rtl="0">
              <a:spcBef>
                <a:spcPts val="0"/>
              </a:spcBef>
              <a:spcAft>
                <a:spcPts val="0"/>
              </a:spcAft>
              <a:buNone/>
            </a:pPr>
            <a:endParaRPr lang="en-US" b="0" dirty="0"/>
          </a:p>
          <a:p>
            <a:pPr marL="0" lvl="0" indent="0" algn="l" rtl="0">
              <a:spcBef>
                <a:spcPts val="0"/>
              </a:spcBef>
              <a:spcAft>
                <a:spcPts val="0"/>
              </a:spcAft>
              <a:buNone/>
            </a:pPr>
            <a:endParaRPr lang="en-US" b="0" dirty="0"/>
          </a:p>
          <a:p>
            <a:pPr marL="0" lvl="0" indent="0" algn="l" rtl="0">
              <a:spcBef>
                <a:spcPts val="0"/>
              </a:spcBef>
              <a:spcAft>
                <a:spcPts val="0"/>
              </a:spcAft>
              <a:buNone/>
            </a:pPr>
            <a:endParaRPr lang="en-US" b="0" dirty="0"/>
          </a:p>
          <a:p>
            <a:pPr marL="0" lvl="0" indent="0" algn="l" rtl="0">
              <a:spcBef>
                <a:spcPts val="0"/>
              </a:spcBef>
              <a:spcAft>
                <a:spcPts val="0"/>
              </a:spcAft>
              <a:buNone/>
            </a:pPr>
            <a:endParaRPr lang="en-US" b="0" dirty="0"/>
          </a:p>
          <a:p>
            <a:pPr marL="228600" lvl="0" indent="-228600" algn="l" rtl="0">
              <a:spcBef>
                <a:spcPts val="0"/>
              </a:spcBef>
              <a:spcAft>
                <a:spcPts val="0"/>
              </a:spcAft>
              <a:buAutoNum type="arabicPeriod"/>
            </a:pPr>
            <a:endParaRPr lang="en-IN" b="0" dirty="0"/>
          </a:p>
        </p:txBody>
      </p:sp>
      <p:sp>
        <p:nvSpPr>
          <p:cNvPr id="88" name="Google Shape;88;g19bea0c9e96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8281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9bea0c9e96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9bea0c9e96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cap="none" dirty="0">
                <a:solidFill>
                  <a:schemeClr val="dk1"/>
                </a:solidFill>
                <a:latin typeface="Myriad Pro" panose="020B0503030403020204" charset="0"/>
                <a:cs typeface="Calibri"/>
                <a:sym typeface="Calibri"/>
              </a:rPr>
              <a:t>External Publications: </a:t>
            </a:r>
          </a:p>
          <a:p>
            <a:pPr marL="342900" lvl="0" indent="-3429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3"/>
              </a:rPr>
              <a:t>ETSI Enjoy Jan</a:t>
            </a:r>
            <a:endParaRPr lang="en-IN"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US" sz="1800" i="0" u="sng" dirty="0">
                <a:solidFill>
                  <a:srgbClr val="1155CC"/>
                </a:solidFill>
                <a:effectLst/>
                <a:latin typeface="Arial" panose="020B0604020202020204" pitchFamily="34" charset="0"/>
                <a:hlinkClick r:id="rId4"/>
              </a:rPr>
              <a:t>The Fast Mode - Metaverse standards</a:t>
            </a:r>
            <a:endParaRPr lang="en-US"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5"/>
              </a:rPr>
              <a:t>Pipeline Magazine (2023 predictions)</a:t>
            </a:r>
            <a:endParaRPr lang="en-US"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6"/>
              </a:rPr>
              <a:t>ATIS blog (Metaverse standardization)</a:t>
            </a:r>
            <a:endParaRPr lang="en-US"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7"/>
              </a:rPr>
              <a:t>ETSI Enjoy Mar (Sustainability)</a:t>
            </a:r>
            <a:endParaRPr lang="en-US"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8"/>
              </a:rPr>
              <a:t>IoT </a:t>
            </a:r>
            <a:r>
              <a:rPr lang="en-IN" sz="1800" i="0" u="sng" dirty="0" err="1">
                <a:solidFill>
                  <a:srgbClr val="1155CC"/>
                </a:solidFill>
                <a:effectLst/>
                <a:latin typeface="Arial" panose="020B0604020202020204" pitchFamily="34" charset="0"/>
                <a:hlinkClick r:id="rId8"/>
              </a:rPr>
              <a:t>sustainabilty</a:t>
            </a:r>
            <a:r>
              <a:rPr lang="en-IN" sz="1800" i="0" u="sng" dirty="0">
                <a:solidFill>
                  <a:srgbClr val="1155CC"/>
                </a:solidFill>
                <a:effectLst/>
                <a:latin typeface="Arial" panose="020B0604020202020204" pitchFamily="34" charset="0"/>
                <a:hlinkClick r:id="rId8"/>
              </a:rPr>
              <a:t> interview for Journal du Net</a:t>
            </a:r>
            <a:endParaRPr lang="en-US"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US" sz="1800" i="0" u="sng" dirty="0">
                <a:solidFill>
                  <a:srgbClr val="1155CC"/>
                </a:solidFill>
                <a:effectLst/>
                <a:latin typeface="Arial" panose="020B0604020202020204" pitchFamily="34" charset="0"/>
                <a:hlinkClick r:id="rId9"/>
              </a:rPr>
              <a:t>ETSI MEC oneM2M White Paper</a:t>
            </a:r>
            <a:endParaRPr lang="en-US"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US" sz="1800" i="0" u="sng" dirty="0">
                <a:solidFill>
                  <a:srgbClr val="1155CC"/>
                </a:solidFill>
                <a:effectLst/>
                <a:latin typeface="Arial" panose="020B0604020202020204" pitchFamily="34" charset="0"/>
                <a:hlinkClick r:id="rId10"/>
              </a:rPr>
              <a:t>ETSI Enjoy - Continuity and Technology Strategy in IoT Standardization</a:t>
            </a:r>
            <a:endParaRPr lang="en-US"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US" sz="1800" i="0" u="sng" dirty="0">
                <a:solidFill>
                  <a:srgbClr val="1155CC"/>
                </a:solidFill>
                <a:effectLst/>
                <a:latin typeface="Arial" panose="020B0604020202020204" pitchFamily="34" charset="0"/>
                <a:hlinkClick r:id="rId11"/>
              </a:rPr>
              <a:t>Pipeline Magazine How connected Devices will Remake IoT Systems</a:t>
            </a:r>
            <a:endParaRPr lang="en-US"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US" sz="1800" i="0" u="sng" dirty="0">
                <a:solidFill>
                  <a:srgbClr val="1155CC"/>
                </a:solidFill>
                <a:effectLst/>
                <a:latin typeface="Arial" panose="020B0604020202020204" pitchFamily="34" charset="0"/>
                <a:hlinkClick r:id="rId12"/>
              </a:rPr>
              <a:t>Pipeline Magazine - AI and Analytics for IoT</a:t>
            </a:r>
            <a:endParaRPr lang="en-US"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13"/>
              </a:rPr>
              <a:t>ETSI Enjoy - APIs for IoT</a:t>
            </a:r>
            <a:endParaRPr lang="en-US" sz="1800" i="0" u="sng" dirty="0">
              <a:solidFill>
                <a:srgbClr val="1155CC"/>
              </a:solidFill>
              <a:effectLst/>
              <a:latin typeface="Arial" panose="020B0604020202020204" pitchFamily="34" charset="0"/>
            </a:endParaRPr>
          </a:p>
          <a:p>
            <a:pPr marL="0" lvl="0" indent="0" algn="l" rtl="0">
              <a:spcBef>
                <a:spcPts val="0"/>
              </a:spcBef>
              <a:spcAft>
                <a:spcPts val="0"/>
              </a:spcAft>
              <a:buNone/>
            </a:pPr>
            <a:endParaRPr lang="en-US" sz="1200" b="1" i="0" u="none" strike="noStrike" cap="none" dirty="0">
              <a:solidFill>
                <a:schemeClr val="dk1"/>
              </a:solidFill>
              <a:latin typeface="Myriad Pro" panose="020B0503030403020204" charset="0"/>
              <a:cs typeface="Calibri"/>
              <a:sym typeface="Calibri"/>
            </a:endParaRPr>
          </a:p>
          <a:p>
            <a:pPr marL="0" lvl="0" indent="0" algn="l" rtl="0">
              <a:spcBef>
                <a:spcPts val="0"/>
              </a:spcBef>
              <a:spcAft>
                <a:spcPts val="0"/>
              </a:spcAft>
              <a:buNone/>
            </a:pPr>
            <a:endParaRPr lang="en-US" sz="1200" b="1" i="0" u="none" strike="noStrike" cap="none" dirty="0">
              <a:solidFill>
                <a:schemeClr val="dk1"/>
              </a:solidFill>
              <a:latin typeface="Myriad Pro" panose="020B0503030403020204" charset="0"/>
              <a:cs typeface="Calibri"/>
              <a:sym typeface="Calibri"/>
            </a:endParaRPr>
          </a:p>
          <a:p>
            <a:pPr marL="0" lvl="0" indent="0" algn="l" rtl="0">
              <a:spcBef>
                <a:spcPts val="0"/>
              </a:spcBef>
              <a:spcAft>
                <a:spcPts val="0"/>
              </a:spcAft>
              <a:buNone/>
            </a:pPr>
            <a:r>
              <a:rPr lang="en-US" sz="1200" b="1" i="0" u="none" strike="noStrike" cap="none" dirty="0">
                <a:solidFill>
                  <a:schemeClr val="dk1"/>
                </a:solidFill>
                <a:latin typeface="Myriad Pro" panose="020B0503030403020204" charset="0"/>
                <a:cs typeface="Calibri"/>
                <a:sym typeface="Calibri"/>
              </a:rPr>
              <a:t>Executive Interviews:</a:t>
            </a:r>
          </a:p>
          <a:p>
            <a:pPr marL="228600" lvl="0" indent="-228600" algn="l" rtl="0">
              <a:spcBef>
                <a:spcPts val="0"/>
              </a:spcBef>
              <a:spcAft>
                <a:spcPts val="0"/>
              </a:spcAft>
              <a:buAutoNum type="arabicPeriod"/>
            </a:pPr>
            <a:r>
              <a:rPr lang="en-IN" sz="1800" i="0" u="sng" dirty="0" err="1">
                <a:solidFill>
                  <a:srgbClr val="1155CC"/>
                </a:solidFill>
                <a:effectLst/>
                <a:latin typeface="Arial" panose="020B0604020202020204" pitchFamily="34" charset="0"/>
                <a:hlinkClick r:id="rId14"/>
              </a:rPr>
              <a:t>nTels</a:t>
            </a:r>
            <a:r>
              <a:rPr lang="en-IN" sz="1800" i="0" u="sng" dirty="0">
                <a:solidFill>
                  <a:srgbClr val="1155CC"/>
                </a:solidFill>
                <a:effectLst/>
                <a:latin typeface="Arial" panose="020B0604020202020204" pitchFamily="34" charset="0"/>
                <a:hlinkClick r:id="rId14"/>
              </a:rPr>
              <a:t> (Korea)</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15"/>
              </a:rPr>
              <a:t>TRE-E Anthony C (Italy)</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16"/>
              </a:rPr>
              <a:t>TRE-E Marco C (Italy)</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17"/>
              </a:rPr>
              <a:t>Poornima (C-DOT)</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18"/>
              </a:rPr>
              <a:t>India Dept of Telecoms</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19"/>
              </a:rPr>
              <a:t>TP #58</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de-DE" sz="1800" i="0" u="sng" dirty="0">
                <a:solidFill>
                  <a:srgbClr val="1155CC"/>
                </a:solidFill>
                <a:effectLst/>
                <a:latin typeface="Arial" panose="020B0604020202020204" pitchFamily="34" charset="0"/>
                <a:hlinkClick r:id="rId20"/>
              </a:rPr>
              <a:t>Andre Dutra (Deutsche Telekom IoT Hub)</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21"/>
              </a:rPr>
              <a:t>TP #59</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22"/>
              </a:rPr>
              <a:t>Ray Bell (</a:t>
            </a:r>
            <a:r>
              <a:rPr lang="en-IN" sz="1800" i="0" u="sng" dirty="0" err="1">
                <a:solidFill>
                  <a:srgbClr val="1155CC"/>
                </a:solidFill>
                <a:effectLst/>
                <a:latin typeface="Arial" panose="020B0604020202020204" pitchFamily="34" charset="0"/>
                <a:hlinkClick r:id="rId22"/>
              </a:rPr>
              <a:t>Aetheros</a:t>
            </a:r>
            <a:r>
              <a:rPr lang="en-IN" sz="1800" i="0" u="sng" dirty="0">
                <a:solidFill>
                  <a:srgbClr val="1155CC"/>
                </a:solidFill>
                <a:effectLst/>
                <a:latin typeface="Arial" panose="020B0604020202020204" pitchFamily="34" charset="0"/>
                <a:hlinkClick r:id="rId22"/>
              </a:rPr>
              <a:t>)</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23"/>
              </a:rPr>
              <a:t>Sachin Chaudry - student outreach</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24"/>
              </a:rPr>
              <a:t>TP#60</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US" sz="1800" i="0" u="sng" dirty="0">
                <a:solidFill>
                  <a:srgbClr val="1155CC"/>
                </a:solidFill>
                <a:effectLst/>
                <a:latin typeface="Arial" panose="020B0604020202020204" pitchFamily="34" charset="0"/>
                <a:hlinkClick r:id="rId25"/>
              </a:rPr>
              <a:t>Rana </a:t>
            </a:r>
            <a:r>
              <a:rPr lang="en-US" sz="1800" i="0" u="sng" dirty="0" err="1">
                <a:solidFill>
                  <a:srgbClr val="1155CC"/>
                </a:solidFill>
                <a:effectLst/>
                <a:latin typeface="Arial" panose="020B0604020202020204" pitchFamily="34" charset="0"/>
                <a:hlinkClick r:id="rId25"/>
              </a:rPr>
              <a:t>Kamill</a:t>
            </a:r>
            <a:r>
              <a:rPr lang="en-US" sz="1800" i="0" u="sng" dirty="0">
                <a:solidFill>
                  <a:srgbClr val="1155CC"/>
                </a:solidFill>
                <a:effectLst/>
                <a:latin typeface="Arial" panose="020B0604020202020204" pitchFamily="34" charset="0"/>
                <a:hlinkClick r:id="rId25"/>
              </a:rPr>
              <a:t> ITU-T and IoT security</a:t>
            </a:r>
            <a:endParaRPr lang="en-US"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US" sz="1800" i="0" u="sng" dirty="0">
                <a:solidFill>
                  <a:srgbClr val="1155CC"/>
                </a:solidFill>
                <a:effectLst/>
                <a:latin typeface="Arial" panose="020B0604020202020204" pitchFamily="34" charset="0"/>
              </a:rPr>
              <a:t>TP#61 - Roland Hechwartner</a:t>
            </a:r>
          </a:p>
          <a:p>
            <a:pPr marL="228600" lvl="0" indent="-228600" algn="l" rtl="0">
              <a:spcBef>
                <a:spcPts val="0"/>
              </a:spcBef>
              <a:spcAft>
                <a:spcPts val="0"/>
              </a:spcAft>
              <a:buAutoNum type="arabicPeriod"/>
            </a:pPr>
            <a:r>
              <a:rPr lang="en-IN" sz="1800" i="0" u="sng" dirty="0" err="1">
                <a:solidFill>
                  <a:srgbClr val="1155CC"/>
                </a:solidFill>
                <a:effectLst/>
                <a:latin typeface="Arial" panose="020B0604020202020204" pitchFamily="34" charset="0"/>
                <a:hlinkClick r:id="rId26"/>
              </a:rPr>
              <a:t>CReDo</a:t>
            </a:r>
            <a:r>
              <a:rPr lang="en-IN" sz="1800" i="0" u="sng" dirty="0">
                <a:solidFill>
                  <a:srgbClr val="1155CC"/>
                </a:solidFill>
                <a:effectLst/>
                <a:latin typeface="Arial" panose="020B0604020202020204" pitchFamily="34" charset="0"/>
                <a:hlinkClick r:id="rId26"/>
              </a:rPr>
              <a:t> - Jethro Akroyd</a:t>
            </a:r>
            <a:endParaRPr lang="en-US"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endParaRPr lang="en-US" b="1" dirty="0"/>
          </a:p>
          <a:p>
            <a:pPr marL="0" lvl="0" indent="0" algn="l" rtl="0">
              <a:spcBef>
                <a:spcPts val="0"/>
              </a:spcBef>
              <a:spcAft>
                <a:spcPts val="0"/>
              </a:spcAft>
              <a:buNone/>
            </a:pPr>
            <a:r>
              <a:rPr lang="en-US" b="1" dirty="0"/>
              <a:t>Partner events</a:t>
            </a:r>
          </a:p>
          <a:p>
            <a:pPr marL="342900" lvl="0" indent="-342900" algn="l" rtl="0">
              <a:spcBef>
                <a:spcPts val="0"/>
              </a:spcBef>
              <a:spcAft>
                <a:spcPts val="0"/>
              </a:spcAft>
              <a:buAutoNum type="arabicPeriod"/>
            </a:pPr>
            <a:r>
              <a:rPr lang="en-IN" sz="1800" b="0" i="0" u="sng" strike="noStrike" dirty="0">
                <a:solidFill>
                  <a:srgbClr val="0000FF"/>
                </a:solidFill>
                <a:effectLst/>
                <a:latin typeface="Calibri" panose="020F0502020204030204" pitchFamily="34" charset="0"/>
                <a:hlinkClick r:id="rId27"/>
              </a:rPr>
              <a:t>oneM2M stakeholders' day 24 Feb23 New Delhi, India</a:t>
            </a:r>
            <a:r>
              <a:rPr lang="en-IN" dirty="0">
                <a:effectLst/>
              </a:rPr>
              <a:t> </a:t>
            </a:r>
          </a:p>
          <a:p>
            <a:pPr marL="342900" lvl="0" indent="-342900" algn="l" rtl="0">
              <a:spcBef>
                <a:spcPts val="0"/>
              </a:spcBef>
              <a:spcAft>
                <a:spcPts val="0"/>
              </a:spcAft>
              <a:buAutoNum type="arabicPeriod"/>
            </a:pPr>
            <a:r>
              <a:rPr lang="en-IN" sz="1800" b="0" i="0" u="sng" strike="noStrike" dirty="0">
                <a:solidFill>
                  <a:srgbClr val="0000FF"/>
                </a:solidFill>
                <a:effectLst/>
                <a:latin typeface="Calibri" panose="020F0502020204030204" pitchFamily="34" charset="0"/>
                <a:hlinkClick r:id="rId28"/>
              </a:rPr>
              <a:t>ETSI Sustainability event </a:t>
            </a:r>
            <a:endParaRPr lang="en-IN" sz="1800" b="0" i="0" u="sng" strike="noStrike" dirty="0">
              <a:solidFill>
                <a:srgbClr val="0000FF"/>
              </a:solidFill>
              <a:effectLst/>
              <a:latin typeface="Calibri" panose="020F0502020204030204" pitchFamily="34" charset="0"/>
            </a:endParaRPr>
          </a:p>
          <a:p>
            <a:pPr marL="342900" lvl="0" indent="-342900" algn="l" rtl="0">
              <a:spcBef>
                <a:spcPts val="0"/>
              </a:spcBef>
              <a:spcAft>
                <a:spcPts val="0"/>
              </a:spcAft>
              <a:buAutoNum type="arabicPeriod"/>
            </a:pPr>
            <a:r>
              <a:rPr lang="en-IN" sz="1800" b="0" i="1" u="none" strike="noStrike" dirty="0">
                <a:solidFill>
                  <a:srgbClr val="EA4335"/>
                </a:solidFill>
                <a:effectLst/>
                <a:latin typeface="Arial" panose="020B0604020202020204" pitchFamily="34" charset="0"/>
              </a:rPr>
              <a:t>TTA International oneM2M hackathon Award &amp; Workshop (Mar - May)</a:t>
            </a:r>
            <a:r>
              <a:rPr lang="en-IN" dirty="0">
                <a:effectLst/>
              </a:rPr>
              <a:t> </a:t>
            </a:r>
          </a:p>
          <a:p>
            <a:pPr marL="342900" lvl="0" indent="-342900" algn="l" rtl="0">
              <a:spcBef>
                <a:spcPts val="0"/>
              </a:spcBef>
              <a:spcAft>
                <a:spcPts val="0"/>
              </a:spcAft>
              <a:buAutoNum type="arabicPeriod"/>
            </a:pPr>
            <a:r>
              <a:rPr lang="en-IN" sz="1800" b="0" i="0" u="sng" strike="noStrike" dirty="0">
                <a:solidFill>
                  <a:srgbClr val="0000FF"/>
                </a:solidFill>
                <a:effectLst/>
                <a:latin typeface="Calibri" panose="020F0502020204030204" pitchFamily="34" charset="0"/>
                <a:hlinkClick r:id="rId29"/>
              </a:rPr>
              <a:t>TTA - oneM2M Global seminar - 13 June 2023</a:t>
            </a:r>
            <a:r>
              <a:rPr lang="en-IN" dirty="0">
                <a:effectLst/>
              </a:rPr>
              <a:t> </a:t>
            </a:r>
          </a:p>
          <a:p>
            <a:pPr marL="342900" lvl="0" indent="-342900" algn="l" rtl="0">
              <a:spcBef>
                <a:spcPts val="0"/>
              </a:spcBef>
              <a:spcAft>
                <a:spcPts val="0"/>
              </a:spcAft>
              <a:buAutoNum type="arabicPeriod"/>
            </a:pPr>
            <a:r>
              <a:rPr lang="en-IN" sz="1800" b="0" i="0" u="sng" strike="noStrike" dirty="0">
                <a:solidFill>
                  <a:srgbClr val="0000FF"/>
                </a:solidFill>
                <a:effectLst/>
                <a:latin typeface="Calibri" panose="020F0502020204030204" pitchFamily="34" charset="0"/>
                <a:hlinkClick r:id="rId30"/>
              </a:rPr>
              <a:t>ETSI IoT Week (Post TP 60)</a:t>
            </a:r>
            <a:r>
              <a:rPr lang="en-IN" dirty="0">
                <a:effectLst/>
              </a:rPr>
              <a:t> </a:t>
            </a:r>
            <a:endParaRPr lang="en-US" b="0" dirty="0">
              <a:solidFill>
                <a:schemeClr val="dk1"/>
              </a:solidFill>
              <a:effectLst/>
            </a:endParaRPr>
          </a:p>
          <a:p>
            <a:pPr marL="342900" lvl="0" indent="-342900" algn="l" rtl="0">
              <a:spcBef>
                <a:spcPts val="0"/>
              </a:spcBef>
              <a:spcAft>
                <a:spcPts val="0"/>
              </a:spcAft>
              <a:buAutoNum type="arabicPeriod"/>
            </a:pPr>
            <a:r>
              <a:rPr lang="en-US" b="0" dirty="0">
                <a:solidFill>
                  <a:schemeClr val="dk1"/>
                </a:solidFill>
              </a:rPr>
              <a:t>AIOT Week Korea – 11</a:t>
            </a:r>
            <a:r>
              <a:rPr lang="en-US" b="0" baseline="30000" dirty="0">
                <a:solidFill>
                  <a:schemeClr val="dk1"/>
                </a:solidFill>
              </a:rPr>
              <a:t>th</a:t>
            </a:r>
            <a:r>
              <a:rPr lang="en-US" b="0" dirty="0">
                <a:solidFill>
                  <a:schemeClr val="dk1"/>
                </a:solidFill>
              </a:rPr>
              <a:t> to 13</a:t>
            </a:r>
            <a:r>
              <a:rPr lang="en-US" b="0" baseline="30000" dirty="0">
                <a:solidFill>
                  <a:schemeClr val="dk1"/>
                </a:solidFill>
              </a:rPr>
              <a:t>th</a:t>
            </a:r>
            <a:r>
              <a:rPr lang="en-US" b="0" dirty="0">
                <a:solidFill>
                  <a:schemeClr val="dk1"/>
                </a:solidFill>
              </a:rPr>
              <a:t> Oct’23</a:t>
            </a:r>
          </a:p>
          <a:p>
            <a:pPr marL="228600" lvl="0" indent="-228600" algn="l" rtl="0">
              <a:spcBef>
                <a:spcPts val="0"/>
              </a:spcBef>
              <a:spcAft>
                <a:spcPts val="0"/>
              </a:spcAft>
              <a:buAutoNum type="arabicPeriod"/>
            </a:pPr>
            <a:endParaRPr lang="en-US" b="0" dirty="0">
              <a:solidFill>
                <a:schemeClr val="dk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dk1"/>
                </a:solidFill>
              </a:rPr>
              <a:t>Regional Event –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b="0" i="0" u="sng" strike="noStrike" dirty="0">
                <a:solidFill>
                  <a:srgbClr val="0000FF"/>
                </a:solidFill>
                <a:effectLst/>
                <a:latin typeface="Calibri" panose="020F0502020204030204" pitchFamily="34" charset="0"/>
                <a:hlinkClick r:id="rId31"/>
              </a:rPr>
              <a:t>March - 2nd IoT and oneM2M outreach for academia (IIIT-H) closed door (18-19 March) Prof Sachin Chaudhari</a:t>
            </a:r>
            <a:r>
              <a:rPr lang="en-US" sz="2800"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dk1"/>
                </a:solidFill>
              </a:rPr>
              <a:t>Speaking Opportunities – </a:t>
            </a:r>
            <a:endParaRPr lang="en-US" b="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IN" sz="1800" b="0" i="0" u="sng" strike="noStrike" dirty="0">
                <a:solidFill>
                  <a:srgbClr val="0000FF"/>
                </a:solidFill>
                <a:effectLst/>
                <a:latin typeface="Calibri" panose="020F0502020204030204" pitchFamily="34" charset="0"/>
                <a:hlinkClick r:id="rId28"/>
              </a:rPr>
              <a:t>ETSI Sustainability event </a:t>
            </a:r>
            <a:r>
              <a:rPr lang="en-IN" sz="1800" b="0" i="0" u="sng" strike="noStrike" dirty="0">
                <a:solidFill>
                  <a:srgbClr val="0000FF"/>
                </a:solidFill>
                <a:effectLst/>
                <a:latin typeface="Calibri" panose="020F0502020204030204" pitchFamily="34" charset="0"/>
                <a:hlinkClick r:id="rId32"/>
              </a:rPr>
              <a:t>–</a:t>
            </a:r>
            <a:r>
              <a:rPr lang="en-IN" sz="1800" b="0" i="0" u="sng" strike="noStrike" dirty="0">
                <a:solidFill>
                  <a:srgbClr val="0000FF"/>
                </a:solidFill>
                <a:effectLst/>
                <a:latin typeface="Calibri" panose="020F0502020204030204" pitchFamily="34" charset="0"/>
              </a:rPr>
              <a:t> Dale Seed</a:t>
            </a:r>
            <a:endParaRPr lang="en-IN" sz="1800" b="0" i="0" u="sng" strike="noStrike" dirty="0">
              <a:solidFill>
                <a:srgbClr val="0000FF"/>
              </a:solidFill>
              <a:effectLst/>
              <a:latin typeface="Calibri" panose="020F0502020204030204" pitchFamily="34" charset="0"/>
              <a:hlinkClick r:id="rId32"/>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IN" sz="1800" b="0" i="0" u="sng" strike="noStrike" dirty="0" err="1">
                <a:solidFill>
                  <a:srgbClr val="0000FF"/>
                </a:solidFill>
                <a:effectLst/>
                <a:latin typeface="Calibri" panose="020F0502020204030204" pitchFamily="34" charset="0"/>
                <a:hlinkClick r:id="rId32"/>
              </a:rPr>
              <a:t>Telesemana</a:t>
            </a:r>
            <a:r>
              <a:rPr lang="en-IN" sz="1800" b="0" i="0" u="sng" strike="noStrike" dirty="0">
                <a:solidFill>
                  <a:srgbClr val="0000FF"/>
                </a:solidFill>
                <a:effectLst/>
                <a:latin typeface="Calibri" panose="020F0502020204030204" pitchFamily="34" charset="0"/>
                <a:hlinkClick r:id="rId32"/>
              </a:rPr>
              <a:t> webinar via PPR (17 May)</a:t>
            </a:r>
            <a:r>
              <a:rPr lang="en-IN" dirty="0">
                <a:effectLst/>
              </a:rPr>
              <a:t> </a:t>
            </a:r>
            <a:endParaRPr lang="en-US" sz="1200" i="0" dirty="0">
              <a:effectLst/>
              <a:latin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800" b="0" i="0" u="none" strike="noStrike" dirty="0">
                <a:solidFill>
                  <a:srgbClr val="FF0000"/>
                </a:solidFill>
                <a:effectLst/>
                <a:latin typeface="Arial" panose="020B0604020202020204" pitchFamily="34" charset="0"/>
              </a:rPr>
              <a:t>IoT Tech Expo</a:t>
            </a:r>
            <a:r>
              <a:rPr lang="en-US" sz="1800" b="0" i="0" u="none" strike="noStrike" dirty="0">
                <a:solidFill>
                  <a:srgbClr val="000000"/>
                </a:solidFill>
                <a:effectLst/>
                <a:latin typeface="Arial" panose="020B0604020202020204" pitchFamily="34" charset="0"/>
              </a:rPr>
              <a:t> &amp; </a:t>
            </a:r>
            <a:r>
              <a:rPr lang="en-US" sz="1800" b="0" i="0" u="none" strike="noStrike" dirty="0">
                <a:solidFill>
                  <a:srgbClr val="FF0000"/>
                </a:solidFill>
                <a:effectLst/>
                <a:latin typeface="Arial" panose="020B0604020202020204" pitchFamily="34" charset="0"/>
              </a:rPr>
              <a:t>Edge Computing Expo</a:t>
            </a:r>
            <a:r>
              <a:rPr lang="en-US" sz="1800" b="0" i="0" u="none" strike="noStrike" dirty="0">
                <a:solidFill>
                  <a:srgbClr val="000000"/>
                </a:solidFill>
                <a:effectLst/>
                <a:latin typeface="Arial" panose="020B0604020202020204" pitchFamily="34" charset="0"/>
              </a:rPr>
              <a:t> - North America (17-18 May 2023) – Santa Clara, CA - Bob Flynn</a:t>
            </a: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dirty="0">
                <a:solidFill>
                  <a:srgbClr val="0563C1"/>
                </a:solidFill>
                <a:effectLst/>
                <a:latin typeface="Arial" panose="020B0604020202020204" pitchFamily="34" charset="0"/>
              </a:rPr>
              <a:t>M2M &amp; IoT security &amp; use cases organized by Mumbai LSA, Department of Telecommunications 26 May 2023 - By Aurindam Bhattacharya</a:t>
            </a:r>
            <a:r>
              <a:rPr lang="en-US" dirty="0"/>
              <a:t> </a:t>
            </a:r>
            <a:endParaRPr lang="en-US" sz="1200" i="0" dirty="0">
              <a:effectLst/>
              <a:latin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800" b="0" i="0" u="sng" strike="noStrike" dirty="0">
                <a:solidFill>
                  <a:srgbClr val="000000"/>
                </a:solidFill>
                <a:effectLst/>
                <a:latin typeface="Arial" panose="020B0604020202020204" pitchFamily="34" charset="0"/>
              </a:rPr>
              <a:t>WTISD celebration (Speaking Opportunity) 8 June 2023- Bindoo Srivastava</a:t>
            </a:r>
            <a:r>
              <a:rPr lang="en-US" sz="1800" dirty="0">
                <a:effectLst/>
              </a:rPr>
              <a:t> </a:t>
            </a:r>
            <a:endParaRPr lang="en-US" sz="1800" b="0" i="0" u="none" strike="noStrike" dirty="0">
              <a:solidFill>
                <a:srgbClr val="0563C1"/>
              </a:solidFill>
              <a:effectLst/>
              <a:latin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i="0" dirty="0">
                <a:effectLst/>
                <a:latin typeface="Arial" panose="020B0604020202020204" pitchFamily="34" charset="0"/>
              </a:rPr>
              <a:t>Global Conference on "IoT Security and Standards based IoT/M2M Practical Implementations of Solutions" | 25-26 Sep'23| New Delhi | Aurindam Bhattacharya</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800" i="0" u="sng" dirty="0">
                <a:solidFill>
                  <a:srgbClr val="0563C1"/>
                </a:solidFill>
                <a:effectLst/>
                <a:latin typeface="Arial" panose="020B0604020202020204" pitchFamily="34" charset="0"/>
                <a:hlinkClick r:id="rId33"/>
              </a:rPr>
              <a:t>IoT Tech Expo</a:t>
            </a:r>
            <a:r>
              <a:rPr lang="en-US" sz="1800" i="0" dirty="0">
                <a:solidFill>
                  <a:srgbClr val="0563C1"/>
                </a:solidFill>
                <a:effectLst/>
                <a:latin typeface="Arial" panose="020B0604020202020204" pitchFamily="34" charset="0"/>
              </a:rPr>
              <a:t> - Global (30th November – 1st December) – London: </a:t>
            </a:r>
            <a:r>
              <a:rPr lang="en-US" sz="1800" b="1" i="0" dirty="0">
                <a:solidFill>
                  <a:srgbClr val="0563C1"/>
                </a:solidFill>
                <a:effectLst/>
                <a:latin typeface="Arial" panose="020B0604020202020204" pitchFamily="34" charset="0"/>
              </a:rPr>
              <a:t>Rana</a:t>
            </a:r>
            <a:br>
              <a:rPr lang="en-US" sz="1800" i="0" dirty="0">
                <a:solidFill>
                  <a:srgbClr val="0563C1"/>
                </a:solidFill>
                <a:effectLst/>
                <a:latin typeface="Arial" panose="020B0604020202020204" pitchFamily="34" charset="0"/>
              </a:rPr>
            </a:br>
            <a:endParaRPr lang="en-US" b="1" dirty="0">
              <a:solidFill>
                <a:schemeClr val="dk1"/>
              </a:solidFill>
            </a:endParaRPr>
          </a:p>
          <a:p>
            <a:pPr marL="0" lvl="0" indent="0" algn="l" rtl="0">
              <a:spcBef>
                <a:spcPts val="0"/>
              </a:spcBef>
              <a:spcAft>
                <a:spcPts val="0"/>
              </a:spcAft>
              <a:buNone/>
            </a:pPr>
            <a:endParaRPr lang="en-US" b="0" dirty="0"/>
          </a:p>
          <a:p>
            <a:pPr marL="0" lvl="0" indent="0" algn="l" rtl="0">
              <a:spcBef>
                <a:spcPts val="0"/>
              </a:spcBef>
              <a:spcAft>
                <a:spcPts val="0"/>
              </a:spcAft>
              <a:buNone/>
            </a:pPr>
            <a:endParaRPr lang="en-US" b="0" dirty="0"/>
          </a:p>
          <a:p>
            <a:pPr marL="0" lvl="0" indent="0" algn="l" rtl="0">
              <a:spcBef>
                <a:spcPts val="0"/>
              </a:spcBef>
              <a:spcAft>
                <a:spcPts val="0"/>
              </a:spcAft>
              <a:buNone/>
            </a:pPr>
            <a:endParaRPr lang="en-US" b="0" dirty="0"/>
          </a:p>
          <a:p>
            <a:pPr marL="0" lvl="0" indent="0" algn="l" rtl="0">
              <a:spcBef>
                <a:spcPts val="0"/>
              </a:spcBef>
              <a:spcAft>
                <a:spcPts val="0"/>
              </a:spcAft>
              <a:buNone/>
            </a:pPr>
            <a:endParaRPr lang="en-US" b="0" dirty="0"/>
          </a:p>
          <a:p>
            <a:pPr marL="228600" lvl="0" indent="-228600" algn="l" rtl="0">
              <a:spcBef>
                <a:spcPts val="0"/>
              </a:spcBef>
              <a:spcAft>
                <a:spcPts val="0"/>
              </a:spcAft>
              <a:buAutoNum type="arabicPeriod"/>
            </a:pPr>
            <a:endParaRPr lang="en-IN" b="0" dirty="0"/>
          </a:p>
        </p:txBody>
      </p:sp>
      <p:sp>
        <p:nvSpPr>
          <p:cNvPr id="88" name="Google Shape;88;g19bea0c9e96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6103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11</a:t>
            </a:fld>
            <a:endParaRPr lang="en-IN"/>
          </a:p>
        </p:txBody>
      </p:sp>
    </p:spTree>
    <p:extLst>
      <p:ext uri="{BB962C8B-B14F-4D97-AF65-F5344CB8AC3E}">
        <p14:creationId xmlns:p14="http://schemas.microsoft.com/office/powerpoint/2010/main" val="4125287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12</a:t>
            </a:fld>
            <a:endParaRPr lang="en-IN"/>
          </a:p>
        </p:txBody>
      </p:sp>
    </p:spTree>
    <p:extLst>
      <p:ext uri="{BB962C8B-B14F-4D97-AF65-F5344CB8AC3E}">
        <p14:creationId xmlns:p14="http://schemas.microsoft.com/office/powerpoint/2010/main" val="4263223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Interview in pipeline – </a:t>
            </a:r>
            <a:endParaRPr/>
          </a:p>
          <a:p>
            <a:pPr marL="342900" lvl="0" indent="-342900" algn="l" rtl="0">
              <a:spcBef>
                <a:spcPts val="0"/>
              </a:spcBef>
              <a:spcAft>
                <a:spcPts val="0"/>
              </a:spcAft>
              <a:buClr>
                <a:srgbClr val="0563C1"/>
              </a:buClr>
              <a:buSzPts val="1800"/>
              <a:buFont typeface="Calibri"/>
              <a:buAutoNum type="arabicPeriod"/>
            </a:pPr>
            <a:r>
              <a:rPr lang="en-US" sz="18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https://futureiot.tech/</a:t>
            </a:r>
            <a:r>
              <a:rPr lang="en-US" sz="1800">
                <a:latin typeface="Calibri"/>
                <a:ea typeface="Calibri"/>
                <a:cs typeface="Calibri"/>
                <a:sym typeface="Calibri"/>
              </a:rPr>
              <a:t> </a:t>
            </a:r>
            <a:endParaRPr/>
          </a:p>
          <a:p>
            <a:pPr marL="228600" lvl="0" indent="-152400" algn="l" rtl="0">
              <a:spcBef>
                <a:spcPts val="0"/>
              </a:spcBef>
              <a:spcAft>
                <a:spcPts val="0"/>
              </a:spcAft>
              <a:buClr>
                <a:schemeClr val="dk1"/>
              </a:buClr>
              <a:buSzPts val="1200"/>
              <a:buFont typeface="Calibri"/>
              <a:buNone/>
            </a:pPr>
            <a:endParaRPr/>
          </a:p>
        </p:txBody>
      </p:sp>
      <p:sp>
        <p:nvSpPr>
          <p:cNvPr id="232" name="Google Shape;23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16</a:t>
            </a:fld>
            <a:endParaRPr lang="en-IN"/>
          </a:p>
        </p:txBody>
      </p:sp>
    </p:spTree>
    <p:extLst>
      <p:ext uri="{BB962C8B-B14F-4D97-AF65-F5344CB8AC3E}">
        <p14:creationId xmlns:p14="http://schemas.microsoft.com/office/powerpoint/2010/main" val="1318851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800" i="0" u="sng" dirty="0">
                <a:solidFill>
                  <a:srgbClr val="1155CC"/>
                </a:solidFill>
                <a:effectLst/>
                <a:latin typeface="Arial" panose="020B0604020202020204" pitchFamily="34" charset="0"/>
                <a:hlinkClick r:id="rId3"/>
              </a:rPr>
              <a:t>2023 IoT trends for A&amp;G via </a:t>
            </a:r>
            <a:r>
              <a:rPr lang="en-IN" sz="1800" i="0" u="sng" dirty="0" err="1">
                <a:solidFill>
                  <a:srgbClr val="1155CC"/>
                </a:solidFill>
                <a:effectLst/>
                <a:latin typeface="Arial" panose="020B0604020202020204" pitchFamily="34" charset="0"/>
                <a:hlinkClick r:id="rId3"/>
              </a:rPr>
              <a:t>PrPR</a:t>
            </a:r>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17</a:t>
            </a:fld>
            <a:endParaRPr lang="en-IN"/>
          </a:p>
        </p:txBody>
      </p:sp>
    </p:spTree>
    <p:extLst>
      <p:ext uri="{BB962C8B-B14F-4D97-AF65-F5344CB8AC3E}">
        <p14:creationId xmlns:p14="http://schemas.microsoft.com/office/powerpoint/2010/main" val="1266371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a:pPr>
            <a:r>
              <a:rPr lang="en-US"/>
              <a:t>International Institute of Information Technology (Hyderabad)</a:t>
            </a:r>
            <a:br>
              <a:rPr lang="en-US"/>
            </a:br>
            <a:r>
              <a:rPr lang="en-US"/>
              <a:t>blog post (January 2023) - </a:t>
            </a:r>
            <a:r>
              <a:rPr lang="en-US" u="sng" strike="noStrike">
                <a:solidFill>
                  <a:srgbClr val="B42025"/>
                </a:solidFill>
                <a:hlinkClick r:id="rId3">
                  <a:extLst>
                    <a:ext uri="{A12FA001-AC4F-418D-AE19-62706E023703}">
                      <ahyp:hlinkClr xmlns:ahyp="http://schemas.microsoft.com/office/drawing/2018/hyperlinkcolor" val="tx"/>
                    </a:ext>
                  </a:extLst>
                </a:hlinkClick>
              </a:rPr>
              <a:t>IITH's Smart City team wins Best Technology award in Korean hackathon</a:t>
            </a:r>
            <a:r>
              <a:rPr lang="en-US"/>
              <a:t> ETSI Enjoy! January 2023</a:t>
            </a:r>
            <a:r>
              <a:rPr lang="en-US" u="sng" strike="noStrike">
                <a:solidFill>
                  <a:srgbClr val="B42025"/>
                </a:solidFill>
                <a:hlinkClick r:id="rId4">
                  <a:extLst>
                    <a:ext uri="{A12FA001-AC4F-418D-AE19-62706E023703}">
                      <ahyp:hlinkClr xmlns:ahyp="http://schemas.microsoft.com/office/drawing/2018/hyperlinkcolor" val="tx"/>
                    </a:ext>
                  </a:extLst>
                </a:hlinkClick>
              </a:rPr>
              <a:t>Research and Innovation in IoT Standardization</a:t>
            </a:r>
            <a:endParaRPr u="none" strike="noStrike">
              <a:solidFill>
                <a:srgbClr val="B42025"/>
              </a:solidFill>
            </a:endParaRPr>
          </a:p>
          <a:p>
            <a:pPr marL="228600" lvl="0" indent="-228600" algn="l" rtl="0">
              <a:spcBef>
                <a:spcPts val="0"/>
              </a:spcBef>
              <a:spcAft>
                <a:spcPts val="0"/>
              </a:spcAft>
              <a:buClr>
                <a:schemeClr val="dk1"/>
              </a:buClr>
              <a:buSzPts val="1200"/>
              <a:buFont typeface="Calibri"/>
              <a:buAutoNum type="arabicPeriod"/>
            </a:pPr>
            <a:r>
              <a:rPr lang="en-US"/>
              <a:t>ETSI Enjoy! January 2023</a:t>
            </a:r>
            <a:r>
              <a:rPr lang="en-US" u="sng" strike="noStrike">
                <a:solidFill>
                  <a:srgbClr val="B42025"/>
                </a:solidFill>
                <a:hlinkClick r:id="rId4">
                  <a:extLst>
                    <a:ext uri="{A12FA001-AC4F-418D-AE19-62706E023703}">
                      <ahyp:hlinkClr xmlns:ahyp="http://schemas.microsoft.com/office/drawing/2018/hyperlinkcolor" val="tx"/>
                    </a:ext>
                  </a:extLst>
                </a:hlinkClick>
              </a:rPr>
              <a:t>Research and Innovation in IoT Standardization</a:t>
            </a:r>
            <a:endParaRPr/>
          </a:p>
        </p:txBody>
      </p:sp>
      <p:sp>
        <p:nvSpPr>
          <p:cNvPr id="216" name="Google Shape;216;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6"/>
        <p:cNvGrpSpPr/>
        <p:nvPr/>
      </p:nvGrpSpPr>
      <p:grpSpPr>
        <a:xfrm>
          <a:off x="0" y="0"/>
          <a:ext cx="0" cy="0"/>
          <a:chOff x="0" y="0"/>
          <a:chExt cx="0" cy="0"/>
        </a:xfrm>
      </p:grpSpPr>
      <p:sp>
        <p:nvSpPr>
          <p:cNvPr id="27" name="Google Shape;27;p29"/>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28" name="Google Shape;28;p29"/>
          <p:cNvSpPr txBox="1">
            <a:spLocks noGrp="1"/>
          </p:cNvSpPr>
          <p:nvPr>
            <p:ph type="sldNum" idx="12"/>
          </p:nvPr>
        </p:nvSpPr>
        <p:spPr>
          <a:xfrm>
            <a:off x="10991811" y="61160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rgbClr val="008DD6"/>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rgbClr val="008DD6"/>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rgbClr val="008DD6"/>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rgbClr val="008DD6"/>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rgbClr val="008DD6"/>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rgbClr val="008DD6"/>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rgbClr val="008DD6"/>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rgbClr val="008DD6"/>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rgbClr val="008DD6"/>
                </a:solidFill>
                <a:latin typeface="Arial"/>
                <a:ea typeface="Arial"/>
                <a:cs typeface="Arial"/>
                <a:sym typeface="Arial"/>
              </a:defRPr>
            </a:lvl9pPr>
          </a:lstStyle>
          <a:p>
            <a:fld id="{00000000-1234-1234-1234-123412341234}" type="slidenum">
              <a:rPr lang="en-GB" smtClean="0"/>
              <a:pPr/>
              <a:t>‹#›</a:t>
            </a:fld>
            <a:endParaRPr lang="en-GB"/>
          </a:p>
        </p:txBody>
      </p:sp>
      <p:pic>
        <p:nvPicPr>
          <p:cNvPr id="29" name="Google Shape;29;p29"/>
          <p:cNvPicPr preferRelativeResize="0"/>
          <p:nvPr/>
        </p:nvPicPr>
        <p:blipFill rotWithShape="1">
          <a:blip r:embed="rId2">
            <a:alphaModFix/>
          </a:blip>
          <a:srcRect/>
          <a:stretch/>
        </p:blipFill>
        <p:spPr>
          <a:xfrm rot="5400000">
            <a:off x="10659149" y="535515"/>
            <a:ext cx="1007567" cy="1004700"/>
          </a:xfrm>
          <a:prstGeom prst="rect">
            <a:avLst/>
          </a:prstGeom>
          <a:noFill/>
          <a:ln>
            <a:noFill/>
          </a:ln>
        </p:spPr>
      </p:pic>
    </p:spTree>
    <p:extLst>
      <p:ext uri="{BB962C8B-B14F-4D97-AF65-F5344CB8AC3E}">
        <p14:creationId xmlns:p14="http://schemas.microsoft.com/office/powerpoint/2010/main" val="2171570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C99ED413-F4CF-B8E5-2478-B84ACAD3E9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11" name="Title 1">
            <a:extLst>
              <a:ext uri="{FF2B5EF4-FFF2-40B4-BE49-F238E27FC236}">
                <a16:creationId xmlns:a16="http://schemas.microsoft.com/office/drawing/2014/main" id="{6C446F8F-0643-AA00-47BF-1176BD6397A1}"/>
              </a:ext>
            </a:extLst>
          </p:cNvPr>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2" name="Slide Number Placeholder 1">
            <a:extLst>
              <a:ext uri="{FF2B5EF4-FFF2-40B4-BE49-F238E27FC236}">
                <a16:creationId xmlns:a16="http://schemas.microsoft.com/office/drawing/2014/main" id="{763F3BAF-0AD8-A86A-13BB-C04FB9B3419E}"/>
              </a:ext>
            </a:extLst>
          </p:cNvPr>
          <p:cNvSpPr>
            <a:spLocks noGrp="1"/>
          </p:cNvSpPr>
          <p:nvPr>
            <p:ph type="sldNum" sz="quarter" idx="10"/>
          </p:nvPr>
        </p:nvSpPr>
        <p:spPr/>
        <p:txBody>
          <a:body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17DA7CA9-0FBF-4DD5-A12B-7FDEFF16A645}" type="datetime1">
              <a:rPr lang="en-US" smtClean="0"/>
              <a:t>12/8/2023</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1738B92-EBAB-4376-A4D6-46E98DB1FCED}" type="datetime1">
              <a:rPr lang="en-US" smtClean="0"/>
              <a:t>12/8/2023</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ED40E329-EB75-4329-8E9B-482394AD3546}" type="datetime1">
              <a:rPr lang="en-US" smtClean="0"/>
              <a:t>12/8/2023</a:t>
            </a:fld>
            <a:endParaRPr lang="en-US" dirty="0">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8A7DC580-FE31-437C-AD4D-AF9CCD14B753}" type="datetime1">
              <a:rPr lang="en-US" smtClean="0"/>
              <a:t>12/8/2023</a:t>
            </a:fld>
            <a:endParaRPr lang="en-US" dirty="0">
              <a:latin typeface="Myriad Pro" panose="020B0503030403020204" pitchFamily="34" charset="0"/>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F6D1CA92-5A82-4F40-857B-5D89174F17A2}" type="datetime1">
              <a:rPr lang="en-US" smtClean="0"/>
              <a:t>12/8/2023</a:t>
            </a:fld>
            <a:endParaRPr lang="en-US" dirty="0">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40715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62" r:id="rId10"/>
  </p:sldLayoutIdLst>
  <p:hf sldNum="0" hdr="0" dt="0"/>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www.telesemana.co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onem2m.org/membership/executive-viewpoints/846-india-dot-feb-2023" TargetMode="External"/><Relationship Id="rId13" Type="http://schemas.openxmlformats.org/officeDocument/2006/relationships/hyperlink" Target="https://www.onem2m.org/membership/executive-viewpoints/867-iiith-student-outreach-2023" TargetMode="External"/><Relationship Id="rId3" Type="http://schemas.openxmlformats.org/officeDocument/2006/relationships/hyperlink" Target="https://www.onem2m.org/membership/executive-viewpoints/831-seon-woo-yi-jan2023" TargetMode="External"/><Relationship Id="rId7" Type="http://schemas.openxmlformats.org/officeDocument/2006/relationships/hyperlink" Target="https://www.onem2m.org/membership/executive-viewpoints/845-poornima-shandilya-feb-2023" TargetMode="External"/><Relationship Id="rId12" Type="http://schemas.openxmlformats.org/officeDocument/2006/relationships/hyperlink" Target="https://www.onem2m.org/membership/executive-viewpoints/861-aetheros-ceo-ray-bell" TargetMode="External"/><Relationship Id="rId17" Type="http://schemas.openxmlformats.org/officeDocument/2006/relationships/hyperlink" Target="mailto:oneM2M_PressMedia@list.onem2m.org" TargetMode="External"/><Relationship Id="rId2" Type="http://schemas.openxmlformats.org/officeDocument/2006/relationships/notesSlide" Target="../notesSlides/notesSlide6.xml"/><Relationship Id="rId16" Type="http://schemas.openxmlformats.org/officeDocument/2006/relationships/hyperlink" Target="https://docs.google.com/spreadsheets/d/1RikZmqw7vbcXsvmrHTCGTgK2TDCld51rI7za7ZtpYAk/edit#gid=1270870760" TargetMode="External"/><Relationship Id="rId1" Type="http://schemas.openxmlformats.org/officeDocument/2006/relationships/slideLayout" Target="../slideLayouts/slideLayout4.xml"/><Relationship Id="rId6" Type="http://schemas.openxmlformats.org/officeDocument/2006/relationships/hyperlink" Target="https://www.onem2m.org/membership/executive-viewpoints/834-marco-cogliati-feb-2023" TargetMode="External"/><Relationship Id="rId11" Type="http://schemas.openxmlformats.org/officeDocument/2006/relationships/hyperlink" Target="https://www.onem2m.org/membership/executive-viewpoints/857-technical-plenary-59" TargetMode="External"/><Relationship Id="rId5" Type="http://schemas.openxmlformats.org/officeDocument/2006/relationships/hyperlink" Target="https://www.onem2m.org/membership/executive-viewpoints/832-patrick-cox-jan2023" TargetMode="External"/><Relationship Id="rId15" Type="http://schemas.openxmlformats.org/officeDocument/2006/relationships/hyperlink" Target="https://onem2m.org/membership/executive-viewpoints/884-jethroakroyd-credo-interview" TargetMode="External"/><Relationship Id="rId10" Type="http://schemas.openxmlformats.org/officeDocument/2006/relationships/hyperlink" Target="https://www.onem2m.org/membership/executive-viewpoints/856-andre-dutra-apr-2023" TargetMode="External"/><Relationship Id="rId4" Type="http://schemas.openxmlformats.org/officeDocument/2006/relationships/hyperlink" Target="https://www.onem2m.org/membership/executive-viewpoints/752-tp52-activities-and-accomplishments" TargetMode="External"/><Relationship Id="rId9" Type="http://schemas.openxmlformats.org/officeDocument/2006/relationships/hyperlink" Target="https://www.onem2m.org/membership/executive-viewpoints/853-tp58-india" TargetMode="External"/><Relationship Id="rId14" Type="http://schemas.openxmlformats.org/officeDocument/2006/relationships/hyperlink" Target="https://www.onem2m.org/membership/executive-viewpoints/872-edge-computing-ai-for-iot-and-developer-outreach-activities-were-three-highlights-of-tp6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telesemana.com/seguridad-5g/"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https://www.innovatingcanada.ca/technology/internet-of-things/iot-standardisation-for-long-term-innovation/" TargetMode="External"/><Relationship Id="rId13" Type="http://schemas.openxmlformats.org/officeDocument/2006/relationships/hyperlink" Target="https://www.etsi.org/e-brochure/Magazine/July-2023/mobile/index.html#p=20" TargetMode="External"/><Relationship Id="rId3" Type="http://schemas.openxmlformats.org/officeDocument/2006/relationships/hyperlink" Target="https://www.thefastmode.com/expert-opinion/30064-standardization-is-key-for-metaverse-success" TargetMode="External"/><Relationship Id="rId7" Type="http://schemas.openxmlformats.org/officeDocument/2006/relationships/hyperlink" Target="https://www.journaldunet.com/ebusiness/internet-mobile/1520841-l-iot-barriere-aux-catastrophes-naturelles/" TargetMode="External"/><Relationship Id="rId12" Type="http://schemas.openxmlformats.org/officeDocument/2006/relationships/hyperlink" Target="https://www.etsi.org/images/files/ETSIWhitePapers/ETSI-WP59-Enabling-Multi-access-Edge-Computing-in-iot.pdf"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pipelinepub.com/AI-Analytics-Automation/AI-analytics-for-IoT" TargetMode="External"/><Relationship Id="rId11" Type="http://schemas.openxmlformats.org/officeDocument/2006/relationships/hyperlink" Target="https://www.etsi.org/e-brochure/Magazine/2304/enjoy-2304.html#p=20" TargetMode="External"/><Relationship Id="rId5" Type="http://schemas.openxmlformats.org/officeDocument/2006/relationships/hyperlink" Target="https://pipelinepub.com/IoT-2023/IoT-interoperability-standards-for-smart-home-and-IIoT" TargetMode="External"/><Relationship Id="rId15" Type="http://schemas.openxmlformats.org/officeDocument/2006/relationships/hyperlink" Target="https://docs.google.com/spreadsheets/d/1RikZmqw7vbcXsvmrHTCGTgK2TDCld51rI7za7ZtpYAk/edit#gid=1270870760" TargetMode="External"/><Relationship Id="rId10" Type="http://schemas.openxmlformats.org/officeDocument/2006/relationships/hyperlink" Target="https://www.atis.org/in-anticipation-of-metaverse-standardization/" TargetMode="External"/><Relationship Id="rId4" Type="http://schemas.openxmlformats.org/officeDocument/2006/relationships/hyperlink" Target="https://www.pipelinepub.com/pervasive-mobile-wireless-connectivity/2023-IoT-Trends-regulation-evolution-innovation-with-AI" TargetMode="External"/><Relationship Id="rId9" Type="http://schemas.openxmlformats.org/officeDocument/2006/relationships/hyperlink" Target="https://www.etsi.org/e-brochure/Magazine/January-2023/mobile/index.html#p=21" TargetMode="External"/><Relationship Id="rId14" Type="http://schemas.openxmlformats.org/officeDocument/2006/relationships/hyperlink" Target="https://www.etsi.org/e-brochure/Magazine/October-2023/mobile/index.html#p=20"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onem2m.org/iot-news/859-onem2m-specifications-approved-by-more-than-190-itu-member-countries-as-itu-standard-to-simplify-iot-adoption" TargetMode="External"/><Relationship Id="rId13" Type="http://schemas.openxmlformats.org/officeDocument/2006/relationships/hyperlink" Target="https://www.thefastmode.com/expert-opinion/30064-standardization-is-key-for-metaverse-success" TargetMode="External"/><Relationship Id="rId3" Type="http://schemas.openxmlformats.org/officeDocument/2006/relationships/hyperlink" Target="https://telecom.economictimes.indiatimes.com/news/industry/vodafone-idea-c-dot-iot-lab-starts-testing-5g-nb-iot-devices/104695796" TargetMode="External"/><Relationship Id="rId7" Type="http://schemas.openxmlformats.org/officeDocument/2006/relationships/hyperlink" Target="https://www.koit.co.kr/news/articleView.html?idxno=114026" TargetMode="External"/><Relationship Id="rId12" Type="http://schemas.openxmlformats.org/officeDocument/2006/relationships/hyperlink" Target="https://www.etsi.org/e-brochure/Magazine/January-2023/mobile/index.html#p=20"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pipelinepub.com/IoT-2023/IoT-interoperability-standards-for-smart-home-and-IIoT" TargetMode="External"/><Relationship Id="rId11" Type="http://schemas.openxmlformats.org/officeDocument/2006/relationships/hyperlink" Target="https://blogs.iiit.ac.in/keti/" TargetMode="External"/><Relationship Id="rId5" Type="http://schemas.openxmlformats.org/officeDocument/2006/relationships/hyperlink" Target="https://pipelinepub.com/AI-Analytics-Automation/AI-analytics-for-IoT" TargetMode="External"/><Relationship Id="rId10" Type="http://schemas.openxmlformats.org/officeDocument/2006/relationships/hyperlink" Target="https://www.journaldunet.com/ebusiness/internet-mobile/1520841-l-iot-barriere-aux-catastrophes-naturelles/" TargetMode="External"/><Relationship Id="rId4" Type="http://schemas.openxmlformats.org/officeDocument/2006/relationships/hyperlink" Target="https://trans.etnews.com/etgiweb/httpsURLm.etnews.com/20231010000294" TargetMode="External"/><Relationship Id="rId9" Type="http://schemas.openxmlformats.org/officeDocument/2006/relationships/hyperlink" Target="https://www.eenewseurope.com/en/horizontal-iot-implementation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onem2m.org/iot-news/873-enabling-multi-access-edge-computing-in-the-internet-of-things"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www.onem2m.org/iot-news/835-the-journey-to-massive-iot-through-interoperable-and-open-standards" TargetMode="External"/><Relationship Id="rId5" Type="http://schemas.openxmlformats.org/officeDocument/2006/relationships/hyperlink" Target="https://www.onem2m.org/iot-news/836-security-for-onem2m-based-smart-city-network" TargetMode="External"/><Relationship Id="rId4" Type="http://schemas.openxmlformats.org/officeDocument/2006/relationships/hyperlink" Target="https://www.onem2m.org/iot-news/851-in-anticipation-of-metaverse-standardizatio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16.sv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sv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svg"/><Relationship Id="rId9" Type="http://schemas.openxmlformats.org/officeDocument/2006/relationships/image" Target="../media/image22.svg"/></Relationships>
</file>

<file path=ppt/slides/_rels/slide25.xml.rels><?xml version="1.0" encoding="UTF-8" standalone="yes"?>
<Relationships xmlns="http://schemas.openxmlformats.org/package/2006/relationships"><Relationship Id="rId8" Type="http://schemas.openxmlformats.org/officeDocument/2006/relationships/hyperlink" Target="https://www.linkedin.com/company/onem2m/" TargetMode="External"/><Relationship Id="rId13" Type="http://schemas.openxmlformats.org/officeDocument/2006/relationships/image" Target="../media/image32.svg"/><Relationship Id="rId18"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8.svg"/><Relationship Id="rId12" Type="http://schemas.openxmlformats.org/officeDocument/2006/relationships/image" Target="../media/image31.png"/><Relationship Id="rId17" Type="http://schemas.openxmlformats.org/officeDocument/2006/relationships/hyperlink" Target="https://www.onem2m.org/" TargetMode="External"/><Relationship Id="rId2" Type="http://schemas.openxmlformats.org/officeDocument/2006/relationships/hyperlink" Target="https://twitter.com/oneM2M" TargetMode="External"/><Relationship Id="rId16" Type="http://schemas.openxmlformats.org/officeDocument/2006/relationships/image" Target="../media/image34.sv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hyperlink" Target="https://github.com/oneM2M-Tutorials" TargetMode="External"/><Relationship Id="rId5" Type="http://schemas.openxmlformats.org/officeDocument/2006/relationships/hyperlink" Target="https://www.youtube.com/c/Onem2mOrg" TargetMode="External"/><Relationship Id="rId15" Type="http://schemas.openxmlformats.org/officeDocument/2006/relationships/image" Target="../media/image33.png"/><Relationship Id="rId10" Type="http://schemas.openxmlformats.org/officeDocument/2006/relationships/image" Target="../media/image30.svg"/><Relationship Id="rId19" Type="http://schemas.openxmlformats.org/officeDocument/2006/relationships/image" Target="../media/image36.svg"/><Relationship Id="rId4" Type="http://schemas.openxmlformats.org/officeDocument/2006/relationships/image" Target="../media/image26.svg"/><Relationship Id="rId9" Type="http://schemas.openxmlformats.org/officeDocument/2006/relationships/image" Target="../media/image29.png"/><Relationship Id="rId14" Type="http://schemas.openxmlformats.org/officeDocument/2006/relationships/hyperlink" Target="https://wiki.onem2m.org/index.php?title=Main_Pag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docs.google.com/spreadsheets/d/1RikZmqw7vbcXsvmrHTCGTgK2TDCld51rI7za7ZtpYAk/edit#gid=1994048757"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onem2m.org/iot-events/event/886-onem2m-industry-day-2023"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7047-D186-20AC-E37F-75D259B5AE3E}"/>
              </a:ext>
            </a:extLst>
          </p:cNvPr>
          <p:cNvSpPr>
            <a:spLocks noGrp="1"/>
          </p:cNvSpPr>
          <p:nvPr>
            <p:ph type="ctrTitle"/>
          </p:nvPr>
        </p:nvSpPr>
        <p:spPr>
          <a:xfrm>
            <a:off x="456860" y="1607555"/>
            <a:ext cx="11296184" cy="2387600"/>
          </a:xfrm>
        </p:spPr>
        <p:txBody>
          <a:bodyPr/>
          <a:lstStyle/>
          <a:p>
            <a:r>
              <a:rPr lang="en-GB" dirty="0"/>
              <a:t>Marcom Report to TP62 Closing Plenary</a:t>
            </a:r>
            <a:endParaRPr lang="en-US" dirty="0"/>
          </a:p>
        </p:txBody>
      </p:sp>
      <p:sp>
        <p:nvSpPr>
          <p:cNvPr id="3" name="Subtitle 2">
            <a:extLst>
              <a:ext uri="{FF2B5EF4-FFF2-40B4-BE49-F238E27FC236}">
                <a16:creationId xmlns:a16="http://schemas.microsoft.com/office/drawing/2014/main" id="{83323EFC-1DFD-8B4B-BBA6-D090785E371D}"/>
              </a:ext>
            </a:extLst>
          </p:cNvPr>
          <p:cNvSpPr>
            <a:spLocks noGrp="1"/>
          </p:cNvSpPr>
          <p:nvPr>
            <p:ph type="subTitle" idx="1"/>
          </p:nvPr>
        </p:nvSpPr>
        <p:spPr>
          <a:xfrm>
            <a:off x="1532952" y="4653915"/>
            <a:ext cx="9144000" cy="1655762"/>
          </a:xfrm>
        </p:spPr>
        <p:txBody>
          <a:bodyPr>
            <a:normAutofit/>
          </a:bodyPr>
          <a:lstStyle/>
          <a:p>
            <a:r>
              <a:rPr lang="en-GB" dirty="0"/>
              <a:t>Bindoo Srivastava, Marcom Chair</a:t>
            </a:r>
          </a:p>
          <a:p>
            <a:r>
              <a:rPr lang="en-GB" dirty="0"/>
              <a:t>08 December 2023</a:t>
            </a:r>
            <a:endParaRPr lang="en-US" dirty="0"/>
          </a:p>
        </p:txBody>
      </p:sp>
    </p:spTree>
    <p:extLst>
      <p:ext uri="{BB962C8B-B14F-4D97-AF65-F5344CB8AC3E}">
        <p14:creationId xmlns:p14="http://schemas.microsoft.com/office/powerpoint/2010/main" val="3104291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03FB5-0A8A-F646-EB10-F81B55D3D791}"/>
              </a:ext>
            </a:extLst>
          </p:cNvPr>
          <p:cNvSpPr>
            <a:spLocks noGrp="1"/>
          </p:cNvSpPr>
          <p:nvPr>
            <p:ph type="title"/>
          </p:nvPr>
        </p:nvSpPr>
        <p:spPr>
          <a:xfrm>
            <a:off x="33842" y="0"/>
            <a:ext cx="9630624" cy="1172367"/>
          </a:xfrm>
        </p:spPr>
        <p:txBody>
          <a:bodyPr>
            <a:normAutofit fontScale="90000"/>
          </a:bodyPr>
          <a:lstStyle/>
          <a:p>
            <a:r>
              <a:rPr lang="en-US" dirty="0"/>
              <a:t>MEC White Paper Sponsored Post </a:t>
            </a:r>
            <a:br>
              <a:rPr lang="en-US" dirty="0"/>
            </a:br>
            <a:r>
              <a:rPr lang="en-US" dirty="0"/>
              <a:t>(12 -21 July 23)</a:t>
            </a:r>
            <a:endParaRPr lang="en-IN" dirty="0"/>
          </a:p>
        </p:txBody>
      </p:sp>
      <p:sp>
        <p:nvSpPr>
          <p:cNvPr id="5" name="Footer Placeholder 4">
            <a:extLst>
              <a:ext uri="{FF2B5EF4-FFF2-40B4-BE49-F238E27FC236}">
                <a16:creationId xmlns:a16="http://schemas.microsoft.com/office/drawing/2014/main" id="{5646F302-3174-0750-B775-32A82ED05F3D}"/>
              </a:ext>
            </a:extLst>
          </p:cNvPr>
          <p:cNvSpPr>
            <a:spLocks noGrp="1"/>
          </p:cNvSpPr>
          <p:nvPr>
            <p:ph type="ftr" sz="quarter" idx="11"/>
          </p:nvPr>
        </p:nvSpPr>
        <p:spPr/>
        <p:txBody>
          <a:bodyPr/>
          <a:lstStyle/>
          <a:p>
            <a:endParaRPr lang="en-US"/>
          </a:p>
          <a:p>
            <a:r>
              <a:rPr lang="en-US"/>
              <a:t>© 2022 oneM2M</a:t>
            </a:r>
            <a:endParaRPr lang="en-US" dirty="0"/>
          </a:p>
        </p:txBody>
      </p:sp>
      <p:pic>
        <p:nvPicPr>
          <p:cNvPr id="7" name="Picture 6">
            <a:extLst>
              <a:ext uri="{FF2B5EF4-FFF2-40B4-BE49-F238E27FC236}">
                <a16:creationId xmlns:a16="http://schemas.microsoft.com/office/drawing/2014/main" id="{4CE6E0B6-2876-401B-2529-4500B8472E80}"/>
              </a:ext>
            </a:extLst>
          </p:cNvPr>
          <p:cNvPicPr>
            <a:picLocks noChangeAspect="1"/>
          </p:cNvPicPr>
          <p:nvPr/>
        </p:nvPicPr>
        <p:blipFill rotWithShape="1">
          <a:blip r:embed="rId2"/>
          <a:srcRect l="35469" t="14306" r="42734" b="5694"/>
          <a:stretch/>
        </p:blipFill>
        <p:spPr>
          <a:xfrm>
            <a:off x="33842" y="1172368"/>
            <a:ext cx="2728408" cy="5632844"/>
          </a:xfrm>
          <a:prstGeom prst="rect">
            <a:avLst/>
          </a:prstGeom>
        </p:spPr>
      </p:pic>
      <p:pic>
        <p:nvPicPr>
          <p:cNvPr id="8" name="Picture 7">
            <a:extLst>
              <a:ext uri="{FF2B5EF4-FFF2-40B4-BE49-F238E27FC236}">
                <a16:creationId xmlns:a16="http://schemas.microsoft.com/office/drawing/2014/main" id="{79FEEDFD-A6FA-643C-00D3-93BBAA3A0809}"/>
              </a:ext>
            </a:extLst>
          </p:cNvPr>
          <p:cNvPicPr>
            <a:picLocks noChangeAspect="1"/>
          </p:cNvPicPr>
          <p:nvPr/>
        </p:nvPicPr>
        <p:blipFill rotWithShape="1">
          <a:blip r:embed="rId3"/>
          <a:srcRect l="-1529" r="14554" b="58839"/>
          <a:stretch/>
        </p:blipFill>
        <p:spPr>
          <a:xfrm>
            <a:off x="3200400" y="1172368"/>
            <a:ext cx="4333875" cy="3005242"/>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5E5C9991-739C-0A69-D662-D2B2F2970771}"/>
              </a:ext>
            </a:extLst>
          </p:cNvPr>
          <p:cNvPicPr>
            <a:picLocks noChangeAspect="1"/>
          </p:cNvPicPr>
          <p:nvPr/>
        </p:nvPicPr>
        <p:blipFill>
          <a:blip r:embed="rId4"/>
          <a:stretch>
            <a:fillRect/>
          </a:stretch>
        </p:blipFill>
        <p:spPr>
          <a:xfrm>
            <a:off x="7536256" y="1172367"/>
            <a:ext cx="4256420" cy="51722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4420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1C11-B334-E595-F09A-02162CDEE1BC}"/>
              </a:ext>
            </a:extLst>
          </p:cNvPr>
          <p:cNvSpPr>
            <a:spLocks noGrp="1"/>
          </p:cNvSpPr>
          <p:nvPr>
            <p:ph type="title"/>
          </p:nvPr>
        </p:nvSpPr>
        <p:spPr>
          <a:xfrm>
            <a:off x="334696" y="0"/>
            <a:ext cx="8568672" cy="1173570"/>
          </a:xfrm>
        </p:spPr>
        <p:txBody>
          <a:bodyPr>
            <a:normAutofit/>
          </a:bodyPr>
          <a:lstStyle/>
          <a:p>
            <a:r>
              <a:rPr lang="en-IN" dirty="0"/>
              <a:t>CY’23 Focus Activities (1 of 2)</a:t>
            </a:r>
            <a:endParaRPr lang="en-IN" dirty="0">
              <a:highlight>
                <a:srgbClr val="FFFF00"/>
              </a:highlight>
            </a:endParaRPr>
          </a:p>
        </p:txBody>
      </p:sp>
      <p:sp>
        <p:nvSpPr>
          <p:cNvPr id="3" name="Content Placeholder 2">
            <a:extLst>
              <a:ext uri="{FF2B5EF4-FFF2-40B4-BE49-F238E27FC236}">
                <a16:creationId xmlns:a16="http://schemas.microsoft.com/office/drawing/2014/main" id="{DF1C76F2-BC92-6868-5396-49D1AE2B6686}"/>
              </a:ext>
            </a:extLst>
          </p:cNvPr>
          <p:cNvSpPr>
            <a:spLocks noGrp="1"/>
          </p:cNvSpPr>
          <p:nvPr>
            <p:ph idx="1"/>
          </p:nvPr>
        </p:nvSpPr>
        <p:spPr>
          <a:xfrm>
            <a:off x="334695" y="1253330"/>
            <a:ext cx="11733479" cy="5214145"/>
          </a:xfrm>
        </p:spPr>
        <p:txBody>
          <a:bodyPr>
            <a:normAutofit/>
          </a:bodyPr>
          <a:lstStyle/>
          <a:p>
            <a:r>
              <a:rPr lang="en-IN" sz="2400" dirty="0">
                <a:latin typeface="Myriad Pro" panose="020B0503030403020204" charset="0"/>
                <a:ea typeface="Calibri" panose="020F0502020204030204" pitchFamily="34" charset="0"/>
                <a:cs typeface="Times New Roman" panose="02020603050405020304" pitchFamily="18" charset="0"/>
              </a:rPr>
              <a:t>PR on oneM2M Approval by ITU-T</a:t>
            </a:r>
          </a:p>
          <a:p>
            <a:r>
              <a:rPr lang="en-IN" sz="2400" dirty="0">
                <a:latin typeface="Myriad Pro" panose="020B0503030403020204" charset="0"/>
                <a:ea typeface="Calibri" panose="020F0502020204030204" pitchFamily="34" charset="0"/>
                <a:cs typeface="Times New Roman" panose="02020603050405020304" pitchFamily="18" charset="0"/>
              </a:rPr>
              <a:t>oneM2M Brochure</a:t>
            </a:r>
          </a:p>
          <a:p>
            <a:r>
              <a:rPr lang="en-IN" sz="2400" dirty="0">
                <a:latin typeface="Myriad Pro" panose="020B0503030403020204" charset="0"/>
                <a:ea typeface="Calibri" panose="020F0502020204030204" pitchFamily="34" charset="0"/>
                <a:cs typeface="Times New Roman" panose="02020603050405020304" pitchFamily="18" charset="0"/>
              </a:rPr>
              <a:t>Celebrating oneM2M Veterans –Sponsored LinkedIn Campaign</a:t>
            </a:r>
          </a:p>
          <a:p>
            <a:pPr>
              <a:lnSpc>
                <a:spcPct val="105000"/>
              </a:lnSpc>
            </a:pPr>
            <a:r>
              <a:rPr lang="en-IN" sz="2400" dirty="0">
                <a:effectLst/>
                <a:latin typeface="Myriad Pro" panose="020B0503030403020204" charset="0"/>
                <a:ea typeface="Times New Roman" panose="02020603050405020304" pitchFamily="18" charset="0"/>
                <a:cs typeface="Times New Roman" panose="02020603050405020304" pitchFamily="18" charset="0"/>
              </a:rPr>
              <a:t>Analysed Micro-certifications mechanism</a:t>
            </a:r>
          </a:p>
          <a:p>
            <a:pPr>
              <a:lnSpc>
                <a:spcPct val="105000"/>
              </a:lnSpc>
            </a:pPr>
            <a:r>
              <a:rPr lang="en-IN" sz="2400" b="1" dirty="0">
                <a:effectLst/>
                <a:latin typeface="Myriad Pro" panose="020B0503030403020204" charset="0"/>
                <a:ea typeface="Times New Roman" panose="02020603050405020304" pitchFamily="18" charset="0"/>
                <a:cs typeface="Times New Roman" panose="02020603050405020304" pitchFamily="18" charset="0"/>
              </a:rPr>
              <a:t>Regional Engagement:</a:t>
            </a:r>
          </a:p>
          <a:p>
            <a:pPr lvl="1">
              <a:lnSpc>
                <a:spcPct val="105000"/>
              </a:lnSpc>
            </a:pPr>
            <a:r>
              <a:rPr lang="en-GB" sz="2000" dirty="0">
                <a:latin typeface="Myriad Pro" panose="020B0503030403020204" charset="0"/>
                <a:cs typeface="Times New Roman" panose="02020603050405020304" pitchFamily="18" charset="0"/>
                <a:hlinkClick r:id="rId3">
                  <a:extLst>
                    <a:ext uri="{A12FA001-AC4F-418D-AE19-62706E023703}">
                      <ahyp:hlinkClr xmlns:ahyp="http://schemas.microsoft.com/office/drawing/2018/hyperlinkcolor" val="tx"/>
                    </a:ext>
                  </a:extLst>
                </a:hlinkClick>
              </a:rPr>
              <a:t>WTISD event in Peru</a:t>
            </a:r>
          </a:p>
          <a:p>
            <a:pPr lvl="1">
              <a:lnSpc>
                <a:spcPct val="105000"/>
              </a:lnSpc>
            </a:pPr>
            <a:r>
              <a:rPr lang="en-GB" sz="2000" dirty="0">
                <a:latin typeface="Myriad Pro" panose="020B0503030403020204" charset="0"/>
                <a:cs typeface="Times New Roman" panose="02020603050405020304" pitchFamily="18" charset="0"/>
                <a:hlinkClick r:id="rId3">
                  <a:extLst>
                    <a:ext uri="{A12FA001-AC4F-418D-AE19-62706E023703}">
                      <ahyp:hlinkClr xmlns:ahyp="http://schemas.microsoft.com/office/drawing/2018/hyperlinkcolor" val="tx"/>
                    </a:ext>
                  </a:extLst>
                </a:hlinkClick>
              </a:rPr>
              <a:t>LATAM - </a:t>
            </a:r>
            <a:r>
              <a:rPr lang="en-GB" sz="2000" dirty="0" err="1">
                <a:latin typeface="Myriad Pro" panose="020B0503030403020204" charset="0"/>
                <a:cs typeface="Times New Roman" panose="02020603050405020304" pitchFamily="18" charset="0"/>
                <a:hlinkClick r:id="rId3">
                  <a:extLst>
                    <a:ext uri="{A12FA001-AC4F-418D-AE19-62706E023703}">
                      <ahyp:hlinkClr xmlns:ahyp="http://schemas.microsoft.com/office/drawing/2018/hyperlinkcolor" val="tx"/>
                    </a:ext>
                  </a:extLst>
                </a:hlinkClick>
              </a:rPr>
              <a:t>Telesemana</a:t>
            </a:r>
            <a:r>
              <a:rPr lang="en-GB" sz="2000" dirty="0">
                <a:latin typeface="Myriad Pro" panose="020B0503030403020204" charset="0"/>
                <a:cs typeface="Times New Roman" panose="02020603050405020304" pitchFamily="18" charset="0"/>
              </a:rPr>
              <a:t> Webinar || 17 May 23 || Rana </a:t>
            </a:r>
            <a:r>
              <a:rPr lang="en-GB" sz="2000" dirty="0" err="1">
                <a:latin typeface="Myriad Pro" panose="020B0503030403020204" charset="0"/>
                <a:cs typeface="Times New Roman" panose="02020603050405020304" pitchFamily="18" charset="0"/>
              </a:rPr>
              <a:t>Kamill</a:t>
            </a:r>
            <a:r>
              <a:rPr lang="en-GB" sz="2000" dirty="0">
                <a:latin typeface="Myriad Pro" panose="020B0503030403020204" charset="0"/>
                <a:cs typeface="Times New Roman" panose="02020603050405020304" pitchFamily="18" charset="0"/>
              </a:rPr>
              <a:t> || mobile security, covering how M2M/IoT will be a major disruptor in telecom networks as many new devices may interact with the network. </a:t>
            </a:r>
          </a:p>
          <a:p>
            <a:pPr lvl="1">
              <a:lnSpc>
                <a:spcPct val="105000"/>
              </a:lnSpc>
            </a:pPr>
            <a:r>
              <a:rPr lang="en-IN" sz="2000" dirty="0">
                <a:latin typeface="Myriad Pro" panose="020B0503030403020204" charset="0"/>
                <a:cs typeface="Times New Roman" panose="02020603050405020304" pitchFamily="18" charset="0"/>
              </a:rPr>
              <a:t>Workshop in Taipei with TAICS</a:t>
            </a:r>
          </a:p>
          <a:p>
            <a:pPr lvl="1">
              <a:lnSpc>
                <a:spcPct val="105000"/>
              </a:lnSpc>
            </a:pPr>
            <a:endParaRPr lang="en-IN" sz="2000" dirty="0">
              <a:latin typeface="Myriad Pro" panose="020B0503030403020204" charset="0"/>
              <a:cs typeface="Times New Roman" panose="02020603050405020304" pitchFamily="18" charset="0"/>
            </a:endParaRPr>
          </a:p>
          <a:p>
            <a:pPr lvl="1">
              <a:lnSpc>
                <a:spcPct val="105000"/>
              </a:lnSpc>
            </a:pPr>
            <a:endParaRPr lang="en-IN" sz="2000" dirty="0">
              <a:latin typeface="Myriad Pro" panose="020B0503030403020204" charset="0"/>
              <a:cs typeface="Times New Roman" panose="02020603050405020304" pitchFamily="18" charset="0"/>
            </a:endParaRPr>
          </a:p>
          <a:p>
            <a:pPr>
              <a:lnSpc>
                <a:spcPct val="105000"/>
              </a:lnSpc>
            </a:pPr>
            <a:endParaRPr lang="en-IN" sz="2400" dirty="0">
              <a:effectLst/>
              <a:latin typeface="Myriad Pro" panose="020B0503030403020204" charset="0"/>
              <a:ea typeface="Times New Roman" panose="02020603050405020304" pitchFamily="18" charset="0"/>
              <a:cs typeface="Times New Roman" panose="02020603050405020304" pitchFamily="18" charset="0"/>
            </a:endParaRPr>
          </a:p>
          <a:p>
            <a:pPr marL="0" indent="0">
              <a:lnSpc>
                <a:spcPct val="105000"/>
              </a:lnSpc>
              <a:buNone/>
            </a:pPr>
            <a:endParaRPr lang="en-IN" sz="2400" dirty="0">
              <a:latin typeface="Myriad Pro" panose="020B050303040302020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887D05B-5067-A41D-59D6-7BB87FA3F16D}"/>
              </a:ext>
            </a:extLst>
          </p:cNvPr>
          <p:cNvSpPr>
            <a:spLocks noGrp="1"/>
          </p:cNvSpPr>
          <p:nvPr>
            <p:ph type="ftr" sz="quarter" idx="11"/>
          </p:nvPr>
        </p:nvSpPr>
        <p:spPr/>
        <p:txBody>
          <a:bodyPr/>
          <a:lstStyle/>
          <a:p>
            <a:endParaRPr lang="en-US" dirty="0"/>
          </a:p>
          <a:p>
            <a:r>
              <a:rPr lang="en-US" dirty="0"/>
              <a:t>© 2022 oneM2M</a:t>
            </a:r>
          </a:p>
        </p:txBody>
      </p:sp>
    </p:spTree>
    <p:extLst>
      <p:ext uri="{BB962C8B-B14F-4D97-AF65-F5344CB8AC3E}">
        <p14:creationId xmlns:p14="http://schemas.microsoft.com/office/powerpoint/2010/main" val="1558543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1C11-B334-E595-F09A-02162CDEE1BC}"/>
              </a:ext>
            </a:extLst>
          </p:cNvPr>
          <p:cNvSpPr>
            <a:spLocks noGrp="1"/>
          </p:cNvSpPr>
          <p:nvPr>
            <p:ph type="title"/>
          </p:nvPr>
        </p:nvSpPr>
        <p:spPr>
          <a:xfrm>
            <a:off x="334696" y="0"/>
            <a:ext cx="8568672" cy="1173570"/>
          </a:xfrm>
        </p:spPr>
        <p:txBody>
          <a:bodyPr>
            <a:normAutofit/>
          </a:bodyPr>
          <a:lstStyle/>
          <a:p>
            <a:r>
              <a:rPr lang="en-IN" dirty="0"/>
              <a:t>CY’23 Focus Activities (2 of 2)</a:t>
            </a:r>
            <a:endParaRPr lang="en-IN" dirty="0">
              <a:highlight>
                <a:srgbClr val="FFFF00"/>
              </a:highlight>
            </a:endParaRPr>
          </a:p>
        </p:txBody>
      </p:sp>
      <p:sp>
        <p:nvSpPr>
          <p:cNvPr id="3" name="Content Placeholder 2">
            <a:extLst>
              <a:ext uri="{FF2B5EF4-FFF2-40B4-BE49-F238E27FC236}">
                <a16:creationId xmlns:a16="http://schemas.microsoft.com/office/drawing/2014/main" id="{DF1C76F2-BC92-6868-5396-49D1AE2B6686}"/>
              </a:ext>
            </a:extLst>
          </p:cNvPr>
          <p:cNvSpPr>
            <a:spLocks noGrp="1"/>
          </p:cNvSpPr>
          <p:nvPr>
            <p:ph idx="1"/>
          </p:nvPr>
        </p:nvSpPr>
        <p:spPr>
          <a:xfrm>
            <a:off x="334696" y="1253330"/>
            <a:ext cx="10515600" cy="5214145"/>
          </a:xfrm>
        </p:spPr>
        <p:txBody>
          <a:bodyPr>
            <a:normAutofit lnSpcReduction="10000"/>
          </a:bodyPr>
          <a:lstStyle/>
          <a:p>
            <a:pPr marL="0" indent="0">
              <a:buNone/>
            </a:pPr>
            <a:r>
              <a:rPr lang="en-IN" sz="2400" dirty="0">
                <a:effectLst/>
                <a:latin typeface="Myriad Pro" panose="020B0503030403020204" charset="0"/>
                <a:ea typeface="Times New Roman" panose="02020603050405020304" pitchFamily="18" charset="0"/>
                <a:cs typeface="Times New Roman" panose="02020603050405020304" pitchFamily="18" charset="0"/>
              </a:rPr>
              <a:t>Retain mindshare in the ecosystem and keep promoting new information around relevant oneM2M milestones and Region relevant engagement</a:t>
            </a:r>
          </a:p>
          <a:p>
            <a:r>
              <a:rPr lang="en-IN" sz="2400" dirty="0">
                <a:latin typeface="Myriad Pro" panose="020B0503030403020204" charset="0"/>
                <a:ea typeface="Times New Roman" panose="02020603050405020304" pitchFamily="18" charset="0"/>
                <a:cs typeface="Times New Roman" panose="02020603050405020304" pitchFamily="18" charset="0"/>
              </a:rPr>
              <a:t>	</a:t>
            </a:r>
            <a:r>
              <a:rPr lang="en-IN" sz="2400" dirty="0">
                <a:effectLst/>
                <a:latin typeface="Myriad Pro" panose="020B0503030403020204" charset="0"/>
                <a:ea typeface="Times New Roman" panose="02020603050405020304" pitchFamily="18" charset="0"/>
                <a:cs typeface="Times New Roman" panose="02020603050405020304" pitchFamily="18" charset="0"/>
              </a:rPr>
              <a:t>LinkedIn </a:t>
            </a:r>
          </a:p>
          <a:p>
            <a:r>
              <a:rPr lang="en-IN" sz="2400" dirty="0">
                <a:latin typeface="Myriad Pro" panose="020B0503030403020204" charset="0"/>
                <a:ea typeface="Times New Roman" panose="02020603050405020304" pitchFamily="18" charset="0"/>
                <a:cs typeface="Times New Roman" panose="02020603050405020304" pitchFamily="18" charset="0"/>
              </a:rPr>
              <a:t>	W</a:t>
            </a:r>
            <a:r>
              <a:rPr lang="en-IN" sz="2400" dirty="0">
                <a:effectLst/>
                <a:latin typeface="Myriad Pro" panose="020B0503030403020204" charset="0"/>
                <a:ea typeface="Times New Roman" panose="02020603050405020304" pitchFamily="18" charset="0"/>
                <a:cs typeface="Times New Roman" panose="02020603050405020304" pitchFamily="18" charset="0"/>
              </a:rPr>
              <a:t>ebsite posts</a:t>
            </a:r>
          </a:p>
          <a:p>
            <a:r>
              <a:rPr lang="en-IN" sz="2400" dirty="0">
                <a:latin typeface="Myriad Pro" panose="020B0503030403020204" charset="0"/>
                <a:ea typeface="Times New Roman" panose="02020603050405020304" pitchFamily="18" charset="0"/>
                <a:cs typeface="Times New Roman" panose="02020603050405020304" pitchFamily="18" charset="0"/>
              </a:rPr>
              <a:t>	Promote workshops and hackathons and ACR work</a:t>
            </a:r>
            <a:endParaRPr lang="en-IN" sz="2400" dirty="0">
              <a:effectLst/>
              <a:latin typeface="Myriad Pro" panose="020B0503030403020204" charset="0"/>
              <a:ea typeface="Times New Roman" panose="02020603050405020304" pitchFamily="18" charset="0"/>
              <a:cs typeface="Times New Roman" panose="02020603050405020304" pitchFamily="18" charset="0"/>
            </a:endParaRPr>
          </a:p>
          <a:p>
            <a:pPr marL="0" indent="0">
              <a:buNone/>
            </a:pPr>
            <a:endParaRPr lang="en-IN" sz="2400" dirty="0">
              <a:effectLst/>
              <a:latin typeface="Myriad Pro" panose="020B0503030403020204" charset="0"/>
              <a:ea typeface="Times New Roman" panose="02020603050405020304" pitchFamily="18" charset="0"/>
              <a:cs typeface="Times New Roman" panose="02020603050405020304" pitchFamily="18" charset="0"/>
            </a:endParaRPr>
          </a:p>
          <a:p>
            <a:pPr marL="0" indent="0">
              <a:buNone/>
            </a:pPr>
            <a:r>
              <a:rPr lang="en-IN" sz="2400" b="1" dirty="0">
                <a:latin typeface="Myriad Pro" panose="020B0503030403020204" charset="0"/>
                <a:ea typeface="Times New Roman" panose="02020603050405020304" pitchFamily="18" charset="0"/>
                <a:cs typeface="Times New Roman" panose="02020603050405020304" pitchFamily="18" charset="0"/>
              </a:rPr>
              <a:t>Deferred:</a:t>
            </a:r>
            <a:endParaRPr lang="en-IN" sz="2400" b="1" dirty="0">
              <a:effectLst/>
              <a:latin typeface="Myriad Pro" panose="020B0503030403020204" charset="0"/>
              <a:ea typeface="Times New Roman" panose="02020603050405020304" pitchFamily="18" charset="0"/>
              <a:cs typeface="Times New Roman" panose="02020603050405020304" pitchFamily="18" charset="0"/>
            </a:endParaRPr>
          </a:p>
          <a:p>
            <a:r>
              <a:rPr lang="en-IN" sz="2400" dirty="0">
                <a:latin typeface="Myriad Pro" panose="020B0503030403020204" charset="0"/>
                <a:ea typeface="Calibri" panose="020F0502020204030204" pitchFamily="34" charset="0"/>
                <a:cs typeface="Times New Roman" panose="02020603050405020304" pitchFamily="18" charset="0"/>
              </a:rPr>
              <a:t>A white paper or Executive Insight into how oneM2M goes beyond mere pure IoT/M2M and goes all the way up to Metaverse</a:t>
            </a:r>
          </a:p>
          <a:p>
            <a:r>
              <a:rPr lang="en-IN" sz="2400" dirty="0">
                <a:effectLst/>
                <a:latin typeface="Myriad Pro" panose="020B0503030403020204" charset="0"/>
                <a:ea typeface="Times New Roman" panose="02020603050405020304" pitchFamily="18" charset="0"/>
                <a:cs typeface="Times New Roman" panose="02020603050405020304" pitchFamily="18" charset="0"/>
              </a:rPr>
              <a:t>oneM2M White paper on MEC (JaeSeung Song)</a:t>
            </a:r>
          </a:p>
          <a:p>
            <a:pPr>
              <a:lnSpc>
                <a:spcPct val="105000"/>
              </a:lnSpc>
            </a:pPr>
            <a:r>
              <a:rPr lang="en-IN" sz="2400" dirty="0">
                <a:latin typeface="Myriad Pro" panose="020B0503030403020204" charset="0"/>
                <a:ea typeface="Calibri" panose="020F0502020204030204" pitchFamily="34" charset="0"/>
                <a:cs typeface="Times New Roman" panose="02020603050405020304" pitchFamily="18" charset="0"/>
              </a:rPr>
              <a:t>Promoting the oneM2M icons library</a:t>
            </a:r>
          </a:p>
          <a:p>
            <a:pPr>
              <a:lnSpc>
                <a:spcPct val="105000"/>
              </a:lnSpc>
            </a:pPr>
            <a:r>
              <a:rPr lang="en-IN" sz="2400" dirty="0">
                <a:latin typeface="Myriad Pro" panose="020B0503030403020204" charset="0"/>
                <a:ea typeface="Times New Roman" panose="02020603050405020304" pitchFamily="18" charset="0"/>
                <a:cs typeface="Times New Roman" panose="02020603050405020304" pitchFamily="18" charset="0"/>
              </a:rPr>
              <a:t>Capacity Building on oneM2M</a:t>
            </a:r>
            <a:endParaRPr lang="en-IN" sz="2400" dirty="0">
              <a:effectLst/>
              <a:latin typeface="Myriad Pro" panose="020B0503030403020204" charset="0"/>
              <a:ea typeface="Times New Roman" panose="02020603050405020304" pitchFamily="18" charset="0"/>
              <a:cs typeface="Times New Roman" panose="02020603050405020304" pitchFamily="18" charset="0"/>
            </a:endParaRPr>
          </a:p>
          <a:p>
            <a:pPr marL="0" indent="0">
              <a:buNone/>
            </a:pPr>
            <a:endParaRPr lang="en-IN" sz="2400" dirty="0">
              <a:effectLst/>
              <a:latin typeface="Myriad Pro" panose="020B050303040302020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887D05B-5067-A41D-59D6-7BB87FA3F16D}"/>
              </a:ext>
            </a:extLst>
          </p:cNvPr>
          <p:cNvSpPr>
            <a:spLocks noGrp="1"/>
          </p:cNvSpPr>
          <p:nvPr>
            <p:ph type="ftr" sz="quarter" idx="11"/>
          </p:nvPr>
        </p:nvSpPr>
        <p:spPr/>
        <p:txBody>
          <a:bodyPr/>
          <a:lstStyle/>
          <a:p>
            <a:endParaRPr lang="en-US" dirty="0"/>
          </a:p>
          <a:p>
            <a:r>
              <a:rPr lang="en-US" dirty="0"/>
              <a:t>© 2022 oneM2M</a:t>
            </a:r>
          </a:p>
        </p:txBody>
      </p:sp>
    </p:spTree>
    <p:extLst>
      <p:ext uri="{BB962C8B-B14F-4D97-AF65-F5344CB8AC3E}">
        <p14:creationId xmlns:p14="http://schemas.microsoft.com/office/powerpoint/2010/main" val="6898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3A233-D205-2414-3D43-A4B91A0814BE}"/>
              </a:ext>
            </a:extLst>
          </p:cNvPr>
          <p:cNvSpPr>
            <a:spLocks noGrp="1"/>
          </p:cNvSpPr>
          <p:nvPr>
            <p:ph type="title"/>
          </p:nvPr>
        </p:nvSpPr>
        <p:spPr/>
        <p:txBody>
          <a:bodyPr>
            <a:normAutofit/>
          </a:bodyPr>
          <a:lstStyle/>
          <a:p>
            <a:r>
              <a:rPr lang="en-IN"/>
              <a:t>Plan for CY’2024</a:t>
            </a:r>
            <a:endParaRPr lang="en-IN" dirty="0"/>
          </a:p>
        </p:txBody>
      </p:sp>
      <p:sp>
        <p:nvSpPr>
          <p:cNvPr id="3" name="Content Placeholder 2">
            <a:extLst>
              <a:ext uri="{FF2B5EF4-FFF2-40B4-BE49-F238E27FC236}">
                <a16:creationId xmlns:a16="http://schemas.microsoft.com/office/drawing/2014/main" id="{D2D2E249-EA71-9B84-FC6E-EE998754713A}"/>
              </a:ext>
            </a:extLst>
          </p:cNvPr>
          <p:cNvSpPr>
            <a:spLocks noGrp="1"/>
          </p:cNvSpPr>
          <p:nvPr>
            <p:ph idx="1"/>
          </p:nvPr>
        </p:nvSpPr>
        <p:spPr>
          <a:xfrm>
            <a:off x="669390" y="3493902"/>
            <a:ext cx="5619790" cy="2775856"/>
          </a:xfrm>
        </p:spPr>
        <p:txBody>
          <a:bodyPr>
            <a:normAutofit/>
          </a:bodyPr>
          <a:lstStyle/>
          <a:p>
            <a:pPr marL="0" indent="0">
              <a:buNone/>
            </a:pPr>
            <a:r>
              <a:rPr lang="en-US" sz="2000" b="1" dirty="0">
                <a:latin typeface="Myriad Pro" panose="020B0503030403020204" charset="0"/>
                <a:sym typeface="Open Sans"/>
              </a:rPr>
              <a:t>Proposed Activities </a:t>
            </a:r>
          </a:p>
          <a:p>
            <a:r>
              <a:rPr lang="en-US" sz="2000" dirty="0">
                <a:latin typeface="Myriad Pro" panose="020B0503030403020204" charset="0"/>
                <a:sym typeface="Open Sans"/>
              </a:rPr>
              <a:t>K</a:t>
            </a:r>
            <a:r>
              <a:rPr lang="en-US" sz="2000" dirty="0">
                <a:solidFill>
                  <a:schemeClr val="tx1"/>
                </a:solidFill>
                <a:latin typeface="Myriad Pro" panose="020B0503030403020204" charset="0"/>
                <a:sym typeface="Open Sans"/>
              </a:rPr>
              <a:t>eep promoting new information around relevant</a:t>
            </a:r>
            <a:r>
              <a:rPr lang="en-US" sz="2000" dirty="0">
                <a:solidFill>
                  <a:schemeClr val="tx1"/>
                </a:solidFill>
                <a:latin typeface="Myriad Pro" panose="020B0503030403020204" charset="0"/>
              </a:rPr>
              <a:t> </a:t>
            </a:r>
            <a:r>
              <a:rPr lang="en-US" sz="2000" dirty="0">
                <a:solidFill>
                  <a:schemeClr val="tx1"/>
                </a:solidFill>
                <a:latin typeface="Myriad Pro" panose="020B0503030403020204" charset="0"/>
                <a:sym typeface="Open Sans"/>
              </a:rPr>
              <a:t>oneM2M milestones </a:t>
            </a:r>
          </a:p>
          <a:p>
            <a:r>
              <a:rPr lang="en-US" sz="2000" dirty="0">
                <a:solidFill>
                  <a:schemeClr val="tx1"/>
                </a:solidFill>
                <a:latin typeface="Myriad Pro" panose="020B0503030403020204" charset="0"/>
                <a:sym typeface="Open Sans"/>
              </a:rPr>
              <a:t>Hosting TP Meetings in diverse new Regions</a:t>
            </a:r>
          </a:p>
          <a:p>
            <a:r>
              <a:rPr lang="en-US" sz="2000" dirty="0">
                <a:solidFill>
                  <a:schemeClr val="tx1"/>
                </a:solidFill>
                <a:latin typeface="Myriad Pro" panose="020B0503030403020204" charset="0"/>
                <a:sym typeface="Open Sans"/>
              </a:rPr>
              <a:t>Capacity Building</a:t>
            </a:r>
          </a:p>
          <a:p>
            <a:r>
              <a:rPr lang="en-US" sz="2000" dirty="0">
                <a:solidFill>
                  <a:schemeClr val="tx1"/>
                </a:solidFill>
                <a:latin typeface="Myriad Pro" panose="020B0503030403020204" charset="0"/>
                <a:sym typeface="Open Sans"/>
              </a:rPr>
              <a:t>Support Academia Outreach </a:t>
            </a:r>
          </a:p>
          <a:p>
            <a:endParaRPr lang="en-IN" sz="2000" dirty="0"/>
          </a:p>
        </p:txBody>
      </p:sp>
      <p:sp>
        <p:nvSpPr>
          <p:cNvPr id="4" name="Footer Placeholder 3">
            <a:extLst>
              <a:ext uri="{FF2B5EF4-FFF2-40B4-BE49-F238E27FC236}">
                <a16:creationId xmlns:a16="http://schemas.microsoft.com/office/drawing/2014/main" id="{55F3146C-569D-D07F-A5A2-9987E28C43FD}"/>
              </a:ext>
            </a:extLst>
          </p:cNvPr>
          <p:cNvSpPr>
            <a:spLocks noGrp="1"/>
          </p:cNvSpPr>
          <p:nvPr>
            <p:ph type="ftr" sz="quarter" idx="11"/>
          </p:nvPr>
        </p:nvSpPr>
        <p:spPr/>
        <p:txBody>
          <a:bodyPr/>
          <a:lstStyle/>
          <a:p>
            <a:endParaRPr lang="en-US"/>
          </a:p>
          <a:p>
            <a:r>
              <a:rPr lang="en-US"/>
              <a:t>© 2022 oneM2M</a:t>
            </a:r>
            <a:endParaRPr lang="en-US" dirty="0"/>
          </a:p>
        </p:txBody>
      </p:sp>
      <p:sp>
        <p:nvSpPr>
          <p:cNvPr id="5" name="Content Placeholder 2">
            <a:extLst>
              <a:ext uri="{FF2B5EF4-FFF2-40B4-BE49-F238E27FC236}">
                <a16:creationId xmlns:a16="http://schemas.microsoft.com/office/drawing/2014/main" id="{2C55FADB-4E90-E90F-70EC-C79C8016F437}"/>
              </a:ext>
            </a:extLst>
          </p:cNvPr>
          <p:cNvSpPr txBox="1">
            <a:spLocks/>
          </p:cNvSpPr>
          <p:nvPr/>
        </p:nvSpPr>
        <p:spPr>
          <a:xfrm>
            <a:off x="6365380" y="3429000"/>
            <a:ext cx="5350410" cy="2365195"/>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latin typeface="Myriad Pro" panose="020B0503030403020204" charset="0"/>
                <a:sym typeface="Open Sans"/>
              </a:rPr>
              <a:t>Proposed Vehicles:</a:t>
            </a:r>
          </a:p>
          <a:p>
            <a:r>
              <a:rPr lang="en-US" sz="3200" dirty="0">
                <a:latin typeface="Myriad Pro" panose="020B0503030403020204" charset="0"/>
                <a:sym typeface="Open Sans"/>
              </a:rPr>
              <a:t>Host meetings in new locations for local engagement</a:t>
            </a:r>
          </a:p>
          <a:p>
            <a:r>
              <a:rPr lang="en-US" sz="3200" dirty="0">
                <a:latin typeface="Myriad Pro" panose="020B0503030403020204" charset="0"/>
                <a:sym typeface="Open Sans"/>
              </a:rPr>
              <a:t>LinkedIn</a:t>
            </a:r>
          </a:p>
          <a:p>
            <a:r>
              <a:rPr lang="en-US" sz="3200" dirty="0">
                <a:latin typeface="Myriad Pro" panose="020B0503030403020204" charset="0"/>
                <a:sym typeface="Open Sans"/>
              </a:rPr>
              <a:t>Exec insights/Blogs/Social Media </a:t>
            </a:r>
          </a:p>
          <a:p>
            <a:r>
              <a:rPr lang="en-US" sz="3200" dirty="0">
                <a:latin typeface="Myriad Pro" panose="020B0503030403020204" charset="0"/>
                <a:sym typeface="Open Sans"/>
              </a:rPr>
              <a:t>Feature articles</a:t>
            </a:r>
          </a:p>
          <a:p>
            <a:r>
              <a:rPr lang="en-US" sz="3200" dirty="0">
                <a:latin typeface="Myriad Pro" panose="020B0503030403020204" charset="0"/>
                <a:sym typeface="Open Sans"/>
              </a:rPr>
              <a:t>Events/speaking opportunities </a:t>
            </a:r>
          </a:p>
          <a:p>
            <a:r>
              <a:rPr lang="en-US" sz="3200" dirty="0">
                <a:latin typeface="Myriad Pro" panose="020B0503030403020204" charset="0"/>
                <a:sym typeface="Open Sans"/>
              </a:rPr>
              <a:t>PR/media interactions</a:t>
            </a:r>
          </a:p>
        </p:txBody>
      </p:sp>
      <p:sp>
        <p:nvSpPr>
          <p:cNvPr id="6" name="Content Placeholder 2">
            <a:extLst>
              <a:ext uri="{FF2B5EF4-FFF2-40B4-BE49-F238E27FC236}">
                <a16:creationId xmlns:a16="http://schemas.microsoft.com/office/drawing/2014/main" id="{77F12414-24D1-2054-9830-D39F616A8EC3}"/>
              </a:ext>
            </a:extLst>
          </p:cNvPr>
          <p:cNvSpPr txBox="1">
            <a:spLocks/>
          </p:cNvSpPr>
          <p:nvPr/>
        </p:nvSpPr>
        <p:spPr>
          <a:xfrm>
            <a:off x="570119" y="1272132"/>
            <a:ext cx="11001395" cy="21019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Myriad Pro" panose="020B0503030403020204" charset="0"/>
                <a:sym typeface="Open Sans"/>
              </a:rPr>
              <a:t>How to conserve (and expand) Membership</a:t>
            </a:r>
          </a:p>
          <a:p>
            <a:pPr marL="0" indent="0">
              <a:buFont typeface="Arial" panose="020B0604020202020204" pitchFamily="34" charset="0"/>
              <a:buNone/>
            </a:pPr>
            <a:r>
              <a:rPr lang="en-US" dirty="0">
                <a:latin typeface="Myriad Pro" panose="020B0503030403020204" charset="0"/>
                <a:sym typeface="Open Sans"/>
              </a:rPr>
              <a:t>Retain mindshare in the ecosystem  on the pillars of  maturity, relevance and forward thinking</a:t>
            </a:r>
          </a:p>
          <a:p>
            <a:pPr marL="0" indent="0">
              <a:buFont typeface="Arial" panose="020B0604020202020204" pitchFamily="34" charset="0"/>
              <a:buNone/>
            </a:pPr>
            <a:r>
              <a:rPr lang="en-US" dirty="0">
                <a:latin typeface="Myriad Pro" panose="020B0503030403020204" charset="0"/>
              </a:rPr>
              <a:t>Positioning of oneM2M:  connects systems/sources that go beyond pure IoT as an Interoperability Framework (White Paper?)</a:t>
            </a:r>
          </a:p>
          <a:p>
            <a:pPr marL="0" indent="0">
              <a:buFont typeface="Arial" panose="020B0604020202020204" pitchFamily="34" charset="0"/>
              <a:buNone/>
            </a:pPr>
            <a:endParaRPr lang="en-US" dirty="0">
              <a:latin typeface="Myriad Pro" panose="020B0503030403020204" charset="0"/>
              <a:sym typeface="Open Sans"/>
            </a:endParaRPr>
          </a:p>
          <a:p>
            <a:pPr marL="0" indent="0">
              <a:buFont typeface="Arial" panose="020B0604020202020204" pitchFamily="34" charset="0"/>
              <a:buNone/>
            </a:pPr>
            <a:endParaRPr lang="en-US" dirty="0">
              <a:latin typeface="Myriad Pro" panose="020B0503030403020204" charset="0"/>
              <a:sym typeface="Open Sans"/>
            </a:endParaRPr>
          </a:p>
        </p:txBody>
      </p:sp>
      <p:sp>
        <p:nvSpPr>
          <p:cNvPr id="7" name="Content Placeholder 2">
            <a:extLst>
              <a:ext uri="{FF2B5EF4-FFF2-40B4-BE49-F238E27FC236}">
                <a16:creationId xmlns:a16="http://schemas.microsoft.com/office/drawing/2014/main" id="{DB9B3F57-2C26-35A5-D97E-E2E7B57FC6FB}"/>
              </a:ext>
            </a:extLst>
          </p:cNvPr>
          <p:cNvSpPr txBox="1">
            <a:spLocks/>
          </p:cNvSpPr>
          <p:nvPr/>
        </p:nvSpPr>
        <p:spPr>
          <a:xfrm>
            <a:off x="570119" y="5969785"/>
            <a:ext cx="11145671" cy="36512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latin typeface="Myriad Pro" panose="020B0503030403020204" charset="0"/>
                <a:sym typeface="Open Sans"/>
              </a:rPr>
              <a:t>Continue to leverage MARCOM Consultant and PR Agency Partners</a:t>
            </a:r>
            <a:endParaRPr lang="en-IN" sz="2400" dirty="0"/>
          </a:p>
        </p:txBody>
      </p:sp>
      <p:cxnSp>
        <p:nvCxnSpPr>
          <p:cNvPr id="9" name="Straight Connector 8">
            <a:extLst>
              <a:ext uri="{FF2B5EF4-FFF2-40B4-BE49-F238E27FC236}">
                <a16:creationId xmlns:a16="http://schemas.microsoft.com/office/drawing/2014/main" id="{C5C69697-6114-302F-F731-52B0A8417E8A}"/>
              </a:ext>
            </a:extLst>
          </p:cNvPr>
          <p:cNvCxnSpPr>
            <a:cxnSpLocks/>
          </p:cNvCxnSpPr>
          <p:nvPr/>
        </p:nvCxnSpPr>
        <p:spPr>
          <a:xfrm>
            <a:off x="334696" y="3424254"/>
            <a:ext cx="1084493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8037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3137069"/>
            <a:ext cx="10540621" cy="962653"/>
          </a:xfrm>
        </p:spPr>
        <p:txBody>
          <a:bodyPr>
            <a:normAutofit/>
          </a:bodyPr>
          <a:lstStyle/>
          <a:p>
            <a:r>
              <a:rPr lang="en-US" sz="5400" dirty="0"/>
              <a:t>Reference Slides</a:t>
            </a:r>
          </a:p>
        </p:txBody>
      </p:sp>
    </p:spTree>
    <p:extLst>
      <p:ext uri="{BB962C8B-B14F-4D97-AF65-F5344CB8AC3E}">
        <p14:creationId xmlns:p14="http://schemas.microsoft.com/office/powerpoint/2010/main" val="2734964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8"/>
          <p:cNvSpPr txBox="1">
            <a:spLocks noGrp="1"/>
          </p:cNvSpPr>
          <p:nvPr>
            <p:ph type="title"/>
          </p:nvPr>
        </p:nvSpPr>
        <p:spPr>
          <a:xfrm>
            <a:off x="334696" y="58994"/>
            <a:ext cx="8902294" cy="11735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63133"/>
              </a:buClr>
              <a:buSzPts val="3200"/>
              <a:buFont typeface="Open Sans"/>
              <a:buNone/>
            </a:pPr>
            <a:r>
              <a:rPr lang="en-US" sz="3200" dirty="0">
                <a:latin typeface="Myriad Pro" panose="020B0503030403020204" charset="0"/>
                <a:sym typeface="Open Sans"/>
              </a:rPr>
              <a:t>Engagement – Executive Insights (CY23) from MARCOM 123  and upcoming</a:t>
            </a:r>
            <a:endParaRPr sz="2400" dirty="0">
              <a:highlight>
                <a:srgbClr val="FFFF00"/>
              </a:highlight>
              <a:latin typeface="Myriad Pro" panose="020B0503030403020204" charset="0"/>
              <a:sym typeface="Open Sans"/>
            </a:endParaRPr>
          </a:p>
        </p:txBody>
      </p:sp>
      <p:sp>
        <p:nvSpPr>
          <p:cNvPr id="235" name="Google Shape;235;p18"/>
          <p:cNvSpPr/>
          <p:nvPr/>
        </p:nvSpPr>
        <p:spPr>
          <a:xfrm>
            <a:off x="334696" y="1358714"/>
            <a:ext cx="7427765" cy="5062884"/>
          </a:xfrm>
          <a:prstGeom prst="rect">
            <a:avLst/>
          </a:prstGeom>
          <a:noFill/>
          <a:ln>
            <a:noFill/>
          </a:ln>
          <a:effectLst>
            <a:outerShdw blurRad="76200" sy="23000" kx="1200000" algn="br" rotWithShape="0">
              <a:srgbClr val="000000">
                <a:alpha val="20000"/>
              </a:srgbClr>
            </a:outerShdw>
          </a:effectLst>
        </p:spPr>
        <p:txBody>
          <a:bodyPr spcFirstLastPara="1" wrap="square" lIns="91425" tIns="45700" rIns="91425" bIns="45700" anchor="t" anchorCtr="0">
            <a:spAutoFit/>
          </a:bodyPr>
          <a:lstStyle/>
          <a:p>
            <a:pPr marL="457200" marR="0" lvl="1" indent="0" algn="l" rtl="0">
              <a:spcBef>
                <a:spcPts val="0"/>
              </a:spcBef>
              <a:spcAft>
                <a:spcPts val="0"/>
              </a:spcAft>
              <a:buNone/>
            </a:pPr>
            <a:r>
              <a:rPr lang="en-US" b="1" i="0" u="none" strike="noStrike" cap="none" dirty="0">
                <a:solidFill>
                  <a:schemeClr val="dk1"/>
                </a:solidFill>
                <a:latin typeface="Myriad Pro" panose="020B0503030403020204" charset="0"/>
                <a:ea typeface="Open Sans"/>
                <a:cs typeface="Open Sans"/>
                <a:sym typeface="Open Sans"/>
              </a:rPr>
              <a:t>Executive Insights</a:t>
            </a:r>
            <a:endParaRPr b="1" i="0" u="none" strike="noStrike" cap="none" dirty="0">
              <a:solidFill>
                <a:schemeClr val="dk1"/>
              </a:solidFill>
              <a:highlight>
                <a:srgbClr val="00FF00"/>
              </a:highlight>
              <a:latin typeface="Myriad Pro" panose="020B0503030403020204" charset="0"/>
              <a:ea typeface="Open Sans"/>
              <a:cs typeface="Open Sans"/>
              <a:sym typeface="Open Sans"/>
            </a:endParaRPr>
          </a:p>
          <a:p>
            <a:pPr marL="742950" marR="0" lvl="1" indent="-285750" algn="l" rtl="0">
              <a:spcBef>
                <a:spcPts val="0"/>
              </a:spcBef>
              <a:spcAft>
                <a:spcPts val="0"/>
              </a:spcAft>
              <a:buClr>
                <a:srgbClr val="2E2E31"/>
              </a:buClr>
              <a:buSzPts val="1800"/>
              <a:buFont typeface="Arial"/>
              <a:buChar char="•"/>
            </a:pPr>
            <a:r>
              <a:rPr lang="en-US" sz="1700" b="0" i="0" u="sng" strike="noStrike" cap="none" dirty="0">
                <a:solidFill>
                  <a:srgbClr val="2E2E31"/>
                </a:solidFill>
                <a:latin typeface="Myriad Pro" panose="020B0503030403020204" charset="0"/>
                <a:ea typeface="Open Sans"/>
                <a:cs typeface="Open Sans"/>
                <a:sym typeface="Open Sans"/>
                <a:hlinkClick r:id="rId3">
                  <a:extLst>
                    <a:ext uri="{A12FA001-AC4F-418D-AE19-62706E023703}">
                      <ahyp:hlinkClr xmlns:ahyp="http://schemas.microsoft.com/office/drawing/2018/hyperlinkcolor" val="tx"/>
                    </a:ext>
                  </a:extLst>
                </a:hlinkClick>
              </a:rPr>
              <a:t>IoT systems and the evolution of solution requirements by </a:t>
            </a:r>
            <a:r>
              <a:rPr lang="en-US" sz="1700" b="0" i="0" u="sng" strike="noStrike" cap="none" dirty="0" err="1">
                <a:solidFill>
                  <a:srgbClr val="2E2E31"/>
                </a:solidFill>
                <a:latin typeface="Myriad Pro" panose="020B0503030403020204" charset="0"/>
                <a:ea typeface="Open Sans"/>
                <a:cs typeface="Open Sans"/>
                <a:sym typeface="Open Sans"/>
                <a:hlinkClick r:id="rId3">
                  <a:extLst>
                    <a:ext uri="{A12FA001-AC4F-418D-AE19-62706E023703}">
                      <ahyp:hlinkClr xmlns:ahyp="http://schemas.microsoft.com/office/drawing/2018/hyperlinkcolor" val="tx"/>
                    </a:ext>
                  </a:extLst>
                </a:hlinkClick>
              </a:rPr>
              <a:t>nTels</a:t>
            </a:r>
            <a:r>
              <a:rPr lang="en-US" sz="1700" b="0" i="0" u="sng" strike="noStrike" cap="none" dirty="0">
                <a:solidFill>
                  <a:srgbClr val="2E2E31"/>
                </a:solidFill>
                <a:latin typeface="Myriad Pro" panose="020B0503030403020204" charset="0"/>
                <a:ea typeface="Open Sans"/>
                <a:cs typeface="Open Sans"/>
                <a:sym typeface="Open Sans"/>
                <a:hlinkClick r:id="rId3">
                  <a:extLst>
                    <a:ext uri="{A12FA001-AC4F-418D-AE19-62706E023703}">
                      <ahyp:hlinkClr xmlns:ahyp="http://schemas.microsoft.com/office/drawing/2018/hyperlinkcolor" val="tx"/>
                    </a:ext>
                  </a:extLst>
                </a:hlinkClick>
              </a:rPr>
              <a:t> – 9</a:t>
            </a:r>
            <a:r>
              <a:rPr lang="en-US" sz="1700" b="0" i="0" u="sng" strike="noStrike" cap="none" baseline="30000" dirty="0">
                <a:solidFill>
                  <a:srgbClr val="2E2E31"/>
                </a:solidFill>
                <a:latin typeface="Myriad Pro" panose="020B0503030403020204" charset="0"/>
                <a:ea typeface="Open Sans"/>
                <a:cs typeface="Open Sans"/>
                <a:sym typeface="Open Sans"/>
                <a:hlinkClick r:id="rId3">
                  <a:extLst>
                    <a:ext uri="{A12FA001-AC4F-418D-AE19-62706E023703}">
                      <ahyp:hlinkClr xmlns:ahyp="http://schemas.microsoft.com/office/drawing/2018/hyperlinkcolor" val="tx"/>
                    </a:ext>
                  </a:extLst>
                </a:hlinkClick>
              </a:rPr>
              <a:t>th</a:t>
            </a:r>
            <a:r>
              <a:rPr lang="en-US" sz="1700" b="0" i="0" u="sng" strike="noStrike" cap="none" dirty="0">
                <a:solidFill>
                  <a:srgbClr val="2E2E31"/>
                </a:solidFill>
                <a:latin typeface="Myriad Pro" panose="020B0503030403020204" charset="0"/>
                <a:ea typeface="Open Sans"/>
                <a:cs typeface="Open Sans"/>
                <a:sym typeface="Open Sans"/>
                <a:hlinkClick r:id="rId3">
                  <a:extLst>
                    <a:ext uri="{A12FA001-AC4F-418D-AE19-62706E023703}">
                      <ahyp:hlinkClr xmlns:ahyp="http://schemas.microsoft.com/office/drawing/2018/hyperlinkcolor" val="tx"/>
                    </a:ext>
                  </a:extLst>
                </a:hlinkClick>
              </a:rPr>
              <a:t> Jan’23</a:t>
            </a:r>
            <a:endParaRPr sz="1700" b="0" i="0" u="sng" strike="noStrike" cap="none" dirty="0">
              <a:solidFill>
                <a:schemeClr val="dk1"/>
              </a:solidFill>
              <a:latin typeface="Myriad Pro" panose="020B0503030403020204" charset="0"/>
              <a:ea typeface="Open Sans"/>
              <a:cs typeface="Open Sans"/>
              <a:sym typeface="Open Sans"/>
              <a:hlinkClick r:id="rId4">
                <a:extLst>
                  <a:ext uri="{A12FA001-AC4F-418D-AE19-62706E023703}">
                    <ahyp:hlinkClr xmlns:ahyp="http://schemas.microsoft.com/office/drawing/2018/hyperlinkcolor" val="tx"/>
                  </a:ext>
                </a:extLst>
              </a:hlinkClick>
            </a:endParaRPr>
          </a:p>
          <a:p>
            <a:pPr marL="742950" marR="0" lvl="1" indent="-285750" algn="l" rtl="0">
              <a:spcBef>
                <a:spcPts val="0"/>
              </a:spcBef>
              <a:spcAft>
                <a:spcPts val="0"/>
              </a:spcAft>
              <a:buClr>
                <a:schemeClr val="dk1"/>
              </a:buClr>
              <a:buSzPts val="1800"/>
              <a:buFont typeface="Arial"/>
              <a:buChar char="•"/>
            </a:pPr>
            <a:r>
              <a:rPr lang="en-US" sz="1700" b="0" i="0" u="sng" strike="noStrike" cap="none" dirty="0">
                <a:solidFill>
                  <a:schemeClr val="dk1"/>
                </a:solidFill>
                <a:latin typeface="Myriad Pro" panose="020B0503030403020204" charset="0"/>
                <a:ea typeface="Open Sans"/>
                <a:cs typeface="Open Sans"/>
                <a:sym typeface="Open Sans"/>
                <a:hlinkClick r:id="rId5">
                  <a:extLst>
                    <a:ext uri="{A12FA001-AC4F-418D-AE19-62706E023703}">
                      <ahyp:hlinkClr xmlns:ahyp="http://schemas.microsoft.com/office/drawing/2018/hyperlinkcolor" val="tx"/>
                    </a:ext>
                  </a:extLst>
                </a:hlinkClick>
              </a:rPr>
              <a:t>Standardization in Smart Elevator by Patrick Cox (TRE-E </a:t>
            </a:r>
            <a:r>
              <a:rPr lang="en-US" sz="1700" b="0" i="0" u="sng" strike="noStrike" cap="none" dirty="0" err="1">
                <a:solidFill>
                  <a:schemeClr val="dk1"/>
                </a:solidFill>
                <a:latin typeface="Myriad Pro" panose="020B0503030403020204" charset="0"/>
                <a:ea typeface="Open Sans"/>
                <a:cs typeface="Open Sans"/>
                <a:sym typeface="Open Sans"/>
                <a:hlinkClick r:id="rId5">
                  <a:extLst>
                    <a:ext uri="{A12FA001-AC4F-418D-AE19-62706E023703}">
                      <ahyp:hlinkClr xmlns:ahyp="http://schemas.microsoft.com/office/drawing/2018/hyperlinkcolor" val="tx"/>
                    </a:ext>
                  </a:extLst>
                </a:hlinkClick>
              </a:rPr>
              <a:t>scrl</a:t>
            </a:r>
            <a:r>
              <a:rPr lang="en-US" sz="1700" b="0" i="0" u="sng" strike="noStrike" cap="none" dirty="0">
                <a:solidFill>
                  <a:schemeClr val="dk1"/>
                </a:solidFill>
                <a:latin typeface="Myriad Pro" panose="020B0503030403020204" charset="0"/>
                <a:ea typeface="Open Sans"/>
                <a:cs typeface="Open Sans"/>
                <a:sym typeface="Open Sans"/>
                <a:hlinkClick r:id="rId5">
                  <a:extLst>
                    <a:ext uri="{A12FA001-AC4F-418D-AE19-62706E023703}">
                      <ahyp:hlinkClr xmlns:ahyp="http://schemas.microsoft.com/office/drawing/2018/hyperlinkcolor" val="tx"/>
                    </a:ext>
                  </a:extLst>
                </a:hlinkClick>
              </a:rPr>
              <a:t>)</a:t>
            </a:r>
            <a:r>
              <a:rPr lang="en-US" sz="1700" b="0" i="0" u="none" strike="noStrike" cap="none" dirty="0">
                <a:solidFill>
                  <a:schemeClr val="dk1"/>
                </a:solidFill>
                <a:latin typeface="Myriad Pro" panose="020B0503030403020204" charset="0"/>
                <a:ea typeface="Open Sans"/>
                <a:cs typeface="Open Sans"/>
                <a:sym typeface="Open Sans"/>
              </a:rPr>
              <a:t> – 16</a:t>
            </a:r>
            <a:r>
              <a:rPr lang="en-US" sz="1700" b="0" i="0" u="none" strike="noStrike" cap="none" baseline="30000" dirty="0">
                <a:solidFill>
                  <a:schemeClr val="dk1"/>
                </a:solidFill>
                <a:latin typeface="Myriad Pro" panose="020B0503030403020204" charset="0"/>
                <a:ea typeface="Open Sans"/>
                <a:cs typeface="Open Sans"/>
                <a:sym typeface="Open Sans"/>
              </a:rPr>
              <a:t>th</a:t>
            </a:r>
            <a:r>
              <a:rPr lang="en-US" sz="1700" b="0" i="0" u="none" strike="noStrike" cap="none" dirty="0">
                <a:solidFill>
                  <a:schemeClr val="dk1"/>
                </a:solidFill>
                <a:latin typeface="Myriad Pro" panose="020B0503030403020204" charset="0"/>
                <a:ea typeface="Open Sans"/>
                <a:cs typeface="Open Sans"/>
                <a:sym typeface="Open Sans"/>
              </a:rPr>
              <a:t> Jan’23</a:t>
            </a:r>
            <a:endParaRPr sz="1700" dirty="0">
              <a:latin typeface="Myriad Pro" panose="020B0503030403020204" charset="0"/>
            </a:endParaRPr>
          </a:p>
          <a:p>
            <a:pPr marL="742950" marR="0" lvl="1" indent="-285750" algn="l" rtl="0">
              <a:spcBef>
                <a:spcPts val="0"/>
              </a:spcBef>
              <a:spcAft>
                <a:spcPts val="0"/>
              </a:spcAft>
              <a:buClr>
                <a:schemeClr val="dk1"/>
              </a:buClr>
              <a:buSzPts val="1800"/>
              <a:buFont typeface="Arial"/>
              <a:buChar char="•"/>
            </a:pPr>
            <a:r>
              <a:rPr lang="en-US" sz="1700" b="0" i="0" u="sng" strike="noStrike" cap="none" dirty="0">
                <a:solidFill>
                  <a:schemeClr val="dk1"/>
                </a:solidFill>
                <a:latin typeface="Myriad Pro" panose="020B0503030403020204" charset="0"/>
                <a:ea typeface="Open Sans"/>
                <a:cs typeface="Open Sans"/>
                <a:sym typeface="Open Sans"/>
                <a:hlinkClick r:id="rId6">
                  <a:extLst>
                    <a:ext uri="{A12FA001-AC4F-418D-AE19-62706E023703}">
                      <ahyp:hlinkClr xmlns:ahyp="http://schemas.microsoft.com/office/drawing/2018/hyperlinkcolor" val="tx"/>
                    </a:ext>
                  </a:extLst>
                </a:hlinkClick>
              </a:rPr>
              <a:t>Standardization in Smart Lift Sector by Marco </a:t>
            </a:r>
            <a:r>
              <a:rPr lang="en-US" sz="1700" b="0" i="0" u="sng" strike="noStrike" cap="none" dirty="0" err="1">
                <a:solidFill>
                  <a:schemeClr val="dk1"/>
                </a:solidFill>
                <a:latin typeface="Myriad Pro" panose="020B0503030403020204" charset="0"/>
                <a:ea typeface="Open Sans"/>
                <a:cs typeface="Open Sans"/>
                <a:sym typeface="Open Sans"/>
                <a:hlinkClick r:id="rId6">
                  <a:extLst>
                    <a:ext uri="{A12FA001-AC4F-418D-AE19-62706E023703}">
                      <ahyp:hlinkClr xmlns:ahyp="http://schemas.microsoft.com/office/drawing/2018/hyperlinkcolor" val="tx"/>
                    </a:ext>
                  </a:extLst>
                </a:hlinkClick>
              </a:rPr>
              <a:t>Cogliati</a:t>
            </a:r>
            <a:r>
              <a:rPr lang="en-US" sz="1700" b="0" i="0" u="sng" strike="noStrike" cap="none" dirty="0">
                <a:solidFill>
                  <a:schemeClr val="dk1"/>
                </a:solidFill>
                <a:latin typeface="Myriad Pro" panose="020B0503030403020204" charset="0"/>
                <a:ea typeface="Open Sans"/>
                <a:cs typeface="Open Sans"/>
                <a:sym typeface="Open Sans"/>
                <a:hlinkClick r:id="rId6">
                  <a:extLst>
                    <a:ext uri="{A12FA001-AC4F-418D-AE19-62706E023703}">
                      <ahyp:hlinkClr xmlns:ahyp="http://schemas.microsoft.com/office/drawing/2018/hyperlinkcolor" val="tx"/>
                    </a:ext>
                  </a:extLst>
                </a:hlinkClick>
              </a:rPr>
              <a:t> (TRE-E </a:t>
            </a:r>
            <a:r>
              <a:rPr lang="en-US" sz="1700" b="0" i="0" u="sng" strike="noStrike" cap="none" dirty="0" err="1">
                <a:solidFill>
                  <a:schemeClr val="dk1"/>
                </a:solidFill>
                <a:latin typeface="Myriad Pro" panose="020B0503030403020204" charset="0"/>
                <a:ea typeface="Open Sans"/>
                <a:cs typeface="Open Sans"/>
                <a:sym typeface="Open Sans"/>
                <a:hlinkClick r:id="rId6">
                  <a:extLst>
                    <a:ext uri="{A12FA001-AC4F-418D-AE19-62706E023703}">
                      <ahyp:hlinkClr xmlns:ahyp="http://schemas.microsoft.com/office/drawing/2018/hyperlinkcolor" val="tx"/>
                    </a:ext>
                  </a:extLst>
                </a:hlinkClick>
              </a:rPr>
              <a:t>scrl</a:t>
            </a:r>
            <a:r>
              <a:rPr lang="en-US" sz="1700" b="0" i="0" u="sng" strike="noStrike" cap="none" dirty="0">
                <a:solidFill>
                  <a:schemeClr val="dk1"/>
                </a:solidFill>
                <a:latin typeface="Myriad Pro" panose="020B0503030403020204" charset="0"/>
                <a:ea typeface="Open Sans"/>
                <a:cs typeface="Open Sans"/>
                <a:sym typeface="Open Sans"/>
                <a:hlinkClick r:id="rId6">
                  <a:extLst>
                    <a:ext uri="{A12FA001-AC4F-418D-AE19-62706E023703}">
                      <ahyp:hlinkClr xmlns:ahyp="http://schemas.microsoft.com/office/drawing/2018/hyperlinkcolor" val="tx"/>
                    </a:ext>
                  </a:extLst>
                </a:hlinkClick>
              </a:rPr>
              <a:t>)</a:t>
            </a:r>
            <a:r>
              <a:rPr lang="en-US" sz="1700" b="0" i="0" u="none" strike="noStrike" cap="none" dirty="0">
                <a:solidFill>
                  <a:schemeClr val="dk1"/>
                </a:solidFill>
                <a:latin typeface="Myriad Pro" panose="020B0503030403020204" charset="0"/>
                <a:ea typeface="Open Sans"/>
                <a:cs typeface="Open Sans"/>
                <a:sym typeface="Open Sans"/>
              </a:rPr>
              <a:t> – 1</a:t>
            </a:r>
            <a:r>
              <a:rPr lang="en-US" sz="1700" b="0" i="0" u="none" strike="noStrike" cap="none" baseline="30000" dirty="0">
                <a:solidFill>
                  <a:schemeClr val="dk1"/>
                </a:solidFill>
                <a:latin typeface="Myriad Pro" panose="020B0503030403020204" charset="0"/>
                <a:ea typeface="Open Sans"/>
                <a:cs typeface="Open Sans"/>
                <a:sym typeface="Open Sans"/>
              </a:rPr>
              <a:t>st</a:t>
            </a:r>
            <a:r>
              <a:rPr lang="en-US" sz="1700" b="0" i="0" u="none" strike="noStrike" cap="none" dirty="0">
                <a:solidFill>
                  <a:schemeClr val="dk1"/>
                </a:solidFill>
                <a:latin typeface="Myriad Pro" panose="020B0503030403020204" charset="0"/>
                <a:ea typeface="Open Sans"/>
                <a:cs typeface="Open Sans"/>
                <a:sym typeface="Open Sans"/>
              </a:rPr>
              <a:t> Feb’23</a:t>
            </a:r>
            <a:endParaRPr sz="1700" dirty="0">
              <a:latin typeface="Myriad Pro" panose="020B0503030403020204" charset="0"/>
            </a:endParaRPr>
          </a:p>
          <a:p>
            <a:pPr marL="742950" marR="0" lvl="1" indent="-285750" algn="l" rtl="0">
              <a:spcBef>
                <a:spcPts val="0"/>
              </a:spcBef>
              <a:spcAft>
                <a:spcPts val="0"/>
              </a:spcAft>
              <a:buClr>
                <a:schemeClr val="dk1"/>
              </a:buClr>
              <a:buSzPts val="1800"/>
              <a:buFont typeface="Arial"/>
              <a:buChar char="•"/>
            </a:pPr>
            <a:r>
              <a:rPr lang="en-US" sz="1700" b="0" i="0" u="sng" strike="noStrike" cap="none" dirty="0">
                <a:solidFill>
                  <a:schemeClr val="dk1"/>
                </a:solidFill>
                <a:latin typeface="Myriad Pro" panose="020B0503030403020204" charset="0"/>
                <a:ea typeface="Open Sans"/>
                <a:cs typeface="Open Sans"/>
                <a:sym typeface="Open Sans"/>
                <a:hlinkClick r:id="rId7">
                  <a:extLst>
                    <a:ext uri="{A12FA001-AC4F-418D-AE19-62706E023703}">
                      <ahyp:hlinkClr xmlns:ahyp="http://schemas.microsoft.com/office/drawing/2018/hyperlinkcolor" val="tx"/>
                    </a:ext>
                  </a:extLst>
                </a:hlinkClick>
              </a:rPr>
              <a:t>CDOT’s Common Service Platform – 22</a:t>
            </a:r>
            <a:r>
              <a:rPr lang="en-US" sz="1700" b="0" i="0" u="sng" strike="noStrike" cap="none" baseline="30000" dirty="0">
                <a:solidFill>
                  <a:schemeClr val="dk1"/>
                </a:solidFill>
                <a:latin typeface="Myriad Pro" panose="020B0503030403020204" charset="0"/>
                <a:ea typeface="Open Sans"/>
                <a:cs typeface="Open Sans"/>
                <a:sym typeface="Open Sans"/>
                <a:hlinkClick r:id="rId7">
                  <a:extLst>
                    <a:ext uri="{A12FA001-AC4F-418D-AE19-62706E023703}">
                      <ahyp:hlinkClr xmlns:ahyp="http://schemas.microsoft.com/office/drawing/2018/hyperlinkcolor" val="tx"/>
                    </a:ext>
                  </a:extLst>
                </a:hlinkClick>
              </a:rPr>
              <a:t>nd</a:t>
            </a:r>
            <a:r>
              <a:rPr lang="en-US" sz="1700" b="0" i="0" u="sng" strike="noStrike" cap="none" dirty="0">
                <a:solidFill>
                  <a:schemeClr val="dk1"/>
                </a:solidFill>
                <a:latin typeface="Myriad Pro" panose="020B0503030403020204" charset="0"/>
                <a:ea typeface="Open Sans"/>
                <a:cs typeface="Open Sans"/>
                <a:sym typeface="Open Sans"/>
                <a:hlinkClick r:id="rId7">
                  <a:extLst>
                    <a:ext uri="{A12FA001-AC4F-418D-AE19-62706E023703}">
                      <ahyp:hlinkClr xmlns:ahyp="http://schemas.microsoft.com/office/drawing/2018/hyperlinkcolor" val="tx"/>
                    </a:ext>
                  </a:extLst>
                </a:hlinkClick>
              </a:rPr>
              <a:t> Feb’23</a:t>
            </a:r>
            <a:endParaRPr sz="1700" b="0" i="0" u="none" strike="noStrike" cap="none" dirty="0">
              <a:solidFill>
                <a:schemeClr val="dk1"/>
              </a:solidFill>
              <a:latin typeface="Myriad Pro" panose="020B0503030403020204" charset="0"/>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r>
              <a:rPr lang="en-US" sz="1700" b="0" i="0" u="sng" strike="noStrike" cap="none" dirty="0">
                <a:solidFill>
                  <a:schemeClr val="dk1"/>
                </a:solidFill>
                <a:latin typeface="Myriad Pro" panose="020B0503030403020204" charset="0"/>
                <a:ea typeface="Open Sans"/>
                <a:cs typeface="Open Sans"/>
                <a:sym typeface="Open Sans"/>
                <a:hlinkClick r:id="rId8">
                  <a:extLst>
                    <a:ext uri="{A12FA001-AC4F-418D-AE19-62706E023703}">
                      <ahyp:hlinkClr xmlns:ahyp="http://schemas.microsoft.com/office/drawing/2018/hyperlinkcolor" val="tx"/>
                    </a:ext>
                  </a:extLst>
                </a:hlinkClick>
              </a:rPr>
              <a:t>India’s Standard Based IoT Ecosystem – 23</a:t>
            </a:r>
            <a:r>
              <a:rPr lang="en-US" sz="1700" b="0" i="0" u="sng" strike="noStrike" cap="none" baseline="30000" dirty="0">
                <a:solidFill>
                  <a:schemeClr val="dk1"/>
                </a:solidFill>
                <a:latin typeface="Myriad Pro" panose="020B0503030403020204" charset="0"/>
                <a:ea typeface="Open Sans"/>
                <a:cs typeface="Open Sans"/>
                <a:sym typeface="Open Sans"/>
                <a:hlinkClick r:id="rId8">
                  <a:extLst>
                    <a:ext uri="{A12FA001-AC4F-418D-AE19-62706E023703}">
                      <ahyp:hlinkClr xmlns:ahyp="http://schemas.microsoft.com/office/drawing/2018/hyperlinkcolor" val="tx"/>
                    </a:ext>
                  </a:extLst>
                </a:hlinkClick>
              </a:rPr>
              <a:t>rd</a:t>
            </a:r>
            <a:r>
              <a:rPr lang="en-US" sz="1700" b="0" i="0" u="sng" strike="noStrike" cap="none" dirty="0">
                <a:solidFill>
                  <a:schemeClr val="dk1"/>
                </a:solidFill>
                <a:latin typeface="Myriad Pro" panose="020B0503030403020204" charset="0"/>
                <a:ea typeface="Open Sans"/>
                <a:cs typeface="Open Sans"/>
                <a:sym typeface="Open Sans"/>
                <a:hlinkClick r:id="rId8">
                  <a:extLst>
                    <a:ext uri="{A12FA001-AC4F-418D-AE19-62706E023703}">
                      <ahyp:hlinkClr xmlns:ahyp="http://schemas.microsoft.com/office/drawing/2018/hyperlinkcolor" val="tx"/>
                    </a:ext>
                  </a:extLst>
                </a:hlinkClick>
              </a:rPr>
              <a:t> Feb’23</a:t>
            </a:r>
            <a:endParaRPr sz="1700" b="0" i="0" u="none" strike="noStrike" cap="none" dirty="0">
              <a:solidFill>
                <a:schemeClr val="dk1"/>
              </a:solidFill>
              <a:latin typeface="Myriad Pro" panose="020B0503030403020204" charset="0"/>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r>
              <a:rPr lang="en-US" sz="1700" b="0" i="0" u="sng" strike="noStrike" cap="none" dirty="0">
                <a:solidFill>
                  <a:schemeClr val="dk1"/>
                </a:solidFill>
                <a:latin typeface="Myriad Pro" panose="020B0503030403020204" charset="0"/>
                <a:ea typeface="Open Sans"/>
                <a:cs typeface="Open Sans"/>
                <a:sym typeface="Open Sans"/>
                <a:hlinkClick r:id="rId9">
                  <a:extLst>
                    <a:ext uri="{A12FA001-AC4F-418D-AE19-62706E023703}">
                      <ahyp:hlinkClr xmlns:ahyp="http://schemas.microsoft.com/office/drawing/2018/hyperlinkcolor" val="tx"/>
                    </a:ext>
                  </a:extLst>
                </a:hlinkClick>
              </a:rPr>
              <a:t>TP#58 and Release 5 Standardization Activities – 22</a:t>
            </a:r>
            <a:r>
              <a:rPr lang="en-US" sz="1700" b="0" i="0" u="sng" strike="noStrike" cap="none" baseline="30000" dirty="0">
                <a:solidFill>
                  <a:schemeClr val="dk1"/>
                </a:solidFill>
                <a:latin typeface="Myriad Pro" panose="020B0503030403020204" charset="0"/>
                <a:ea typeface="Open Sans"/>
                <a:cs typeface="Open Sans"/>
                <a:sym typeface="Open Sans"/>
                <a:hlinkClick r:id="rId9">
                  <a:extLst>
                    <a:ext uri="{A12FA001-AC4F-418D-AE19-62706E023703}">
                      <ahyp:hlinkClr xmlns:ahyp="http://schemas.microsoft.com/office/drawing/2018/hyperlinkcolor" val="tx"/>
                    </a:ext>
                  </a:extLst>
                </a:hlinkClick>
              </a:rPr>
              <a:t>nd</a:t>
            </a:r>
            <a:r>
              <a:rPr lang="en-US" sz="1700" b="0" i="0" u="sng" strike="noStrike" cap="none" dirty="0">
                <a:solidFill>
                  <a:schemeClr val="dk1"/>
                </a:solidFill>
                <a:latin typeface="Myriad Pro" panose="020B0503030403020204" charset="0"/>
                <a:ea typeface="Open Sans"/>
                <a:cs typeface="Open Sans"/>
                <a:sym typeface="Open Sans"/>
                <a:hlinkClick r:id="rId9">
                  <a:extLst>
                    <a:ext uri="{A12FA001-AC4F-418D-AE19-62706E023703}">
                      <ahyp:hlinkClr xmlns:ahyp="http://schemas.microsoft.com/office/drawing/2018/hyperlinkcolor" val="tx"/>
                    </a:ext>
                  </a:extLst>
                </a:hlinkClick>
              </a:rPr>
              <a:t> Mar’23</a:t>
            </a:r>
            <a:endParaRPr sz="1700" b="0" i="0" u="none" strike="noStrike" cap="none" dirty="0">
              <a:solidFill>
                <a:schemeClr val="dk1"/>
              </a:solidFill>
              <a:latin typeface="Myriad Pro" panose="020B0503030403020204" charset="0"/>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r>
              <a:rPr lang="en-US" sz="1700" b="0" i="0" u="sng" strike="noStrike" cap="none" dirty="0">
                <a:solidFill>
                  <a:schemeClr val="dk1"/>
                </a:solidFill>
                <a:latin typeface="Myriad Pro" panose="020B0503030403020204" charset="0"/>
                <a:ea typeface="Open Sans"/>
                <a:cs typeface="Open Sans"/>
                <a:sym typeface="Open Sans"/>
                <a:hlinkClick r:id="rId10">
                  <a:extLst>
                    <a:ext uri="{A12FA001-AC4F-418D-AE19-62706E023703}">
                      <ahyp:hlinkClr xmlns:ahyp="http://schemas.microsoft.com/office/drawing/2018/hyperlinkcolor" val="tx"/>
                    </a:ext>
                  </a:extLst>
                </a:hlinkClick>
              </a:rPr>
              <a:t>DT IoT Hub – 4</a:t>
            </a:r>
            <a:r>
              <a:rPr lang="en-US" sz="1700" b="0" i="0" u="sng" strike="noStrike" cap="none" baseline="30000" dirty="0">
                <a:solidFill>
                  <a:schemeClr val="dk1"/>
                </a:solidFill>
                <a:latin typeface="Myriad Pro" panose="020B0503030403020204" charset="0"/>
                <a:ea typeface="Open Sans"/>
                <a:cs typeface="Open Sans"/>
                <a:sym typeface="Open Sans"/>
                <a:hlinkClick r:id="rId10">
                  <a:extLst>
                    <a:ext uri="{A12FA001-AC4F-418D-AE19-62706E023703}">
                      <ahyp:hlinkClr xmlns:ahyp="http://schemas.microsoft.com/office/drawing/2018/hyperlinkcolor" val="tx"/>
                    </a:ext>
                  </a:extLst>
                </a:hlinkClick>
              </a:rPr>
              <a:t>th</a:t>
            </a:r>
            <a:r>
              <a:rPr lang="en-US" sz="1700" b="0" i="0" u="sng" strike="noStrike" cap="none" dirty="0">
                <a:solidFill>
                  <a:schemeClr val="dk1"/>
                </a:solidFill>
                <a:latin typeface="Myriad Pro" panose="020B0503030403020204" charset="0"/>
                <a:ea typeface="Open Sans"/>
                <a:cs typeface="Open Sans"/>
                <a:sym typeface="Open Sans"/>
                <a:hlinkClick r:id="rId10">
                  <a:extLst>
                    <a:ext uri="{A12FA001-AC4F-418D-AE19-62706E023703}">
                      <ahyp:hlinkClr xmlns:ahyp="http://schemas.microsoft.com/office/drawing/2018/hyperlinkcolor" val="tx"/>
                    </a:ext>
                  </a:extLst>
                </a:hlinkClick>
              </a:rPr>
              <a:t> May’23</a:t>
            </a:r>
            <a:endParaRPr sz="1700" b="0" i="0" u="none" strike="noStrike" cap="none" dirty="0">
              <a:solidFill>
                <a:schemeClr val="dk1"/>
              </a:solidFill>
              <a:latin typeface="Myriad Pro" panose="020B0503030403020204" charset="0"/>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r>
              <a:rPr lang="en-US" sz="1700" b="0" i="0" u="sng" strike="noStrike" cap="none" dirty="0">
                <a:solidFill>
                  <a:schemeClr val="dk1"/>
                </a:solidFill>
                <a:latin typeface="Myriad Pro" panose="020B0503030403020204" charset="0"/>
                <a:ea typeface="Open Sans"/>
                <a:cs typeface="Open Sans"/>
                <a:sym typeface="Open Sans"/>
                <a:hlinkClick r:id="rId11">
                  <a:extLst>
                    <a:ext uri="{A12FA001-AC4F-418D-AE19-62706E023703}">
                      <ahyp:hlinkClr xmlns:ahyp="http://schemas.microsoft.com/office/drawing/2018/hyperlinkcolor" val="tx"/>
                    </a:ext>
                  </a:extLst>
                </a:hlinkClick>
              </a:rPr>
              <a:t>TP#59 – 11</a:t>
            </a:r>
            <a:r>
              <a:rPr lang="en-US" sz="1700" b="0" i="0" u="sng" strike="noStrike" cap="none" baseline="30000" dirty="0">
                <a:solidFill>
                  <a:schemeClr val="dk1"/>
                </a:solidFill>
                <a:latin typeface="Myriad Pro" panose="020B0503030403020204" charset="0"/>
                <a:ea typeface="Open Sans"/>
                <a:cs typeface="Open Sans"/>
                <a:sym typeface="Open Sans"/>
                <a:hlinkClick r:id="rId11">
                  <a:extLst>
                    <a:ext uri="{A12FA001-AC4F-418D-AE19-62706E023703}">
                      <ahyp:hlinkClr xmlns:ahyp="http://schemas.microsoft.com/office/drawing/2018/hyperlinkcolor" val="tx"/>
                    </a:ext>
                  </a:extLst>
                </a:hlinkClick>
              </a:rPr>
              <a:t>th</a:t>
            </a:r>
            <a:r>
              <a:rPr lang="en-US" sz="1700" b="0" i="0" u="sng" strike="noStrike" cap="none" dirty="0">
                <a:solidFill>
                  <a:schemeClr val="dk1"/>
                </a:solidFill>
                <a:latin typeface="Myriad Pro" panose="020B0503030403020204" charset="0"/>
                <a:ea typeface="Open Sans"/>
                <a:cs typeface="Open Sans"/>
                <a:sym typeface="Open Sans"/>
                <a:hlinkClick r:id="rId11">
                  <a:extLst>
                    <a:ext uri="{A12FA001-AC4F-418D-AE19-62706E023703}">
                      <ahyp:hlinkClr xmlns:ahyp="http://schemas.microsoft.com/office/drawing/2018/hyperlinkcolor" val="tx"/>
                    </a:ext>
                  </a:extLst>
                </a:hlinkClick>
              </a:rPr>
              <a:t> May’</a:t>
            </a:r>
            <a:r>
              <a:rPr lang="en-US" sz="1700" u="sng" dirty="0">
                <a:solidFill>
                  <a:schemeClr val="dk1"/>
                </a:solidFill>
                <a:latin typeface="Myriad Pro" panose="020B0503030403020204" charset="0"/>
                <a:ea typeface="Open Sans"/>
                <a:cs typeface="Open Sans"/>
                <a:sym typeface="Open Sans"/>
                <a:hlinkClick r:id="rId11">
                  <a:extLst>
                    <a:ext uri="{A12FA001-AC4F-418D-AE19-62706E023703}">
                      <ahyp:hlinkClr xmlns:ahyp="http://schemas.microsoft.com/office/drawing/2018/hyperlinkcolor" val="tx"/>
                    </a:ext>
                  </a:extLst>
                </a:hlinkClick>
              </a:rPr>
              <a:t>23</a:t>
            </a:r>
            <a:endParaRPr lang="en-US" sz="1700" u="sng" dirty="0">
              <a:solidFill>
                <a:schemeClr val="dk1"/>
              </a:solidFill>
              <a:latin typeface="Myriad Pro" panose="020B0503030403020204" charset="0"/>
              <a:ea typeface="Open Sans"/>
              <a:cs typeface="Open Sans"/>
              <a:sym typeface="Open Sans"/>
            </a:endParaRPr>
          </a:p>
          <a:p>
            <a:pPr marL="742950" lvl="1" indent="-285750">
              <a:buClr>
                <a:schemeClr val="dk1"/>
              </a:buClr>
              <a:buSzPts val="1800"/>
              <a:buFont typeface="Arial"/>
              <a:buChar char="•"/>
            </a:pPr>
            <a:r>
              <a:rPr lang="en-US" sz="1700" u="sng" dirty="0">
                <a:solidFill>
                  <a:schemeClr val="dk1"/>
                </a:solidFill>
                <a:latin typeface="Myriad Pro" panose="020B0503030403020204" charset="0"/>
                <a:ea typeface="Open Sans"/>
                <a:cs typeface="Open Sans"/>
                <a:hlinkClick r:id="rId12">
                  <a:extLst>
                    <a:ext uri="{A12FA001-AC4F-418D-AE19-62706E023703}">
                      <ahyp:hlinkClr xmlns:ahyp="http://schemas.microsoft.com/office/drawing/2018/hyperlinkcolor" val="tx"/>
                    </a:ext>
                  </a:extLst>
                </a:hlinkClick>
              </a:rPr>
              <a:t>oneM2M in Utilities by Atheros – 5</a:t>
            </a:r>
            <a:r>
              <a:rPr lang="en-US" sz="1700" u="sng" baseline="30000" dirty="0">
                <a:solidFill>
                  <a:schemeClr val="dk1"/>
                </a:solidFill>
                <a:latin typeface="Myriad Pro" panose="020B0503030403020204" charset="0"/>
                <a:ea typeface="Open Sans"/>
                <a:cs typeface="Open Sans"/>
                <a:hlinkClick r:id="rId12">
                  <a:extLst>
                    <a:ext uri="{A12FA001-AC4F-418D-AE19-62706E023703}">
                      <ahyp:hlinkClr xmlns:ahyp="http://schemas.microsoft.com/office/drawing/2018/hyperlinkcolor" val="tx"/>
                    </a:ext>
                  </a:extLst>
                </a:hlinkClick>
              </a:rPr>
              <a:t>th</a:t>
            </a:r>
            <a:r>
              <a:rPr lang="en-US" sz="1700" u="sng" dirty="0">
                <a:solidFill>
                  <a:schemeClr val="dk1"/>
                </a:solidFill>
                <a:latin typeface="Myriad Pro" panose="020B0503030403020204" charset="0"/>
                <a:ea typeface="Open Sans"/>
                <a:cs typeface="Open Sans"/>
                <a:hlinkClick r:id="rId12">
                  <a:extLst>
                    <a:ext uri="{A12FA001-AC4F-418D-AE19-62706E023703}">
                      <ahyp:hlinkClr xmlns:ahyp="http://schemas.microsoft.com/office/drawing/2018/hyperlinkcolor" val="tx"/>
                    </a:ext>
                  </a:extLst>
                </a:hlinkClick>
              </a:rPr>
              <a:t> Jun’23</a:t>
            </a:r>
            <a:endParaRPr lang="en-US" sz="1700" u="sng" dirty="0">
              <a:solidFill>
                <a:schemeClr val="dk1"/>
              </a:solidFill>
              <a:latin typeface="Myriad Pro" panose="020B0503030403020204" charset="0"/>
              <a:ea typeface="Open Sans"/>
              <a:cs typeface="Open Sans"/>
            </a:endParaRPr>
          </a:p>
          <a:p>
            <a:pPr marL="742950" lvl="1" indent="-285750">
              <a:buClr>
                <a:schemeClr val="dk1"/>
              </a:buClr>
              <a:buSzPts val="1800"/>
              <a:buFont typeface="Arial"/>
              <a:buChar char="•"/>
            </a:pPr>
            <a:r>
              <a:rPr lang="en-US" sz="1700" u="sng" dirty="0">
                <a:solidFill>
                  <a:schemeClr val="dk1"/>
                </a:solidFill>
                <a:latin typeface="Myriad Pro" panose="020B0503030403020204" charset="0"/>
                <a:ea typeface="Open Sans"/>
                <a:cs typeface="Open Sans"/>
                <a:hlinkClick r:id="rId13">
                  <a:extLst>
                    <a:ext uri="{A12FA001-AC4F-418D-AE19-62706E023703}">
                      <ahyp:hlinkClr xmlns:ahyp="http://schemas.microsoft.com/office/drawing/2018/hyperlinkcolor" val="tx"/>
                    </a:ext>
                  </a:extLst>
                </a:hlinkClick>
              </a:rPr>
              <a:t>IIT Hyderabad – Dr. Sachin Chaudhari 22</a:t>
            </a:r>
            <a:r>
              <a:rPr lang="en-US" sz="1700" u="sng" baseline="30000" dirty="0">
                <a:solidFill>
                  <a:schemeClr val="dk1"/>
                </a:solidFill>
                <a:latin typeface="Myriad Pro" panose="020B0503030403020204" charset="0"/>
                <a:ea typeface="Open Sans"/>
                <a:cs typeface="Open Sans"/>
                <a:hlinkClick r:id="rId13">
                  <a:extLst>
                    <a:ext uri="{A12FA001-AC4F-418D-AE19-62706E023703}">
                      <ahyp:hlinkClr xmlns:ahyp="http://schemas.microsoft.com/office/drawing/2018/hyperlinkcolor" val="tx"/>
                    </a:ext>
                  </a:extLst>
                </a:hlinkClick>
              </a:rPr>
              <a:t>nd</a:t>
            </a:r>
            <a:r>
              <a:rPr lang="en-US" sz="1700" u="sng" dirty="0">
                <a:solidFill>
                  <a:schemeClr val="dk1"/>
                </a:solidFill>
                <a:latin typeface="Myriad Pro" panose="020B0503030403020204" charset="0"/>
                <a:ea typeface="Open Sans"/>
                <a:cs typeface="Open Sans"/>
                <a:hlinkClick r:id="rId13">
                  <a:extLst>
                    <a:ext uri="{A12FA001-AC4F-418D-AE19-62706E023703}">
                      <ahyp:hlinkClr xmlns:ahyp="http://schemas.microsoft.com/office/drawing/2018/hyperlinkcolor" val="tx"/>
                    </a:ext>
                  </a:extLst>
                </a:hlinkClick>
              </a:rPr>
              <a:t> Jun’23</a:t>
            </a:r>
            <a:endParaRPr lang="en-US" sz="1700" u="sng" dirty="0">
              <a:solidFill>
                <a:schemeClr val="dk1"/>
              </a:solidFill>
              <a:latin typeface="Myriad Pro" panose="020B0503030403020204" charset="0"/>
              <a:ea typeface="Open Sans"/>
              <a:cs typeface="Open Sans"/>
            </a:endParaRPr>
          </a:p>
          <a:p>
            <a:pPr marL="742950" marR="0" lvl="1" indent="-285750" algn="l" rtl="0">
              <a:spcBef>
                <a:spcPts val="0"/>
              </a:spcBef>
              <a:spcAft>
                <a:spcPts val="0"/>
              </a:spcAft>
              <a:buClr>
                <a:schemeClr val="dk1"/>
              </a:buClr>
              <a:buSzPts val="1800"/>
              <a:buFont typeface="Arial"/>
              <a:buChar char="•"/>
            </a:pPr>
            <a:r>
              <a:rPr lang="en-US" sz="1700" u="sng" dirty="0">
                <a:solidFill>
                  <a:schemeClr val="dk1"/>
                </a:solidFill>
                <a:latin typeface="Myriad Pro" panose="020B0503030403020204" charset="0"/>
                <a:ea typeface="Open Sans"/>
                <a:cs typeface="Open Sans"/>
                <a:sym typeface="Open Sans"/>
                <a:hlinkClick r:id="rId14">
                  <a:extLst>
                    <a:ext uri="{A12FA001-AC4F-418D-AE19-62706E023703}">
                      <ahyp:hlinkClr xmlns:ahyp="http://schemas.microsoft.com/office/drawing/2018/hyperlinkcolor" val="tx"/>
                    </a:ext>
                  </a:extLst>
                </a:hlinkClick>
              </a:rPr>
              <a:t>TP#60 – 17</a:t>
            </a:r>
            <a:r>
              <a:rPr lang="en-US" sz="1700" u="sng" baseline="30000" dirty="0">
                <a:solidFill>
                  <a:schemeClr val="dk1"/>
                </a:solidFill>
                <a:latin typeface="Myriad Pro" panose="020B0503030403020204" charset="0"/>
                <a:ea typeface="Open Sans"/>
                <a:cs typeface="Open Sans"/>
                <a:sym typeface="Open Sans"/>
                <a:hlinkClick r:id="rId14">
                  <a:extLst>
                    <a:ext uri="{A12FA001-AC4F-418D-AE19-62706E023703}">
                      <ahyp:hlinkClr xmlns:ahyp="http://schemas.microsoft.com/office/drawing/2018/hyperlinkcolor" val="tx"/>
                    </a:ext>
                  </a:extLst>
                </a:hlinkClick>
              </a:rPr>
              <a:t>th</a:t>
            </a:r>
            <a:r>
              <a:rPr lang="en-US" sz="1700" u="sng" dirty="0">
                <a:solidFill>
                  <a:schemeClr val="dk1"/>
                </a:solidFill>
                <a:latin typeface="Myriad Pro" panose="020B0503030403020204" charset="0"/>
                <a:ea typeface="Open Sans"/>
                <a:cs typeface="Open Sans"/>
                <a:sym typeface="Open Sans"/>
                <a:hlinkClick r:id="rId14">
                  <a:extLst>
                    <a:ext uri="{A12FA001-AC4F-418D-AE19-62706E023703}">
                      <ahyp:hlinkClr xmlns:ahyp="http://schemas.microsoft.com/office/drawing/2018/hyperlinkcolor" val="tx"/>
                    </a:ext>
                  </a:extLst>
                </a:hlinkClick>
              </a:rPr>
              <a:t> Jul’23</a:t>
            </a:r>
            <a:endParaRPr lang="en-US" sz="1700" u="sng" dirty="0">
              <a:solidFill>
                <a:schemeClr val="dk1"/>
              </a:solidFill>
              <a:latin typeface="Myriad Pro" panose="020B0503030403020204" charset="0"/>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r>
              <a:rPr lang="en-US" sz="1700" u="sng" dirty="0">
                <a:solidFill>
                  <a:schemeClr val="dk1"/>
                </a:solidFill>
                <a:latin typeface="Myriad Pro" panose="020B0503030403020204" charset="0"/>
                <a:ea typeface="Open Sans"/>
                <a:cs typeface="Open Sans"/>
                <a:sym typeface="Open Sans"/>
              </a:rPr>
              <a:t>ITU-oneM2M Collab (Rana </a:t>
            </a:r>
            <a:r>
              <a:rPr lang="en-US" sz="1700" u="sng" dirty="0" err="1">
                <a:solidFill>
                  <a:schemeClr val="dk1"/>
                </a:solidFill>
                <a:latin typeface="Myriad Pro" panose="020B0503030403020204" charset="0"/>
                <a:ea typeface="Open Sans"/>
                <a:cs typeface="Open Sans"/>
                <a:sym typeface="Open Sans"/>
              </a:rPr>
              <a:t>Kamill</a:t>
            </a:r>
            <a:r>
              <a:rPr lang="en-US" sz="1700" u="sng" dirty="0">
                <a:solidFill>
                  <a:schemeClr val="dk1"/>
                </a:solidFill>
                <a:latin typeface="Myriad Pro" panose="020B0503030403020204" charset="0"/>
                <a:ea typeface="Open Sans"/>
                <a:cs typeface="Open Sans"/>
                <a:sym typeface="Open Sans"/>
              </a:rPr>
              <a:t>) – 22</a:t>
            </a:r>
            <a:r>
              <a:rPr lang="en-US" sz="1700" u="sng" baseline="30000" dirty="0">
                <a:solidFill>
                  <a:schemeClr val="dk1"/>
                </a:solidFill>
                <a:latin typeface="Myriad Pro" panose="020B0503030403020204" charset="0"/>
                <a:ea typeface="Open Sans"/>
                <a:cs typeface="Open Sans"/>
                <a:sym typeface="Open Sans"/>
              </a:rPr>
              <a:t>nd</a:t>
            </a:r>
            <a:r>
              <a:rPr lang="en-US" sz="1700" u="sng" dirty="0">
                <a:solidFill>
                  <a:schemeClr val="dk1"/>
                </a:solidFill>
                <a:latin typeface="Myriad Pro" panose="020B0503030403020204" charset="0"/>
                <a:ea typeface="Open Sans"/>
                <a:cs typeface="Open Sans"/>
                <a:sym typeface="Open Sans"/>
              </a:rPr>
              <a:t> Aug’23</a:t>
            </a:r>
          </a:p>
          <a:p>
            <a:pPr marL="742950" marR="0" lvl="1" indent="-285750" algn="l" rtl="0">
              <a:spcBef>
                <a:spcPts val="0"/>
              </a:spcBef>
              <a:spcAft>
                <a:spcPts val="0"/>
              </a:spcAft>
              <a:buClr>
                <a:schemeClr val="dk1"/>
              </a:buClr>
              <a:buSzPts val="1800"/>
              <a:buFont typeface="Arial"/>
              <a:buChar char="•"/>
            </a:pPr>
            <a:r>
              <a:rPr lang="en-US" sz="1700" u="sng" dirty="0">
                <a:solidFill>
                  <a:schemeClr val="dk1"/>
                </a:solidFill>
                <a:latin typeface="Myriad Pro" panose="020B0503030403020204" charset="0"/>
                <a:ea typeface="Open Sans"/>
                <a:cs typeface="Open Sans"/>
                <a:sym typeface="Open Sans"/>
              </a:rPr>
              <a:t>TP#61 – 21</a:t>
            </a:r>
            <a:r>
              <a:rPr lang="en-US" sz="1700" u="sng" baseline="30000" dirty="0">
                <a:solidFill>
                  <a:schemeClr val="dk1"/>
                </a:solidFill>
                <a:latin typeface="Myriad Pro" panose="020B0503030403020204" charset="0"/>
                <a:ea typeface="Open Sans"/>
                <a:cs typeface="Open Sans"/>
                <a:sym typeface="Open Sans"/>
              </a:rPr>
              <a:t>st</a:t>
            </a:r>
            <a:r>
              <a:rPr lang="en-US" sz="1700" u="sng" dirty="0">
                <a:solidFill>
                  <a:schemeClr val="dk1"/>
                </a:solidFill>
                <a:latin typeface="Myriad Pro" panose="020B0503030403020204" charset="0"/>
                <a:ea typeface="Open Sans"/>
                <a:cs typeface="Open Sans"/>
                <a:sym typeface="Open Sans"/>
              </a:rPr>
              <a:t> Sep’23</a:t>
            </a:r>
          </a:p>
          <a:p>
            <a:pPr marL="742950" marR="0" lvl="1" indent="-285750" algn="l" rtl="0">
              <a:spcBef>
                <a:spcPts val="0"/>
              </a:spcBef>
              <a:spcAft>
                <a:spcPts val="0"/>
              </a:spcAft>
              <a:buClr>
                <a:schemeClr val="dk1"/>
              </a:buClr>
              <a:buSzPts val="1800"/>
              <a:buFont typeface="Arial"/>
              <a:buChar char="•"/>
            </a:pPr>
            <a:r>
              <a:rPr lang="en-US" sz="1700" u="sng" dirty="0">
                <a:solidFill>
                  <a:schemeClr val="dk1"/>
                </a:solidFill>
                <a:latin typeface="Myriad Pro" panose="020B0503030403020204" charset="0"/>
                <a:ea typeface="Open Sans"/>
                <a:cs typeface="Open Sans"/>
                <a:sym typeface="Open Sans"/>
                <a:hlinkClick r:id="rId15"/>
              </a:rPr>
              <a:t>Climate Resilience Demonstrator – Dr. Jethro Akroyd  - 9</a:t>
            </a:r>
            <a:r>
              <a:rPr lang="en-US" sz="1700" u="sng" baseline="30000" dirty="0">
                <a:solidFill>
                  <a:schemeClr val="dk1"/>
                </a:solidFill>
                <a:latin typeface="Myriad Pro" panose="020B0503030403020204" charset="0"/>
                <a:ea typeface="Open Sans"/>
                <a:cs typeface="Open Sans"/>
                <a:sym typeface="Open Sans"/>
                <a:hlinkClick r:id="rId15"/>
              </a:rPr>
              <a:t>th</a:t>
            </a:r>
            <a:r>
              <a:rPr lang="en-US" sz="1700" u="sng" dirty="0">
                <a:solidFill>
                  <a:schemeClr val="dk1"/>
                </a:solidFill>
                <a:latin typeface="Myriad Pro" panose="020B0503030403020204" charset="0"/>
                <a:ea typeface="Open Sans"/>
                <a:cs typeface="Open Sans"/>
                <a:sym typeface="Open Sans"/>
                <a:hlinkClick r:id="rId15"/>
              </a:rPr>
              <a:t> Nov’23</a:t>
            </a:r>
            <a:endParaRPr lang="en-US" sz="1700" u="sng" dirty="0">
              <a:solidFill>
                <a:schemeClr val="dk1"/>
              </a:solidFill>
              <a:latin typeface="Myriad Pro" panose="020B0503030403020204" charset="0"/>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r>
              <a:rPr lang="en-US" sz="1700" u="sng" dirty="0">
                <a:solidFill>
                  <a:schemeClr val="dk1"/>
                </a:solidFill>
                <a:latin typeface="Myriad Pro" panose="020B0503030403020204" charset="0"/>
                <a:ea typeface="Open Sans"/>
                <a:cs typeface="Open Sans"/>
                <a:sym typeface="Open Sans"/>
              </a:rPr>
              <a:t>TP#62</a:t>
            </a:r>
          </a:p>
          <a:p>
            <a:pPr marL="742950" marR="0" lvl="1" indent="-285750" algn="l" rtl="0">
              <a:spcBef>
                <a:spcPts val="0"/>
              </a:spcBef>
              <a:spcAft>
                <a:spcPts val="0"/>
              </a:spcAft>
              <a:buClr>
                <a:schemeClr val="dk1"/>
              </a:buClr>
              <a:buSzPts val="1800"/>
              <a:buFont typeface="Arial"/>
              <a:buChar char="•"/>
            </a:pPr>
            <a:endParaRPr sz="1700" b="0" i="0" u="none" strike="noStrike" cap="none" dirty="0">
              <a:solidFill>
                <a:schemeClr val="dk1"/>
              </a:solidFill>
              <a:latin typeface="Myriad Pro" panose="020B0503030403020204" charset="0"/>
              <a:ea typeface="Open Sans"/>
              <a:cs typeface="Open Sans"/>
              <a:sym typeface="Open Sans"/>
            </a:endParaRPr>
          </a:p>
        </p:txBody>
      </p:sp>
      <p:sp>
        <p:nvSpPr>
          <p:cNvPr id="236" name="Google Shape;236;p18"/>
          <p:cNvSpPr/>
          <p:nvPr/>
        </p:nvSpPr>
        <p:spPr>
          <a:xfrm>
            <a:off x="9529916" y="6071862"/>
            <a:ext cx="2590800" cy="365125"/>
          </a:xfrm>
          <a:prstGeom prst="rect">
            <a:avLst/>
          </a:prstGeom>
          <a:solidFill>
            <a:schemeClr val="accent1"/>
          </a:solidFill>
          <a:ln w="12700" cap="flat" cmpd="sng">
            <a:solidFill>
              <a:srgbClr val="8C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u="sng" dirty="0">
                <a:solidFill>
                  <a:schemeClr val="lt1"/>
                </a:solidFill>
                <a:latin typeface="Myriad Pro" panose="020B0503030403020204" charset="0"/>
                <a:ea typeface="Open Sans"/>
                <a:cs typeface="Open Sans"/>
                <a:sym typeface="Open Sans"/>
                <a:hlinkClick r:id="rId16">
                  <a:extLst>
                    <a:ext uri="{A12FA001-AC4F-418D-AE19-62706E023703}">
                      <ahyp:hlinkClr xmlns:ahyp="http://schemas.microsoft.com/office/drawing/2018/hyperlinkcolor" val="tx"/>
                    </a:ext>
                  </a:extLst>
                </a:hlinkClick>
              </a:rPr>
              <a:t>Activities Tracker link</a:t>
            </a:r>
            <a:r>
              <a:rPr lang="en-US" sz="1800" dirty="0">
                <a:solidFill>
                  <a:schemeClr val="lt1"/>
                </a:solidFill>
                <a:latin typeface="Myriad Pro" panose="020B0503030403020204" charset="0"/>
                <a:ea typeface="Open Sans"/>
                <a:cs typeface="Open Sans"/>
                <a:sym typeface="Open Sans"/>
              </a:rPr>
              <a:t> </a:t>
            </a:r>
            <a:endParaRPr dirty="0">
              <a:latin typeface="Myriad Pro" panose="020B0503030403020204" charset="0"/>
            </a:endParaRPr>
          </a:p>
        </p:txBody>
      </p:sp>
      <p:sp>
        <p:nvSpPr>
          <p:cNvPr id="237" name="Google Shape;237;p18"/>
          <p:cNvSpPr/>
          <p:nvPr/>
        </p:nvSpPr>
        <p:spPr>
          <a:xfrm>
            <a:off x="7890526" y="1658102"/>
            <a:ext cx="4120659" cy="2339102"/>
          </a:xfrm>
          <a:prstGeom prst="rect">
            <a:avLst/>
          </a:prstGeom>
          <a:noFill/>
          <a:ln>
            <a:noFill/>
          </a:ln>
          <a:effectLst>
            <a:outerShdw blurRad="76200" sy="23000" kx="-1200000" algn="bl" rotWithShape="0">
              <a:srgbClr val="000000">
                <a:alpha val="2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Myriad Pro" panose="020B0503030403020204" charset="0"/>
                <a:ea typeface="Open Sans"/>
                <a:cs typeface="Open Sans"/>
                <a:sym typeface="Open Sans"/>
              </a:rPr>
              <a:t>oneM2M in the News – 1210 Subscribers</a:t>
            </a:r>
            <a:endParaRPr dirty="0">
              <a:latin typeface="Myriad Pro" panose="020B0503030403020204" charset="0"/>
            </a:endParaRPr>
          </a:p>
          <a:p>
            <a:pPr marL="0" marR="0" lvl="0" indent="0" algn="l" rtl="0">
              <a:spcBef>
                <a:spcPts val="0"/>
              </a:spcBef>
              <a:spcAft>
                <a:spcPts val="0"/>
              </a:spcAft>
              <a:buNone/>
            </a:pPr>
            <a:endParaRPr sz="1800" dirty="0">
              <a:solidFill>
                <a:schemeClr val="dk1"/>
              </a:solidFill>
              <a:latin typeface="Myriad Pro" panose="020B0503030403020204" charset="0"/>
              <a:ea typeface="Open Sans"/>
              <a:cs typeface="Open Sans"/>
              <a:sym typeface="Open Sans"/>
            </a:endParaRPr>
          </a:p>
          <a:p>
            <a:pPr marL="0" marR="0" lvl="0" indent="0" algn="l" rtl="0">
              <a:spcBef>
                <a:spcPts val="0"/>
              </a:spcBef>
              <a:spcAft>
                <a:spcPts val="0"/>
              </a:spcAft>
              <a:buNone/>
            </a:pPr>
            <a:r>
              <a:rPr lang="en-US" sz="1800" dirty="0">
                <a:solidFill>
                  <a:schemeClr val="dk1"/>
                </a:solidFill>
                <a:latin typeface="Myriad Pro" panose="020B0503030403020204" charset="0"/>
                <a:ea typeface="Open Sans"/>
                <a:cs typeface="Open Sans"/>
                <a:sym typeface="Open Sans"/>
              </a:rPr>
              <a:t>Press Releases – 1</a:t>
            </a:r>
            <a:endParaRPr dirty="0">
              <a:latin typeface="Myriad Pro" panose="020B0503030403020204" charset="0"/>
            </a:endParaRPr>
          </a:p>
          <a:p>
            <a:pPr marL="0" marR="0" lvl="0" indent="0" algn="l" rtl="0">
              <a:spcBef>
                <a:spcPts val="0"/>
              </a:spcBef>
              <a:spcAft>
                <a:spcPts val="0"/>
              </a:spcAft>
              <a:buNone/>
            </a:pPr>
            <a:endParaRPr sz="2000" dirty="0">
              <a:solidFill>
                <a:schemeClr val="dk2"/>
              </a:solidFill>
              <a:latin typeface="Myriad Pro" panose="020B0503030403020204" charset="0"/>
              <a:ea typeface="Open Sans"/>
              <a:cs typeface="Open Sans"/>
              <a:sym typeface="Open Sans"/>
            </a:endParaRPr>
          </a:p>
          <a:p>
            <a:pPr marL="0" marR="0" lvl="0" indent="0" algn="l" rtl="0">
              <a:spcBef>
                <a:spcPts val="0"/>
              </a:spcBef>
              <a:spcAft>
                <a:spcPts val="0"/>
              </a:spcAft>
              <a:buNone/>
            </a:pPr>
            <a:r>
              <a:rPr lang="en-US" sz="1800" b="0" dirty="0">
                <a:solidFill>
                  <a:schemeClr val="dk1"/>
                </a:solidFill>
                <a:latin typeface="Myriad Pro" panose="020B0503030403020204" charset="0"/>
                <a:ea typeface="Open Sans"/>
                <a:cs typeface="Open Sans"/>
                <a:sym typeface="Open Sans"/>
              </a:rPr>
              <a:t>Media queries  to  </a:t>
            </a:r>
            <a:r>
              <a:rPr lang="en-US" sz="1800" b="0" u="sng" dirty="0">
                <a:solidFill>
                  <a:srgbClr val="0000FF"/>
                </a:solidFill>
                <a:latin typeface="Myriad Pro" panose="020B0503030403020204" charset="0"/>
                <a:ea typeface="Open Sans"/>
                <a:cs typeface="Open Sans"/>
                <a:sym typeface="Open Sans"/>
                <a:hlinkClick r:id="rId17">
                  <a:extLst>
                    <a:ext uri="{A12FA001-AC4F-418D-AE19-62706E023703}">
                      <ahyp:hlinkClr xmlns:ahyp="http://schemas.microsoft.com/office/drawing/2018/hyperlinkcolor" val="tx"/>
                    </a:ext>
                  </a:extLst>
                </a:hlinkClick>
              </a:rPr>
              <a:t>oneM2M_PressMedia@list.onem2m.org</a:t>
            </a:r>
            <a:r>
              <a:rPr lang="en-US" sz="1800" b="0" dirty="0">
                <a:solidFill>
                  <a:schemeClr val="dk1"/>
                </a:solidFill>
                <a:latin typeface="Myriad Pro" panose="020B0503030403020204" charset="0"/>
                <a:ea typeface="Open Sans"/>
                <a:cs typeface="Open Sans"/>
                <a:sym typeface="Open Sans"/>
              </a:rPr>
              <a:t> being forwarded to Bindoo, Aurindam, Ken, Akash</a:t>
            </a:r>
            <a:endParaRPr sz="1800" b="1" dirty="0">
              <a:solidFill>
                <a:schemeClr val="dk1"/>
              </a:solidFill>
              <a:latin typeface="Myriad Pro" panose="020B0503030403020204" charset="0"/>
              <a:ea typeface="Open Sans"/>
              <a:cs typeface="Open Sans"/>
              <a:sym typeface="Open Sans"/>
            </a:endParaRPr>
          </a:p>
        </p:txBody>
      </p:sp>
      <p:cxnSp>
        <p:nvCxnSpPr>
          <p:cNvPr id="238" name="Google Shape;238;p18"/>
          <p:cNvCxnSpPr/>
          <p:nvPr/>
        </p:nvCxnSpPr>
        <p:spPr>
          <a:xfrm>
            <a:off x="7890526" y="1658102"/>
            <a:ext cx="0" cy="3223864"/>
          </a:xfrm>
          <a:prstGeom prst="straightConnector1">
            <a:avLst/>
          </a:prstGeom>
          <a:noFill/>
          <a:ln w="9525" cap="flat" cmpd="sng">
            <a:solidFill>
              <a:schemeClr val="accent1"/>
            </a:solidFill>
            <a:prstDash val="solid"/>
            <a:miter lim="800000"/>
            <a:headEnd type="none" w="sm" len="sm"/>
            <a:tailEnd type="none" w="sm" len="sm"/>
          </a:ln>
        </p:spPr>
      </p:cxnSp>
      <p:sp>
        <p:nvSpPr>
          <p:cNvPr id="239" name="Google Shape;23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a:solidFill>
                <a:schemeClr val="lt2"/>
              </a:solidFill>
              <a:latin typeface="Open Sans"/>
              <a:ea typeface="Open Sans"/>
              <a:cs typeface="Open Sans"/>
              <a:sym typeface="Open Sans"/>
            </a:endParaRPr>
          </a:p>
          <a:p>
            <a:pPr marL="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1C11-B334-E595-F09A-02162CDEE1BC}"/>
              </a:ext>
            </a:extLst>
          </p:cNvPr>
          <p:cNvSpPr>
            <a:spLocks noGrp="1"/>
          </p:cNvSpPr>
          <p:nvPr>
            <p:ph type="title"/>
          </p:nvPr>
        </p:nvSpPr>
        <p:spPr>
          <a:xfrm>
            <a:off x="334696" y="0"/>
            <a:ext cx="8568672" cy="1173570"/>
          </a:xfrm>
        </p:spPr>
        <p:txBody>
          <a:bodyPr>
            <a:normAutofit/>
          </a:bodyPr>
          <a:lstStyle/>
          <a:p>
            <a:r>
              <a:rPr lang="en-US" dirty="0"/>
              <a:t>Speaking Opportunities</a:t>
            </a:r>
            <a:endParaRPr lang="en-IN" dirty="0"/>
          </a:p>
        </p:txBody>
      </p:sp>
      <p:sp>
        <p:nvSpPr>
          <p:cNvPr id="3" name="Content Placeholder 2">
            <a:extLst>
              <a:ext uri="{FF2B5EF4-FFF2-40B4-BE49-F238E27FC236}">
                <a16:creationId xmlns:a16="http://schemas.microsoft.com/office/drawing/2014/main" id="{DF1C76F2-BC92-6868-5396-49D1AE2B6686}"/>
              </a:ext>
            </a:extLst>
          </p:cNvPr>
          <p:cNvSpPr>
            <a:spLocks noGrp="1"/>
          </p:cNvSpPr>
          <p:nvPr>
            <p:ph idx="1"/>
          </p:nvPr>
        </p:nvSpPr>
        <p:spPr>
          <a:xfrm>
            <a:off x="334696" y="1253330"/>
            <a:ext cx="11609654" cy="5294954"/>
          </a:xfrm>
        </p:spPr>
        <p:txBody>
          <a:bodyPr>
            <a:normAutofit/>
          </a:bodyPr>
          <a:lstStyle/>
          <a:p>
            <a:r>
              <a:rPr lang="en-IN" sz="1900" dirty="0">
                <a:latin typeface="Myriad Pro" panose="020B0503030403020204" charset="0"/>
                <a:cs typeface="Times New Roman" panose="02020603050405020304" pitchFamily="18" charset="0"/>
              </a:rPr>
              <a:t>ETSI Sustainability event || 30 Mar’23 || ETSI, Sophia Antipolis : Dale Seed</a:t>
            </a:r>
          </a:p>
          <a:p>
            <a:r>
              <a:rPr lang="en-IN" sz="1900" dirty="0" err="1">
                <a:latin typeface="Myriad Pro" panose="020B0503030403020204" charset="0"/>
                <a:cs typeface="Times New Roman" panose="02020603050405020304" pitchFamily="18" charset="0"/>
                <a:hlinkClick r:id="rId3">
                  <a:extLst>
                    <a:ext uri="{A12FA001-AC4F-418D-AE19-62706E023703}">
                      <ahyp:hlinkClr xmlns:ahyp="http://schemas.microsoft.com/office/drawing/2018/hyperlinkcolor" val="tx"/>
                    </a:ext>
                  </a:extLst>
                </a:hlinkClick>
              </a:rPr>
              <a:t>Telesemana</a:t>
            </a:r>
            <a:r>
              <a:rPr lang="en-IN" sz="1900" dirty="0">
                <a:latin typeface="Myriad Pro" panose="020B0503030403020204" charset="0"/>
                <a:cs typeface="Times New Roman" panose="02020603050405020304" pitchFamily="18" charset="0"/>
                <a:hlinkClick r:id="rId3">
                  <a:extLst>
                    <a:ext uri="{A12FA001-AC4F-418D-AE19-62706E023703}">
                      <ahyp:hlinkClr xmlns:ahyp="http://schemas.microsoft.com/office/drawing/2018/hyperlinkcolor" val="tx"/>
                    </a:ext>
                  </a:extLst>
                </a:hlinkClick>
              </a:rPr>
              <a:t> webinar</a:t>
            </a:r>
            <a:r>
              <a:rPr lang="en-IN" sz="1900" dirty="0">
                <a:latin typeface="Myriad Pro" panose="020B0503030403020204" charset="0"/>
                <a:cs typeface="Times New Roman" panose="02020603050405020304" pitchFamily="18" charset="0"/>
              </a:rPr>
              <a:t> on 5G Security || 17 May’23 || Rana spoke on </a:t>
            </a:r>
            <a:r>
              <a:rPr lang="en-US" sz="1900" dirty="0">
                <a:latin typeface="Myriad Pro" panose="020B0503030403020204" charset="0"/>
                <a:cs typeface="Times New Roman" panose="02020603050405020304" pitchFamily="18" charset="0"/>
              </a:rPr>
              <a:t>Securing the IoT segment with oneM2M security</a:t>
            </a:r>
            <a:endParaRPr lang="en-IN" sz="1900" dirty="0">
              <a:latin typeface="Myriad Pro" panose="020B0503030403020204" charset="0"/>
              <a:cs typeface="Times New Roman" panose="02020603050405020304" pitchFamily="18" charset="0"/>
            </a:endParaRPr>
          </a:p>
          <a:p>
            <a:r>
              <a:rPr lang="en-IN" sz="1900" dirty="0">
                <a:latin typeface="Myriad Pro" panose="020B0503030403020204" charset="0"/>
                <a:cs typeface="Times New Roman" panose="02020603050405020304" pitchFamily="18" charset="0"/>
              </a:rPr>
              <a:t>IoT Tech Expo &amp; Edge Computing Expo - North America  || 17-18 May 23 || Santa Clara, CA :: Bob Flynn</a:t>
            </a:r>
          </a:p>
          <a:p>
            <a:r>
              <a:rPr lang="en-US" sz="1900" dirty="0">
                <a:latin typeface="Myriad Pro" panose="020B0503030403020204" charset="0"/>
                <a:cs typeface="Times New Roman" panose="02020603050405020304" pitchFamily="18" charset="0"/>
              </a:rPr>
              <a:t>M2M &amp; IoT security &amp; use cases organized by Mumbai LSA, Department of Telecommunications </a:t>
            </a:r>
            <a:r>
              <a:rPr lang="en-IN" sz="1900" dirty="0">
                <a:latin typeface="Myriad Pro" panose="020B0503030403020204" charset="0"/>
                <a:cs typeface="Times New Roman" panose="02020603050405020304" pitchFamily="18" charset="0"/>
              </a:rPr>
              <a:t>|| </a:t>
            </a:r>
            <a:r>
              <a:rPr lang="en-US" sz="1900" dirty="0">
                <a:latin typeface="Myriad Pro" panose="020B0503030403020204" charset="0"/>
                <a:cs typeface="Times New Roman" panose="02020603050405020304" pitchFamily="18" charset="0"/>
              </a:rPr>
              <a:t>26 May 2023 - By Aurindam Bhattacharya </a:t>
            </a:r>
            <a:endParaRPr lang="en-IN" sz="1900" b="1" dirty="0">
              <a:latin typeface="Myriad Pro" panose="020B0503030403020204" charset="0"/>
              <a:cs typeface="Times New Roman" panose="02020603050405020304" pitchFamily="18" charset="0"/>
            </a:endParaRPr>
          </a:p>
          <a:p>
            <a:r>
              <a:rPr lang="en-US" sz="1900" dirty="0">
                <a:latin typeface="Myriad Pro" panose="020B0503030403020204" charset="0"/>
                <a:cs typeface="Times New Roman" panose="02020603050405020304" pitchFamily="18" charset="0"/>
              </a:rPr>
              <a:t>WTISD celebration </a:t>
            </a:r>
            <a:r>
              <a:rPr lang="en-IN" sz="1900" dirty="0">
                <a:latin typeface="Myriad Pro" panose="020B0503030403020204" charset="0"/>
                <a:cs typeface="Times New Roman" panose="02020603050405020304" pitchFamily="18" charset="0"/>
              </a:rPr>
              <a:t>|| </a:t>
            </a:r>
            <a:r>
              <a:rPr lang="en-US" sz="1900" dirty="0">
                <a:latin typeface="Myriad Pro" panose="020B0503030403020204" charset="0"/>
                <a:cs typeface="Times New Roman" panose="02020603050405020304" pitchFamily="18" charset="0"/>
              </a:rPr>
              <a:t>8 June 2023: Hideyuki Iwata, Roland Hechwartner, Bindoo Srivastava </a:t>
            </a:r>
            <a:endParaRPr lang="en-IN" sz="1900" b="1" dirty="0">
              <a:latin typeface="Myriad Pro" panose="020B0503030403020204" charset="0"/>
              <a:cs typeface="Times New Roman" panose="02020603050405020304" pitchFamily="18" charset="0"/>
            </a:endParaRPr>
          </a:p>
          <a:p>
            <a:r>
              <a:rPr lang="en-IN" sz="1900" dirty="0">
                <a:latin typeface="Myriad Pro" panose="020B0503030403020204" charset="0"/>
                <a:cs typeface="Times New Roman" panose="02020603050405020304" pitchFamily="18" charset="0"/>
              </a:rPr>
              <a:t>ETSI IoT Week</a:t>
            </a:r>
          </a:p>
          <a:p>
            <a:r>
              <a:rPr lang="en-US" sz="1900" dirty="0">
                <a:latin typeface="Myriad Pro" panose="020B0503030403020204" charset="0"/>
                <a:cs typeface="Times New Roman" panose="02020603050405020304" pitchFamily="18" charset="0"/>
              </a:rPr>
              <a:t>Global Conference on "IoT Security and Standards based IoT/M2M Practical Implementations of Solutions" || 25-26 Sep’23 || New Delhi by Aurindam Bhattacharya</a:t>
            </a:r>
            <a:endParaRPr lang="en-IN" sz="1900" dirty="0">
              <a:latin typeface="Myriad Pro" panose="020B0503030403020204" charset="0"/>
              <a:cs typeface="Times New Roman" panose="02020603050405020304" pitchFamily="18" charset="0"/>
            </a:endParaRPr>
          </a:p>
          <a:p>
            <a:r>
              <a:rPr lang="en-IN" sz="1900" dirty="0">
                <a:latin typeface="Myriad Pro" panose="020B0503030403020204" charset="0"/>
                <a:cs typeface="Times New Roman" panose="02020603050405020304" pitchFamily="18" charset="0"/>
              </a:rPr>
              <a:t>Korea IoT week (11-13 Oct’23):  NTELS and </a:t>
            </a:r>
            <a:r>
              <a:rPr lang="en-IN" sz="1900" dirty="0" err="1">
                <a:latin typeface="Myriad Pro" panose="020B0503030403020204" charset="0"/>
                <a:cs typeface="Times New Roman" panose="02020603050405020304" pitchFamily="18" charset="0"/>
              </a:rPr>
              <a:t>SyncTechno</a:t>
            </a:r>
            <a:r>
              <a:rPr lang="en-IN" sz="1900" dirty="0">
                <a:latin typeface="Myriad Pro" panose="020B0503030403020204" charset="0"/>
                <a:cs typeface="Times New Roman" panose="02020603050405020304" pitchFamily="18" charset="0"/>
              </a:rPr>
              <a:t> exhibited</a:t>
            </a:r>
          </a:p>
          <a:p>
            <a:r>
              <a:rPr lang="en-IN" sz="1900" dirty="0">
                <a:latin typeface="Myriad Pro" panose="020B0503030403020204" charset="0"/>
                <a:cs typeface="Times New Roman" panose="02020603050405020304" pitchFamily="18" charset="0"/>
              </a:rPr>
              <a:t>IoT Tech Expo - Global || 30th November – 1st December || London: Rana </a:t>
            </a:r>
            <a:r>
              <a:rPr lang="en-IN" sz="1900" dirty="0" err="1">
                <a:latin typeface="Myriad Pro" panose="020B0503030403020204" charset="0"/>
                <a:cs typeface="Times New Roman" panose="02020603050405020304" pitchFamily="18" charset="0"/>
              </a:rPr>
              <a:t>Kamill</a:t>
            </a:r>
            <a:endParaRPr lang="en-IN" sz="1900" dirty="0">
              <a:latin typeface="Myriad Pro" panose="020B050303040302020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887D05B-5067-A41D-59D6-7BB87FA3F16D}"/>
              </a:ext>
            </a:extLst>
          </p:cNvPr>
          <p:cNvSpPr>
            <a:spLocks noGrp="1"/>
          </p:cNvSpPr>
          <p:nvPr>
            <p:ph type="ftr" sz="quarter" idx="11"/>
          </p:nvPr>
        </p:nvSpPr>
        <p:spPr/>
        <p:txBody>
          <a:bodyPr/>
          <a:lstStyle/>
          <a:p>
            <a:endParaRPr lang="en-US"/>
          </a:p>
          <a:p>
            <a:r>
              <a:rPr lang="en-US"/>
              <a:t>© 2022 oneM2M</a:t>
            </a:r>
            <a:endParaRPr lang="en-US" dirty="0"/>
          </a:p>
        </p:txBody>
      </p:sp>
    </p:spTree>
    <p:extLst>
      <p:ext uri="{BB962C8B-B14F-4D97-AF65-F5344CB8AC3E}">
        <p14:creationId xmlns:p14="http://schemas.microsoft.com/office/powerpoint/2010/main" val="3332656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68580"/>
            <a:ext cx="8866454" cy="1173570"/>
          </a:xfrm>
        </p:spPr>
        <p:txBody>
          <a:bodyPr>
            <a:normAutofit fontScale="90000"/>
          </a:bodyPr>
          <a:lstStyle/>
          <a:p>
            <a:r>
              <a:rPr lang="en-GB" dirty="0"/>
              <a:t>Thought Leadership – Articles CY’23 &amp; upcoming</a:t>
            </a:r>
            <a:endParaRPr lang="fr-FR" dirty="0"/>
          </a:p>
        </p:txBody>
      </p:sp>
      <p:sp>
        <p:nvSpPr>
          <p:cNvPr id="2" name="Content Placeholder 1">
            <a:extLst>
              <a:ext uri="{FF2B5EF4-FFF2-40B4-BE49-F238E27FC236}">
                <a16:creationId xmlns:a16="http://schemas.microsoft.com/office/drawing/2014/main" id="{277E1738-F39A-DE69-579A-E8A3ACA6C604}"/>
              </a:ext>
            </a:extLst>
          </p:cNvPr>
          <p:cNvSpPr>
            <a:spLocks noGrp="1"/>
          </p:cNvSpPr>
          <p:nvPr>
            <p:ph idx="1"/>
          </p:nvPr>
        </p:nvSpPr>
        <p:spPr>
          <a:xfrm>
            <a:off x="334696" y="1173570"/>
            <a:ext cx="10515600" cy="5350798"/>
          </a:xfrm>
        </p:spPr>
        <p:txBody>
          <a:bodyPr>
            <a:normAutofit fontScale="85000" lnSpcReduction="10000"/>
          </a:bodyPr>
          <a:lstStyle/>
          <a:p>
            <a:pPr marL="457200" lvl="1" indent="0">
              <a:buNone/>
            </a:pPr>
            <a:r>
              <a:rPr lang="en-GB" sz="2300" i="1" dirty="0">
                <a:latin typeface="Myriad Pro" panose="020B0503030403020204" charset="0"/>
              </a:rPr>
              <a:t>Global Journals</a:t>
            </a:r>
          </a:p>
          <a:p>
            <a:pPr marL="800100" lvl="1" indent="-342900">
              <a:buAutoNum type="arabicPeriod"/>
            </a:pPr>
            <a:r>
              <a:rPr lang="en-US" sz="1800" i="0" dirty="0">
                <a:effectLst/>
                <a:latin typeface="Myriad Pro" panose="020B0503030403020204" charset="0"/>
              </a:rPr>
              <a:t>IEEE Network Magazine - JaeSeung Song (team preparing to submit article)</a:t>
            </a:r>
            <a:endParaRPr lang="en-US" sz="1800" dirty="0">
              <a:solidFill>
                <a:srgbClr val="1155CC"/>
              </a:solidFill>
              <a:latin typeface="Myriad Pro" panose="020B0503030403020204" charset="0"/>
            </a:endParaRPr>
          </a:p>
          <a:p>
            <a:pPr marL="457200" lvl="1" indent="0">
              <a:buNone/>
            </a:pPr>
            <a:endParaRPr lang="en-US" sz="1800" dirty="0">
              <a:solidFill>
                <a:srgbClr val="1155CC"/>
              </a:solidFill>
              <a:latin typeface="Myriad Pro" panose="020B0503030403020204" charset="0"/>
            </a:endParaRPr>
          </a:p>
          <a:p>
            <a:pPr marL="457200" lvl="1" indent="0">
              <a:buNone/>
            </a:pPr>
            <a:r>
              <a:rPr lang="en-US" sz="2300" i="1" dirty="0">
                <a:latin typeface="Myriad Pro" panose="020B0503030403020204" charset="0"/>
              </a:rPr>
              <a:t>Trade Journals</a:t>
            </a:r>
          </a:p>
          <a:p>
            <a:pPr marL="914400" lvl="1" indent="-457200">
              <a:buFont typeface="Arial" panose="020B0604020202020204" pitchFamily="34" charset="0"/>
              <a:buAutoNum type="arabicPeriod"/>
            </a:pPr>
            <a:r>
              <a:rPr lang="en-US" sz="1800" dirty="0">
                <a:solidFill>
                  <a:srgbClr val="1155CC"/>
                </a:solidFill>
                <a:latin typeface="Myriad Pro" panose="020B0503030403020204" charset="0"/>
                <a:hlinkClick r:id="rId3">
                  <a:extLst>
                    <a:ext uri="{A12FA001-AC4F-418D-AE19-62706E023703}">
                      <ahyp:hlinkClr xmlns:ahyp="http://schemas.microsoft.com/office/drawing/2018/hyperlinkcolor" val="tx"/>
                    </a:ext>
                  </a:extLst>
                </a:hlinkClick>
              </a:rPr>
              <a:t>The Fast Mode - Metaverse standards</a:t>
            </a:r>
            <a:endParaRPr lang="en-US" sz="1800" i="0" u="sng" dirty="0">
              <a:solidFill>
                <a:srgbClr val="1155CC"/>
              </a:solidFill>
              <a:effectLst/>
              <a:latin typeface="Myriad Pro" panose="020B0503030403020204" charset="0"/>
              <a:hlinkClick r:id="rId3"/>
            </a:endParaRPr>
          </a:p>
          <a:p>
            <a:pPr marL="914400" lvl="1" indent="-457200">
              <a:buAutoNum type="arabicPeriod"/>
            </a:pPr>
            <a:r>
              <a:rPr lang="en-US" sz="1800" i="0" u="sng" dirty="0">
                <a:solidFill>
                  <a:srgbClr val="1155CC"/>
                </a:solidFill>
                <a:effectLst/>
                <a:latin typeface="Myriad Pro" panose="020B0503030403020204" charset="0"/>
                <a:hlinkClick r:id="rId3"/>
              </a:rPr>
              <a:t>The Fast Mode - Metaverse standards</a:t>
            </a:r>
            <a:endParaRPr lang="en-US" sz="1800" i="0" u="sng" dirty="0">
              <a:solidFill>
                <a:srgbClr val="1155CC"/>
              </a:solidFill>
              <a:effectLst/>
              <a:latin typeface="Myriad Pro" panose="020B0503030403020204" charset="0"/>
            </a:endParaRPr>
          </a:p>
          <a:p>
            <a:pPr marL="914400" lvl="1" indent="-457200">
              <a:buAutoNum type="arabicPeriod"/>
            </a:pPr>
            <a:r>
              <a:rPr lang="en-IN" sz="1800" i="0" u="sng" dirty="0">
                <a:solidFill>
                  <a:srgbClr val="1155CC"/>
                </a:solidFill>
                <a:effectLst/>
                <a:latin typeface="Myriad Pro" panose="020B0503030403020204" charset="0"/>
                <a:hlinkClick r:id="rId4"/>
              </a:rPr>
              <a:t>Pipeline Magazine (2023 predictions)</a:t>
            </a:r>
            <a:endParaRPr lang="en-US" sz="1800" u="sng" dirty="0">
              <a:solidFill>
                <a:srgbClr val="1155CC"/>
              </a:solidFill>
              <a:latin typeface="Myriad Pro" panose="020B0503030403020204" charset="0"/>
            </a:endParaRPr>
          </a:p>
          <a:p>
            <a:pPr marL="914400" lvl="1" indent="-457200">
              <a:buAutoNum type="arabicPeriod"/>
            </a:pPr>
            <a:r>
              <a:rPr lang="en-US" sz="1800" i="0" u="sng" dirty="0">
                <a:solidFill>
                  <a:srgbClr val="1155CC"/>
                </a:solidFill>
                <a:effectLst/>
                <a:latin typeface="Myriad Pro" panose="020B0503030403020204" charset="0"/>
                <a:hlinkClick r:id="rId5"/>
              </a:rPr>
              <a:t>Pipeline Magazine How connected Devices will Remake IoT </a:t>
            </a:r>
            <a:r>
              <a:rPr lang="en-US" sz="1800" i="0" u="sng" dirty="0" err="1">
                <a:solidFill>
                  <a:srgbClr val="1155CC"/>
                </a:solidFill>
                <a:effectLst/>
                <a:latin typeface="Myriad Pro" panose="020B0503030403020204" charset="0"/>
                <a:hlinkClick r:id="rId5"/>
              </a:rPr>
              <a:t>Systems</a:t>
            </a:r>
            <a:r>
              <a:rPr lang="en-US" sz="1800" i="0" u="sng" dirty="0" err="1">
                <a:solidFill>
                  <a:srgbClr val="1155CC"/>
                </a:solidFill>
                <a:effectLst/>
                <a:latin typeface="Myriad Pro" panose="020B0503030403020204" charset="0"/>
                <a:hlinkClick r:id="rId6"/>
              </a:rPr>
              <a:t>Pipeline</a:t>
            </a:r>
            <a:r>
              <a:rPr lang="en-US" sz="1800" i="0" u="sng" dirty="0">
                <a:solidFill>
                  <a:srgbClr val="1155CC"/>
                </a:solidFill>
                <a:effectLst/>
                <a:latin typeface="Myriad Pro" panose="020B0503030403020204" charset="0"/>
                <a:hlinkClick r:id="rId6"/>
              </a:rPr>
              <a:t> Magazine - AI and Analytics for IoT</a:t>
            </a:r>
            <a:endParaRPr lang="en-US" sz="1800" i="0" u="sng" dirty="0">
              <a:solidFill>
                <a:srgbClr val="1155CC"/>
              </a:solidFill>
              <a:effectLst/>
              <a:latin typeface="Myriad Pro" panose="020B0503030403020204" charset="0"/>
            </a:endParaRPr>
          </a:p>
          <a:p>
            <a:pPr marL="914400" lvl="1" indent="-457200">
              <a:buFont typeface="Arial" panose="020B0604020202020204" pitchFamily="34" charset="0"/>
              <a:buAutoNum type="arabicPeriod"/>
            </a:pPr>
            <a:r>
              <a:rPr lang="en-IN" sz="1800" i="0" u="sng" dirty="0">
                <a:solidFill>
                  <a:srgbClr val="1155CC"/>
                </a:solidFill>
                <a:effectLst/>
                <a:latin typeface="Myriad Pro" panose="020B0503030403020204" charset="0"/>
                <a:hlinkClick r:id="rId7"/>
              </a:rPr>
              <a:t>IoT </a:t>
            </a:r>
            <a:r>
              <a:rPr lang="en-IN" sz="1800" i="0" u="sng" dirty="0" err="1">
                <a:solidFill>
                  <a:srgbClr val="1155CC"/>
                </a:solidFill>
                <a:effectLst/>
                <a:latin typeface="Myriad Pro" panose="020B0503030403020204" charset="0"/>
                <a:hlinkClick r:id="rId7"/>
              </a:rPr>
              <a:t>sustainabilty</a:t>
            </a:r>
            <a:r>
              <a:rPr lang="en-IN" sz="1800" i="0" u="sng" dirty="0">
                <a:solidFill>
                  <a:srgbClr val="1155CC"/>
                </a:solidFill>
                <a:effectLst/>
                <a:latin typeface="Myriad Pro" panose="020B0503030403020204" charset="0"/>
                <a:hlinkClick r:id="rId7"/>
              </a:rPr>
              <a:t> interview for Journal du Net</a:t>
            </a:r>
            <a:endParaRPr lang="en-US" sz="1800" i="1" dirty="0">
              <a:latin typeface="Myriad Pro" panose="020B0503030403020204" charset="0"/>
            </a:endParaRPr>
          </a:p>
          <a:p>
            <a:pPr marL="457200" lvl="1" indent="0">
              <a:buNone/>
            </a:pPr>
            <a:endParaRPr lang="en-IN" sz="2300" dirty="0">
              <a:latin typeface="Myriad Pro" panose="020B0503030403020204" charset="0"/>
            </a:endParaRPr>
          </a:p>
          <a:p>
            <a:pPr marL="457200" lvl="1" indent="0">
              <a:buNone/>
            </a:pPr>
            <a:r>
              <a:rPr lang="en-US" sz="2300" i="1" dirty="0">
                <a:latin typeface="Myriad Pro" panose="020B0503030403020204" charset="0"/>
              </a:rPr>
              <a:t>Regional</a:t>
            </a:r>
            <a:endParaRPr lang="en-US" sz="2300" i="1" dirty="0">
              <a:latin typeface="Myriad Pro" panose="020B0503030403020204" charset="0"/>
              <a:hlinkClick r:id="rId8">
                <a:extLst>
                  <a:ext uri="{A12FA001-AC4F-418D-AE19-62706E023703}">
                    <ahyp:hlinkClr xmlns:ahyp="http://schemas.microsoft.com/office/drawing/2018/hyperlinkcolor" val="tx"/>
                  </a:ext>
                </a:extLst>
              </a:hlinkClick>
            </a:endParaRPr>
          </a:p>
          <a:p>
            <a:pPr marL="457200" lvl="1" indent="0">
              <a:buNone/>
            </a:pPr>
            <a:endParaRPr lang="en-US" sz="2300" u="sng" dirty="0">
              <a:effectLst/>
              <a:latin typeface="Myriad Pro" panose="020B0503030403020204" charset="0"/>
            </a:endParaRPr>
          </a:p>
          <a:p>
            <a:pPr marL="457200" lvl="1" indent="0">
              <a:buNone/>
            </a:pPr>
            <a:r>
              <a:rPr lang="en-US" sz="2300" i="1" dirty="0">
                <a:latin typeface="Myriad Pro" panose="020B0503030403020204" charset="0"/>
              </a:rPr>
              <a:t>Partner Communiques</a:t>
            </a:r>
          </a:p>
          <a:p>
            <a:pPr marL="800100" lvl="1" indent="-342900">
              <a:buAutoNum type="arabicPeriod"/>
            </a:pPr>
            <a:r>
              <a:rPr lang="en-IN" sz="1800" i="0" dirty="0">
                <a:solidFill>
                  <a:srgbClr val="1155CC"/>
                </a:solidFill>
                <a:effectLst/>
                <a:latin typeface="Myriad Pro" panose="020B0503030403020204" charset="0"/>
                <a:hlinkClick r:id="rId9"/>
              </a:rPr>
              <a:t>ETSI Enjoy Jan</a:t>
            </a:r>
            <a:endParaRPr lang="en-IN" sz="1800" i="0" dirty="0">
              <a:solidFill>
                <a:srgbClr val="1155CC"/>
              </a:solidFill>
              <a:effectLst/>
              <a:latin typeface="Myriad Pro" panose="020B0503030403020204" charset="0"/>
            </a:endParaRPr>
          </a:p>
          <a:p>
            <a:pPr marL="800100" lvl="1" indent="-342900">
              <a:buAutoNum type="arabicPeriod"/>
            </a:pPr>
            <a:r>
              <a:rPr lang="en-IN" sz="1800" i="0" u="sng" dirty="0">
                <a:solidFill>
                  <a:srgbClr val="1155CC"/>
                </a:solidFill>
                <a:effectLst/>
                <a:latin typeface="Myriad Pro" panose="020B0503030403020204" charset="0"/>
                <a:hlinkClick r:id="rId10"/>
              </a:rPr>
              <a:t>ATIS blog (Metaverse standardization)</a:t>
            </a:r>
            <a:endParaRPr lang="en-IN" sz="1800" i="0" u="sng" dirty="0">
              <a:solidFill>
                <a:srgbClr val="1155CC"/>
              </a:solidFill>
              <a:effectLst/>
              <a:latin typeface="Myriad Pro" panose="020B0503030403020204" charset="0"/>
            </a:endParaRPr>
          </a:p>
          <a:p>
            <a:pPr marL="800100" lvl="1" indent="-342900">
              <a:buFont typeface="Arial" panose="020B0604020202020204" pitchFamily="34" charset="0"/>
              <a:buAutoNum type="arabicPeriod"/>
            </a:pPr>
            <a:r>
              <a:rPr lang="en-IN" sz="1800" i="0" u="sng" dirty="0">
                <a:solidFill>
                  <a:srgbClr val="1155CC"/>
                </a:solidFill>
                <a:effectLst/>
                <a:latin typeface="Myriad Pro" panose="020B0503030403020204" charset="0"/>
                <a:hlinkClick r:id="rId11"/>
              </a:rPr>
              <a:t>ETSI Enjoy Mar (Sustainability)</a:t>
            </a:r>
            <a:endParaRPr lang="en-IN" sz="1800" i="0" u="sng" dirty="0">
              <a:solidFill>
                <a:srgbClr val="1155CC"/>
              </a:solidFill>
              <a:effectLst/>
              <a:latin typeface="Myriad Pro" panose="020B0503030403020204" charset="0"/>
            </a:endParaRPr>
          </a:p>
          <a:p>
            <a:pPr marL="800100" lvl="1" indent="-342900">
              <a:buFont typeface="Arial" panose="020B0604020202020204" pitchFamily="34" charset="0"/>
              <a:buAutoNum type="arabicPeriod"/>
            </a:pPr>
            <a:r>
              <a:rPr lang="en-US" sz="1800" i="0" u="sng" dirty="0">
                <a:solidFill>
                  <a:srgbClr val="1155CC"/>
                </a:solidFill>
                <a:effectLst/>
                <a:latin typeface="Myriad Pro" panose="020B0503030403020204" charset="0"/>
                <a:hlinkClick r:id="rId12"/>
              </a:rPr>
              <a:t>ETSI MEC oneM2M White Paper</a:t>
            </a:r>
            <a:endParaRPr lang="en-US" sz="1800" u="sng" dirty="0">
              <a:solidFill>
                <a:srgbClr val="1155CC"/>
              </a:solidFill>
              <a:latin typeface="Myriad Pro" panose="020B0503030403020204" charset="0"/>
            </a:endParaRPr>
          </a:p>
          <a:p>
            <a:pPr marL="800100" lvl="1" indent="-342900">
              <a:buFont typeface="Arial" panose="020B0604020202020204" pitchFamily="34" charset="0"/>
              <a:buAutoNum type="arabicPeriod"/>
            </a:pPr>
            <a:r>
              <a:rPr lang="en-US" sz="1800" i="0" u="sng" dirty="0">
                <a:solidFill>
                  <a:srgbClr val="1155CC"/>
                </a:solidFill>
                <a:effectLst/>
                <a:latin typeface="Myriad Pro" panose="020B0503030403020204" charset="0"/>
                <a:hlinkClick r:id="rId13"/>
              </a:rPr>
              <a:t>ETSI Enjoy - Continuity and Technology Strategy in IoT Standardization</a:t>
            </a:r>
            <a:endParaRPr lang="en-US" sz="1800" i="0" u="sng" dirty="0">
              <a:solidFill>
                <a:srgbClr val="1155CC"/>
              </a:solidFill>
              <a:effectLst/>
              <a:latin typeface="Myriad Pro" panose="020B0503030403020204" charset="0"/>
            </a:endParaRPr>
          </a:p>
          <a:p>
            <a:pPr marL="800100" lvl="1" indent="-342900">
              <a:buFont typeface="Arial" panose="020B0604020202020204" pitchFamily="34" charset="0"/>
              <a:buAutoNum type="arabicPeriod"/>
            </a:pPr>
            <a:r>
              <a:rPr lang="en-IN" sz="1800" i="0" u="sng" dirty="0">
                <a:solidFill>
                  <a:srgbClr val="1155CC"/>
                </a:solidFill>
                <a:effectLst/>
                <a:latin typeface="Myriad Pro" panose="020B0503030403020204" charset="0"/>
                <a:hlinkClick r:id="rId14"/>
              </a:rPr>
              <a:t>ETSI Enjoy - APIs for IoT</a:t>
            </a:r>
            <a:endParaRPr lang="en-IN" sz="1800" i="0" u="sng" dirty="0">
              <a:solidFill>
                <a:srgbClr val="1155CC"/>
              </a:solidFill>
              <a:effectLst/>
              <a:latin typeface="Myriad Pro" panose="020B0503030403020204" charset="0"/>
            </a:endParaRPr>
          </a:p>
          <a:p>
            <a:pPr marL="800100" lvl="1" indent="-342900">
              <a:buFont typeface="Arial" panose="020B0604020202020204" pitchFamily="34" charset="0"/>
              <a:buAutoNum type="arabicPeriod"/>
            </a:pPr>
            <a:r>
              <a:rPr lang="en-US" sz="1800" i="1" u="sng" dirty="0">
                <a:solidFill>
                  <a:srgbClr val="EA4335"/>
                </a:solidFill>
                <a:effectLst/>
                <a:latin typeface="Myriad Pro" panose="020B0503030403020204" charset="0"/>
              </a:rPr>
              <a:t>ETSI ENJOY Jan (JaeSeung on AI for IoT)</a:t>
            </a:r>
            <a:endParaRPr lang="en-US" sz="1800" i="0" u="sng" dirty="0">
              <a:solidFill>
                <a:srgbClr val="1155CC"/>
              </a:solidFill>
              <a:effectLst/>
              <a:latin typeface="Myriad Pro" panose="020B0503030403020204" charset="0"/>
            </a:endParaRPr>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
        <p:nvSpPr>
          <p:cNvPr id="9" name="Rectangle 8">
            <a:extLst>
              <a:ext uri="{FF2B5EF4-FFF2-40B4-BE49-F238E27FC236}">
                <a16:creationId xmlns:a16="http://schemas.microsoft.com/office/drawing/2014/main" id="{71238D56-6C32-ADDF-69DC-8F94D3E9324B}"/>
              </a:ext>
            </a:extLst>
          </p:cNvPr>
          <p:cNvSpPr/>
          <p:nvPr/>
        </p:nvSpPr>
        <p:spPr>
          <a:xfrm>
            <a:off x="9529916" y="6071862"/>
            <a:ext cx="25908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hlinkClick r:id="rId15">
                  <a:extLst>
                    <a:ext uri="{A12FA001-AC4F-418D-AE19-62706E023703}">
                      <ahyp:hlinkClr xmlns:ahyp="http://schemas.microsoft.com/office/drawing/2018/hyperlinkcolor" val="tx"/>
                    </a:ext>
                  </a:extLst>
                </a:hlinkClick>
              </a:rPr>
              <a:t>Activities Tracker link</a:t>
            </a:r>
            <a:r>
              <a:rPr lang="en-IN" dirty="0">
                <a:solidFill>
                  <a:schemeClr val="bg1"/>
                </a:solidFill>
              </a:rPr>
              <a:t> </a:t>
            </a:r>
          </a:p>
        </p:txBody>
      </p:sp>
    </p:spTree>
    <p:extLst>
      <p:ext uri="{BB962C8B-B14F-4D97-AF65-F5344CB8AC3E}">
        <p14:creationId xmlns:p14="http://schemas.microsoft.com/office/powerpoint/2010/main" val="1982616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6"/>
          <p:cNvSpPr txBox="1">
            <a:spLocks noGrp="1"/>
          </p:cNvSpPr>
          <p:nvPr>
            <p:ph type="title"/>
          </p:nvPr>
        </p:nvSpPr>
        <p:spPr>
          <a:xfrm>
            <a:off x="334695" y="0"/>
            <a:ext cx="10304729" cy="1173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63133"/>
              </a:buClr>
              <a:buSzPts val="4400"/>
              <a:buFont typeface="Open Sans"/>
              <a:buNone/>
            </a:pPr>
            <a:r>
              <a:rPr lang="en-US" dirty="0"/>
              <a:t>oneM2M in Press – from MARCOM 123 (oct 23)</a:t>
            </a:r>
            <a:endParaRPr dirty="0"/>
          </a:p>
        </p:txBody>
      </p:sp>
      <p:graphicFrame>
        <p:nvGraphicFramePr>
          <p:cNvPr id="219" name="Google Shape;219;p16"/>
          <p:cNvGraphicFramePr/>
          <p:nvPr>
            <p:extLst>
              <p:ext uri="{D42A27DB-BD31-4B8C-83A1-F6EECF244321}">
                <p14:modId xmlns:p14="http://schemas.microsoft.com/office/powerpoint/2010/main" val="1812532723"/>
              </p:ext>
            </p:extLst>
          </p:nvPr>
        </p:nvGraphicFramePr>
        <p:xfrm>
          <a:off x="557119" y="1205106"/>
          <a:ext cx="11054778" cy="5335383"/>
        </p:xfrm>
        <a:graphic>
          <a:graphicData uri="http://schemas.openxmlformats.org/drawingml/2006/table">
            <a:tbl>
              <a:tblPr>
                <a:noFill/>
              </a:tblPr>
              <a:tblGrid>
                <a:gridCol w="3552765">
                  <a:extLst>
                    <a:ext uri="{9D8B030D-6E8A-4147-A177-3AD203B41FA5}">
                      <a16:colId xmlns:a16="http://schemas.microsoft.com/office/drawing/2014/main" val="20000"/>
                    </a:ext>
                  </a:extLst>
                </a:gridCol>
                <a:gridCol w="1179871">
                  <a:extLst>
                    <a:ext uri="{9D8B030D-6E8A-4147-A177-3AD203B41FA5}">
                      <a16:colId xmlns:a16="http://schemas.microsoft.com/office/drawing/2014/main" val="20001"/>
                    </a:ext>
                  </a:extLst>
                </a:gridCol>
                <a:gridCol w="6322142">
                  <a:extLst>
                    <a:ext uri="{9D8B030D-6E8A-4147-A177-3AD203B41FA5}">
                      <a16:colId xmlns:a16="http://schemas.microsoft.com/office/drawing/2014/main" val="20002"/>
                    </a:ext>
                  </a:extLst>
                </a:gridCol>
              </a:tblGrid>
              <a:tr h="260881">
                <a:tc>
                  <a:txBody>
                    <a:bodyPr/>
                    <a:lstStyle/>
                    <a:p>
                      <a:r>
                        <a:rPr lang="en-IN" sz="1400" b="0" i="0" u="none" strike="noStrike" cap="none" dirty="0">
                          <a:solidFill>
                            <a:schemeClr val="dk1"/>
                          </a:solidFill>
                          <a:latin typeface="Myriad Pro" panose="020B0503030403020204" charset="0"/>
                          <a:ea typeface="Open Sans"/>
                          <a:cs typeface="Open Sans"/>
                          <a:sym typeface="Arial"/>
                        </a:rPr>
                        <a:t>Economic Times (India) October 2023</a:t>
                      </a:r>
                    </a:p>
                  </a:txBody>
                  <a:tcPr anchor="ctr">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IN" sz="1400" b="0" i="0" u="none" strike="noStrike" cap="none" dirty="0">
                          <a:solidFill>
                            <a:schemeClr val="dk1"/>
                          </a:solidFill>
                          <a:latin typeface="Myriad Pro" panose="020B0503030403020204" charset="0"/>
                          <a:ea typeface="Open Sans"/>
                          <a:cs typeface="Open Sans"/>
                          <a:sym typeface="Open Sans"/>
                        </a:rPr>
                        <a:t>Oct 2023</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kern="1200" cap="none" dirty="0">
                          <a:solidFill>
                            <a:srgbClr val="C00000"/>
                          </a:solidFill>
                          <a:latin typeface="Myriad Pro" panose="020B0503030403020204" charset="0"/>
                          <a:ea typeface="Open Sans"/>
                          <a:cs typeface="Open Sans"/>
                          <a:hlinkClick r:id="rId3">
                            <a:extLst>
                              <a:ext uri="{A12FA001-AC4F-418D-AE19-62706E023703}">
                                <ahyp:hlinkClr xmlns:ahyp="http://schemas.microsoft.com/office/drawing/2018/hyperlinkcolor" val="tx"/>
                              </a:ext>
                            </a:extLst>
                          </a:hlinkClick>
                        </a:rPr>
                        <a:t>Vodafone India completes testing of over 50 IoT devices and certification based on oneM2M and 3GPP standards at the IoT Lab that it has set up with the Centre for Development of Telematics (C-DOT)</a:t>
                      </a:r>
                      <a:endParaRPr sz="1400" b="0" i="0" u="sng" strike="noStrike" kern="1200"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3425054152"/>
                  </a:ext>
                </a:extLst>
              </a:tr>
              <a:tr h="260881">
                <a:tc>
                  <a:txBody>
                    <a:bodyPr/>
                    <a:lstStyle/>
                    <a:p>
                      <a:r>
                        <a:rPr lang="en-US" sz="1400" b="0" i="0" u="none" strike="noStrike" cap="none" dirty="0">
                          <a:solidFill>
                            <a:schemeClr val="dk1"/>
                          </a:solidFill>
                          <a:latin typeface="Myriad Pro" panose="020B0503030403020204" charset="0"/>
                          <a:ea typeface="Open Sans"/>
                          <a:cs typeface="Open Sans"/>
                          <a:sym typeface="Arial"/>
                        </a:rPr>
                        <a:t>Electronic Times Internet (S. Korea)</a:t>
                      </a:r>
                      <a:br>
                        <a:rPr lang="en-US" sz="1400" b="0" i="0" u="none" strike="noStrike" cap="none" dirty="0">
                          <a:solidFill>
                            <a:schemeClr val="dk1"/>
                          </a:solidFill>
                          <a:latin typeface="Myriad Pro" panose="020B0503030403020204" charset="0"/>
                          <a:ea typeface="Open Sans"/>
                          <a:cs typeface="Open Sans"/>
                          <a:sym typeface="Arial"/>
                        </a:rPr>
                      </a:br>
                      <a:r>
                        <a:rPr lang="en-US" sz="1400" b="0" i="0" u="none" strike="noStrike" cap="none" dirty="0">
                          <a:solidFill>
                            <a:schemeClr val="dk1"/>
                          </a:solidFill>
                          <a:latin typeface="Myriad Pro" panose="020B0503030403020204" charset="0"/>
                          <a:ea typeface="Open Sans"/>
                          <a:cs typeface="Open Sans"/>
                          <a:sym typeface="Arial"/>
                        </a:rPr>
                        <a:t>October 2023</a:t>
                      </a:r>
                      <a:endParaRPr lang="en-IN" sz="1400" b="0" i="0" u="none" strike="noStrike" cap="none" dirty="0">
                        <a:solidFill>
                          <a:schemeClr val="dk1"/>
                        </a:solidFill>
                        <a:latin typeface="Myriad Pro" panose="020B0503030403020204" charset="0"/>
                        <a:ea typeface="Open Sans"/>
                        <a:cs typeface="Open Sans"/>
                        <a:sym typeface="Arial"/>
                      </a:endParaRPr>
                    </a:p>
                  </a:txBody>
                  <a:tcPr anchor="ctr">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IN" sz="1400" b="0" i="0" u="none" strike="noStrike" cap="none" dirty="0">
                          <a:solidFill>
                            <a:schemeClr val="dk1"/>
                          </a:solidFill>
                          <a:latin typeface="Myriad Pro" panose="020B0503030403020204" charset="0"/>
                          <a:ea typeface="Open Sans"/>
                          <a:cs typeface="Open Sans"/>
                          <a:sym typeface="Open Sans"/>
                        </a:rPr>
                        <a:t>Oct 2023</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dirty="0">
                          <a:solidFill>
                            <a:srgbClr val="C00000"/>
                          </a:solidFill>
                          <a:latin typeface="Myriad Pro" panose="020B0503030403020204" charset="0"/>
                          <a:ea typeface="Open Sans"/>
                          <a:cs typeface="Open Sans"/>
                          <a:sym typeface="Arial"/>
                          <a:hlinkClick r:id="rId4">
                            <a:extLst>
                              <a:ext uri="{A12FA001-AC4F-418D-AE19-62706E023703}">
                                <ahyp:hlinkClr xmlns:ahyp="http://schemas.microsoft.com/office/drawing/2018/hyperlinkcolor" val="tx"/>
                              </a:ext>
                            </a:extLst>
                          </a:hlinkClick>
                        </a:rPr>
                        <a:t>Korea Telecommunications Technology Association (TTA) will introduce achievements related to oneM2M at S. Korea's 2023 </a:t>
                      </a:r>
                      <a:r>
                        <a:rPr lang="en-US" sz="1400" b="0" i="0" u="sng" strike="noStrike" cap="none" dirty="0" err="1">
                          <a:solidFill>
                            <a:srgbClr val="C00000"/>
                          </a:solidFill>
                          <a:latin typeface="Myriad Pro" panose="020B0503030403020204" charset="0"/>
                          <a:ea typeface="Open Sans"/>
                          <a:cs typeface="Open Sans"/>
                          <a:sym typeface="Arial"/>
                          <a:hlinkClick r:id="rId4">
                            <a:extLst>
                              <a:ext uri="{A12FA001-AC4F-418D-AE19-62706E023703}">
                                <ahyp:hlinkClr xmlns:ahyp="http://schemas.microsoft.com/office/drawing/2018/hyperlinkcolor" val="tx"/>
                              </a:ext>
                            </a:extLst>
                          </a:hlinkClick>
                        </a:rPr>
                        <a:t>AIoT</a:t>
                      </a:r>
                      <a:r>
                        <a:rPr lang="en-US" sz="1400" b="0" i="0" u="sng" strike="noStrike" cap="none" dirty="0">
                          <a:solidFill>
                            <a:srgbClr val="C00000"/>
                          </a:solidFill>
                          <a:latin typeface="Myriad Pro" panose="020B0503030403020204" charset="0"/>
                          <a:ea typeface="Open Sans"/>
                          <a:cs typeface="Open Sans"/>
                          <a:sym typeface="Arial"/>
                          <a:hlinkClick r:id="rId4">
                            <a:extLst>
                              <a:ext uri="{A12FA001-AC4F-418D-AE19-62706E023703}">
                                <ahyp:hlinkClr xmlns:ahyp="http://schemas.microsoft.com/office/drawing/2018/hyperlinkcolor" val="tx"/>
                              </a:ext>
                            </a:extLst>
                          </a:hlinkClick>
                        </a:rPr>
                        <a:t>  Promotion Week.</a:t>
                      </a:r>
                      <a:endParaRPr sz="1400" b="0" i="0" u="sng"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2553265443"/>
                  </a:ext>
                </a:extLst>
              </a:tr>
              <a:tr h="260881">
                <a:tc>
                  <a:txBody>
                    <a:bodyPr/>
                    <a:lstStyle/>
                    <a:p>
                      <a:r>
                        <a:rPr lang="en-IN" sz="1400" b="0" i="0" u="none" strike="noStrike" cap="none" dirty="0">
                          <a:solidFill>
                            <a:schemeClr val="dk1"/>
                          </a:solidFill>
                          <a:latin typeface="Myriad Pro" panose="020B0503030403020204" charset="0"/>
                          <a:ea typeface="Open Sans"/>
                          <a:cs typeface="Open Sans"/>
                          <a:sym typeface="Arial"/>
                        </a:rPr>
                        <a:t>Pipeline Publishing September 2023</a:t>
                      </a:r>
                    </a:p>
                  </a:txBody>
                  <a:tcPr anchor="ctr">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IN" sz="1400" b="0" i="0" u="none" strike="noStrike" cap="none" dirty="0">
                          <a:solidFill>
                            <a:schemeClr val="dk1"/>
                          </a:solidFill>
                          <a:latin typeface="Myriad Pro" panose="020B0503030403020204" charset="0"/>
                          <a:ea typeface="Open Sans"/>
                          <a:cs typeface="Open Sans"/>
                          <a:sym typeface="Open Sans"/>
                        </a:rPr>
                        <a:t>Sept 2023</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dirty="0">
                          <a:solidFill>
                            <a:srgbClr val="C00000"/>
                          </a:solidFill>
                          <a:latin typeface="Myriad Pro" panose="020B0503030403020204" charset="0"/>
                          <a:ea typeface="Open Sans"/>
                          <a:cs typeface="Open Sans"/>
                          <a:sym typeface="Arial"/>
                          <a:hlinkClick r:id="rId5">
                            <a:extLst>
                              <a:ext uri="{A12FA001-AC4F-418D-AE19-62706E023703}">
                                <ahyp:hlinkClr xmlns:ahyp="http://schemas.microsoft.com/office/drawing/2018/hyperlinkcolor" val="tx"/>
                              </a:ext>
                            </a:extLst>
                          </a:hlinkClick>
                        </a:rPr>
                        <a:t>AI and Analytics for IoT</a:t>
                      </a:r>
                      <a:endParaRPr sz="1400" b="0" i="0" u="sng"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813855409"/>
                  </a:ext>
                </a:extLst>
              </a:tr>
              <a:tr h="260881">
                <a:tc>
                  <a:txBody>
                    <a:bodyPr/>
                    <a:lstStyle/>
                    <a:p>
                      <a:r>
                        <a:rPr lang="en-IN" sz="1400" b="0" i="0" u="none" strike="noStrike" cap="none" dirty="0">
                          <a:solidFill>
                            <a:schemeClr val="dk1"/>
                          </a:solidFill>
                          <a:latin typeface="Myriad Pro" panose="020B0503030403020204" charset="0"/>
                          <a:ea typeface="Open Sans"/>
                          <a:cs typeface="Open Sans"/>
                          <a:sym typeface="Arial"/>
                        </a:rPr>
                        <a:t>Pipeline Publishing</a:t>
                      </a:r>
                      <a:br>
                        <a:rPr lang="en-IN" sz="1400" b="0" i="0" u="none" strike="noStrike" cap="none" dirty="0">
                          <a:solidFill>
                            <a:schemeClr val="dk1"/>
                          </a:solidFill>
                          <a:latin typeface="Myriad Pro" panose="020B0503030403020204" charset="0"/>
                          <a:ea typeface="Open Sans"/>
                          <a:cs typeface="Open Sans"/>
                          <a:sym typeface="Arial"/>
                        </a:rPr>
                      </a:br>
                      <a:r>
                        <a:rPr lang="en-IN" sz="1400" b="0" i="0" u="none" strike="noStrike" cap="none" dirty="0">
                          <a:solidFill>
                            <a:schemeClr val="dk1"/>
                          </a:solidFill>
                          <a:latin typeface="Myriad Pro" panose="020B0503030403020204" charset="0"/>
                          <a:ea typeface="Open Sans"/>
                          <a:cs typeface="Open Sans"/>
                          <a:sym typeface="Arial"/>
                        </a:rPr>
                        <a:t>July 2023</a:t>
                      </a:r>
                    </a:p>
                  </a:txBody>
                  <a:tcPr anchor="ctr">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IN" sz="1400" b="0" i="0" u="none" strike="noStrike" cap="none" dirty="0">
                          <a:solidFill>
                            <a:schemeClr val="dk1"/>
                          </a:solidFill>
                          <a:latin typeface="Myriad Pro" panose="020B0503030403020204" charset="0"/>
                          <a:ea typeface="Open Sans"/>
                          <a:cs typeface="Open Sans"/>
                          <a:sym typeface="Open Sans"/>
                        </a:rPr>
                        <a:t>July 2023</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dirty="0">
                          <a:solidFill>
                            <a:srgbClr val="C00000"/>
                          </a:solidFill>
                          <a:latin typeface="Myriad Pro" panose="020B0503030403020204" charset="0"/>
                          <a:ea typeface="Open Sans"/>
                          <a:cs typeface="Open Sans"/>
                          <a:sym typeface="Arial"/>
                          <a:hlinkClick r:id="rId6">
                            <a:extLst>
                              <a:ext uri="{A12FA001-AC4F-418D-AE19-62706E023703}">
                                <ahyp:hlinkClr xmlns:ahyp="http://schemas.microsoft.com/office/drawing/2018/hyperlinkcolor" val="tx"/>
                              </a:ext>
                            </a:extLst>
                          </a:hlinkClick>
                        </a:rPr>
                        <a:t>How Connected Devices will Remake IoT Systems</a:t>
                      </a:r>
                      <a:endParaRPr sz="1400" b="0" i="0" u="sng"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133515984"/>
                  </a:ext>
                </a:extLst>
              </a:tr>
              <a:tr h="260881">
                <a:tc>
                  <a:txBody>
                    <a:bodyPr/>
                    <a:lstStyle/>
                    <a:p>
                      <a:r>
                        <a:rPr lang="en-IN" sz="1400" b="0" i="0" u="none" strike="noStrike" cap="none" dirty="0">
                          <a:solidFill>
                            <a:schemeClr val="dk1"/>
                          </a:solidFill>
                          <a:latin typeface="Myriad Pro" panose="020B0503030403020204" charset="0"/>
                          <a:ea typeface="Open Sans"/>
                          <a:cs typeface="Open Sans"/>
                          <a:sym typeface="Arial"/>
                        </a:rPr>
                        <a:t>Information and Communication Newspaper </a:t>
                      </a:r>
                      <a:br>
                        <a:rPr lang="en-IN" sz="1400" b="0" i="0" u="none" strike="noStrike" cap="none" dirty="0">
                          <a:solidFill>
                            <a:schemeClr val="dk1"/>
                          </a:solidFill>
                          <a:latin typeface="Myriad Pro" panose="020B0503030403020204" charset="0"/>
                          <a:ea typeface="Open Sans"/>
                          <a:cs typeface="Open Sans"/>
                          <a:sym typeface="Arial"/>
                        </a:rPr>
                      </a:br>
                      <a:r>
                        <a:rPr lang="en-IN" sz="1400" b="0" i="0" u="none" strike="noStrike" cap="none" dirty="0">
                          <a:solidFill>
                            <a:schemeClr val="dk1"/>
                          </a:solidFill>
                          <a:latin typeface="Myriad Pro" panose="020B0503030403020204" charset="0"/>
                          <a:ea typeface="Open Sans"/>
                          <a:cs typeface="Open Sans"/>
                          <a:sym typeface="Arial"/>
                        </a:rPr>
                        <a:t>(Korea Information and Communication Corporation Association)</a:t>
                      </a:r>
                    </a:p>
                  </a:txBody>
                  <a:tcPr anchor="ctr">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IN" sz="1400" b="0" i="0" u="none" strike="noStrike" cap="none" dirty="0">
                          <a:solidFill>
                            <a:schemeClr val="dk1"/>
                          </a:solidFill>
                          <a:latin typeface="Myriad Pro" panose="020B0503030403020204" charset="0"/>
                          <a:ea typeface="Open Sans"/>
                          <a:cs typeface="Open Sans"/>
                          <a:sym typeface="Arial"/>
                        </a:rPr>
                        <a:t>June 2023</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dirty="0">
                          <a:solidFill>
                            <a:srgbClr val="C00000"/>
                          </a:solidFill>
                          <a:latin typeface="Myriad Pro" panose="020B0503030403020204" charset="0"/>
                          <a:ea typeface="Open Sans"/>
                          <a:cs typeface="Open Sans"/>
                          <a:sym typeface="Arial"/>
                          <a:hlinkClick r:id="rId7">
                            <a:extLst>
                              <a:ext uri="{A12FA001-AC4F-418D-AE19-62706E023703}">
                                <ahyp:hlinkClr xmlns:ahyp="http://schemas.microsoft.com/office/drawing/2018/hyperlinkcolor" val="tx"/>
                              </a:ext>
                            </a:extLst>
                          </a:hlinkClick>
                        </a:rPr>
                        <a:t>KETI Completes 'Mobius Developer Competition' and 22 Teams Showcase IoT Application Services</a:t>
                      </a:r>
                      <a:endParaRPr sz="1400" b="0" i="0" u="sng"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3113454500"/>
                  </a:ext>
                </a:extLst>
              </a:tr>
              <a:tr h="260881">
                <a:tc>
                  <a:txBody>
                    <a:bodyPr/>
                    <a:lstStyle/>
                    <a:p>
                      <a:pPr marL="0" marR="0" lvl="0" indent="0" algn="l" rtl="0">
                        <a:lnSpc>
                          <a:spcPct val="90000"/>
                        </a:lnSpc>
                        <a:spcBef>
                          <a:spcPts val="0"/>
                        </a:spcBef>
                        <a:spcAft>
                          <a:spcPts val="0"/>
                        </a:spcAft>
                        <a:buClr>
                          <a:schemeClr val="dk1"/>
                        </a:buClr>
                        <a:buSzPts val="1800"/>
                        <a:buFont typeface="Open Sans"/>
                        <a:buNone/>
                      </a:pPr>
                      <a:r>
                        <a:rPr lang="en-IN" sz="1400" b="0" i="0" u="none" strike="noStrike" cap="none" dirty="0" err="1">
                          <a:solidFill>
                            <a:schemeClr val="dk1"/>
                          </a:solidFill>
                          <a:latin typeface="Myriad Pro" panose="020B0503030403020204" charset="0"/>
                          <a:ea typeface="Open Sans"/>
                          <a:cs typeface="Open Sans"/>
                          <a:sym typeface="Arial"/>
                        </a:rPr>
                        <a:t>BizWire</a:t>
                      </a:r>
                      <a:r>
                        <a:rPr lang="en-IN" sz="1400" b="0" i="0" u="none" strike="noStrike" cap="none" dirty="0">
                          <a:solidFill>
                            <a:schemeClr val="dk1"/>
                          </a:solidFill>
                          <a:latin typeface="Myriad Pro" panose="020B0503030403020204" charset="0"/>
                          <a:ea typeface="Open Sans"/>
                          <a:cs typeface="Open Sans"/>
                          <a:sym typeface="Arial"/>
                        </a:rPr>
                        <a:t> Express</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dirty="0">
                          <a:solidFill>
                            <a:schemeClr val="dk1"/>
                          </a:solidFill>
                          <a:latin typeface="Myriad Pro" panose="020B0503030403020204" charset="0"/>
                          <a:ea typeface="Open Sans"/>
                          <a:cs typeface="Open Sans"/>
                          <a:sym typeface="Open Sans"/>
                        </a:rPr>
                        <a:t>May 2023</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dirty="0">
                          <a:solidFill>
                            <a:srgbClr val="C00000"/>
                          </a:solidFill>
                          <a:latin typeface="Myriad Pro" panose="020B0503030403020204" charset="0"/>
                          <a:ea typeface="Open Sans"/>
                          <a:cs typeface="Open Sans"/>
                          <a:sym typeface="Open Sans"/>
                          <a:hlinkClick r:id="rId8">
                            <a:extLst>
                              <a:ext uri="{A12FA001-AC4F-418D-AE19-62706E023703}">
                                <ahyp:hlinkClr xmlns:ahyp="http://schemas.microsoft.com/office/drawing/2018/hyperlinkcolor" val="tx"/>
                              </a:ext>
                            </a:extLst>
                          </a:hlinkClick>
                        </a:rPr>
                        <a:t>oneM2M SPECIFICATIONS APPROVED BY MORE THAN 190 ITU MEMBER COUNTRIES AS ITU STANDARD TO SIMPLIFY IOT ADOPTION</a:t>
                      </a:r>
                      <a:endParaRPr sz="1400" b="0" i="0" u="sng"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2230795647"/>
                  </a:ext>
                </a:extLst>
              </a:tr>
              <a:tr h="440200">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dirty="0">
                          <a:solidFill>
                            <a:schemeClr val="dk1"/>
                          </a:solidFill>
                          <a:latin typeface="Myriad Pro" panose="020B0503030403020204" charset="0"/>
                          <a:ea typeface="Open Sans"/>
                          <a:cs typeface="Open Sans"/>
                          <a:sym typeface="Open Sans"/>
                        </a:rPr>
                        <a:t>EE News Europe</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dirty="0">
                          <a:solidFill>
                            <a:schemeClr val="dk1"/>
                          </a:solidFill>
                          <a:latin typeface="Myriad Pro" panose="020B0503030403020204" charset="0"/>
                          <a:ea typeface="Open Sans"/>
                          <a:cs typeface="Open Sans"/>
                          <a:sym typeface="Open Sans"/>
                        </a:rPr>
                        <a:t>April 2023</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dirty="0">
                          <a:solidFill>
                            <a:srgbClr val="C00000"/>
                          </a:solidFill>
                          <a:latin typeface="Myriad Pro" panose="020B0503030403020204" charset="0"/>
                          <a:ea typeface="Open Sans"/>
                          <a:cs typeface="Open Sans"/>
                          <a:sym typeface="Open Sans"/>
                          <a:hlinkClick r:id="rId9">
                            <a:extLst>
                              <a:ext uri="{A12FA001-AC4F-418D-AE19-62706E023703}">
                                <ahyp:hlinkClr xmlns:ahyp="http://schemas.microsoft.com/office/drawing/2018/hyperlinkcolor" val="tx"/>
                              </a:ext>
                            </a:extLst>
                          </a:hlinkClick>
                        </a:rPr>
                        <a:t>'Horizontal' IoT Implementations</a:t>
                      </a:r>
                      <a:endParaRPr sz="1400" b="0" i="0" u="none"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0"/>
                  </a:ext>
                </a:extLst>
              </a:tr>
              <a:tr h="365775">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a:solidFill>
                            <a:schemeClr val="dk1"/>
                          </a:solidFill>
                          <a:latin typeface="Myriad Pro" panose="020B0503030403020204" charset="0"/>
                          <a:ea typeface="Open Sans"/>
                          <a:cs typeface="Open Sans"/>
                          <a:sym typeface="Open Sans"/>
                        </a:rPr>
                        <a:t>Journal du Net</a:t>
                      </a:r>
                      <a:endParaRPr sz="1400" b="0" i="0" u="none" strike="noStrike" cap="none">
                        <a:solidFill>
                          <a:schemeClr val="dk1"/>
                        </a:solidFill>
                        <a:latin typeface="Myriad Pro" panose="020B0503030403020204" charset="0"/>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a:solidFill>
                            <a:schemeClr val="dk1"/>
                          </a:solidFill>
                          <a:latin typeface="Myriad Pro" panose="020B0503030403020204" charset="0"/>
                          <a:ea typeface="Open Sans"/>
                          <a:cs typeface="Open Sans"/>
                          <a:sym typeface="Open Sans"/>
                        </a:rPr>
                        <a:t>March 2023</a:t>
                      </a:r>
                      <a:endParaRPr sz="1400" b="0" i="0" u="none" strike="noStrike" cap="none">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a:solidFill>
                            <a:srgbClr val="C00000"/>
                          </a:solidFill>
                          <a:latin typeface="Myriad Pro" panose="020B0503030403020204" charset="0"/>
                          <a:ea typeface="Open Sans"/>
                          <a:cs typeface="Open Sans"/>
                          <a:sym typeface="Open Sans"/>
                          <a:hlinkClick r:id="rId10">
                            <a:extLst>
                              <a:ext uri="{A12FA001-AC4F-418D-AE19-62706E023703}">
                                <ahyp:hlinkClr xmlns:ahyp="http://schemas.microsoft.com/office/drawing/2018/hyperlinkcolor" val="tx"/>
                              </a:ext>
                            </a:extLst>
                          </a:hlinkClick>
                        </a:rPr>
                        <a:t>L'IoT, barrière aux catastrophes naturelles</a:t>
                      </a:r>
                      <a:endParaRPr sz="1400" b="0" i="0" u="none" strike="noStrike" cap="none">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1"/>
                  </a:ext>
                </a:extLst>
              </a:tr>
              <a:tr h="365775">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a:solidFill>
                            <a:schemeClr val="dk1"/>
                          </a:solidFill>
                          <a:latin typeface="Myriad Pro" panose="020B0503030403020204" charset="0"/>
                          <a:ea typeface="Open Sans"/>
                          <a:cs typeface="Open Sans"/>
                          <a:sym typeface="Open Sans"/>
                        </a:rPr>
                        <a:t>International Institute of Information Technology (Hyderabad)</a:t>
                      </a:r>
                      <a:endParaRPr sz="1400" b="0" i="0" u="none" strike="noStrike" cap="none">
                        <a:solidFill>
                          <a:schemeClr val="dk1"/>
                        </a:solidFill>
                        <a:latin typeface="Myriad Pro" panose="020B0503030403020204" charset="0"/>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dirty="0">
                          <a:solidFill>
                            <a:schemeClr val="dk1"/>
                          </a:solidFill>
                          <a:latin typeface="Myriad Pro" panose="020B0503030403020204" charset="0"/>
                          <a:ea typeface="Open Sans"/>
                          <a:cs typeface="Open Sans"/>
                          <a:sym typeface="Open Sans"/>
                        </a:rPr>
                        <a:t>January 2023</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dirty="0">
                          <a:solidFill>
                            <a:srgbClr val="C00000"/>
                          </a:solidFill>
                          <a:latin typeface="Myriad Pro" panose="020B0503030403020204" charset="0"/>
                          <a:ea typeface="Open Sans"/>
                          <a:cs typeface="Open Sans"/>
                          <a:sym typeface="Open Sans"/>
                          <a:hlinkClick r:id="rId11">
                            <a:extLst>
                              <a:ext uri="{A12FA001-AC4F-418D-AE19-62706E023703}">
                                <ahyp:hlinkClr xmlns:ahyp="http://schemas.microsoft.com/office/drawing/2018/hyperlinkcolor" val="tx"/>
                              </a:ext>
                            </a:extLst>
                          </a:hlinkClick>
                        </a:rPr>
                        <a:t>IITH's Smart City team wins Best Technology award in Korean hackathon</a:t>
                      </a:r>
                      <a:endParaRPr sz="1400" b="0" i="0" u="none"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2"/>
                  </a:ext>
                </a:extLst>
              </a:tr>
              <a:tr h="365775">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a:solidFill>
                            <a:schemeClr val="dk1"/>
                          </a:solidFill>
                          <a:latin typeface="Myriad Pro" panose="020B0503030403020204" charset="0"/>
                          <a:ea typeface="Open Sans"/>
                          <a:cs typeface="Open Sans"/>
                          <a:sym typeface="Open Sans"/>
                        </a:rPr>
                        <a:t>ETSI Enjoy!</a:t>
                      </a:r>
                      <a:endParaRPr sz="1400" b="0" i="0" u="none" strike="noStrike" cap="none">
                        <a:solidFill>
                          <a:schemeClr val="dk1"/>
                        </a:solidFill>
                        <a:latin typeface="Myriad Pro" panose="020B0503030403020204" charset="0"/>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a:solidFill>
                            <a:schemeClr val="dk1"/>
                          </a:solidFill>
                          <a:latin typeface="Myriad Pro" panose="020B0503030403020204" charset="0"/>
                          <a:ea typeface="Open Sans"/>
                          <a:cs typeface="Open Sans"/>
                          <a:sym typeface="Open Sans"/>
                        </a:rPr>
                        <a:t>January 2023</a:t>
                      </a:r>
                      <a:endParaRPr sz="1400" b="0" i="0" u="none" strike="noStrike" cap="none">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dirty="0">
                          <a:solidFill>
                            <a:srgbClr val="C00000"/>
                          </a:solidFill>
                          <a:latin typeface="Myriad Pro" panose="020B0503030403020204" charset="0"/>
                          <a:ea typeface="Open Sans"/>
                          <a:cs typeface="Open Sans"/>
                          <a:sym typeface="Open Sans"/>
                          <a:hlinkClick r:id="rId12">
                            <a:extLst>
                              <a:ext uri="{A12FA001-AC4F-418D-AE19-62706E023703}">
                                <ahyp:hlinkClr xmlns:ahyp="http://schemas.microsoft.com/office/drawing/2018/hyperlinkcolor" val="tx"/>
                              </a:ext>
                            </a:extLst>
                          </a:hlinkClick>
                        </a:rPr>
                        <a:t>Research and Innovation in IoT Standardization</a:t>
                      </a:r>
                      <a:endParaRPr sz="1400" b="0" i="0" u="none"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3"/>
                  </a:ext>
                </a:extLst>
              </a:tr>
              <a:tr h="365775">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dirty="0">
                          <a:solidFill>
                            <a:schemeClr val="dk1"/>
                          </a:solidFill>
                          <a:latin typeface="Myriad Pro" panose="020B0503030403020204" charset="0"/>
                          <a:ea typeface="Open Sans"/>
                          <a:cs typeface="Open Sans"/>
                          <a:sym typeface="Open Sans"/>
                        </a:rPr>
                        <a:t>The Fast Mode</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a:solidFill>
                            <a:schemeClr val="dk1"/>
                          </a:solidFill>
                          <a:latin typeface="Myriad Pro" panose="020B0503030403020204" charset="0"/>
                          <a:ea typeface="Open Sans"/>
                          <a:cs typeface="Open Sans"/>
                          <a:sym typeface="Open Sans"/>
                        </a:rPr>
                        <a:t>January 2023</a:t>
                      </a:r>
                      <a:endParaRPr sz="1400" b="0" i="0" u="none" strike="noStrike" cap="none">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dirty="0">
                          <a:solidFill>
                            <a:srgbClr val="C00000"/>
                          </a:solidFill>
                          <a:latin typeface="Myriad Pro" panose="020B0503030403020204" charset="0"/>
                          <a:ea typeface="Open Sans"/>
                          <a:cs typeface="Open Sans"/>
                          <a:sym typeface="Open Sans"/>
                          <a:hlinkClick r:id="rId13">
                            <a:extLst>
                              <a:ext uri="{A12FA001-AC4F-418D-AE19-62706E023703}">
                                <ahyp:hlinkClr xmlns:ahyp="http://schemas.microsoft.com/office/drawing/2018/hyperlinkcolor" val="tx"/>
                              </a:ext>
                            </a:extLst>
                          </a:hlinkClick>
                        </a:rPr>
                        <a:t>Standardization is Key for Metaverse Success</a:t>
                      </a:r>
                      <a:endParaRPr sz="1400" b="0" i="0" u="none"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4"/>
                  </a:ext>
                </a:extLst>
              </a:tr>
            </a:tbl>
          </a:graphicData>
        </a:graphic>
      </p:graphicFrame>
      <p:sp>
        <p:nvSpPr>
          <p:cNvPr id="220" name="Google Shape;22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a:solidFill>
                <a:schemeClr val="lt2"/>
              </a:solidFill>
              <a:latin typeface="Open Sans"/>
              <a:ea typeface="Open Sans"/>
              <a:cs typeface="Open Sans"/>
              <a:sym typeface="Open Sans"/>
            </a:endParaRPr>
          </a:p>
          <a:p>
            <a:pPr marL="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7"/>
          <p:cNvSpPr txBox="1">
            <a:spLocks noGrp="1"/>
          </p:cNvSpPr>
          <p:nvPr>
            <p:ph type="title"/>
          </p:nvPr>
        </p:nvSpPr>
        <p:spPr>
          <a:xfrm>
            <a:off x="334696" y="0"/>
            <a:ext cx="7850400" cy="1173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63133"/>
              </a:buClr>
              <a:buSzPts val="4400"/>
              <a:buFont typeface="Open Sans"/>
              <a:buNone/>
            </a:pPr>
            <a:r>
              <a:rPr lang="en-US" dirty="0"/>
              <a:t>oneM2M in News – from MARCOM 123</a:t>
            </a:r>
            <a:endParaRPr dirty="0"/>
          </a:p>
        </p:txBody>
      </p:sp>
      <p:graphicFrame>
        <p:nvGraphicFramePr>
          <p:cNvPr id="227" name="Google Shape;227;p17"/>
          <p:cNvGraphicFramePr/>
          <p:nvPr/>
        </p:nvGraphicFramePr>
        <p:xfrm>
          <a:off x="586301" y="1493838"/>
          <a:ext cx="8695925" cy="2011725"/>
        </p:xfrm>
        <a:graphic>
          <a:graphicData uri="http://schemas.openxmlformats.org/drawingml/2006/table">
            <a:tbl>
              <a:tblPr>
                <a:noFill/>
              </a:tblPr>
              <a:tblGrid>
                <a:gridCol w="2635550">
                  <a:extLst>
                    <a:ext uri="{9D8B030D-6E8A-4147-A177-3AD203B41FA5}">
                      <a16:colId xmlns:a16="http://schemas.microsoft.com/office/drawing/2014/main" val="20000"/>
                    </a:ext>
                  </a:extLst>
                </a:gridCol>
                <a:gridCol w="6060375">
                  <a:extLst>
                    <a:ext uri="{9D8B030D-6E8A-4147-A177-3AD203B41FA5}">
                      <a16:colId xmlns:a16="http://schemas.microsoft.com/office/drawing/2014/main" val="20001"/>
                    </a:ext>
                  </a:extLst>
                </a:gridCol>
              </a:tblGrid>
              <a:tr h="365775">
                <a:tc>
                  <a:txBody>
                    <a:bodyPr/>
                    <a:lstStyle/>
                    <a:p>
                      <a:pPr marL="0" marR="0" lvl="0" indent="0" algn="l" rtl="0">
                        <a:spcBef>
                          <a:spcPts val="0"/>
                        </a:spcBef>
                        <a:spcAft>
                          <a:spcPts val="0"/>
                        </a:spcAft>
                        <a:buClr>
                          <a:schemeClr val="dk1"/>
                        </a:buClr>
                        <a:buSzPts val="1800"/>
                        <a:buFont typeface="Open Sans"/>
                        <a:buNone/>
                      </a:pPr>
                      <a:r>
                        <a:rPr lang="en-IN" sz="1800" b="0" i="0" u="none" strike="noStrike" cap="none" dirty="0">
                          <a:solidFill>
                            <a:schemeClr val="dk1"/>
                          </a:solidFill>
                          <a:latin typeface="Open Sans"/>
                          <a:ea typeface="Open Sans"/>
                          <a:cs typeface="Open Sans"/>
                          <a:sym typeface="Open Sans"/>
                        </a:rPr>
                        <a:t>18 July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cap="none" dirty="0">
                          <a:solidFill>
                            <a:srgbClr val="C00000"/>
                          </a:solidFill>
                          <a:latin typeface="Open Sans"/>
                          <a:ea typeface="Open Sans"/>
                          <a:cs typeface="Open Sans"/>
                          <a:sym typeface="Arial"/>
                          <a:hlinkClick r:id="rId3">
                            <a:extLst>
                              <a:ext uri="{A12FA001-AC4F-418D-AE19-62706E023703}">
                                <ahyp:hlinkClr xmlns:ahyp="http://schemas.microsoft.com/office/drawing/2018/hyperlinkcolor" val="tx"/>
                              </a:ext>
                            </a:extLst>
                          </a:hlinkClick>
                        </a:rPr>
                        <a:t>Enabling Multi-access Edge Computing in the Internet-of-Things</a:t>
                      </a:r>
                      <a:endParaRPr sz="1800" b="0" i="0" u="sng" strike="noStrike"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930828368"/>
                  </a:ext>
                </a:extLst>
              </a:tr>
              <a:tr h="365775">
                <a:tc>
                  <a:txBody>
                    <a:bodyPr/>
                    <a:lstStyle/>
                    <a:p>
                      <a:pPr marL="0" marR="0" lvl="0" indent="0" algn="l" rtl="0">
                        <a:spcBef>
                          <a:spcPts val="0"/>
                        </a:spcBef>
                        <a:spcAft>
                          <a:spcPts val="0"/>
                        </a:spcAft>
                        <a:buClr>
                          <a:schemeClr val="dk1"/>
                        </a:buClr>
                        <a:buSzPts val="1800"/>
                        <a:buFont typeface="Open Sans"/>
                        <a:buNone/>
                      </a:pPr>
                      <a:r>
                        <a:rPr lang="en-US" sz="1800" b="0" i="0" u="none" strike="noStrike" cap="none" dirty="0">
                          <a:solidFill>
                            <a:schemeClr val="dk1"/>
                          </a:solidFill>
                          <a:latin typeface="Open Sans"/>
                          <a:ea typeface="Open Sans"/>
                          <a:cs typeface="Open Sans"/>
                          <a:sym typeface="Open Sans"/>
                        </a:rPr>
                        <a:t>16 March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cap="none" dirty="0">
                          <a:solidFill>
                            <a:srgbClr val="C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In Anticipation of Metaverse Standardization</a:t>
                      </a:r>
                      <a:endParaRPr sz="1400" b="0" u="none" strike="noStrike"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0"/>
                  </a:ext>
                </a:extLst>
              </a:tr>
              <a:tr h="204700">
                <a:tc>
                  <a:txBody>
                    <a:bodyPr/>
                    <a:lstStyle/>
                    <a:p>
                      <a:pPr marL="0" marR="0" lvl="0" indent="0" algn="l" rtl="0">
                        <a:lnSpc>
                          <a:spcPct val="90000"/>
                        </a:lnSpc>
                        <a:spcBef>
                          <a:spcPts val="0"/>
                        </a:spcBef>
                        <a:spcAft>
                          <a:spcPts val="0"/>
                        </a:spcAft>
                        <a:buClr>
                          <a:schemeClr val="dk2"/>
                        </a:buClr>
                        <a:buSzPts val="1100"/>
                        <a:buFont typeface="Arial"/>
                        <a:buNone/>
                      </a:pPr>
                      <a:r>
                        <a:rPr lang="en-US" sz="1800" b="0" i="0" u="none" strike="noStrike" cap="none" dirty="0">
                          <a:solidFill>
                            <a:schemeClr val="dk1"/>
                          </a:solidFill>
                          <a:latin typeface="Open Sans"/>
                          <a:ea typeface="Open Sans"/>
                          <a:cs typeface="Open Sans"/>
                          <a:sym typeface="Open Sans"/>
                        </a:rPr>
                        <a:t>7 February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rgbClr val="C00000"/>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Security for oneM2M based smart city network</a:t>
                      </a:r>
                      <a:endParaRPr sz="1400" b="0" u="none" strike="noStrike" cap="none">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1"/>
                  </a:ext>
                </a:extLst>
              </a:tr>
              <a:tr h="440200">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a:solidFill>
                            <a:schemeClr val="dk1"/>
                          </a:solidFill>
                          <a:latin typeface="Open Sans"/>
                          <a:ea typeface="Open Sans"/>
                          <a:cs typeface="Open Sans"/>
                          <a:sym typeface="Open Sans"/>
                        </a:rPr>
                        <a:t>2 February 2023</a:t>
                      </a:r>
                      <a:endParaRPr sz="1800" b="0" i="0" u="none" strike="noStrike" cap="none">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US" sz="1800" b="0" i="0" u="sng" strike="noStrike" cap="none" dirty="0">
                          <a:solidFill>
                            <a:srgbClr val="C00000"/>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The Journey to Massive IoT Through Interoperable and Open Standards</a:t>
                      </a:r>
                      <a:endParaRPr sz="1400" b="0" u="none" strike="noStrike"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2"/>
                  </a:ext>
                </a:extLst>
              </a:tr>
            </a:tbl>
          </a:graphicData>
        </a:graphic>
      </p:graphicFrame>
      <p:sp>
        <p:nvSpPr>
          <p:cNvPr id="228" name="Google Shape;228;p17"/>
          <p:cNvSpPr txBox="1">
            <a:spLocks noGrp="1"/>
          </p:cNvSpPr>
          <p:nvPr>
            <p:ph type="ftr" idx="11"/>
          </p:nvPr>
        </p:nvSpPr>
        <p:spPr>
          <a:xfrm>
            <a:off x="4038600" y="6345717"/>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a:solidFill>
                <a:schemeClr val="lt2"/>
              </a:solidFill>
              <a:latin typeface="Open Sans"/>
              <a:ea typeface="Open Sans"/>
              <a:cs typeface="Open Sans"/>
              <a:sym typeface="Open Sans"/>
            </a:endParaRPr>
          </a:p>
          <a:p>
            <a:pPr marL="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1C11-B334-E595-F09A-02162CDEE1BC}"/>
              </a:ext>
            </a:extLst>
          </p:cNvPr>
          <p:cNvSpPr>
            <a:spLocks noGrp="1"/>
          </p:cNvSpPr>
          <p:nvPr>
            <p:ph type="title"/>
          </p:nvPr>
        </p:nvSpPr>
        <p:spPr>
          <a:xfrm>
            <a:off x="334696" y="0"/>
            <a:ext cx="8568672" cy="1173570"/>
          </a:xfrm>
        </p:spPr>
        <p:txBody>
          <a:bodyPr>
            <a:normAutofit/>
          </a:bodyPr>
          <a:lstStyle/>
          <a:p>
            <a:r>
              <a:rPr lang="en-US" dirty="0"/>
              <a:t>Outline</a:t>
            </a:r>
            <a:endParaRPr lang="en-IN" dirty="0"/>
          </a:p>
        </p:txBody>
      </p:sp>
      <p:sp>
        <p:nvSpPr>
          <p:cNvPr id="3" name="Content Placeholder 2">
            <a:extLst>
              <a:ext uri="{FF2B5EF4-FFF2-40B4-BE49-F238E27FC236}">
                <a16:creationId xmlns:a16="http://schemas.microsoft.com/office/drawing/2014/main" id="{DF1C76F2-BC92-6868-5396-49D1AE2B6686}"/>
              </a:ext>
            </a:extLst>
          </p:cNvPr>
          <p:cNvSpPr>
            <a:spLocks noGrp="1"/>
          </p:cNvSpPr>
          <p:nvPr>
            <p:ph idx="1"/>
          </p:nvPr>
        </p:nvSpPr>
        <p:spPr/>
        <p:txBody>
          <a:bodyPr>
            <a:normAutofit fontScale="92500" lnSpcReduction="10000"/>
          </a:bodyPr>
          <a:lstStyle/>
          <a:p>
            <a:pPr fontAlgn="base"/>
            <a:r>
              <a:rPr lang="en-US" sz="2400" b="1" kern="0" dirty="0">
                <a:solidFill>
                  <a:schemeClr val="bg2">
                    <a:lumMod val="25000"/>
                  </a:schemeClr>
                </a:solidFill>
                <a:uFill>
                  <a:solidFill>
                    <a:srgbClr val="000000"/>
                  </a:solidFill>
                </a:uFill>
                <a:latin typeface="Myriad Pro" panose="020B0503030403020204" charset="0"/>
                <a:ea typeface="Arial Unicode MS"/>
                <a:cs typeface="Arial Unicode MS"/>
              </a:rPr>
              <a:t>Key highlights</a:t>
            </a:r>
            <a:endParaRPr lang="en-US" sz="2400" kern="0" dirty="0">
              <a:solidFill>
                <a:schemeClr val="bg2">
                  <a:lumMod val="25000"/>
                </a:schemeClr>
              </a:solidFill>
              <a:uFill>
                <a:solidFill>
                  <a:srgbClr val="000000"/>
                </a:solidFill>
              </a:uFill>
              <a:latin typeface="Myriad Pro" panose="020B0503030403020204" charset="0"/>
              <a:ea typeface="Arial Unicode MS"/>
              <a:cs typeface="Arial Unicode MS"/>
            </a:endParaRPr>
          </a:p>
          <a:p>
            <a:pPr fontAlgn="base"/>
            <a:r>
              <a:rPr lang="en-GB" sz="2400" b="1" kern="0" dirty="0">
                <a:solidFill>
                  <a:schemeClr val="bg2">
                    <a:lumMod val="25000"/>
                  </a:schemeClr>
                </a:solidFill>
                <a:uFill>
                  <a:solidFill>
                    <a:srgbClr val="000000"/>
                  </a:solidFill>
                </a:uFill>
                <a:latin typeface="Myriad Pro" panose="020B0503030403020204" charset="0"/>
              </a:rPr>
              <a:t>oneM2M Industry Day organised with ARIB and TTC in Tokyo – 6</a:t>
            </a:r>
            <a:r>
              <a:rPr lang="en-GB" sz="2400" b="1" kern="0" baseline="30000" dirty="0">
                <a:solidFill>
                  <a:schemeClr val="bg2">
                    <a:lumMod val="25000"/>
                  </a:schemeClr>
                </a:solidFill>
                <a:uFill>
                  <a:solidFill>
                    <a:srgbClr val="000000"/>
                  </a:solidFill>
                </a:uFill>
                <a:latin typeface="Myriad Pro" panose="020B0503030403020204" charset="0"/>
              </a:rPr>
              <a:t>th</a:t>
            </a:r>
            <a:r>
              <a:rPr lang="en-GB" sz="2400" b="1" kern="0" dirty="0">
                <a:solidFill>
                  <a:schemeClr val="bg2">
                    <a:lumMod val="25000"/>
                  </a:schemeClr>
                </a:solidFill>
                <a:uFill>
                  <a:solidFill>
                    <a:srgbClr val="000000"/>
                  </a:solidFill>
                </a:uFill>
                <a:latin typeface="Myriad Pro" panose="020B0503030403020204" charset="0"/>
              </a:rPr>
              <a:t> Dec’23</a:t>
            </a:r>
          </a:p>
          <a:p>
            <a:pPr fontAlgn="base"/>
            <a:r>
              <a:rPr lang="en-GB" sz="2400" b="1" kern="0" dirty="0">
                <a:solidFill>
                  <a:schemeClr val="bg2">
                    <a:lumMod val="25000"/>
                  </a:schemeClr>
                </a:solidFill>
                <a:uFill>
                  <a:solidFill>
                    <a:srgbClr val="000000"/>
                  </a:solidFill>
                </a:uFill>
                <a:latin typeface="Myriad Pro" panose="020B0503030403020204" charset="0"/>
              </a:rPr>
              <a:t>oneM2M Brochure</a:t>
            </a:r>
          </a:p>
          <a:p>
            <a:pPr fontAlgn="base"/>
            <a:r>
              <a:rPr lang="en-GB" sz="2400" b="1" kern="0" dirty="0">
                <a:solidFill>
                  <a:schemeClr val="bg2">
                    <a:lumMod val="25000"/>
                  </a:schemeClr>
                </a:solidFill>
                <a:uFill>
                  <a:solidFill>
                    <a:srgbClr val="000000"/>
                  </a:solidFill>
                </a:uFill>
                <a:latin typeface="Myriad Pro" panose="020B0503030403020204" charset="0"/>
              </a:rPr>
              <a:t>Traction in regions</a:t>
            </a:r>
          </a:p>
          <a:p>
            <a:pPr fontAlgn="base"/>
            <a:r>
              <a:rPr lang="en-GB" sz="2400" b="1" kern="0" dirty="0">
                <a:solidFill>
                  <a:schemeClr val="bg2">
                    <a:lumMod val="25000"/>
                  </a:schemeClr>
                </a:solidFill>
                <a:uFill>
                  <a:solidFill>
                    <a:srgbClr val="000000"/>
                  </a:solidFill>
                </a:uFill>
                <a:latin typeface="Myriad Pro" panose="020B0503030403020204" charset="0"/>
              </a:rPr>
              <a:t>oneM2M Champions - LinkedIn Campaign</a:t>
            </a:r>
          </a:p>
          <a:p>
            <a:pPr fontAlgn="base"/>
            <a:r>
              <a:rPr lang="en-US" sz="2400" b="1" kern="0" dirty="0">
                <a:solidFill>
                  <a:schemeClr val="bg2">
                    <a:lumMod val="25000"/>
                  </a:schemeClr>
                </a:solidFill>
                <a:uFill>
                  <a:solidFill>
                    <a:srgbClr val="000000"/>
                  </a:solidFill>
                </a:uFill>
                <a:latin typeface="Myriad Pro" panose="020B0503030403020204" charset="0"/>
                <a:ea typeface="Arial Unicode MS"/>
                <a:cs typeface="Arial Unicode MS"/>
              </a:rPr>
              <a:t>Developer Resources - update</a:t>
            </a:r>
            <a:endParaRPr lang="en-US" sz="2000" b="1" kern="0" dirty="0">
              <a:solidFill>
                <a:schemeClr val="bg2">
                  <a:lumMod val="25000"/>
                </a:schemeClr>
              </a:solidFill>
              <a:uFill>
                <a:solidFill>
                  <a:srgbClr val="000000"/>
                </a:solidFill>
              </a:uFill>
              <a:latin typeface="Myriad Pro" panose="020B0503030403020204" charset="0"/>
              <a:ea typeface="Arial Unicode MS"/>
              <a:cs typeface="Arial Unicode MS"/>
            </a:endParaRPr>
          </a:p>
          <a:p>
            <a:pPr fontAlgn="base"/>
            <a:r>
              <a:rPr lang="en-GB" sz="2400" b="1" kern="0" dirty="0">
                <a:solidFill>
                  <a:schemeClr val="bg2">
                    <a:lumMod val="25000"/>
                  </a:schemeClr>
                </a:solidFill>
                <a:uFill>
                  <a:solidFill>
                    <a:srgbClr val="000000"/>
                  </a:solidFill>
                </a:uFill>
                <a:latin typeface="Myriad Pro" panose="020B0503030403020204" charset="0"/>
              </a:rPr>
              <a:t>MEC White Paper promotion</a:t>
            </a:r>
          </a:p>
          <a:p>
            <a:pPr fontAlgn="base"/>
            <a:r>
              <a:rPr lang="en-US" sz="2400" b="1" kern="0" dirty="0">
                <a:solidFill>
                  <a:schemeClr val="bg2">
                    <a:lumMod val="25000"/>
                  </a:schemeClr>
                </a:solidFill>
                <a:uFill>
                  <a:solidFill>
                    <a:srgbClr val="000000"/>
                  </a:solidFill>
                </a:uFill>
                <a:latin typeface="Myriad Pro" panose="020B0503030403020204" charset="0"/>
                <a:ea typeface="Arial Unicode MS"/>
                <a:cs typeface="Arial Unicode MS"/>
              </a:rPr>
              <a:t>Speaking Opportunities</a:t>
            </a:r>
          </a:p>
          <a:p>
            <a:pPr fontAlgn="base"/>
            <a:r>
              <a:rPr lang="en-US" sz="2400" b="1" kern="0" dirty="0">
                <a:solidFill>
                  <a:schemeClr val="bg2">
                    <a:lumMod val="25000"/>
                  </a:schemeClr>
                </a:solidFill>
                <a:uFill>
                  <a:solidFill>
                    <a:srgbClr val="000000"/>
                  </a:solidFill>
                </a:uFill>
                <a:latin typeface="Myriad Pro" panose="020B0503030403020204" charset="0"/>
                <a:ea typeface="Arial Unicode MS"/>
                <a:cs typeface="Arial Unicode MS"/>
              </a:rPr>
              <a:t>CY’23 Activities</a:t>
            </a:r>
          </a:p>
          <a:p>
            <a:pPr fontAlgn="base"/>
            <a:r>
              <a:rPr lang="en-US" sz="2400" b="1" u="none" strike="noStrike" kern="0" spc="0" dirty="0">
                <a:ln>
                  <a:noFill/>
                </a:ln>
                <a:solidFill>
                  <a:schemeClr val="bg2">
                    <a:lumMod val="25000"/>
                  </a:schemeClr>
                </a:solidFill>
                <a:effectLst/>
                <a:uFill>
                  <a:solidFill>
                    <a:srgbClr val="000000"/>
                  </a:solidFill>
                </a:uFill>
                <a:latin typeface="Myriad Pro" panose="020B0503030403020204" charset="0"/>
                <a:ea typeface="Arial Unicode MS"/>
                <a:cs typeface="Arial Unicode MS"/>
              </a:rPr>
              <a:t>Plan for  CY’24</a:t>
            </a:r>
          </a:p>
          <a:p>
            <a:pPr fontAlgn="base"/>
            <a:r>
              <a:rPr lang="en-US" sz="2400" b="1" kern="0" dirty="0">
                <a:solidFill>
                  <a:schemeClr val="bg2">
                    <a:lumMod val="25000"/>
                  </a:schemeClr>
                </a:solidFill>
                <a:uFill>
                  <a:solidFill>
                    <a:srgbClr val="000000"/>
                  </a:solidFill>
                </a:uFill>
                <a:latin typeface="Myriad Pro" panose="020B0503030403020204" charset="0"/>
                <a:ea typeface="Arial Unicode MS"/>
                <a:cs typeface="Arial Unicode MS"/>
              </a:rPr>
              <a:t>Leadership positions open for Vice Chair</a:t>
            </a:r>
            <a:endParaRPr lang="en-US" sz="1800" u="none" strike="noStrike" kern="0" spc="0" dirty="0">
              <a:ln>
                <a:noFill/>
              </a:ln>
              <a:solidFill>
                <a:schemeClr val="bg2">
                  <a:lumMod val="25000"/>
                </a:schemeClr>
              </a:solidFill>
              <a:effectLst/>
              <a:uFill>
                <a:solidFill>
                  <a:srgbClr val="000000"/>
                </a:solidFill>
              </a:uFill>
              <a:latin typeface="Myriad Pro" panose="020B0503030403020204" charset="0"/>
              <a:ea typeface="Arial Unicode MS"/>
              <a:cs typeface="Arial Unicode MS"/>
            </a:endParaRPr>
          </a:p>
          <a:p>
            <a:pPr marL="0" lvl="0" indent="0" fontAlgn="base">
              <a:buNone/>
            </a:pPr>
            <a:endParaRPr lang="en-IN" sz="1900" i="1" dirty="0">
              <a:solidFill>
                <a:schemeClr val="bg2">
                  <a:lumMod val="25000"/>
                </a:schemeClr>
              </a:solidFill>
              <a:latin typeface="Myriad Pro" panose="020B0503030403020204" charset="0"/>
            </a:endParaRPr>
          </a:p>
        </p:txBody>
      </p:sp>
      <p:sp>
        <p:nvSpPr>
          <p:cNvPr id="4" name="Footer Placeholder 3">
            <a:extLst>
              <a:ext uri="{FF2B5EF4-FFF2-40B4-BE49-F238E27FC236}">
                <a16:creationId xmlns:a16="http://schemas.microsoft.com/office/drawing/2014/main" id="{E887D05B-5067-A41D-59D6-7BB87FA3F16D}"/>
              </a:ext>
            </a:extLst>
          </p:cNvPr>
          <p:cNvSpPr>
            <a:spLocks noGrp="1"/>
          </p:cNvSpPr>
          <p:nvPr>
            <p:ph type="ftr" sz="quarter" idx="11"/>
          </p:nvPr>
        </p:nvSpPr>
        <p:spPr/>
        <p:txBody>
          <a:bodyPr/>
          <a:lstStyle/>
          <a:p>
            <a:endParaRPr lang="en-US"/>
          </a:p>
          <a:p>
            <a:r>
              <a:rPr lang="en-US"/>
              <a:t>© 2022 oneM2M</a:t>
            </a:r>
            <a:endParaRPr lang="en-US" dirty="0"/>
          </a:p>
        </p:txBody>
      </p:sp>
    </p:spTree>
    <p:extLst>
      <p:ext uri="{BB962C8B-B14F-4D97-AF65-F5344CB8AC3E}">
        <p14:creationId xmlns:p14="http://schemas.microsoft.com/office/powerpoint/2010/main" val="3542470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CD78D4-851F-8CB9-9F16-8F3D19E09043}"/>
              </a:ext>
            </a:extLst>
          </p:cNvPr>
          <p:cNvSpPr>
            <a:spLocks noGrp="1"/>
          </p:cNvSpPr>
          <p:nvPr>
            <p:ph type="title"/>
          </p:nvPr>
        </p:nvSpPr>
        <p:spPr>
          <a:xfrm>
            <a:off x="334696" y="0"/>
            <a:ext cx="8986285" cy="1173570"/>
          </a:xfrm>
        </p:spPr>
        <p:txBody>
          <a:bodyPr>
            <a:normAutofit/>
          </a:bodyPr>
          <a:lstStyle/>
          <a:p>
            <a:r>
              <a:rPr lang="en-IN" dirty="0"/>
              <a:t>Page View Comparison CY2023</a:t>
            </a:r>
          </a:p>
        </p:txBody>
      </p:sp>
      <p:graphicFrame>
        <p:nvGraphicFramePr>
          <p:cNvPr id="9" name="Content Placeholder 8">
            <a:extLst>
              <a:ext uri="{FF2B5EF4-FFF2-40B4-BE49-F238E27FC236}">
                <a16:creationId xmlns:a16="http://schemas.microsoft.com/office/drawing/2014/main" id="{1435333E-C1D3-FD00-3E7D-984FA289C660}"/>
              </a:ext>
            </a:extLst>
          </p:cNvPr>
          <p:cNvGraphicFramePr>
            <a:graphicFrameLocks noGrp="1"/>
          </p:cNvGraphicFramePr>
          <p:nvPr>
            <p:ph idx="1"/>
            <p:extLst>
              <p:ext uri="{D42A27DB-BD31-4B8C-83A1-F6EECF244321}">
                <p14:modId xmlns:p14="http://schemas.microsoft.com/office/powerpoint/2010/main" val="1833274891"/>
              </p:ext>
            </p:extLst>
          </p:nvPr>
        </p:nvGraphicFramePr>
        <p:xfrm>
          <a:off x="334963" y="14938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548A528B-087C-2D44-162A-CA22222779F8}"/>
              </a:ext>
            </a:extLst>
          </p:cNvPr>
          <p:cNvSpPr>
            <a:spLocks noGrp="1"/>
          </p:cNvSpPr>
          <p:nvPr>
            <p:ph type="ftr" sz="quarter" idx="11"/>
          </p:nvPr>
        </p:nvSpPr>
        <p:spPr/>
        <p:txBody>
          <a:bodyPr/>
          <a:lstStyle/>
          <a:p>
            <a:endParaRPr lang="en-US"/>
          </a:p>
          <a:p>
            <a:r>
              <a:rPr lang="en-US"/>
              <a:t>© 2022 oneM2M</a:t>
            </a:r>
            <a:endParaRPr lang="en-US" dirty="0"/>
          </a:p>
        </p:txBody>
      </p:sp>
    </p:spTree>
    <p:extLst>
      <p:ext uri="{BB962C8B-B14F-4D97-AF65-F5344CB8AC3E}">
        <p14:creationId xmlns:p14="http://schemas.microsoft.com/office/powerpoint/2010/main" val="3723029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BE059-B69A-7899-0BDC-502901E1C0A1}"/>
              </a:ext>
            </a:extLst>
          </p:cNvPr>
          <p:cNvSpPr>
            <a:spLocks noGrp="1"/>
          </p:cNvSpPr>
          <p:nvPr>
            <p:ph type="title"/>
          </p:nvPr>
        </p:nvSpPr>
        <p:spPr/>
        <p:txBody>
          <a:bodyPr>
            <a:normAutofit/>
          </a:bodyPr>
          <a:lstStyle/>
          <a:p>
            <a:r>
              <a:rPr lang="en-IN" dirty="0"/>
              <a:t>ATIS Blog related to oneM2M</a:t>
            </a:r>
          </a:p>
        </p:txBody>
      </p:sp>
      <p:pic>
        <p:nvPicPr>
          <p:cNvPr id="6" name="Content Placeholder 5">
            <a:extLst>
              <a:ext uri="{FF2B5EF4-FFF2-40B4-BE49-F238E27FC236}">
                <a16:creationId xmlns:a16="http://schemas.microsoft.com/office/drawing/2014/main" id="{8C5073F5-7967-F781-280B-EA24A9F4C0EE}"/>
              </a:ext>
            </a:extLst>
          </p:cNvPr>
          <p:cNvPicPr>
            <a:picLocks noGrp="1" noChangeAspect="1"/>
          </p:cNvPicPr>
          <p:nvPr>
            <p:ph idx="1"/>
          </p:nvPr>
        </p:nvPicPr>
        <p:blipFill rotWithShape="1">
          <a:blip r:embed="rId2"/>
          <a:srcRect l="8704" t="8651" r="7313" b="7313"/>
          <a:stretch/>
        </p:blipFill>
        <p:spPr>
          <a:xfrm>
            <a:off x="428625" y="1173570"/>
            <a:ext cx="9239800" cy="5200650"/>
          </a:xfrm>
        </p:spPr>
      </p:pic>
      <p:sp>
        <p:nvSpPr>
          <p:cNvPr id="4" name="Footer Placeholder 3">
            <a:extLst>
              <a:ext uri="{FF2B5EF4-FFF2-40B4-BE49-F238E27FC236}">
                <a16:creationId xmlns:a16="http://schemas.microsoft.com/office/drawing/2014/main" id="{36BE434F-71C7-1AC1-335C-DF06A7DA50F9}"/>
              </a:ext>
            </a:extLst>
          </p:cNvPr>
          <p:cNvSpPr>
            <a:spLocks noGrp="1"/>
          </p:cNvSpPr>
          <p:nvPr>
            <p:ph type="ftr" sz="quarter" idx="11"/>
          </p:nvPr>
        </p:nvSpPr>
        <p:spPr/>
        <p:txBody>
          <a:bodyPr/>
          <a:lstStyle/>
          <a:p>
            <a:endParaRPr lang="en-US"/>
          </a:p>
          <a:p>
            <a:r>
              <a:rPr lang="en-US"/>
              <a:t>© 2022 oneM2M</a:t>
            </a:r>
            <a:endParaRPr lang="en-US" dirty="0"/>
          </a:p>
        </p:txBody>
      </p:sp>
    </p:spTree>
    <p:extLst>
      <p:ext uri="{BB962C8B-B14F-4D97-AF65-F5344CB8AC3E}">
        <p14:creationId xmlns:p14="http://schemas.microsoft.com/office/powerpoint/2010/main" val="42368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3"/>
          <p:cNvSpPr/>
          <p:nvPr/>
        </p:nvSpPr>
        <p:spPr>
          <a:xfrm>
            <a:off x="8514417" y="3637980"/>
            <a:ext cx="2978235" cy="2181391"/>
          </a:xfrm>
          <a:prstGeom prst="rect">
            <a:avLst/>
          </a:prstGeom>
          <a:noFill/>
          <a:ln w="38100" cap="flat" cmpd="sng">
            <a:solidFill>
              <a:srgbClr val="008DD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ea typeface="Arial"/>
              <a:cs typeface="Arial"/>
              <a:sym typeface="Arial"/>
            </a:endParaRPr>
          </a:p>
        </p:txBody>
      </p:sp>
      <p:sp>
        <p:nvSpPr>
          <p:cNvPr id="192" name="Google Shape;192;p13"/>
          <p:cNvSpPr txBox="1"/>
          <p:nvPr/>
        </p:nvSpPr>
        <p:spPr>
          <a:xfrm>
            <a:off x="867103" y="3651469"/>
            <a:ext cx="2877655" cy="1564343"/>
          </a:xfrm>
          <a:prstGeom prst="rect">
            <a:avLst/>
          </a:prstGeom>
          <a:noFill/>
          <a:ln>
            <a:noFill/>
          </a:ln>
        </p:spPr>
        <p:txBody>
          <a:bodyPr spcFirstLastPara="1" wrap="square" lIns="121900" tIns="121900" rIns="121900" bIns="121900" anchor="t" anchorCtr="0">
            <a:noAutofit/>
          </a:bodyPr>
          <a:lstStyle/>
          <a:p>
            <a:pPr marL="186258" defTabSz="1219170">
              <a:lnSpc>
                <a:spcPct val="115000"/>
              </a:lnSpc>
              <a:buClr>
                <a:srgbClr val="000000"/>
              </a:buClr>
            </a:pPr>
            <a:r>
              <a:rPr lang="en-GB" sz="1600" b="1" kern="0" dirty="0">
                <a:solidFill>
                  <a:srgbClr val="000000"/>
                </a:solidFill>
                <a:latin typeface="Arial"/>
                <a:cs typeface="Arial"/>
                <a:sym typeface="Arial"/>
              </a:rPr>
              <a:t>Pillar 1 - Maturity</a:t>
            </a:r>
          </a:p>
          <a:p>
            <a:pPr marL="186258" defTabSz="1219170">
              <a:lnSpc>
                <a:spcPct val="115000"/>
              </a:lnSpc>
              <a:buClr>
                <a:srgbClr val="000000"/>
              </a:buClr>
            </a:pPr>
            <a:r>
              <a:rPr lang="en-GB" sz="1600" i="1" kern="0" dirty="0">
                <a:solidFill>
                  <a:srgbClr val="000000"/>
                </a:solidFill>
                <a:latin typeface="Arial"/>
                <a:ea typeface="Arial"/>
                <a:cs typeface="Arial"/>
                <a:sym typeface="Arial"/>
              </a:rPr>
              <a:t>Aim </a:t>
            </a:r>
            <a:r>
              <a:rPr lang="en-GB" sz="1600" kern="0" dirty="0">
                <a:solidFill>
                  <a:srgbClr val="000000"/>
                </a:solidFill>
                <a:latin typeface="Arial"/>
                <a:ea typeface="Arial"/>
                <a:cs typeface="Arial"/>
                <a:sym typeface="Arial"/>
              </a:rPr>
              <a:t>– ensure stakeholders understand oneM2M’s rich heritage and the maturity of its technology.</a:t>
            </a:r>
            <a:endParaRPr sz="1600" kern="0" dirty="0">
              <a:solidFill>
                <a:srgbClr val="000000"/>
              </a:solidFill>
              <a:latin typeface="Arial"/>
              <a:ea typeface="Arial"/>
              <a:cs typeface="Arial"/>
              <a:sym typeface="Arial"/>
            </a:endParaRPr>
          </a:p>
        </p:txBody>
      </p:sp>
      <p:sp>
        <p:nvSpPr>
          <p:cNvPr id="194" name="Google Shape;194;p13"/>
          <p:cNvSpPr/>
          <p:nvPr/>
        </p:nvSpPr>
        <p:spPr>
          <a:xfrm>
            <a:off x="1033816" y="3651469"/>
            <a:ext cx="2731677" cy="2067967"/>
          </a:xfrm>
          <a:prstGeom prst="rect">
            <a:avLst/>
          </a:prstGeom>
          <a:noFill/>
          <a:ln w="38100" cap="flat" cmpd="sng">
            <a:solidFill>
              <a:srgbClr val="008DD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ea typeface="Arial"/>
              <a:cs typeface="Arial"/>
              <a:sym typeface="Arial"/>
            </a:endParaRPr>
          </a:p>
        </p:txBody>
      </p:sp>
      <p:sp>
        <p:nvSpPr>
          <p:cNvPr id="196" name="Google Shape;196;p13"/>
          <p:cNvSpPr txBox="1">
            <a:spLocks noGrp="1"/>
          </p:cNvSpPr>
          <p:nvPr>
            <p:ph type="title"/>
          </p:nvPr>
        </p:nvSpPr>
        <p:spPr>
          <a:xfrm>
            <a:off x="350045" y="528839"/>
            <a:ext cx="8153876" cy="763600"/>
          </a:xfrm>
          <a:prstGeom prst="rect">
            <a:avLst/>
          </a:prstGeom>
          <a:noFill/>
          <a:ln>
            <a:noFill/>
          </a:ln>
        </p:spPr>
        <p:txBody>
          <a:bodyPr spcFirstLastPara="1" wrap="square" lIns="121900" tIns="121900" rIns="121900" bIns="121900" anchor="t" anchorCtr="0">
            <a:noAutofit/>
          </a:bodyPr>
          <a:lstStyle/>
          <a:p>
            <a:pPr algn="just"/>
            <a:r>
              <a:rPr lang="en-GB" sz="4000" dirty="0">
                <a:solidFill>
                  <a:srgbClr val="008DD6"/>
                </a:solidFill>
              </a:rPr>
              <a:t>oneM2M comms strategy </a:t>
            </a:r>
            <a:endParaRPr sz="4000" dirty="0"/>
          </a:p>
        </p:txBody>
      </p:sp>
      <p:sp>
        <p:nvSpPr>
          <p:cNvPr id="197" name="Google Shape;197;p13"/>
          <p:cNvSpPr txBox="1"/>
          <p:nvPr/>
        </p:nvSpPr>
        <p:spPr>
          <a:xfrm>
            <a:off x="8389541" y="3617688"/>
            <a:ext cx="3103111" cy="2007191"/>
          </a:xfrm>
          <a:prstGeom prst="rect">
            <a:avLst/>
          </a:prstGeom>
          <a:noFill/>
          <a:ln>
            <a:noFill/>
          </a:ln>
        </p:spPr>
        <p:txBody>
          <a:bodyPr spcFirstLastPara="1" wrap="square" lIns="121900" tIns="121900" rIns="121900" bIns="121900" anchor="t" anchorCtr="0">
            <a:noAutofit/>
          </a:bodyPr>
          <a:lstStyle/>
          <a:p>
            <a:pPr marL="186258" defTabSz="1219170">
              <a:lnSpc>
                <a:spcPct val="115000"/>
              </a:lnSpc>
              <a:buClr>
                <a:srgbClr val="000000"/>
              </a:buClr>
            </a:pPr>
            <a:r>
              <a:rPr lang="en-GB" sz="1600" b="1" kern="0" dirty="0">
                <a:solidFill>
                  <a:srgbClr val="000000"/>
                </a:solidFill>
                <a:latin typeface="Arial"/>
                <a:cs typeface="Arial"/>
                <a:sym typeface="Arial"/>
              </a:rPr>
              <a:t>Pillar 3 - Forward Thinking</a:t>
            </a:r>
          </a:p>
          <a:p>
            <a:pPr marL="186258" defTabSz="1219170">
              <a:lnSpc>
                <a:spcPct val="115000"/>
              </a:lnSpc>
              <a:buClr>
                <a:srgbClr val="000000"/>
              </a:buClr>
            </a:pPr>
            <a:r>
              <a:rPr lang="en-GB" sz="1600" i="1" kern="0" dirty="0">
                <a:solidFill>
                  <a:srgbClr val="000000"/>
                </a:solidFill>
                <a:latin typeface="Arial"/>
                <a:ea typeface="Arial"/>
                <a:cs typeface="Arial"/>
                <a:sym typeface="Arial"/>
              </a:rPr>
              <a:t>Aim</a:t>
            </a:r>
            <a:r>
              <a:rPr lang="en-GB" sz="1600" kern="0" dirty="0">
                <a:solidFill>
                  <a:srgbClr val="000000"/>
                </a:solidFill>
                <a:latin typeface="Arial"/>
                <a:ea typeface="Arial"/>
                <a:cs typeface="Arial"/>
                <a:sym typeface="Arial"/>
              </a:rPr>
              <a:t> – ensure stakeholders see that oneM2M is looking beyond today’s needs and already thinking about emerging trends and technologies</a:t>
            </a:r>
            <a:endParaRPr sz="1600" kern="0" dirty="0">
              <a:solidFill>
                <a:srgbClr val="000000"/>
              </a:solidFill>
              <a:latin typeface="Arial"/>
              <a:ea typeface="Arial"/>
              <a:cs typeface="Arial"/>
              <a:sym typeface="Arial"/>
            </a:endParaRPr>
          </a:p>
        </p:txBody>
      </p:sp>
      <p:sp>
        <p:nvSpPr>
          <p:cNvPr id="198" name="Google Shape;198;p13"/>
          <p:cNvSpPr txBox="1"/>
          <p:nvPr/>
        </p:nvSpPr>
        <p:spPr>
          <a:xfrm>
            <a:off x="634031" y="1438750"/>
            <a:ext cx="10696309" cy="985023"/>
          </a:xfrm>
          <a:prstGeom prst="rect">
            <a:avLst/>
          </a:prstGeom>
          <a:noFill/>
          <a:ln>
            <a:noFill/>
          </a:ln>
        </p:spPr>
        <p:txBody>
          <a:bodyPr spcFirstLastPara="1" wrap="square" lIns="121900" tIns="60933" rIns="121900" bIns="60933" anchor="t" anchorCtr="0">
            <a:spAutoFit/>
          </a:bodyPr>
          <a:lstStyle/>
          <a:p>
            <a:pPr defTabSz="1219170">
              <a:buClr>
                <a:srgbClr val="000000"/>
              </a:buClr>
            </a:pPr>
            <a:r>
              <a:rPr lang="en-GB" sz="1867" kern="0" dirty="0">
                <a:solidFill>
                  <a:srgbClr val="000000"/>
                </a:solidFill>
                <a:latin typeface="Arial"/>
                <a:ea typeface="Arial"/>
                <a:cs typeface="Arial"/>
                <a:sym typeface="Arial"/>
              </a:rPr>
              <a:t>Like all membership organisations it is vital that oneM2M keeps its current and potential future members informed about what is has done, what it is doing and what it will be doing in th</a:t>
            </a:r>
            <a:r>
              <a:rPr lang="en-GB" sz="1867" kern="0" dirty="0">
                <a:solidFill>
                  <a:srgbClr val="000000"/>
                </a:solidFill>
                <a:latin typeface="Arial"/>
                <a:cs typeface="Arial"/>
                <a:sym typeface="Arial"/>
              </a:rPr>
              <a:t>e future.</a:t>
            </a:r>
          </a:p>
          <a:p>
            <a:pPr defTabSz="1219170">
              <a:buClr>
                <a:srgbClr val="000000"/>
              </a:buClr>
            </a:pPr>
            <a:r>
              <a:rPr lang="en-GB" sz="1867" kern="0" dirty="0">
                <a:solidFill>
                  <a:srgbClr val="000000"/>
                </a:solidFill>
                <a:latin typeface="Arial"/>
                <a:cs typeface="Arial"/>
                <a:sym typeface="Arial"/>
              </a:rPr>
              <a:t>The communications strategy could therefore be built upon three pillars.  </a:t>
            </a:r>
            <a:endParaRPr sz="1867" kern="0" dirty="0">
              <a:solidFill>
                <a:srgbClr val="000000"/>
              </a:solidFill>
              <a:latin typeface="Arial"/>
              <a:cs typeface="Arial"/>
              <a:sym typeface="Arial"/>
            </a:endParaRPr>
          </a:p>
        </p:txBody>
      </p:sp>
      <p:sp>
        <p:nvSpPr>
          <p:cNvPr id="201" name="Google Shape;201;p13"/>
          <p:cNvSpPr/>
          <p:nvPr/>
        </p:nvSpPr>
        <p:spPr>
          <a:xfrm>
            <a:off x="4690746" y="3633037"/>
            <a:ext cx="2825480" cy="2067967"/>
          </a:xfrm>
          <a:prstGeom prst="rect">
            <a:avLst/>
          </a:prstGeom>
          <a:noFill/>
          <a:ln w="38100" cap="flat" cmpd="sng">
            <a:solidFill>
              <a:srgbClr val="008DD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ea typeface="Arial"/>
              <a:cs typeface="Arial"/>
              <a:sym typeface="Arial"/>
            </a:endParaRPr>
          </a:p>
        </p:txBody>
      </p:sp>
      <p:sp>
        <p:nvSpPr>
          <p:cNvPr id="202" name="Google Shape;202;p13"/>
          <p:cNvSpPr txBox="1"/>
          <p:nvPr/>
        </p:nvSpPr>
        <p:spPr>
          <a:xfrm>
            <a:off x="4578032" y="3633037"/>
            <a:ext cx="2978235" cy="1499029"/>
          </a:xfrm>
          <a:prstGeom prst="rect">
            <a:avLst/>
          </a:prstGeom>
          <a:noFill/>
          <a:ln>
            <a:noFill/>
          </a:ln>
        </p:spPr>
        <p:txBody>
          <a:bodyPr spcFirstLastPara="1" wrap="square" lIns="121900" tIns="121900" rIns="121900" bIns="121900" anchor="t" anchorCtr="0">
            <a:noAutofit/>
          </a:bodyPr>
          <a:lstStyle/>
          <a:p>
            <a:pPr marL="186258" defTabSz="1219170">
              <a:lnSpc>
                <a:spcPct val="115000"/>
              </a:lnSpc>
              <a:buClr>
                <a:srgbClr val="000000"/>
              </a:buClr>
            </a:pPr>
            <a:r>
              <a:rPr lang="en-GB" sz="1600" b="1" kern="0" dirty="0">
                <a:solidFill>
                  <a:srgbClr val="000000"/>
                </a:solidFill>
                <a:latin typeface="Arial"/>
                <a:cs typeface="Arial"/>
                <a:sym typeface="Arial"/>
              </a:rPr>
              <a:t>Pillar 2 - Relevance</a:t>
            </a:r>
            <a:endParaRPr sz="1600" b="1" kern="0" dirty="0">
              <a:solidFill>
                <a:srgbClr val="000000"/>
              </a:solidFill>
              <a:latin typeface="Arial"/>
              <a:ea typeface="Arial"/>
              <a:cs typeface="Arial"/>
              <a:sym typeface="Arial"/>
            </a:endParaRPr>
          </a:p>
          <a:p>
            <a:pPr marL="186258" defTabSz="1219170">
              <a:lnSpc>
                <a:spcPct val="115000"/>
              </a:lnSpc>
              <a:buClr>
                <a:srgbClr val="000000"/>
              </a:buClr>
              <a:buSzPts val="1400"/>
            </a:pPr>
            <a:r>
              <a:rPr lang="en-GB" sz="1600" i="1" kern="0" dirty="0">
                <a:solidFill>
                  <a:srgbClr val="000000"/>
                </a:solidFill>
                <a:latin typeface="Arial"/>
                <a:ea typeface="Arial"/>
                <a:cs typeface="Arial"/>
                <a:sym typeface="Arial"/>
              </a:rPr>
              <a:t>Aim</a:t>
            </a:r>
            <a:r>
              <a:rPr lang="en-GB" sz="1600" kern="0" dirty="0">
                <a:solidFill>
                  <a:srgbClr val="000000"/>
                </a:solidFill>
                <a:latin typeface="Arial"/>
                <a:ea typeface="Arial"/>
                <a:cs typeface="Arial"/>
                <a:sym typeface="Arial"/>
              </a:rPr>
              <a:t> – ensure stakeholders know that oneM2M is still supporting the global IoT community.</a:t>
            </a:r>
          </a:p>
          <a:p>
            <a:pPr marL="186258" defTabSz="1219170">
              <a:lnSpc>
                <a:spcPct val="115000"/>
              </a:lnSpc>
              <a:buClr>
                <a:srgbClr val="000000"/>
              </a:buClr>
              <a:buSzPts val="1400"/>
            </a:pPr>
            <a:endParaRPr sz="1600" kern="0" dirty="0">
              <a:solidFill>
                <a:srgbClr val="000000"/>
              </a:solidFill>
              <a:latin typeface="Arial"/>
              <a:ea typeface="Arial"/>
              <a:cs typeface="Arial"/>
              <a:sym typeface="Arial"/>
            </a:endParaRPr>
          </a:p>
        </p:txBody>
      </p:sp>
      <p:pic>
        <p:nvPicPr>
          <p:cNvPr id="3" name="Graphic 2" descr="Greek Pillar with solid fill">
            <a:extLst>
              <a:ext uri="{FF2B5EF4-FFF2-40B4-BE49-F238E27FC236}">
                <a16:creationId xmlns:a16="http://schemas.microsoft.com/office/drawing/2014/main" id="{DC3BA7B5-4D36-3BC7-AE59-1777E9334D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42454" y="2580421"/>
            <a:ext cx="914400" cy="914400"/>
          </a:xfrm>
          <a:prstGeom prst="rect">
            <a:avLst/>
          </a:prstGeom>
        </p:spPr>
      </p:pic>
      <p:pic>
        <p:nvPicPr>
          <p:cNvPr id="4" name="Picture 3">
            <a:extLst>
              <a:ext uri="{FF2B5EF4-FFF2-40B4-BE49-F238E27FC236}">
                <a16:creationId xmlns:a16="http://schemas.microsoft.com/office/drawing/2014/main" id="{C4B51685-3D04-A58F-96DA-4CA602212675}"/>
              </a:ext>
            </a:extLst>
          </p:cNvPr>
          <p:cNvPicPr>
            <a:picLocks noChangeAspect="1"/>
          </p:cNvPicPr>
          <p:nvPr/>
        </p:nvPicPr>
        <p:blipFill>
          <a:blip r:embed="rId5"/>
          <a:stretch>
            <a:fillRect/>
          </a:stretch>
        </p:blipFill>
        <p:spPr>
          <a:xfrm>
            <a:off x="5646246" y="2517273"/>
            <a:ext cx="914479" cy="914479"/>
          </a:xfrm>
          <a:prstGeom prst="rect">
            <a:avLst/>
          </a:prstGeom>
        </p:spPr>
      </p:pic>
      <p:pic>
        <p:nvPicPr>
          <p:cNvPr id="5" name="Picture 4">
            <a:extLst>
              <a:ext uri="{FF2B5EF4-FFF2-40B4-BE49-F238E27FC236}">
                <a16:creationId xmlns:a16="http://schemas.microsoft.com/office/drawing/2014/main" id="{D5977891-C04D-877B-3FEE-ED34AC9C6DE2}"/>
              </a:ext>
            </a:extLst>
          </p:cNvPr>
          <p:cNvPicPr>
            <a:picLocks noChangeAspect="1"/>
          </p:cNvPicPr>
          <p:nvPr/>
        </p:nvPicPr>
        <p:blipFill>
          <a:blip r:embed="rId5"/>
          <a:stretch>
            <a:fillRect/>
          </a:stretch>
        </p:blipFill>
        <p:spPr>
          <a:xfrm>
            <a:off x="9546294" y="2489430"/>
            <a:ext cx="914479" cy="91447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6" name="Google Shape;196;p13"/>
          <p:cNvSpPr txBox="1">
            <a:spLocks noGrp="1"/>
          </p:cNvSpPr>
          <p:nvPr>
            <p:ph type="title"/>
          </p:nvPr>
        </p:nvSpPr>
        <p:spPr>
          <a:xfrm>
            <a:off x="350045" y="528839"/>
            <a:ext cx="8153876" cy="763600"/>
          </a:xfrm>
          <a:prstGeom prst="rect">
            <a:avLst/>
          </a:prstGeom>
          <a:noFill/>
          <a:ln>
            <a:noFill/>
          </a:ln>
        </p:spPr>
        <p:txBody>
          <a:bodyPr spcFirstLastPara="1" wrap="square" lIns="121900" tIns="121900" rIns="121900" bIns="121900" anchor="t" anchorCtr="0">
            <a:noAutofit/>
          </a:bodyPr>
          <a:lstStyle/>
          <a:p>
            <a:pPr algn="just"/>
            <a:r>
              <a:rPr lang="en-GB" sz="4000" dirty="0">
                <a:solidFill>
                  <a:srgbClr val="008DD6"/>
                </a:solidFill>
              </a:rPr>
              <a:t>oneM2M comms strategy </a:t>
            </a:r>
            <a:endParaRPr sz="4000" dirty="0"/>
          </a:p>
        </p:txBody>
      </p:sp>
      <p:sp>
        <p:nvSpPr>
          <p:cNvPr id="198" name="Google Shape;198;p13"/>
          <p:cNvSpPr txBox="1"/>
          <p:nvPr/>
        </p:nvSpPr>
        <p:spPr>
          <a:xfrm>
            <a:off x="699347" y="1480255"/>
            <a:ext cx="9816254" cy="4145568"/>
          </a:xfrm>
          <a:prstGeom prst="rect">
            <a:avLst/>
          </a:prstGeom>
          <a:noFill/>
          <a:ln>
            <a:noFill/>
          </a:ln>
        </p:spPr>
        <p:txBody>
          <a:bodyPr spcFirstLastPara="1" wrap="square" lIns="121900" tIns="60933" rIns="121900" bIns="60933" anchor="t" anchorCtr="0">
            <a:spAutoFit/>
          </a:bodyPr>
          <a:lstStyle/>
          <a:p>
            <a:pPr defTabSz="1219170">
              <a:buClr>
                <a:srgbClr val="000000"/>
              </a:buClr>
            </a:pPr>
            <a:r>
              <a:rPr lang="en-GB" sz="1867" kern="0" dirty="0">
                <a:solidFill>
                  <a:srgbClr val="000000"/>
                </a:solidFill>
                <a:latin typeface="Arial"/>
                <a:cs typeface="Arial"/>
                <a:sym typeface="Arial"/>
              </a:rPr>
              <a:t>The goal of oneM2M’s communications strategy is to deliver relevant content to the following audiences:</a:t>
            </a:r>
          </a:p>
          <a:p>
            <a:pPr defTabSz="1219170">
              <a:buClr>
                <a:srgbClr val="000000"/>
              </a:buClr>
            </a:pPr>
            <a:endParaRPr lang="en-GB" sz="1867" kern="0" dirty="0">
              <a:solidFill>
                <a:srgbClr val="000000"/>
              </a:solidFill>
              <a:latin typeface="Arial"/>
              <a:cs typeface="Arial"/>
              <a:sym typeface="Arial"/>
            </a:endParaRPr>
          </a:p>
          <a:p>
            <a:pPr marL="914400" lvl="1" indent="-457200" defTabSz="1219170">
              <a:buClr>
                <a:srgbClr val="000000"/>
              </a:buClr>
              <a:buFont typeface="+mj-lt"/>
              <a:buAutoNum type="arabicPeriod"/>
            </a:pPr>
            <a:r>
              <a:rPr lang="en-GB" sz="1867" kern="0" dirty="0">
                <a:solidFill>
                  <a:srgbClr val="000000"/>
                </a:solidFill>
                <a:latin typeface="Arial"/>
                <a:cs typeface="Arial"/>
                <a:sym typeface="Arial"/>
              </a:rPr>
              <a:t>Standardization experts</a:t>
            </a:r>
          </a:p>
          <a:p>
            <a:pPr marL="914400" lvl="1" indent="-457200" defTabSz="1219170">
              <a:buClr>
                <a:srgbClr val="000000"/>
              </a:buClr>
              <a:buFont typeface="+mj-lt"/>
              <a:buAutoNum type="arabicPeriod"/>
            </a:pPr>
            <a:endParaRPr lang="en-GB" sz="1867" kern="0" dirty="0">
              <a:solidFill>
                <a:srgbClr val="000000"/>
              </a:solidFill>
              <a:latin typeface="Arial"/>
              <a:cs typeface="Arial"/>
              <a:sym typeface="Arial"/>
            </a:endParaRPr>
          </a:p>
          <a:p>
            <a:pPr marL="914400" lvl="1" indent="-457200" defTabSz="1219170">
              <a:buClr>
                <a:srgbClr val="000000"/>
              </a:buClr>
              <a:buFont typeface="+mj-lt"/>
              <a:buAutoNum type="arabicPeriod"/>
            </a:pPr>
            <a:r>
              <a:rPr lang="en-GB" sz="1867" kern="0" dirty="0">
                <a:solidFill>
                  <a:srgbClr val="000000"/>
                </a:solidFill>
                <a:latin typeface="Arial"/>
                <a:cs typeface="Arial"/>
                <a:sym typeface="Arial"/>
              </a:rPr>
              <a:t>Business decision makers and IoT product managers</a:t>
            </a:r>
          </a:p>
          <a:p>
            <a:pPr marL="914400" lvl="1" indent="-457200" defTabSz="1219170">
              <a:buClr>
                <a:srgbClr val="000000"/>
              </a:buClr>
              <a:buFont typeface="+mj-lt"/>
              <a:buAutoNum type="arabicPeriod"/>
            </a:pPr>
            <a:endParaRPr lang="en-GB" sz="1867" kern="0" dirty="0">
              <a:solidFill>
                <a:srgbClr val="000000"/>
              </a:solidFill>
              <a:latin typeface="Arial"/>
              <a:cs typeface="Arial"/>
              <a:sym typeface="Arial"/>
            </a:endParaRPr>
          </a:p>
          <a:p>
            <a:pPr marL="914400" lvl="1" indent="-457200" defTabSz="1219170">
              <a:buClr>
                <a:srgbClr val="000000"/>
              </a:buClr>
              <a:buFont typeface="+mj-lt"/>
              <a:buAutoNum type="arabicPeriod"/>
            </a:pPr>
            <a:r>
              <a:rPr lang="en-GB" sz="1867" kern="0" dirty="0">
                <a:solidFill>
                  <a:srgbClr val="000000"/>
                </a:solidFill>
                <a:latin typeface="Arial"/>
                <a:cs typeface="Arial"/>
                <a:sym typeface="Arial"/>
              </a:rPr>
              <a:t>Organizations wanting to build oneM2M solutions</a:t>
            </a:r>
          </a:p>
          <a:p>
            <a:pPr marL="914400" lvl="1" indent="-457200" defTabSz="1219170">
              <a:buClr>
                <a:srgbClr val="000000"/>
              </a:buClr>
              <a:buFont typeface="+mj-lt"/>
              <a:buAutoNum type="arabicPeriod"/>
            </a:pPr>
            <a:endParaRPr lang="en-GB" sz="1867" kern="0" dirty="0">
              <a:solidFill>
                <a:srgbClr val="000000"/>
              </a:solidFill>
              <a:latin typeface="Arial"/>
              <a:cs typeface="Arial"/>
              <a:sym typeface="Arial"/>
            </a:endParaRPr>
          </a:p>
          <a:p>
            <a:pPr marL="914400" lvl="1" indent="-457200" defTabSz="1219170">
              <a:buClr>
                <a:srgbClr val="000000"/>
              </a:buClr>
              <a:buFont typeface="+mj-lt"/>
              <a:buAutoNum type="arabicPeriod"/>
            </a:pPr>
            <a:r>
              <a:rPr lang="en-GB" sz="1867" kern="0" dirty="0">
                <a:solidFill>
                  <a:srgbClr val="000000"/>
                </a:solidFill>
                <a:latin typeface="Arial"/>
                <a:cs typeface="Arial"/>
                <a:sym typeface="Arial"/>
              </a:rPr>
              <a:t>Organizations wanting to deploy systems that make use of oneM2M components</a:t>
            </a:r>
          </a:p>
          <a:p>
            <a:pPr marL="914400" lvl="1" indent="-457200" defTabSz="1219170">
              <a:buClr>
                <a:srgbClr val="000000"/>
              </a:buClr>
              <a:buFont typeface="+mj-lt"/>
              <a:buAutoNum type="arabicPeriod"/>
            </a:pPr>
            <a:endParaRPr lang="en-GB" sz="1867" kern="0" dirty="0">
              <a:solidFill>
                <a:srgbClr val="000000"/>
              </a:solidFill>
              <a:latin typeface="Arial"/>
              <a:cs typeface="Arial"/>
              <a:sym typeface="Arial"/>
            </a:endParaRPr>
          </a:p>
          <a:p>
            <a:pPr marL="914400" lvl="1" indent="-457200" defTabSz="1219170">
              <a:buClr>
                <a:srgbClr val="000000"/>
              </a:buClr>
              <a:buFont typeface="+mj-lt"/>
              <a:buAutoNum type="arabicPeriod"/>
            </a:pPr>
            <a:r>
              <a:rPr lang="en-GB" sz="1867" kern="0" dirty="0">
                <a:solidFill>
                  <a:srgbClr val="000000"/>
                </a:solidFill>
                <a:latin typeface="Arial"/>
                <a:cs typeface="Arial"/>
                <a:sym typeface="Arial"/>
              </a:rPr>
              <a:t>Government agencies, policy makers &amp; regulators</a:t>
            </a:r>
          </a:p>
          <a:p>
            <a:pPr marL="914400" lvl="1" indent="-457200" defTabSz="1219170">
              <a:buClr>
                <a:srgbClr val="000000"/>
              </a:buClr>
              <a:buFont typeface="+mj-lt"/>
              <a:buAutoNum type="arabicPeriod"/>
            </a:pPr>
            <a:endParaRPr lang="en-GB" sz="1867" kern="0" dirty="0">
              <a:solidFill>
                <a:srgbClr val="000000"/>
              </a:solidFill>
              <a:latin typeface="Arial"/>
              <a:cs typeface="Arial"/>
              <a:sym typeface="Arial"/>
            </a:endParaRPr>
          </a:p>
          <a:p>
            <a:pPr marL="914400" lvl="1" indent="-457200" defTabSz="1219170">
              <a:buClr>
                <a:srgbClr val="000000"/>
              </a:buClr>
              <a:buFont typeface="+mj-lt"/>
              <a:buAutoNum type="arabicPeriod"/>
            </a:pPr>
            <a:r>
              <a:rPr lang="en-GB" sz="1867" kern="0" dirty="0">
                <a:solidFill>
                  <a:srgbClr val="000000"/>
                </a:solidFill>
                <a:latin typeface="Arial"/>
                <a:cs typeface="Arial"/>
                <a:sym typeface="Arial"/>
              </a:rPr>
              <a:t>Academic institutions (inc. universities)</a:t>
            </a:r>
            <a:endParaRPr sz="1867" kern="0" dirty="0">
              <a:solidFill>
                <a:srgbClr val="000000"/>
              </a:solidFill>
              <a:latin typeface="Arial"/>
              <a:cs typeface="Arial"/>
              <a:sym typeface="Arial"/>
            </a:endParaRPr>
          </a:p>
        </p:txBody>
      </p:sp>
      <p:pic>
        <p:nvPicPr>
          <p:cNvPr id="2" name="Picture 1">
            <a:extLst>
              <a:ext uri="{FF2B5EF4-FFF2-40B4-BE49-F238E27FC236}">
                <a16:creationId xmlns:a16="http://schemas.microsoft.com/office/drawing/2014/main" id="{2229E210-F6C7-A365-8BB1-49D306B1FDF8}"/>
              </a:ext>
            </a:extLst>
          </p:cNvPr>
          <p:cNvPicPr>
            <a:picLocks noChangeAspect="1"/>
          </p:cNvPicPr>
          <p:nvPr/>
        </p:nvPicPr>
        <p:blipFill>
          <a:blip r:embed="rId3"/>
          <a:stretch>
            <a:fillRect/>
          </a:stretch>
        </p:blipFill>
        <p:spPr>
          <a:xfrm>
            <a:off x="10364795" y="1322266"/>
            <a:ext cx="1127858" cy="1121761"/>
          </a:xfrm>
          <a:prstGeom prst="rect">
            <a:avLst/>
          </a:prstGeom>
        </p:spPr>
      </p:pic>
    </p:spTree>
    <p:extLst>
      <p:ext uri="{BB962C8B-B14F-4D97-AF65-F5344CB8AC3E}">
        <p14:creationId xmlns:p14="http://schemas.microsoft.com/office/powerpoint/2010/main" val="1594372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6" name="Google Shape;196;p13"/>
          <p:cNvSpPr txBox="1">
            <a:spLocks noGrp="1"/>
          </p:cNvSpPr>
          <p:nvPr>
            <p:ph type="title"/>
          </p:nvPr>
        </p:nvSpPr>
        <p:spPr>
          <a:xfrm>
            <a:off x="350045" y="528839"/>
            <a:ext cx="8153876" cy="763600"/>
          </a:xfrm>
          <a:prstGeom prst="rect">
            <a:avLst/>
          </a:prstGeom>
          <a:noFill/>
          <a:ln>
            <a:noFill/>
          </a:ln>
        </p:spPr>
        <p:txBody>
          <a:bodyPr spcFirstLastPara="1" wrap="square" lIns="121900" tIns="121900" rIns="121900" bIns="121900" anchor="t" anchorCtr="0">
            <a:noAutofit/>
          </a:bodyPr>
          <a:lstStyle/>
          <a:p>
            <a:pPr algn="just"/>
            <a:r>
              <a:rPr lang="en-GB" sz="4000" dirty="0">
                <a:solidFill>
                  <a:srgbClr val="008DD6"/>
                </a:solidFill>
              </a:rPr>
              <a:t>oneM2M comms strategy </a:t>
            </a:r>
            <a:endParaRPr sz="4000" dirty="0"/>
          </a:p>
        </p:txBody>
      </p:sp>
      <p:pic>
        <p:nvPicPr>
          <p:cNvPr id="3" name="Graphic 2" descr="Greek Pillar with solid fill">
            <a:extLst>
              <a:ext uri="{FF2B5EF4-FFF2-40B4-BE49-F238E27FC236}">
                <a16:creationId xmlns:a16="http://schemas.microsoft.com/office/drawing/2014/main" id="{DC3BA7B5-4D36-3BC7-AE59-1777E9334D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90323" y="2511362"/>
            <a:ext cx="914400" cy="914400"/>
          </a:xfrm>
          <a:prstGeom prst="rect">
            <a:avLst/>
          </a:prstGeom>
        </p:spPr>
      </p:pic>
      <p:pic>
        <p:nvPicPr>
          <p:cNvPr id="4" name="Picture 3">
            <a:extLst>
              <a:ext uri="{FF2B5EF4-FFF2-40B4-BE49-F238E27FC236}">
                <a16:creationId xmlns:a16="http://schemas.microsoft.com/office/drawing/2014/main" id="{C4B51685-3D04-A58F-96DA-4CA602212675}"/>
              </a:ext>
            </a:extLst>
          </p:cNvPr>
          <p:cNvPicPr>
            <a:picLocks noChangeAspect="1"/>
          </p:cNvPicPr>
          <p:nvPr/>
        </p:nvPicPr>
        <p:blipFill>
          <a:blip r:embed="rId5"/>
          <a:stretch>
            <a:fillRect/>
          </a:stretch>
        </p:blipFill>
        <p:spPr>
          <a:xfrm>
            <a:off x="5638760" y="2458798"/>
            <a:ext cx="914479" cy="914479"/>
          </a:xfrm>
          <a:prstGeom prst="rect">
            <a:avLst/>
          </a:prstGeom>
        </p:spPr>
      </p:pic>
      <p:pic>
        <p:nvPicPr>
          <p:cNvPr id="5" name="Picture 4">
            <a:extLst>
              <a:ext uri="{FF2B5EF4-FFF2-40B4-BE49-F238E27FC236}">
                <a16:creationId xmlns:a16="http://schemas.microsoft.com/office/drawing/2014/main" id="{D5977891-C04D-877B-3FEE-ED34AC9C6DE2}"/>
              </a:ext>
            </a:extLst>
          </p:cNvPr>
          <p:cNvPicPr>
            <a:picLocks noChangeAspect="1"/>
          </p:cNvPicPr>
          <p:nvPr/>
        </p:nvPicPr>
        <p:blipFill>
          <a:blip r:embed="rId5"/>
          <a:stretch>
            <a:fillRect/>
          </a:stretch>
        </p:blipFill>
        <p:spPr>
          <a:xfrm>
            <a:off x="9009359" y="2528020"/>
            <a:ext cx="914479" cy="914479"/>
          </a:xfrm>
          <a:prstGeom prst="rect">
            <a:avLst/>
          </a:prstGeom>
        </p:spPr>
      </p:pic>
      <p:sp>
        <p:nvSpPr>
          <p:cNvPr id="2" name="Google Shape;198;p13">
            <a:extLst>
              <a:ext uri="{FF2B5EF4-FFF2-40B4-BE49-F238E27FC236}">
                <a16:creationId xmlns:a16="http://schemas.microsoft.com/office/drawing/2014/main" id="{D6EB0B55-428A-C987-C0B3-625410F3E6D5}"/>
              </a:ext>
            </a:extLst>
          </p:cNvPr>
          <p:cNvSpPr txBox="1"/>
          <p:nvPr/>
        </p:nvSpPr>
        <p:spPr>
          <a:xfrm>
            <a:off x="634031" y="1438750"/>
            <a:ext cx="10696309" cy="697701"/>
          </a:xfrm>
          <a:prstGeom prst="rect">
            <a:avLst/>
          </a:prstGeom>
          <a:noFill/>
          <a:ln>
            <a:noFill/>
          </a:ln>
        </p:spPr>
        <p:txBody>
          <a:bodyPr spcFirstLastPara="1" wrap="square" lIns="121900" tIns="60933" rIns="121900" bIns="60933" anchor="t" anchorCtr="0">
            <a:spAutoFit/>
          </a:bodyPr>
          <a:lstStyle/>
          <a:p>
            <a:pPr defTabSz="1219170">
              <a:buClr>
                <a:srgbClr val="000000"/>
              </a:buClr>
            </a:pPr>
            <a:r>
              <a:rPr lang="en-GB" sz="1867" kern="0" dirty="0">
                <a:solidFill>
                  <a:srgbClr val="000000"/>
                </a:solidFill>
                <a:latin typeface="Arial"/>
                <a:ea typeface="Arial"/>
                <a:cs typeface="Arial"/>
                <a:sym typeface="Arial"/>
              </a:rPr>
              <a:t>Delivering the right content to the right audience relies on telling compelling stories using the right channels. </a:t>
            </a:r>
          </a:p>
        </p:txBody>
      </p:sp>
      <p:sp>
        <p:nvSpPr>
          <p:cNvPr id="6" name="TextBox 5">
            <a:extLst>
              <a:ext uri="{FF2B5EF4-FFF2-40B4-BE49-F238E27FC236}">
                <a16:creationId xmlns:a16="http://schemas.microsoft.com/office/drawing/2014/main" id="{65B98141-6337-086B-737B-9A75D19F047C}"/>
              </a:ext>
            </a:extLst>
          </p:cNvPr>
          <p:cNvSpPr txBox="1"/>
          <p:nvPr/>
        </p:nvSpPr>
        <p:spPr>
          <a:xfrm rot="16200000">
            <a:off x="529418" y="3714396"/>
            <a:ext cx="1051570" cy="369332"/>
          </a:xfrm>
          <a:prstGeom prst="rect">
            <a:avLst/>
          </a:prstGeom>
          <a:noFill/>
        </p:spPr>
        <p:txBody>
          <a:bodyPr wrap="square" rtlCol="0">
            <a:spAutoFit/>
          </a:bodyPr>
          <a:lstStyle/>
          <a:p>
            <a:r>
              <a:rPr lang="en-GB" dirty="0"/>
              <a:t>Content</a:t>
            </a:r>
          </a:p>
        </p:txBody>
      </p:sp>
      <p:sp>
        <p:nvSpPr>
          <p:cNvPr id="7" name="TextBox 6">
            <a:extLst>
              <a:ext uri="{FF2B5EF4-FFF2-40B4-BE49-F238E27FC236}">
                <a16:creationId xmlns:a16="http://schemas.microsoft.com/office/drawing/2014/main" id="{7D8E7B67-743A-C05A-12D9-88E1B6F3D1DA}"/>
              </a:ext>
            </a:extLst>
          </p:cNvPr>
          <p:cNvSpPr txBox="1"/>
          <p:nvPr/>
        </p:nvSpPr>
        <p:spPr>
          <a:xfrm rot="16200000">
            <a:off x="529418" y="5387685"/>
            <a:ext cx="1051570" cy="369332"/>
          </a:xfrm>
          <a:prstGeom prst="rect">
            <a:avLst/>
          </a:prstGeom>
          <a:noFill/>
        </p:spPr>
        <p:txBody>
          <a:bodyPr wrap="square" rtlCol="0">
            <a:spAutoFit/>
          </a:bodyPr>
          <a:lstStyle/>
          <a:p>
            <a:r>
              <a:rPr lang="en-GB" dirty="0"/>
              <a:t>Channel</a:t>
            </a:r>
          </a:p>
        </p:txBody>
      </p:sp>
      <p:pic>
        <p:nvPicPr>
          <p:cNvPr id="9" name="Graphic 8" descr="Badge 1 outline">
            <a:extLst>
              <a:ext uri="{FF2B5EF4-FFF2-40B4-BE49-F238E27FC236}">
                <a16:creationId xmlns:a16="http://schemas.microsoft.com/office/drawing/2014/main" id="{1A025E2B-5D2E-4E2F-EBB3-D5F76C26494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18923" y="2070820"/>
            <a:ext cx="457200" cy="457200"/>
          </a:xfrm>
          <a:prstGeom prst="rect">
            <a:avLst/>
          </a:prstGeom>
        </p:spPr>
      </p:pic>
      <p:pic>
        <p:nvPicPr>
          <p:cNvPr id="15" name="Graphic 14" descr="Badge outline">
            <a:extLst>
              <a:ext uri="{FF2B5EF4-FFF2-40B4-BE49-F238E27FC236}">
                <a16:creationId xmlns:a16="http://schemas.microsoft.com/office/drawing/2014/main" id="{9A5619D2-B4DF-242D-CDD9-6A3CD500868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67400" y="2054162"/>
            <a:ext cx="457200" cy="457200"/>
          </a:xfrm>
          <a:prstGeom prst="rect">
            <a:avLst/>
          </a:prstGeom>
        </p:spPr>
      </p:pic>
      <p:pic>
        <p:nvPicPr>
          <p:cNvPr id="17" name="Graphic 16" descr="Badge 3 outline">
            <a:extLst>
              <a:ext uri="{FF2B5EF4-FFF2-40B4-BE49-F238E27FC236}">
                <a16:creationId xmlns:a16="http://schemas.microsoft.com/office/drawing/2014/main" id="{40ECC0DC-FB2D-8624-AFF6-7630E33388F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223139" y="2064920"/>
            <a:ext cx="486917" cy="486917"/>
          </a:xfrm>
          <a:prstGeom prst="rect">
            <a:avLst/>
          </a:prstGeom>
        </p:spPr>
      </p:pic>
      <p:sp>
        <p:nvSpPr>
          <p:cNvPr id="18" name="Google Shape;194;p13">
            <a:extLst>
              <a:ext uri="{FF2B5EF4-FFF2-40B4-BE49-F238E27FC236}">
                <a16:creationId xmlns:a16="http://schemas.microsoft.com/office/drawing/2014/main" id="{B80099FA-02E4-F2B9-4D99-3692C954E37D}"/>
              </a:ext>
            </a:extLst>
          </p:cNvPr>
          <p:cNvSpPr/>
          <p:nvPr/>
        </p:nvSpPr>
        <p:spPr>
          <a:xfrm>
            <a:off x="1428329" y="3441862"/>
            <a:ext cx="2838388" cy="914400"/>
          </a:xfrm>
          <a:prstGeom prst="rect">
            <a:avLst/>
          </a:prstGeom>
          <a:noFill/>
          <a:ln w="38100" cap="flat" cmpd="sng">
            <a:solidFill>
              <a:srgbClr val="008DD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ea typeface="Arial"/>
              <a:cs typeface="Arial"/>
              <a:sym typeface="Arial"/>
            </a:endParaRPr>
          </a:p>
        </p:txBody>
      </p:sp>
      <p:sp>
        <p:nvSpPr>
          <p:cNvPr id="19" name="Google Shape;192;p13">
            <a:extLst>
              <a:ext uri="{FF2B5EF4-FFF2-40B4-BE49-F238E27FC236}">
                <a16:creationId xmlns:a16="http://schemas.microsoft.com/office/drawing/2014/main" id="{FA32D01E-9191-F235-055E-36CB4AE97BE1}"/>
              </a:ext>
            </a:extLst>
          </p:cNvPr>
          <p:cNvSpPr txBox="1"/>
          <p:nvPr/>
        </p:nvSpPr>
        <p:spPr>
          <a:xfrm>
            <a:off x="1320515" y="3508167"/>
            <a:ext cx="2838388" cy="848095"/>
          </a:xfrm>
          <a:prstGeom prst="rect">
            <a:avLst/>
          </a:prstGeom>
          <a:noFill/>
          <a:ln>
            <a:noFill/>
          </a:ln>
        </p:spPr>
        <p:txBody>
          <a:bodyPr spcFirstLastPara="1" wrap="square" lIns="121900" tIns="121900" rIns="121900" bIns="121900" anchor="t" anchorCtr="0">
            <a:noAutofit/>
          </a:bodyPr>
          <a:lstStyle/>
          <a:p>
            <a:pPr marL="186258" algn="ctr" defTabSz="1219170">
              <a:lnSpc>
                <a:spcPct val="115000"/>
              </a:lnSpc>
              <a:buClr>
                <a:srgbClr val="000000"/>
              </a:buClr>
            </a:pPr>
            <a:r>
              <a:rPr lang="en-GB" sz="1400" kern="0" dirty="0">
                <a:solidFill>
                  <a:srgbClr val="000000"/>
                </a:solidFill>
                <a:latin typeface="Arial"/>
                <a:ea typeface="Arial"/>
                <a:cs typeface="Arial"/>
                <a:sym typeface="Arial"/>
              </a:rPr>
              <a:t>Anniversaries</a:t>
            </a:r>
          </a:p>
          <a:p>
            <a:pPr marL="186258" algn="ctr" defTabSz="1219170">
              <a:lnSpc>
                <a:spcPct val="115000"/>
              </a:lnSpc>
              <a:buClr>
                <a:srgbClr val="000000"/>
              </a:buClr>
            </a:pPr>
            <a:r>
              <a:rPr lang="en-GB" sz="1400" kern="0" dirty="0">
                <a:solidFill>
                  <a:srgbClr val="000000"/>
                </a:solidFill>
                <a:latin typeface="Arial"/>
                <a:ea typeface="Arial"/>
                <a:cs typeface="Arial"/>
                <a:sym typeface="Arial"/>
              </a:rPr>
              <a:t>Exec viewpoints</a:t>
            </a:r>
          </a:p>
          <a:p>
            <a:pPr marL="186258" defTabSz="1219170">
              <a:lnSpc>
                <a:spcPct val="115000"/>
              </a:lnSpc>
              <a:buClr>
                <a:srgbClr val="000000"/>
              </a:buClr>
            </a:pPr>
            <a:endParaRPr lang="en-GB" sz="1400" kern="0" dirty="0">
              <a:solidFill>
                <a:srgbClr val="000000"/>
              </a:solidFill>
              <a:latin typeface="Arial"/>
              <a:ea typeface="Arial"/>
              <a:cs typeface="Arial"/>
              <a:sym typeface="Arial"/>
            </a:endParaRPr>
          </a:p>
          <a:p>
            <a:pPr marL="186258" defTabSz="1219170">
              <a:lnSpc>
                <a:spcPct val="115000"/>
              </a:lnSpc>
              <a:buClr>
                <a:srgbClr val="000000"/>
              </a:buClr>
            </a:pPr>
            <a:endParaRPr lang="en-GB" sz="1600" kern="0" dirty="0">
              <a:solidFill>
                <a:srgbClr val="000000"/>
              </a:solidFill>
              <a:latin typeface="Arial"/>
              <a:ea typeface="Arial"/>
              <a:cs typeface="Arial"/>
              <a:sym typeface="Arial"/>
            </a:endParaRPr>
          </a:p>
        </p:txBody>
      </p:sp>
      <p:sp>
        <p:nvSpPr>
          <p:cNvPr id="20" name="Google Shape;194;p13">
            <a:extLst>
              <a:ext uri="{FF2B5EF4-FFF2-40B4-BE49-F238E27FC236}">
                <a16:creationId xmlns:a16="http://schemas.microsoft.com/office/drawing/2014/main" id="{D611F587-1106-6897-56F1-7DB92F61D812}"/>
              </a:ext>
            </a:extLst>
          </p:cNvPr>
          <p:cNvSpPr/>
          <p:nvPr/>
        </p:nvSpPr>
        <p:spPr>
          <a:xfrm>
            <a:off x="1428329" y="5145453"/>
            <a:ext cx="2838388" cy="914400"/>
          </a:xfrm>
          <a:prstGeom prst="rect">
            <a:avLst/>
          </a:prstGeom>
          <a:noFill/>
          <a:ln w="38100" cap="flat" cmpd="sng">
            <a:solidFill>
              <a:srgbClr val="008DD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ea typeface="Arial"/>
              <a:cs typeface="Arial"/>
              <a:sym typeface="Arial"/>
            </a:endParaRPr>
          </a:p>
        </p:txBody>
      </p:sp>
      <p:sp>
        <p:nvSpPr>
          <p:cNvPr id="21" name="Google Shape;192;p13">
            <a:extLst>
              <a:ext uri="{FF2B5EF4-FFF2-40B4-BE49-F238E27FC236}">
                <a16:creationId xmlns:a16="http://schemas.microsoft.com/office/drawing/2014/main" id="{5487363F-A551-8A60-D0D7-249F63433B2F}"/>
              </a:ext>
            </a:extLst>
          </p:cNvPr>
          <p:cNvSpPr txBox="1"/>
          <p:nvPr/>
        </p:nvSpPr>
        <p:spPr>
          <a:xfrm>
            <a:off x="1239869" y="5178605"/>
            <a:ext cx="2838388" cy="848095"/>
          </a:xfrm>
          <a:prstGeom prst="rect">
            <a:avLst/>
          </a:prstGeom>
          <a:noFill/>
          <a:ln>
            <a:noFill/>
          </a:ln>
        </p:spPr>
        <p:txBody>
          <a:bodyPr spcFirstLastPara="1" wrap="square" lIns="121900" tIns="121900" rIns="121900" bIns="121900" anchor="t" anchorCtr="0">
            <a:noAutofit/>
          </a:bodyPr>
          <a:lstStyle/>
          <a:p>
            <a:pPr marL="186258" algn="ctr" defTabSz="1219170">
              <a:lnSpc>
                <a:spcPct val="115000"/>
              </a:lnSpc>
              <a:buClr>
                <a:srgbClr val="000000"/>
              </a:buClr>
            </a:pPr>
            <a:r>
              <a:rPr lang="en-GB" sz="1400" kern="0" dirty="0">
                <a:solidFill>
                  <a:srgbClr val="000000"/>
                </a:solidFill>
                <a:latin typeface="Arial"/>
                <a:ea typeface="Arial"/>
                <a:cs typeface="Arial"/>
                <a:sym typeface="Arial"/>
              </a:rPr>
              <a:t>Features</a:t>
            </a:r>
          </a:p>
          <a:p>
            <a:pPr marL="186258" algn="ctr" defTabSz="1219170">
              <a:lnSpc>
                <a:spcPct val="115000"/>
              </a:lnSpc>
              <a:buClr>
                <a:srgbClr val="000000"/>
              </a:buClr>
            </a:pPr>
            <a:r>
              <a:rPr lang="en-GB" sz="1400" kern="0" dirty="0">
                <a:solidFill>
                  <a:srgbClr val="000000"/>
                </a:solidFill>
                <a:latin typeface="Arial"/>
                <a:ea typeface="Arial"/>
                <a:cs typeface="Arial"/>
                <a:sym typeface="Arial"/>
              </a:rPr>
              <a:t>Interviews </a:t>
            </a:r>
          </a:p>
          <a:p>
            <a:pPr marL="186258" algn="ctr" defTabSz="1219170">
              <a:lnSpc>
                <a:spcPct val="115000"/>
              </a:lnSpc>
              <a:buClr>
                <a:srgbClr val="000000"/>
              </a:buClr>
            </a:pPr>
            <a:endParaRPr lang="en-GB" sz="1400" kern="0" dirty="0">
              <a:solidFill>
                <a:srgbClr val="000000"/>
              </a:solidFill>
              <a:latin typeface="Arial"/>
              <a:ea typeface="Arial"/>
              <a:cs typeface="Arial"/>
              <a:sym typeface="Arial"/>
            </a:endParaRPr>
          </a:p>
          <a:p>
            <a:pPr marL="186258" defTabSz="1219170">
              <a:lnSpc>
                <a:spcPct val="115000"/>
              </a:lnSpc>
              <a:buClr>
                <a:srgbClr val="000000"/>
              </a:buClr>
            </a:pPr>
            <a:endParaRPr lang="en-GB" sz="1600" kern="0" dirty="0">
              <a:solidFill>
                <a:srgbClr val="000000"/>
              </a:solidFill>
              <a:latin typeface="Arial"/>
              <a:ea typeface="Arial"/>
              <a:cs typeface="Arial"/>
              <a:sym typeface="Arial"/>
            </a:endParaRPr>
          </a:p>
        </p:txBody>
      </p:sp>
      <p:sp>
        <p:nvSpPr>
          <p:cNvPr id="22" name="Google Shape;194;p13">
            <a:extLst>
              <a:ext uri="{FF2B5EF4-FFF2-40B4-BE49-F238E27FC236}">
                <a16:creationId xmlns:a16="http://schemas.microsoft.com/office/drawing/2014/main" id="{DAA173CC-FB5C-7C06-CE4E-0AA6B0A56F1C}"/>
              </a:ext>
            </a:extLst>
          </p:cNvPr>
          <p:cNvSpPr/>
          <p:nvPr/>
        </p:nvSpPr>
        <p:spPr>
          <a:xfrm>
            <a:off x="4643637" y="3467729"/>
            <a:ext cx="2838388" cy="914400"/>
          </a:xfrm>
          <a:prstGeom prst="rect">
            <a:avLst/>
          </a:prstGeom>
          <a:noFill/>
          <a:ln w="38100" cap="flat" cmpd="sng">
            <a:solidFill>
              <a:srgbClr val="008DD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ea typeface="Arial"/>
              <a:cs typeface="Arial"/>
              <a:sym typeface="Arial"/>
            </a:endParaRPr>
          </a:p>
        </p:txBody>
      </p:sp>
      <p:sp>
        <p:nvSpPr>
          <p:cNvPr id="23" name="Google Shape;192;p13">
            <a:extLst>
              <a:ext uri="{FF2B5EF4-FFF2-40B4-BE49-F238E27FC236}">
                <a16:creationId xmlns:a16="http://schemas.microsoft.com/office/drawing/2014/main" id="{0143F95E-5259-196D-3CAA-63865259619D}"/>
              </a:ext>
            </a:extLst>
          </p:cNvPr>
          <p:cNvSpPr txBox="1"/>
          <p:nvPr/>
        </p:nvSpPr>
        <p:spPr>
          <a:xfrm>
            <a:off x="4562991" y="3534034"/>
            <a:ext cx="2838388" cy="848095"/>
          </a:xfrm>
          <a:prstGeom prst="rect">
            <a:avLst/>
          </a:prstGeom>
          <a:noFill/>
          <a:ln>
            <a:noFill/>
          </a:ln>
        </p:spPr>
        <p:txBody>
          <a:bodyPr spcFirstLastPara="1" wrap="square" lIns="121900" tIns="121900" rIns="121900" bIns="121900" anchor="t" anchorCtr="0">
            <a:noAutofit/>
          </a:bodyPr>
          <a:lstStyle/>
          <a:p>
            <a:pPr marL="186258" defTabSz="1219170">
              <a:lnSpc>
                <a:spcPct val="115000"/>
              </a:lnSpc>
              <a:buClr>
                <a:srgbClr val="000000"/>
              </a:buClr>
            </a:pPr>
            <a:r>
              <a:rPr lang="en-GB" sz="1400" kern="0" dirty="0">
                <a:solidFill>
                  <a:srgbClr val="000000"/>
                </a:solidFill>
                <a:latin typeface="Arial"/>
                <a:ea typeface="Arial"/>
                <a:cs typeface="Arial"/>
                <a:sym typeface="Arial"/>
              </a:rPr>
              <a:t>Releases	     Events</a:t>
            </a:r>
          </a:p>
          <a:p>
            <a:pPr marL="186258" defTabSz="1219170">
              <a:lnSpc>
                <a:spcPct val="115000"/>
              </a:lnSpc>
              <a:buClr>
                <a:srgbClr val="000000"/>
              </a:buClr>
            </a:pPr>
            <a:r>
              <a:rPr lang="en-GB" sz="1400" kern="0" dirty="0">
                <a:solidFill>
                  <a:srgbClr val="000000"/>
                </a:solidFill>
                <a:latin typeface="Arial"/>
                <a:ea typeface="Arial"/>
                <a:cs typeface="Arial"/>
                <a:sym typeface="Arial"/>
              </a:rPr>
              <a:t>Publications	     Spec updates </a:t>
            </a:r>
          </a:p>
          <a:p>
            <a:pPr marL="186258" defTabSz="1219170">
              <a:lnSpc>
                <a:spcPct val="115000"/>
              </a:lnSpc>
              <a:buClr>
                <a:srgbClr val="000000"/>
              </a:buClr>
            </a:pPr>
            <a:endParaRPr lang="en-GB" sz="1400" kern="0" dirty="0">
              <a:solidFill>
                <a:srgbClr val="000000"/>
              </a:solidFill>
              <a:latin typeface="Arial"/>
              <a:ea typeface="Arial"/>
              <a:cs typeface="Arial"/>
              <a:sym typeface="Arial"/>
            </a:endParaRPr>
          </a:p>
          <a:p>
            <a:pPr marL="186258" defTabSz="1219170">
              <a:lnSpc>
                <a:spcPct val="115000"/>
              </a:lnSpc>
              <a:buClr>
                <a:srgbClr val="000000"/>
              </a:buClr>
            </a:pPr>
            <a:endParaRPr lang="en-GB" sz="1400" kern="0" dirty="0">
              <a:solidFill>
                <a:srgbClr val="000000"/>
              </a:solidFill>
              <a:latin typeface="Arial"/>
              <a:ea typeface="Arial"/>
              <a:cs typeface="Arial"/>
              <a:sym typeface="Arial"/>
            </a:endParaRPr>
          </a:p>
          <a:p>
            <a:pPr marL="186258" defTabSz="1219170">
              <a:lnSpc>
                <a:spcPct val="115000"/>
              </a:lnSpc>
              <a:buClr>
                <a:srgbClr val="000000"/>
              </a:buClr>
            </a:pPr>
            <a:endParaRPr lang="en-GB" sz="1600" kern="0" dirty="0">
              <a:solidFill>
                <a:srgbClr val="000000"/>
              </a:solidFill>
              <a:latin typeface="Arial"/>
              <a:ea typeface="Arial"/>
              <a:cs typeface="Arial"/>
              <a:sym typeface="Arial"/>
            </a:endParaRPr>
          </a:p>
        </p:txBody>
      </p:sp>
      <p:sp>
        <p:nvSpPr>
          <p:cNvPr id="24" name="Google Shape;194;p13">
            <a:extLst>
              <a:ext uri="{FF2B5EF4-FFF2-40B4-BE49-F238E27FC236}">
                <a16:creationId xmlns:a16="http://schemas.microsoft.com/office/drawing/2014/main" id="{C272F7FD-0F64-239E-E468-647697FAA754}"/>
              </a:ext>
            </a:extLst>
          </p:cNvPr>
          <p:cNvSpPr/>
          <p:nvPr/>
        </p:nvSpPr>
        <p:spPr>
          <a:xfrm>
            <a:off x="8047405" y="3467729"/>
            <a:ext cx="2838388" cy="914400"/>
          </a:xfrm>
          <a:prstGeom prst="rect">
            <a:avLst/>
          </a:prstGeom>
          <a:noFill/>
          <a:ln w="38100" cap="flat" cmpd="sng">
            <a:solidFill>
              <a:srgbClr val="008DD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ea typeface="Arial"/>
              <a:cs typeface="Arial"/>
              <a:sym typeface="Arial"/>
            </a:endParaRPr>
          </a:p>
        </p:txBody>
      </p:sp>
      <p:sp>
        <p:nvSpPr>
          <p:cNvPr id="25" name="Google Shape;192;p13">
            <a:extLst>
              <a:ext uri="{FF2B5EF4-FFF2-40B4-BE49-F238E27FC236}">
                <a16:creationId xmlns:a16="http://schemas.microsoft.com/office/drawing/2014/main" id="{CC3A3558-1525-8EA6-3F7B-76E39047859F}"/>
              </a:ext>
            </a:extLst>
          </p:cNvPr>
          <p:cNvSpPr txBox="1"/>
          <p:nvPr/>
        </p:nvSpPr>
        <p:spPr>
          <a:xfrm>
            <a:off x="7858945" y="3441862"/>
            <a:ext cx="2838388" cy="848095"/>
          </a:xfrm>
          <a:prstGeom prst="rect">
            <a:avLst/>
          </a:prstGeom>
          <a:noFill/>
          <a:ln>
            <a:noFill/>
          </a:ln>
        </p:spPr>
        <p:txBody>
          <a:bodyPr spcFirstLastPara="1" wrap="square" lIns="121900" tIns="121900" rIns="121900" bIns="121900" anchor="t" anchorCtr="0">
            <a:noAutofit/>
          </a:bodyPr>
          <a:lstStyle/>
          <a:p>
            <a:pPr marL="186258" algn="ctr" defTabSz="1219170">
              <a:lnSpc>
                <a:spcPct val="115000"/>
              </a:lnSpc>
              <a:buClr>
                <a:srgbClr val="000000"/>
              </a:buClr>
            </a:pPr>
            <a:r>
              <a:rPr lang="en-GB" sz="1400" kern="0" dirty="0">
                <a:solidFill>
                  <a:srgbClr val="000000"/>
                </a:solidFill>
                <a:latin typeface="Arial"/>
                <a:ea typeface="Arial"/>
                <a:cs typeface="Arial"/>
                <a:sym typeface="Arial"/>
              </a:rPr>
              <a:t>White papers</a:t>
            </a:r>
          </a:p>
          <a:p>
            <a:pPr marL="186258" algn="ctr" defTabSz="1219170">
              <a:lnSpc>
                <a:spcPct val="115000"/>
              </a:lnSpc>
              <a:buClr>
                <a:srgbClr val="000000"/>
              </a:buClr>
            </a:pPr>
            <a:r>
              <a:rPr lang="en-GB" sz="1400" kern="0" dirty="0">
                <a:solidFill>
                  <a:srgbClr val="000000"/>
                </a:solidFill>
                <a:latin typeface="Arial"/>
                <a:ea typeface="Arial"/>
                <a:cs typeface="Arial"/>
                <a:sym typeface="Arial"/>
              </a:rPr>
              <a:t>Webinars</a:t>
            </a:r>
          </a:p>
          <a:p>
            <a:pPr marL="186258" algn="ctr" defTabSz="1219170">
              <a:lnSpc>
                <a:spcPct val="115000"/>
              </a:lnSpc>
              <a:buClr>
                <a:srgbClr val="000000"/>
              </a:buClr>
            </a:pPr>
            <a:r>
              <a:rPr lang="en-GB" sz="1400" kern="0" dirty="0">
                <a:solidFill>
                  <a:srgbClr val="000000"/>
                </a:solidFill>
                <a:latin typeface="Arial"/>
                <a:ea typeface="Arial"/>
                <a:cs typeface="Arial"/>
                <a:sym typeface="Arial"/>
              </a:rPr>
              <a:t>Speeches and presentations</a:t>
            </a:r>
          </a:p>
          <a:p>
            <a:pPr marL="186258" defTabSz="1219170">
              <a:lnSpc>
                <a:spcPct val="115000"/>
              </a:lnSpc>
              <a:buClr>
                <a:srgbClr val="000000"/>
              </a:buClr>
            </a:pPr>
            <a:endParaRPr lang="en-GB" sz="1600" kern="0" dirty="0">
              <a:solidFill>
                <a:srgbClr val="000000"/>
              </a:solidFill>
              <a:latin typeface="Arial"/>
              <a:ea typeface="Arial"/>
              <a:cs typeface="Arial"/>
              <a:sym typeface="Arial"/>
            </a:endParaRPr>
          </a:p>
        </p:txBody>
      </p:sp>
      <p:sp>
        <p:nvSpPr>
          <p:cNvPr id="26" name="Google Shape;194;p13">
            <a:extLst>
              <a:ext uri="{FF2B5EF4-FFF2-40B4-BE49-F238E27FC236}">
                <a16:creationId xmlns:a16="http://schemas.microsoft.com/office/drawing/2014/main" id="{812E5C1C-12D9-3127-6EBF-24FFA25B3234}"/>
              </a:ext>
            </a:extLst>
          </p:cNvPr>
          <p:cNvSpPr/>
          <p:nvPr/>
        </p:nvSpPr>
        <p:spPr>
          <a:xfrm>
            <a:off x="4643637" y="5145453"/>
            <a:ext cx="2838388" cy="914400"/>
          </a:xfrm>
          <a:prstGeom prst="rect">
            <a:avLst/>
          </a:prstGeom>
          <a:noFill/>
          <a:ln w="38100" cap="flat" cmpd="sng">
            <a:solidFill>
              <a:srgbClr val="008DD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ea typeface="Arial"/>
              <a:cs typeface="Arial"/>
              <a:sym typeface="Arial"/>
            </a:endParaRPr>
          </a:p>
        </p:txBody>
      </p:sp>
      <p:sp>
        <p:nvSpPr>
          <p:cNvPr id="27" name="Google Shape;192;p13">
            <a:extLst>
              <a:ext uri="{FF2B5EF4-FFF2-40B4-BE49-F238E27FC236}">
                <a16:creationId xmlns:a16="http://schemas.microsoft.com/office/drawing/2014/main" id="{FCA2C9C6-7159-3525-5BDB-6BECE1481B46}"/>
              </a:ext>
            </a:extLst>
          </p:cNvPr>
          <p:cNvSpPr txBox="1"/>
          <p:nvPr/>
        </p:nvSpPr>
        <p:spPr>
          <a:xfrm>
            <a:off x="4455177" y="5204473"/>
            <a:ext cx="2838388" cy="848095"/>
          </a:xfrm>
          <a:prstGeom prst="rect">
            <a:avLst/>
          </a:prstGeom>
          <a:noFill/>
          <a:ln>
            <a:noFill/>
          </a:ln>
        </p:spPr>
        <p:txBody>
          <a:bodyPr spcFirstLastPara="1" wrap="square" lIns="121900" tIns="121900" rIns="121900" bIns="121900" anchor="t" anchorCtr="0">
            <a:noAutofit/>
          </a:bodyPr>
          <a:lstStyle/>
          <a:p>
            <a:pPr marL="186258" algn="ctr" defTabSz="1219170">
              <a:lnSpc>
                <a:spcPct val="115000"/>
              </a:lnSpc>
              <a:buClr>
                <a:srgbClr val="000000"/>
              </a:buClr>
            </a:pPr>
            <a:r>
              <a:rPr lang="en-GB" sz="1400" kern="0" dirty="0">
                <a:solidFill>
                  <a:srgbClr val="000000"/>
                </a:solidFill>
                <a:latin typeface="Arial"/>
                <a:ea typeface="Arial"/>
                <a:cs typeface="Arial"/>
                <a:sym typeface="Arial"/>
              </a:rPr>
              <a:t>Press releases</a:t>
            </a:r>
          </a:p>
          <a:p>
            <a:pPr marL="186258" algn="ctr" defTabSz="1219170">
              <a:lnSpc>
                <a:spcPct val="115000"/>
              </a:lnSpc>
              <a:buClr>
                <a:srgbClr val="000000"/>
              </a:buClr>
            </a:pPr>
            <a:r>
              <a:rPr lang="en-GB" sz="1400" kern="0" dirty="0">
                <a:solidFill>
                  <a:srgbClr val="000000"/>
                </a:solidFill>
                <a:latin typeface="Arial"/>
                <a:ea typeface="Arial"/>
                <a:cs typeface="Arial"/>
                <a:sym typeface="Arial"/>
              </a:rPr>
              <a:t>Social media</a:t>
            </a:r>
          </a:p>
          <a:p>
            <a:pPr marL="186258" algn="ctr" defTabSz="1219170">
              <a:lnSpc>
                <a:spcPct val="115000"/>
              </a:lnSpc>
              <a:buClr>
                <a:srgbClr val="000000"/>
              </a:buClr>
            </a:pPr>
            <a:endParaRPr lang="en-GB" sz="1400" kern="0" dirty="0">
              <a:solidFill>
                <a:srgbClr val="000000"/>
              </a:solidFill>
              <a:latin typeface="Arial"/>
              <a:ea typeface="Arial"/>
              <a:cs typeface="Arial"/>
              <a:sym typeface="Arial"/>
            </a:endParaRPr>
          </a:p>
          <a:p>
            <a:pPr marL="186258" defTabSz="1219170">
              <a:lnSpc>
                <a:spcPct val="115000"/>
              </a:lnSpc>
              <a:buClr>
                <a:srgbClr val="000000"/>
              </a:buClr>
            </a:pPr>
            <a:endParaRPr lang="en-GB" sz="1600" kern="0" dirty="0">
              <a:solidFill>
                <a:srgbClr val="000000"/>
              </a:solidFill>
              <a:latin typeface="Arial"/>
              <a:ea typeface="Arial"/>
              <a:cs typeface="Arial"/>
              <a:sym typeface="Arial"/>
            </a:endParaRPr>
          </a:p>
        </p:txBody>
      </p:sp>
      <p:sp>
        <p:nvSpPr>
          <p:cNvPr id="28" name="Google Shape;194;p13">
            <a:extLst>
              <a:ext uri="{FF2B5EF4-FFF2-40B4-BE49-F238E27FC236}">
                <a16:creationId xmlns:a16="http://schemas.microsoft.com/office/drawing/2014/main" id="{C96BE9D8-AEA0-B943-C704-FD8E7F5B757A}"/>
              </a:ext>
            </a:extLst>
          </p:cNvPr>
          <p:cNvSpPr/>
          <p:nvPr/>
        </p:nvSpPr>
        <p:spPr>
          <a:xfrm>
            <a:off x="8047405" y="5138168"/>
            <a:ext cx="2838388" cy="914400"/>
          </a:xfrm>
          <a:prstGeom prst="rect">
            <a:avLst/>
          </a:prstGeom>
          <a:noFill/>
          <a:ln w="38100" cap="flat" cmpd="sng">
            <a:solidFill>
              <a:srgbClr val="008DD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ea typeface="Arial"/>
              <a:cs typeface="Arial"/>
              <a:sym typeface="Arial"/>
            </a:endParaRPr>
          </a:p>
        </p:txBody>
      </p:sp>
      <p:sp>
        <p:nvSpPr>
          <p:cNvPr id="29" name="Google Shape;192;p13">
            <a:extLst>
              <a:ext uri="{FF2B5EF4-FFF2-40B4-BE49-F238E27FC236}">
                <a16:creationId xmlns:a16="http://schemas.microsoft.com/office/drawing/2014/main" id="{8F111F53-7DBE-0271-AAEF-F594F3CCEA72}"/>
              </a:ext>
            </a:extLst>
          </p:cNvPr>
          <p:cNvSpPr txBox="1"/>
          <p:nvPr/>
        </p:nvSpPr>
        <p:spPr>
          <a:xfrm>
            <a:off x="7858945" y="5112301"/>
            <a:ext cx="2838388" cy="848095"/>
          </a:xfrm>
          <a:prstGeom prst="rect">
            <a:avLst/>
          </a:prstGeom>
          <a:noFill/>
          <a:ln>
            <a:noFill/>
          </a:ln>
        </p:spPr>
        <p:txBody>
          <a:bodyPr spcFirstLastPara="1" wrap="square" lIns="121900" tIns="121900" rIns="121900" bIns="121900" anchor="t" anchorCtr="0">
            <a:noAutofit/>
          </a:bodyPr>
          <a:lstStyle/>
          <a:p>
            <a:pPr marL="186258" algn="ctr" defTabSz="1219170">
              <a:lnSpc>
                <a:spcPct val="115000"/>
              </a:lnSpc>
              <a:buClr>
                <a:srgbClr val="000000"/>
              </a:buClr>
            </a:pPr>
            <a:r>
              <a:rPr lang="en-GB" sz="1400" kern="0" dirty="0">
                <a:solidFill>
                  <a:srgbClr val="000000"/>
                </a:solidFill>
                <a:latin typeface="Arial"/>
                <a:ea typeface="Arial"/>
                <a:cs typeface="Arial"/>
                <a:sym typeface="Arial"/>
              </a:rPr>
              <a:t>Thought leadership features</a:t>
            </a:r>
          </a:p>
          <a:p>
            <a:pPr marL="186258" algn="ctr" defTabSz="1219170">
              <a:lnSpc>
                <a:spcPct val="115000"/>
              </a:lnSpc>
              <a:buClr>
                <a:srgbClr val="000000"/>
              </a:buClr>
            </a:pPr>
            <a:r>
              <a:rPr lang="en-GB" sz="1400" kern="0" dirty="0">
                <a:solidFill>
                  <a:srgbClr val="000000"/>
                </a:solidFill>
                <a:latin typeface="Arial"/>
                <a:ea typeface="Arial"/>
                <a:cs typeface="Arial"/>
                <a:sym typeface="Arial"/>
              </a:rPr>
              <a:t>Comment opportunities  </a:t>
            </a:r>
          </a:p>
          <a:p>
            <a:pPr marL="186258" defTabSz="1219170">
              <a:lnSpc>
                <a:spcPct val="115000"/>
              </a:lnSpc>
              <a:buClr>
                <a:srgbClr val="000000"/>
              </a:buClr>
            </a:pPr>
            <a:endParaRPr lang="en-GB" sz="1400" kern="0" dirty="0">
              <a:solidFill>
                <a:srgbClr val="000000"/>
              </a:solidFill>
              <a:latin typeface="Arial"/>
              <a:ea typeface="Arial"/>
              <a:cs typeface="Arial"/>
              <a:sym typeface="Arial"/>
            </a:endParaRPr>
          </a:p>
          <a:p>
            <a:pPr marL="186258" defTabSz="1219170">
              <a:lnSpc>
                <a:spcPct val="115000"/>
              </a:lnSpc>
              <a:buClr>
                <a:srgbClr val="000000"/>
              </a:buClr>
            </a:pPr>
            <a:endParaRPr lang="en-GB" sz="1600" kern="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776428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3137069"/>
            <a:ext cx="10540621" cy="962653"/>
          </a:xfrm>
        </p:spPr>
        <p:txBody>
          <a:bodyPr>
            <a:normAutofit/>
          </a:bodyPr>
          <a:lstStyle/>
          <a:p>
            <a:r>
              <a:rPr lang="en-US" sz="5400" dirty="0"/>
              <a:t>Thank You</a:t>
            </a:r>
          </a:p>
        </p:txBody>
      </p:sp>
      <p:pic>
        <p:nvPicPr>
          <p:cNvPr id="3" name="Graphic 2">
            <a:hlinkClick r:id="rId2"/>
            <a:extLst>
              <a:ext uri="{FF2B5EF4-FFF2-40B4-BE49-F238E27FC236}">
                <a16:creationId xmlns:a16="http://schemas.microsoft.com/office/drawing/2014/main" id="{2D828650-DF9C-D58C-34FB-F1E3C3673C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3058" y="4121766"/>
            <a:ext cx="314632" cy="314632"/>
          </a:xfrm>
          <a:prstGeom prst="rect">
            <a:avLst/>
          </a:prstGeom>
        </p:spPr>
      </p:pic>
      <p:pic>
        <p:nvPicPr>
          <p:cNvPr id="7" name="Graphic 6">
            <a:hlinkClick r:id="rId5"/>
            <a:extLst>
              <a:ext uri="{FF2B5EF4-FFF2-40B4-BE49-F238E27FC236}">
                <a16:creationId xmlns:a16="http://schemas.microsoft.com/office/drawing/2014/main" id="{15676D0B-8142-4730-26B8-0B7DF1EE61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44225" y="4121409"/>
            <a:ext cx="314632" cy="314632"/>
          </a:xfrm>
          <a:prstGeom prst="rect">
            <a:avLst/>
          </a:prstGeom>
        </p:spPr>
      </p:pic>
      <p:pic>
        <p:nvPicPr>
          <p:cNvPr id="9" name="Graphic 8">
            <a:hlinkClick r:id="rId8"/>
            <a:extLst>
              <a:ext uri="{FF2B5EF4-FFF2-40B4-BE49-F238E27FC236}">
                <a16:creationId xmlns:a16="http://schemas.microsoft.com/office/drawing/2014/main" id="{9A8083C0-47EA-AB84-D808-3DAE64E0631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31451" y="4127028"/>
            <a:ext cx="309013" cy="309013"/>
          </a:xfrm>
          <a:prstGeom prst="rect">
            <a:avLst/>
          </a:prstGeom>
        </p:spPr>
      </p:pic>
      <p:pic>
        <p:nvPicPr>
          <p:cNvPr id="11" name="Graphic 10">
            <a:hlinkClick r:id="rId11"/>
            <a:extLst>
              <a:ext uri="{FF2B5EF4-FFF2-40B4-BE49-F238E27FC236}">
                <a16:creationId xmlns:a16="http://schemas.microsoft.com/office/drawing/2014/main" id="{6FD392EC-E160-2323-18EA-7EB8FC7A809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62618" y="4121409"/>
            <a:ext cx="314632" cy="314632"/>
          </a:xfrm>
          <a:prstGeom prst="rect">
            <a:avLst/>
          </a:prstGeom>
        </p:spPr>
      </p:pic>
      <p:pic>
        <p:nvPicPr>
          <p:cNvPr id="13" name="Graphic 12">
            <a:hlinkClick r:id="rId14"/>
            <a:extLst>
              <a:ext uri="{FF2B5EF4-FFF2-40B4-BE49-F238E27FC236}">
                <a16:creationId xmlns:a16="http://schemas.microsoft.com/office/drawing/2014/main" id="{A0738B77-E29A-8F47-C577-4631B95A023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981011" y="4121766"/>
            <a:ext cx="314632" cy="314632"/>
          </a:xfrm>
          <a:prstGeom prst="rect">
            <a:avLst/>
          </a:prstGeom>
        </p:spPr>
      </p:pic>
      <p:pic>
        <p:nvPicPr>
          <p:cNvPr id="6" name="Graphic 5">
            <a:hlinkClick r:id="rId17"/>
            <a:extLst>
              <a:ext uri="{FF2B5EF4-FFF2-40B4-BE49-F238E27FC236}">
                <a16:creationId xmlns:a16="http://schemas.microsoft.com/office/drawing/2014/main" id="{1ADEE9BC-83F7-EDE4-CDFC-577986EE24B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896072" y="4121944"/>
            <a:ext cx="313200" cy="313200"/>
          </a:xfrm>
          <a:prstGeom prst="rect">
            <a:avLst/>
          </a:prstGeom>
        </p:spPr>
      </p:pic>
    </p:spTree>
    <p:extLst>
      <p:ext uri="{BB962C8B-B14F-4D97-AF65-F5344CB8AC3E}">
        <p14:creationId xmlns:p14="http://schemas.microsoft.com/office/powerpoint/2010/main" val="3676827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19bea0c9e96_0_1"/>
          <p:cNvSpPr txBox="1">
            <a:spLocks noGrp="1"/>
          </p:cNvSpPr>
          <p:nvPr>
            <p:ph type="title"/>
          </p:nvPr>
        </p:nvSpPr>
        <p:spPr>
          <a:xfrm>
            <a:off x="334695" y="0"/>
            <a:ext cx="10419444" cy="117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IN" dirty="0"/>
              <a:t>Key Highlights (YTD CY’23)</a:t>
            </a:r>
            <a:endParaRPr dirty="0">
              <a:highlight>
                <a:srgbClr val="FFFF00"/>
              </a:highlight>
            </a:endParaRPr>
          </a:p>
        </p:txBody>
      </p:sp>
      <p:sp>
        <p:nvSpPr>
          <p:cNvPr id="91" name="Google Shape;91;g19bea0c9e96_0_1"/>
          <p:cNvSpPr txBox="1"/>
          <p:nvPr/>
        </p:nvSpPr>
        <p:spPr>
          <a:xfrm>
            <a:off x="132750" y="1219320"/>
            <a:ext cx="12059250" cy="4209327"/>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External Publications: </a:t>
            </a:r>
            <a:r>
              <a:rPr lang="en-US" sz="1800" kern="1200" dirty="0">
                <a:solidFill>
                  <a:schemeClr val="tx1"/>
                </a:solidFill>
                <a:latin typeface="Myriad Pro" panose="020B0503030403020204" charset="0"/>
                <a:ea typeface="+mn-ea"/>
                <a:cs typeface="+mn-cs"/>
              </a:rPr>
              <a:t> </a:t>
            </a:r>
            <a:r>
              <a:rPr lang="en-IN" dirty="0">
                <a:latin typeface="Myriad Pro" panose="020B0503030403020204" charset="0"/>
              </a:rPr>
              <a:t>11</a:t>
            </a:r>
            <a:endParaRPr lang="en-US" dirty="0">
              <a:latin typeface="Myriad Pro" panose="020B050303040302020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oneM2M Developers Resources – </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8 videos published on YouTube and Wiki. More in pipeline</a:t>
            </a:r>
            <a:endParaRPr kumimoji="0" lang="en-US" sz="1800" b="0" i="0" u="none" strike="noStrike" kern="1200" cap="none" spc="0" normalizeH="0" baseline="0" noProof="0" dirty="0">
              <a:ln>
                <a:noFill/>
              </a:ln>
              <a:solidFill>
                <a:schemeClr val="tx1"/>
              </a:solidFill>
              <a:effectLst/>
              <a:highlight>
                <a:srgbClr val="00FFFF"/>
              </a:highligh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Engagement: </a:t>
            </a:r>
            <a:r>
              <a:rPr lang="en-US" sz="1800" b="1" kern="1200" dirty="0">
                <a:solidFill>
                  <a:schemeClr val="tx1"/>
                </a:solidFill>
                <a:latin typeface="Myriad Pro" panose="020B0503030403020204" charset="0"/>
                <a:ea typeface="+mn-ea"/>
                <a:cs typeface="+mn-cs"/>
              </a:rPr>
              <a:t>14</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 Executive Insights</a:t>
            </a:r>
            <a:endParaRPr kumimoji="0" sz="1800" b="0"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Visibility:</a:t>
            </a:r>
            <a:endParaRPr kumimoji="0" sz="1800" b="1"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Total Events organized (nil</a:t>
            </a: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@oneM2M, 7@Partner, </a:t>
            </a:r>
            <a:r>
              <a:rPr lang="en-US" sz="1800" b="1" kern="1200" dirty="0">
                <a:solidFill>
                  <a:schemeClr val="tx1"/>
                </a:solidFill>
                <a:latin typeface="Myriad Pro" panose="020B0503030403020204" charset="0"/>
                <a:ea typeface="+mn-ea"/>
                <a:cs typeface="+mn-cs"/>
              </a:rPr>
              <a:t>1</a:t>
            </a: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@Regional level</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a:t>
            </a:r>
            <a:endParaRPr kumimoji="0" sz="1800" b="0"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Speaking Opportunities (availed)</a:t>
            </a:r>
            <a:r>
              <a:rPr lang="en-US" dirty="0">
                <a:latin typeface="Myriad Pro" panose="020B0503030403020204" charset="0"/>
              </a:rPr>
              <a:t> – Total 7</a:t>
            </a:r>
            <a:endParaRPr dirty="0">
              <a:latin typeface="Myriad Pro" panose="020B050303040302020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Social Media (Till Nov’23): LinkedIn </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1420 followers (</a:t>
            </a:r>
            <a:r>
              <a:rPr kumimoji="0" lang="en-US" sz="1800" b="0" i="0" u="none" strike="noStrike" kern="1200" cap="none" spc="0" normalizeH="0" baseline="0" noProof="0" dirty="0">
                <a:ln>
                  <a:noFill/>
                </a:ln>
                <a:solidFill>
                  <a:srgbClr val="00B050"/>
                </a:solidFill>
                <a:effectLst/>
                <a:uLnTx/>
                <a:uFillTx/>
                <a:latin typeface="Myriad Pro" panose="020B0503030403020204" charset="0"/>
                <a:ea typeface="+mn-ea"/>
                <a:cs typeface="+mn-cs"/>
              </a:rPr>
              <a:t>▲120</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 70 total posts CY’23; Twitter 1452 followers (</a:t>
            </a:r>
            <a:r>
              <a:rPr kumimoji="0" lang="en-US" sz="1800" b="0" i="0" u="none" strike="noStrike" kern="1200" cap="none" spc="0" normalizeH="0" baseline="0" noProof="0" dirty="0">
                <a:ln>
                  <a:noFill/>
                </a:ln>
                <a:solidFill>
                  <a:srgbClr val="00B050"/>
                </a:solidFill>
                <a:effectLst/>
                <a:uLnTx/>
                <a:uFillTx/>
                <a:latin typeface="Myriad Pro" panose="020B0503030403020204" charset="0"/>
                <a:ea typeface="+mn-ea"/>
                <a:cs typeface="+mn-cs"/>
              </a:rPr>
              <a:t>▲5</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 325 total posts CY’23</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Communiques &amp; PRs: </a:t>
            </a:r>
            <a:endParaRPr kumimoji="0" sz="1800" b="0"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PRs – 1 issued (in May on oneM2M Security Specs)</a:t>
            </a:r>
            <a:r>
              <a:rPr kumimoji="0" lang="en-US" sz="1800" b="1" i="0" u="none" strike="noStrike" kern="1200" cap="none" spc="0" normalizeH="0" baseline="0" noProof="0" dirty="0">
                <a:ln>
                  <a:noFill/>
                </a:ln>
                <a:solidFill>
                  <a:schemeClr val="tx1"/>
                </a:solidFill>
                <a:effectLst/>
                <a:highlight>
                  <a:srgbClr val="FFFF00"/>
                </a:highlight>
                <a:uLnTx/>
                <a:uFillTx/>
                <a:latin typeface="Myriad Pro" panose="020B0503030403020204" charset="0"/>
                <a:ea typeface="+mn-ea"/>
                <a:cs typeface="+mn-cs"/>
              </a:rPr>
              <a:t>	</a:t>
            </a:r>
            <a:endParaRPr kumimoji="0" sz="1800" b="1" i="0" u="none" strike="noStrike" kern="1200" cap="none" spc="0" normalizeH="0" baseline="0" noProof="0" dirty="0">
              <a:ln>
                <a:noFill/>
              </a:ln>
              <a:solidFill>
                <a:schemeClr val="tx1"/>
              </a:solidFill>
              <a:effectLst/>
              <a:highlight>
                <a:srgbClr val="FFFF00"/>
              </a:highlight>
              <a:uLnTx/>
              <a:uFillTx/>
              <a:latin typeface="Myriad Pro" panose="020B0503030403020204" charset="0"/>
              <a:ea typeface="+mn-ea"/>
              <a:cs typeface="+mn-cs"/>
            </a:endParaRPr>
          </a:p>
        </p:txBody>
      </p:sp>
      <p:sp>
        <p:nvSpPr>
          <p:cNvPr id="3" name="TextBox 2">
            <a:extLst>
              <a:ext uri="{FF2B5EF4-FFF2-40B4-BE49-F238E27FC236}">
                <a16:creationId xmlns:a16="http://schemas.microsoft.com/office/drawing/2014/main" id="{0DC2773E-0EA3-43A1-B797-AC0D8FC99F8D}"/>
              </a:ext>
            </a:extLst>
          </p:cNvPr>
          <p:cNvSpPr txBox="1"/>
          <p:nvPr/>
        </p:nvSpPr>
        <p:spPr>
          <a:xfrm>
            <a:off x="7160895" y="5852160"/>
            <a:ext cx="433768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5054"/>
                </a:solidFill>
                <a:effectLst/>
                <a:uLnTx/>
                <a:uFillTx/>
                <a:latin typeface="Myriad Pro" panose="020B0503030403020204" charset="0"/>
                <a:ea typeface="+mn-ea"/>
                <a:cs typeface="+mn-cs"/>
                <a:hlinkClick r:id="rId3"/>
              </a:rPr>
              <a:t>Refer oneM2M Promotions Tracker</a:t>
            </a:r>
            <a:r>
              <a:rPr kumimoji="0" lang="en-US" sz="1800" b="1" i="0" u="none" strike="noStrike" kern="1200" cap="none" spc="0" normalizeH="0" baseline="0" noProof="0" dirty="0">
                <a:ln>
                  <a:noFill/>
                </a:ln>
                <a:solidFill>
                  <a:srgbClr val="545054"/>
                </a:solidFill>
                <a:effectLst/>
                <a:uLnTx/>
                <a:uFillTx/>
                <a:latin typeface="Myriad Pro" panose="020B0503030403020204" charset="0"/>
                <a:ea typeface="+mn-ea"/>
                <a:cs typeface="+mn-cs"/>
              </a:rPr>
              <a:t> </a:t>
            </a:r>
            <a:endParaRPr kumimoji="0" lang="en-IN" sz="1800" b="0" i="0" u="none" strike="noStrike" kern="1200" cap="none" spc="0" normalizeH="0" baseline="0" noProof="0" dirty="0">
              <a:ln>
                <a:noFill/>
              </a:ln>
              <a:solidFill>
                <a:srgbClr val="545054"/>
              </a:solidFill>
              <a:effectLst/>
              <a:uLnTx/>
              <a:uFillTx/>
              <a:latin typeface="Calibri" panose="020F0502020204030204"/>
              <a:ea typeface="+mn-ea"/>
              <a:cs typeface="+mn-cs"/>
            </a:endParaRPr>
          </a:p>
        </p:txBody>
      </p:sp>
      <p:sp>
        <p:nvSpPr>
          <p:cNvPr id="2" name="Footer Placeholder 38">
            <a:extLst>
              <a:ext uri="{FF2B5EF4-FFF2-40B4-BE49-F238E27FC236}">
                <a16:creationId xmlns:a16="http://schemas.microsoft.com/office/drawing/2014/main" id="{87FEC44E-31FF-5EB3-B51A-D2A45B5772F6}"/>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solidFill>
              <a:effectLst/>
              <a:uLnTx/>
              <a:uFillTx/>
              <a:latin typeface="Myriad Pro" panose="020B050303040302020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7E6E6"/>
                </a:solidFill>
                <a:effectLst/>
                <a:uLnTx/>
                <a:uFillTx/>
                <a:latin typeface="Myriad Pro" panose="020B0503030403020204" charset="0"/>
                <a:ea typeface="+mn-ea"/>
                <a:cs typeface="+mn-cs"/>
              </a:rPr>
              <a:t>© 2023 oneM2M</a:t>
            </a:r>
          </a:p>
        </p:txBody>
      </p:sp>
    </p:spTree>
    <p:extLst>
      <p:ext uri="{BB962C8B-B14F-4D97-AF65-F5344CB8AC3E}">
        <p14:creationId xmlns:p14="http://schemas.microsoft.com/office/powerpoint/2010/main" val="1898323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19bea0c9e96_0_1"/>
          <p:cNvSpPr txBox="1">
            <a:spLocks noGrp="1"/>
          </p:cNvSpPr>
          <p:nvPr>
            <p:ph type="title"/>
          </p:nvPr>
        </p:nvSpPr>
        <p:spPr>
          <a:xfrm>
            <a:off x="334695" y="0"/>
            <a:ext cx="10419444" cy="117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IN" dirty="0"/>
              <a:t>oneM2M Industry Day – 6</a:t>
            </a:r>
            <a:r>
              <a:rPr lang="en-IN" baseline="30000" dirty="0"/>
              <a:t>th</a:t>
            </a:r>
            <a:r>
              <a:rPr lang="en-IN" dirty="0"/>
              <a:t> Dec’23</a:t>
            </a:r>
            <a:endParaRPr dirty="0">
              <a:highlight>
                <a:srgbClr val="FFFF00"/>
              </a:highlight>
            </a:endParaRPr>
          </a:p>
        </p:txBody>
      </p:sp>
      <p:sp>
        <p:nvSpPr>
          <p:cNvPr id="91" name="Google Shape;91;g19bea0c9e96_0_1"/>
          <p:cNvSpPr txBox="1"/>
          <p:nvPr/>
        </p:nvSpPr>
        <p:spPr>
          <a:xfrm>
            <a:off x="132749" y="1219320"/>
            <a:ext cx="11306775" cy="4572504"/>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latin typeface="Myriad Pro" panose="020B0503030403020204" charset="0"/>
              </a:rPr>
              <a:t>oneM2M Industry Day organized with ARIB and TTC on 6</a:t>
            </a:r>
            <a:r>
              <a:rPr lang="en-US" baseline="30000" dirty="0">
                <a:latin typeface="Myriad Pro" panose="020B0503030403020204" charset="0"/>
              </a:rPr>
              <a:t>th</a:t>
            </a:r>
            <a:r>
              <a:rPr lang="en-US" dirty="0">
                <a:latin typeface="Myriad Pro" panose="020B0503030403020204" charset="0"/>
              </a:rPr>
              <a:t> Dec’23 in TTC, Tokyo/online </a:t>
            </a:r>
          </a:p>
          <a:p>
            <a:pPr marL="0" marR="0" lvl="0" indent="0" algn="l" defTabSz="914400" rtl="0" eaLnBrk="1" fontAlgn="auto" latinLnBrk="0" hangingPunct="1">
              <a:lnSpc>
                <a:spcPct val="90000"/>
              </a:lnSpc>
              <a:spcBef>
                <a:spcPts val="1000"/>
              </a:spcBef>
              <a:spcAft>
                <a:spcPts val="0"/>
              </a:spcAft>
              <a:buClrTx/>
              <a:buSzTx/>
              <a:buFontTx/>
              <a:buNone/>
              <a:tabLst/>
              <a:defRPr/>
            </a:pPr>
            <a:r>
              <a:rPr lang="en-IN" b="1" dirty="0">
                <a:latin typeface="Myriad Pro" panose="020B0503030403020204" charset="0"/>
              </a:rPr>
              <a:t>Salient Topics:</a:t>
            </a:r>
          </a:p>
          <a:p>
            <a:pPr marL="285750" marR="0" lvl="0" indent="-285750" algn="l" defTabSz="914400" rtl="0" eaLnBrk="1" fontAlgn="auto" latinLnBrk="0" hangingPunct="1">
              <a:lnSpc>
                <a:spcPct val="90000"/>
              </a:lnSpc>
              <a:spcAft>
                <a:spcPts val="0"/>
              </a:spcAft>
              <a:buClrTx/>
              <a:buSzTx/>
              <a:buFont typeface="Arial" panose="020B0604020202020204" pitchFamily="34" charset="0"/>
              <a:buChar char="•"/>
              <a:tabLst/>
              <a:defRPr/>
            </a:pPr>
            <a:r>
              <a:rPr lang="en-IN" dirty="0">
                <a:latin typeface="Myriad Pro" panose="020B0503030403020204" charset="0"/>
              </a:rPr>
              <a:t>Remarks by </a:t>
            </a:r>
            <a:r>
              <a:rPr lang="en-IN" dirty="0" err="1">
                <a:latin typeface="Myriad Pro" panose="020B0503030403020204" charset="0"/>
              </a:rPr>
              <a:t>Nishioka</a:t>
            </a:r>
            <a:r>
              <a:rPr lang="en-IN" dirty="0">
                <a:latin typeface="Myriad Pro" panose="020B0503030403020204" charset="0"/>
              </a:rPr>
              <a:t> San, ARIB and Roland Hechwartner</a:t>
            </a:r>
          </a:p>
          <a:p>
            <a:pPr marL="285750" marR="0" lvl="0" indent="-285750" algn="l" defTabSz="914400" rtl="0" eaLnBrk="1" fontAlgn="auto" latinLnBrk="0" hangingPunct="1">
              <a:lnSpc>
                <a:spcPct val="90000"/>
              </a:lnSpc>
              <a:spcAft>
                <a:spcPts val="0"/>
              </a:spcAft>
              <a:buClrTx/>
              <a:buSzTx/>
              <a:buFont typeface="Arial" panose="020B0604020202020204" pitchFamily="34" charset="0"/>
              <a:buChar char="•"/>
              <a:tabLst/>
              <a:defRPr/>
            </a:pPr>
            <a:r>
              <a:rPr lang="en-IN" dirty="0">
                <a:latin typeface="Myriad Pro" panose="020B0503030403020204" charset="0"/>
              </a:rPr>
              <a:t>oneM2M Features and Benefits - </a:t>
            </a:r>
            <a:r>
              <a:rPr lang="en-IN" dirty="0" err="1">
                <a:latin typeface="Myriad Pro" panose="020B0503030403020204" charset="0"/>
              </a:rPr>
              <a:t>Jaeseung</a:t>
            </a:r>
            <a:r>
              <a:rPr lang="en-IN" dirty="0">
                <a:latin typeface="Myriad Pro" panose="020B0503030403020204" charset="0"/>
              </a:rPr>
              <a:t> Song, Andreas </a:t>
            </a:r>
            <a:r>
              <a:rPr lang="en-IN" dirty="0" err="1">
                <a:latin typeface="Myriad Pro" panose="020B0503030403020204" charset="0"/>
              </a:rPr>
              <a:t>Neubacher</a:t>
            </a:r>
            <a:r>
              <a:rPr lang="en-IN" dirty="0">
                <a:latin typeface="Myriad Pro" panose="020B0503030403020204" charset="0"/>
              </a:rPr>
              <a:t>, Bob Flynn, Massimo </a:t>
            </a:r>
            <a:r>
              <a:rPr lang="en-IN" dirty="0" err="1">
                <a:latin typeface="Myriad Pro" panose="020B0503030403020204" charset="0"/>
              </a:rPr>
              <a:t>Vanetti</a:t>
            </a:r>
            <a:endParaRPr lang="en-IN" dirty="0">
              <a:latin typeface="Myriad Pro" panose="020B0503030403020204" charset="0"/>
            </a:endParaRPr>
          </a:p>
          <a:p>
            <a:pPr marL="285750" marR="0" lvl="0" indent="-285750" algn="l" defTabSz="914400" rtl="0" eaLnBrk="1" fontAlgn="auto" latinLnBrk="0" hangingPunct="1">
              <a:lnSpc>
                <a:spcPct val="90000"/>
              </a:lnSpc>
              <a:spcAft>
                <a:spcPts val="0"/>
              </a:spcAft>
              <a:buClrTx/>
              <a:buSzTx/>
              <a:buFont typeface="Arial" panose="020B0604020202020204" pitchFamily="34" charset="0"/>
              <a:buChar char="•"/>
              <a:tabLst/>
              <a:defRPr/>
            </a:pPr>
            <a:r>
              <a:rPr lang="en-IN" dirty="0">
                <a:latin typeface="Myriad Pro" panose="020B0503030403020204" charset="0"/>
              </a:rPr>
              <a:t>oneM2M Adoption &amp; Deployments – Andreas Kraft, Miguel Angel Reina Ortega, Rana </a:t>
            </a:r>
            <a:r>
              <a:rPr lang="en-IN" dirty="0" err="1">
                <a:latin typeface="Myriad Pro" panose="020B0503030403020204" charset="0"/>
              </a:rPr>
              <a:t>Kamill</a:t>
            </a:r>
            <a:r>
              <a:rPr lang="en-IN" dirty="0">
                <a:latin typeface="Myriad Pro" panose="020B0503030403020204" charset="0"/>
              </a:rPr>
              <a:t>,  Poornima Shandilya, </a:t>
            </a:r>
            <a:r>
              <a:rPr lang="en-IN" dirty="0" err="1">
                <a:latin typeface="Myriad Pro" panose="020B0503030403020204" charset="0"/>
              </a:rPr>
              <a:t>Jaeseung</a:t>
            </a:r>
            <a:r>
              <a:rPr lang="en-IN" dirty="0">
                <a:latin typeface="Myriad Pro" panose="020B0503030403020204" charset="0"/>
              </a:rPr>
              <a:t> Song</a:t>
            </a:r>
          </a:p>
          <a:p>
            <a:pPr marL="285750" marR="0" lvl="0" indent="-285750" algn="l" defTabSz="914400" rtl="0" eaLnBrk="1" fontAlgn="auto" latinLnBrk="0" hangingPunct="1">
              <a:lnSpc>
                <a:spcPct val="90000"/>
              </a:lnSpc>
              <a:spcAft>
                <a:spcPts val="0"/>
              </a:spcAft>
              <a:buClrTx/>
              <a:buSzTx/>
              <a:buFont typeface="Arial" panose="020B0604020202020204" pitchFamily="34" charset="0"/>
              <a:buChar char="•"/>
              <a:tabLst/>
              <a:defRPr/>
            </a:pPr>
            <a:r>
              <a:rPr lang="en-IN" dirty="0">
                <a:latin typeface="Myriad Pro" panose="020B0503030403020204" charset="0"/>
              </a:rPr>
              <a:t>Panel Discussion on “oneM2M as an Interoperability Framework” </a:t>
            </a:r>
          </a:p>
          <a:p>
            <a:pPr marL="0" marR="0" lvl="0" indent="0" algn="l" defTabSz="914400" rtl="0" eaLnBrk="1" fontAlgn="auto" latinLnBrk="0" hangingPunct="1">
              <a:lnSpc>
                <a:spcPct val="90000"/>
              </a:lnSpc>
              <a:spcBef>
                <a:spcPts val="1000"/>
              </a:spcBef>
              <a:spcAft>
                <a:spcPts val="0"/>
              </a:spcAft>
              <a:buClrTx/>
              <a:buSzTx/>
              <a:buFontTx/>
              <a:buNone/>
              <a:tabLst/>
              <a:defRPr/>
            </a:pPr>
            <a:r>
              <a:rPr lang="en-IN" dirty="0">
                <a:latin typeface="Myriad Pro" panose="020B0503030403020204" charset="0"/>
              </a:rPr>
              <a:t>Approx 52 online participants apart from in-person delegates</a:t>
            </a:r>
          </a:p>
          <a:p>
            <a:pPr marL="0" marR="0" lvl="0" indent="0" algn="l" defTabSz="914400" rtl="0" eaLnBrk="1" fontAlgn="auto" latinLnBrk="0" hangingPunct="1">
              <a:lnSpc>
                <a:spcPct val="90000"/>
              </a:lnSpc>
              <a:spcBef>
                <a:spcPts val="1000"/>
              </a:spcBef>
              <a:spcAft>
                <a:spcPts val="0"/>
              </a:spcAft>
              <a:buClrTx/>
              <a:buSzTx/>
              <a:buFontTx/>
              <a:buNone/>
              <a:tabLst/>
              <a:defRPr/>
            </a:pPr>
            <a:r>
              <a:rPr lang="en-IN" b="1" dirty="0">
                <a:latin typeface="Myriad Pro" panose="020B0503030403020204" charset="0"/>
              </a:rPr>
              <a:t>Key Takeaways:</a:t>
            </a:r>
          </a:p>
          <a:p>
            <a:pPr marL="0" marR="0" lvl="0" indent="0" algn="l" defTabSz="914400" rtl="0" eaLnBrk="1" fontAlgn="auto" latinLnBrk="0" hangingPunct="1">
              <a:lnSpc>
                <a:spcPct val="90000"/>
              </a:lnSpc>
              <a:spcBef>
                <a:spcPts val="1000"/>
              </a:spcBef>
              <a:spcAft>
                <a:spcPts val="0"/>
              </a:spcAft>
              <a:buClrTx/>
              <a:buSzTx/>
              <a:buFontTx/>
              <a:buNone/>
              <a:tabLst/>
              <a:defRPr/>
            </a:pPr>
            <a:r>
              <a:rPr lang="en-IN" dirty="0">
                <a:latin typeface="Myriad Pro" panose="020B0503030403020204" charset="0"/>
              </a:rPr>
              <a:t>The discussions affirmed oneM2M as an Interoperability Framework that goes beyond the “connectivity layer”. Its common service functions enable exchange of  information (rather than mere data) among entities, that may include external systems, taking advantage of semantics principles. </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IN" dirty="0">
              <a:latin typeface="Myriad Pro" panose="020B050303040302020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dirty="0">
              <a:latin typeface="Myriad Pro" panose="020B0503030403020204" charset="0"/>
            </a:endParaRPr>
          </a:p>
        </p:txBody>
      </p:sp>
      <p:sp>
        <p:nvSpPr>
          <p:cNvPr id="2" name="Footer Placeholder 38">
            <a:extLst>
              <a:ext uri="{FF2B5EF4-FFF2-40B4-BE49-F238E27FC236}">
                <a16:creationId xmlns:a16="http://schemas.microsoft.com/office/drawing/2014/main" id="{87FEC44E-31FF-5EB3-B51A-D2A45B5772F6}"/>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solidFill>
              <a:effectLst/>
              <a:uLnTx/>
              <a:uFillTx/>
              <a:latin typeface="Myriad Pro" panose="020B050303040302020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7E6E6"/>
                </a:solidFill>
                <a:effectLst/>
                <a:uLnTx/>
                <a:uFillTx/>
                <a:latin typeface="Myriad Pro" panose="020B0503030403020204" charset="0"/>
                <a:ea typeface="+mn-ea"/>
                <a:cs typeface="+mn-cs"/>
              </a:rPr>
              <a:t>© 2023 oneM2M</a:t>
            </a:r>
          </a:p>
        </p:txBody>
      </p:sp>
      <p:sp>
        <p:nvSpPr>
          <p:cNvPr id="5" name="TextBox 4">
            <a:extLst>
              <a:ext uri="{FF2B5EF4-FFF2-40B4-BE49-F238E27FC236}">
                <a16:creationId xmlns:a16="http://schemas.microsoft.com/office/drawing/2014/main" id="{D0370435-C8D3-F551-5EEB-4E7F124B8FA1}"/>
              </a:ext>
            </a:extLst>
          </p:cNvPr>
          <p:cNvSpPr txBox="1"/>
          <p:nvPr/>
        </p:nvSpPr>
        <p:spPr>
          <a:xfrm>
            <a:off x="6286500" y="5734050"/>
            <a:ext cx="4114800" cy="369332"/>
          </a:xfrm>
          <a:prstGeom prst="rect">
            <a:avLst/>
          </a:prstGeom>
          <a:noFill/>
        </p:spPr>
        <p:txBody>
          <a:bodyPr wrap="square">
            <a:spAutoFit/>
          </a:bodyPr>
          <a:lstStyle/>
          <a:p>
            <a:r>
              <a:rPr lang="en-IN" dirty="0">
                <a:hlinkClick r:id="rId3"/>
              </a:rPr>
              <a:t>Visit here for details of the Industry Day </a:t>
            </a:r>
            <a:endParaRPr lang="en-IN" dirty="0"/>
          </a:p>
        </p:txBody>
      </p:sp>
    </p:spTree>
    <p:extLst>
      <p:ext uri="{BB962C8B-B14F-4D97-AF65-F5344CB8AC3E}">
        <p14:creationId xmlns:p14="http://schemas.microsoft.com/office/powerpoint/2010/main" val="254028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EBA35-DD60-3D24-E8D7-63F403F3609B}"/>
              </a:ext>
            </a:extLst>
          </p:cNvPr>
          <p:cNvSpPr>
            <a:spLocks noGrp="1"/>
          </p:cNvSpPr>
          <p:nvPr>
            <p:ph type="title"/>
          </p:nvPr>
        </p:nvSpPr>
        <p:spPr>
          <a:xfrm>
            <a:off x="334696" y="0"/>
            <a:ext cx="9220784" cy="1173570"/>
          </a:xfrm>
        </p:spPr>
        <p:txBody>
          <a:bodyPr>
            <a:normAutofit/>
          </a:bodyPr>
          <a:lstStyle/>
          <a:p>
            <a:r>
              <a:rPr lang="en-IN" dirty="0"/>
              <a:t>oneM2M Brochure</a:t>
            </a:r>
          </a:p>
        </p:txBody>
      </p:sp>
      <p:sp>
        <p:nvSpPr>
          <p:cNvPr id="6" name="TextBox 5">
            <a:extLst>
              <a:ext uri="{FF2B5EF4-FFF2-40B4-BE49-F238E27FC236}">
                <a16:creationId xmlns:a16="http://schemas.microsoft.com/office/drawing/2014/main" id="{F16ECF20-49D5-E8A5-3972-4A89775941FE}"/>
              </a:ext>
            </a:extLst>
          </p:cNvPr>
          <p:cNvSpPr txBox="1"/>
          <p:nvPr/>
        </p:nvSpPr>
        <p:spPr>
          <a:xfrm>
            <a:off x="8141970" y="1794510"/>
            <a:ext cx="3573780" cy="830997"/>
          </a:xfrm>
          <a:prstGeom prst="rect">
            <a:avLst/>
          </a:prstGeom>
          <a:noFill/>
        </p:spPr>
        <p:txBody>
          <a:bodyPr wrap="square" rtlCol="0">
            <a:spAutoFit/>
          </a:bodyPr>
          <a:lstStyle/>
          <a:p>
            <a:r>
              <a:rPr lang="en-US" sz="2400" dirty="0">
                <a:latin typeface="Myriad Pro" panose="020B0503030403020204" charset="0"/>
              </a:rPr>
              <a:t>Approved in</a:t>
            </a:r>
          </a:p>
          <a:p>
            <a:r>
              <a:rPr lang="en-US" sz="2400" dirty="0">
                <a:latin typeface="Myriad Pro" panose="020B0503030403020204" charset="0"/>
              </a:rPr>
              <a:t>MARCOM  123 Meeting </a:t>
            </a:r>
            <a:endParaRPr lang="en-IN" sz="2400" dirty="0">
              <a:latin typeface="Myriad Pro" panose="020B0503030403020204" charset="0"/>
            </a:endParaRPr>
          </a:p>
        </p:txBody>
      </p:sp>
      <p:sp>
        <p:nvSpPr>
          <p:cNvPr id="3" name="Footer Placeholder 38">
            <a:extLst>
              <a:ext uri="{FF2B5EF4-FFF2-40B4-BE49-F238E27FC236}">
                <a16:creationId xmlns:a16="http://schemas.microsoft.com/office/drawing/2014/main" id="{765ED252-255C-E394-7855-7FBB9472B127}"/>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charset="0"/>
            </a:endParaRPr>
          </a:p>
          <a:p>
            <a:pPr algn="ctr"/>
            <a:r>
              <a:rPr lang="en-US" sz="1000" dirty="0">
                <a:solidFill>
                  <a:schemeClr val="bg2"/>
                </a:solidFill>
                <a:latin typeface="Myriad Pro" panose="020B0503030403020204" charset="0"/>
              </a:rPr>
              <a:t>© 2023 oneM2M</a:t>
            </a:r>
          </a:p>
        </p:txBody>
      </p:sp>
      <p:pic>
        <p:nvPicPr>
          <p:cNvPr id="5" name="Picture 4">
            <a:extLst>
              <a:ext uri="{FF2B5EF4-FFF2-40B4-BE49-F238E27FC236}">
                <a16:creationId xmlns:a16="http://schemas.microsoft.com/office/drawing/2014/main" id="{03EDE64E-4494-6717-4CED-190F91AC4B54}"/>
              </a:ext>
            </a:extLst>
          </p:cNvPr>
          <p:cNvPicPr>
            <a:picLocks noChangeAspect="1"/>
          </p:cNvPicPr>
          <p:nvPr/>
        </p:nvPicPr>
        <p:blipFill rotWithShape="1">
          <a:blip r:embed="rId2"/>
          <a:srcRect l="32422" t="15833" r="36640" b="5662"/>
          <a:stretch/>
        </p:blipFill>
        <p:spPr>
          <a:xfrm>
            <a:off x="154937" y="1173570"/>
            <a:ext cx="3771900" cy="5383785"/>
          </a:xfrm>
          <a:prstGeom prst="rect">
            <a:avLst/>
          </a:prstGeom>
        </p:spPr>
      </p:pic>
      <p:pic>
        <p:nvPicPr>
          <p:cNvPr id="8" name="Picture 7">
            <a:extLst>
              <a:ext uri="{FF2B5EF4-FFF2-40B4-BE49-F238E27FC236}">
                <a16:creationId xmlns:a16="http://schemas.microsoft.com/office/drawing/2014/main" id="{6F47CD60-FF88-EE9E-EC32-3855B15E8026}"/>
              </a:ext>
            </a:extLst>
          </p:cNvPr>
          <p:cNvPicPr>
            <a:picLocks noChangeAspect="1"/>
          </p:cNvPicPr>
          <p:nvPr/>
        </p:nvPicPr>
        <p:blipFill rotWithShape="1">
          <a:blip r:embed="rId3"/>
          <a:srcRect l="32343" t="15279" r="36719" b="6218"/>
          <a:stretch/>
        </p:blipFill>
        <p:spPr>
          <a:xfrm>
            <a:off x="3926837" y="1173570"/>
            <a:ext cx="3771901" cy="5383785"/>
          </a:xfrm>
          <a:prstGeom prst="rect">
            <a:avLst/>
          </a:prstGeom>
        </p:spPr>
      </p:pic>
    </p:spTree>
    <p:extLst>
      <p:ext uri="{BB962C8B-B14F-4D97-AF65-F5344CB8AC3E}">
        <p14:creationId xmlns:p14="http://schemas.microsoft.com/office/powerpoint/2010/main" val="681594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FE4B4-734D-838B-0001-C1F55BFEFDC6}"/>
              </a:ext>
            </a:extLst>
          </p:cNvPr>
          <p:cNvSpPr>
            <a:spLocks noGrp="1"/>
          </p:cNvSpPr>
          <p:nvPr>
            <p:ph type="title"/>
          </p:nvPr>
        </p:nvSpPr>
        <p:spPr/>
        <p:txBody>
          <a:bodyPr/>
          <a:lstStyle/>
          <a:p>
            <a:r>
              <a:rPr lang="en-IN" dirty="0"/>
              <a:t>Website Visits</a:t>
            </a:r>
          </a:p>
        </p:txBody>
      </p:sp>
      <p:graphicFrame>
        <p:nvGraphicFramePr>
          <p:cNvPr id="7" name="Content Placeholder 6">
            <a:extLst>
              <a:ext uri="{FF2B5EF4-FFF2-40B4-BE49-F238E27FC236}">
                <a16:creationId xmlns:a16="http://schemas.microsoft.com/office/drawing/2014/main" id="{86F2F09B-B82E-0F81-0EE9-64E96AAAF0CE}"/>
              </a:ext>
            </a:extLst>
          </p:cNvPr>
          <p:cNvGraphicFramePr>
            <a:graphicFrameLocks noGrp="1"/>
          </p:cNvGraphicFramePr>
          <p:nvPr>
            <p:ph idx="1"/>
          </p:nvPr>
        </p:nvGraphicFramePr>
        <p:xfrm>
          <a:off x="3229231" y="1285445"/>
          <a:ext cx="8962769" cy="4114698"/>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D2CEA466-7011-15EE-3CEA-232527AC8621}"/>
              </a:ext>
            </a:extLst>
          </p:cNvPr>
          <p:cNvSpPr>
            <a:spLocks noGrp="1"/>
          </p:cNvSpPr>
          <p:nvPr>
            <p:ph type="ftr" sz="quarter" idx="11"/>
          </p:nvPr>
        </p:nvSpPr>
        <p:spPr/>
        <p:txBody>
          <a:bodyPr/>
          <a:lstStyle/>
          <a:p>
            <a:endParaRPr lang="en-US" dirty="0"/>
          </a:p>
          <a:p>
            <a:r>
              <a:rPr lang="en-US" dirty="0"/>
              <a:t>© 2022 oneM2M</a:t>
            </a:r>
          </a:p>
        </p:txBody>
      </p:sp>
      <p:sp>
        <p:nvSpPr>
          <p:cNvPr id="8" name="Content Placeholder 2">
            <a:extLst>
              <a:ext uri="{FF2B5EF4-FFF2-40B4-BE49-F238E27FC236}">
                <a16:creationId xmlns:a16="http://schemas.microsoft.com/office/drawing/2014/main" id="{5BF82095-87AB-E499-BFFA-1FF13D201999}"/>
              </a:ext>
            </a:extLst>
          </p:cNvPr>
          <p:cNvSpPr txBox="1">
            <a:spLocks/>
          </p:cNvSpPr>
          <p:nvPr/>
        </p:nvSpPr>
        <p:spPr bwMode="auto">
          <a:xfrm>
            <a:off x="105355" y="1202145"/>
            <a:ext cx="3028370" cy="508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Blip>
                <a:blip r:embed="rId3"/>
              </a:buBlip>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latin typeface="Myriad Pro" panose="020B0503030403020204" charset="0"/>
                <a:cs typeface="Arial" panose="020B0604020202020204" pitchFamily="34" charset="0"/>
              </a:rPr>
              <a:t>VISITS </a:t>
            </a:r>
          </a:p>
          <a:p>
            <a:pPr>
              <a:buFont typeface="Arial" panose="020B0604020202020204" pitchFamily="34" charset="0"/>
              <a:buChar char="•"/>
            </a:pPr>
            <a:r>
              <a:rPr lang="en-GB" sz="1400" dirty="0">
                <a:latin typeface="Myriad Pro" panose="020B0503030403020204" charset="0"/>
                <a:cs typeface="Arial" panose="020B0604020202020204" pitchFamily="34" charset="0"/>
              </a:rPr>
              <a:t>Overall increase in 2023 till Oct’23 after which dipped below ‘22? </a:t>
            </a:r>
          </a:p>
          <a:p>
            <a:pPr>
              <a:buFont typeface="Arial" panose="020B0604020202020204" pitchFamily="34" charset="0"/>
              <a:buChar char="•"/>
            </a:pPr>
            <a:r>
              <a:rPr lang="en-GB" sz="1400" dirty="0">
                <a:latin typeface="Myriad Pro" panose="020B0503030403020204" charset="0"/>
                <a:cs typeface="Arial" panose="020B0604020202020204" pitchFamily="34" charset="0"/>
              </a:rPr>
              <a:t>Spike in May-Jun from US</a:t>
            </a:r>
          </a:p>
          <a:p>
            <a:pPr marL="0" indent="0">
              <a:buNone/>
            </a:pPr>
            <a:r>
              <a:rPr lang="en-GB" sz="1400" b="1" dirty="0">
                <a:latin typeface="Myriad Pro" panose="020B0503030403020204" charset="0"/>
                <a:cs typeface="Arial" panose="020B0604020202020204" pitchFamily="34" charset="0"/>
              </a:rPr>
              <a:t>PAGES </a:t>
            </a:r>
          </a:p>
          <a:p>
            <a:pPr>
              <a:buFont typeface="Arial" panose="020B0604020202020204" pitchFamily="34" charset="0"/>
              <a:buChar char="•"/>
            </a:pPr>
            <a:r>
              <a:rPr lang="en-GB" sz="1400" dirty="0">
                <a:latin typeface="Myriad Pro" panose="020B0503030403020204" charset="0"/>
                <a:cs typeface="Arial" panose="020B0604020202020204" pitchFamily="34" charset="0"/>
              </a:rPr>
              <a:t>Generally: What is oneM2M/basics/published Specs</a:t>
            </a:r>
          </a:p>
          <a:p>
            <a:pPr>
              <a:buFont typeface="Arial" panose="020B0604020202020204" pitchFamily="34" charset="0"/>
              <a:buChar char="•"/>
            </a:pPr>
            <a:r>
              <a:rPr lang="en-GB" sz="1400" dirty="0">
                <a:latin typeface="Myriad Pro" panose="020B0503030403020204" charset="0"/>
                <a:cs typeface="Arial" panose="020B0604020202020204" pitchFamily="34" charset="0"/>
              </a:rPr>
              <a:t>May- published specs top page</a:t>
            </a:r>
          </a:p>
          <a:p>
            <a:pPr marL="0" indent="0">
              <a:buNone/>
            </a:pPr>
            <a:r>
              <a:rPr lang="en-GB" sz="1400" b="1" dirty="0">
                <a:latin typeface="Myriad Pro" panose="020B0503030403020204" charset="0"/>
                <a:cs typeface="Arial" panose="020B0604020202020204" pitchFamily="34" charset="0"/>
              </a:rPr>
              <a:t>COUNTRY</a:t>
            </a:r>
          </a:p>
          <a:p>
            <a:pPr>
              <a:buFont typeface="Arial" panose="020B0604020202020204" pitchFamily="34" charset="0"/>
              <a:buChar char="•"/>
            </a:pPr>
            <a:r>
              <a:rPr lang="en-GB" sz="1400" b="1" dirty="0">
                <a:latin typeface="Myriad Pro" panose="020B0503030403020204" charset="0"/>
                <a:cs typeface="Arial" panose="020B0604020202020204" pitchFamily="34" charset="0"/>
              </a:rPr>
              <a:t>Russia</a:t>
            </a:r>
            <a:r>
              <a:rPr lang="en-GB" sz="1400" dirty="0">
                <a:latin typeface="Myriad Pro" panose="020B0503030403020204" charset="0"/>
                <a:cs typeface="Arial" panose="020B0604020202020204" pitchFamily="34" charset="0"/>
              </a:rPr>
              <a:t>- Jan’23</a:t>
            </a:r>
          </a:p>
          <a:p>
            <a:pPr>
              <a:buFont typeface="Arial" panose="020B0604020202020204" pitchFamily="34" charset="0"/>
              <a:buChar char="•"/>
            </a:pPr>
            <a:endParaRPr lang="en-GB" sz="1400" dirty="0">
              <a:latin typeface="Myriad Pro" panose="020B0503030403020204" charset="0"/>
              <a:cs typeface="Arial" panose="020B0604020202020204" pitchFamily="34" charset="0"/>
            </a:endParaRPr>
          </a:p>
          <a:p>
            <a:pPr>
              <a:lnSpc>
                <a:spcPct val="100000"/>
              </a:lnSpc>
              <a:spcBef>
                <a:spcPts val="0"/>
              </a:spcBef>
              <a:buFont typeface="Arial" panose="020B0604020202020204" pitchFamily="34" charset="0"/>
              <a:buChar char="•"/>
            </a:pPr>
            <a:r>
              <a:rPr lang="en-GB" sz="1400" b="1" dirty="0">
                <a:latin typeface="Myriad Pro" panose="020B0503030403020204" charset="0"/>
                <a:cs typeface="Arial" panose="020B0604020202020204" pitchFamily="34" charset="0"/>
              </a:rPr>
              <a:t>Taiwan </a:t>
            </a:r>
            <a:r>
              <a:rPr lang="en-GB" sz="1400" dirty="0">
                <a:latin typeface="Myriad Pro" panose="020B0503030403020204" charset="0"/>
                <a:cs typeface="Arial" panose="020B0604020202020204" pitchFamily="34" charset="0"/>
              </a:rPr>
              <a:t>– Apr, Oct</a:t>
            </a:r>
          </a:p>
          <a:p>
            <a:pPr>
              <a:lnSpc>
                <a:spcPct val="100000"/>
              </a:lnSpc>
              <a:spcBef>
                <a:spcPts val="0"/>
              </a:spcBef>
              <a:buFont typeface="Arial" panose="020B0604020202020204" pitchFamily="34" charset="0"/>
              <a:buChar char="•"/>
            </a:pPr>
            <a:r>
              <a:rPr lang="en-GB" sz="1400" b="1" dirty="0">
                <a:latin typeface="Myriad Pro" panose="020B0503030403020204" charset="0"/>
                <a:cs typeface="Arial" panose="020B0604020202020204" pitchFamily="34" charset="0"/>
              </a:rPr>
              <a:t>Vietnam:</a:t>
            </a:r>
            <a:r>
              <a:rPr lang="en-GB" sz="1400" dirty="0">
                <a:latin typeface="Myriad Pro" panose="020B0503030403020204" charset="0"/>
                <a:cs typeface="Arial" panose="020B0604020202020204" pitchFamily="34" charset="0"/>
              </a:rPr>
              <a:t> Apr, Aug</a:t>
            </a:r>
          </a:p>
          <a:p>
            <a:pPr>
              <a:lnSpc>
                <a:spcPct val="100000"/>
              </a:lnSpc>
              <a:spcBef>
                <a:spcPts val="0"/>
              </a:spcBef>
              <a:buFont typeface="Arial" panose="020B0604020202020204" pitchFamily="34" charset="0"/>
              <a:buChar char="•"/>
            </a:pPr>
            <a:r>
              <a:rPr lang="en-GB" sz="1400" b="1" dirty="0">
                <a:latin typeface="Myriad Pro" panose="020B0503030403020204" charset="0"/>
                <a:cs typeface="Arial" panose="020B0604020202020204" pitchFamily="34" charset="0"/>
              </a:rPr>
              <a:t>Singapore</a:t>
            </a:r>
            <a:r>
              <a:rPr lang="en-GB" sz="1400" dirty="0">
                <a:latin typeface="Myriad Pro" panose="020B0503030403020204" charset="0"/>
                <a:cs typeface="Arial" panose="020B0604020202020204" pitchFamily="34" charset="0"/>
              </a:rPr>
              <a:t> - Jun</a:t>
            </a:r>
          </a:p>
          <a:p>
            <a:pPr>
              <a:lnSpc>
                <a:spcPct val="100000"/>
              </a:lnSpc>
              <a:spcBef>
                <a:spcPts val="0"/>
              </a:spcBef>
              <a:buFont typeface="Arial" panose="020B0604020202020204" pitchFamily="34" charset="0"/>
              <a:buChar char="•"/>
            </a:pPr>
            <a:r>
              <a:rPr lang="en-GB" sz="1400" b="1" dirty="0">
                <a:latin typeface="Myriad Pro" panose="020B0503030403020204" charset="0"/>
                <a:cs typeface="Arial" panose="020B0604020202020204" pitchFamily="34" charset="0"/>
              </a:rPr>
              <a:t>Japan:</a:t>
            </a:r>
            <a:r>
              <a:rPr lang="en-GB" sz="1400" dirty="0">
                <a:latin typeface="Myriad Pro" panose="020B0503030403020204" charset="0"/>
                <a:cs typeface="Arial" panose="020B0604020202020204" pitchFamily="34" charset="0"/>
              </a:rPr>
              <a:t> Jul-Oct</a:t>
            </a:r>
          </a:p>
          <a:p>
            <a:pPr>
              <a:lnSpc>
                <a:spcPct val="100000"/>
              </a:lnSpc>
              <a:spcBef>
                <a:spcPts val="0"/>
              </a:spcBef>
              <a:buFont typeface="Arial" panose="020B0604020202020204" pitchFamily="34" charset="0"/>
              <a:buChar char="•"/>
            </a:pPr>
            <a:r>
              <a:rPr lang="en-GB" sz="1400" b="1" dirty="0">
                <a:latin typeface="Myriad Pro" panose="020B0503030403020204" charset="0"/>
                <a:cs typeface="Arial" panose="020B0604020202020204" pitchFamily="34" charset="0"/>
              </a:rPr>
              <a:t>Australia</a:t>
            </a:r>
            <a:r>
              <a:rPr lang="en-GB" sz="1400" dirty="0">
                <a:latin typeface="Myriad Pro" panose="020B0503030403020204" charset="0"/>
                <a:cs typeface="Arial" panose="020B0604020202020204" pitchFamily="34" charset="0"/>
              </a:rPr>
              <a:t>: May, Jun </a:t>
            </a:r>
          </a:p>
          <a:p>
            <a:pPr>
              <a:lnSpc>
                <a:spcPct val="100000"/>
              </a:lnSpc>
              <a:spcBef>
                <a:spcPts val="0"/>
              </a:spcBef>
              <a:buFont typeface="Arial" panose="020B0604020202020204" pitchFamily="34" charset="0"/>
              <a:buChar char="•"/>
            </a:pPr>
            <a:endParaRPr lang="en-GB" sz="1400" dirty="0">
              <a:latin typeface="Myriad Pro" panose="020B0503030403020204" charset="0"/>
              <a:cs typeface="Arial" panose="020B0604020202020204" pitchFamily="34" charset="0"/>
            </a:endParaRPr>
          </a:p>
          <a:p>
            <a:pPr>
              <a:spcBef>
                <a:spcPts val="0"/>
              </a:spcBef>
              <a:buFont typeface="Arial" panose="020B0604020202020204" pitchFamily="34" charset="0"/>
              <a:buChar char="•"/>
            </a:pPr>
            <a:r>
              <a:rPr lang="en-GB" sz="1400" b="1" dirty="0">
                <a:latin typeface="Myriad Pro" panose="020B0503030403020204" charset="0"/>
                <a:cs typeface="Arial" panose="020B0604020202020204" pitchFamily="34" charset="0"/>
              </a:rPr>
              <a:t>Portugal:</a:t>
            </a:r>
            <a:r>
              <a:rPr lang="en-GB" sz="1400" dirty="0">
                <a:latin typeface="Myriad Pro" panose="020B0503030403020204" charset="0"/>
                <a:cs typeface="Arial" panose="020B0604020202020204" pitchFamily="34" charset="0"/>
              </a:rPr>
              <a:t> Mar</a:t>
            </a:r>
          </a:p>
          <a:p>
            <a:pPr>
              <a:spcBef>
                <a:spcPts val="0"/>
              </a:spcBef>
              <a:buFont typeface="Arial" panose="020B0604020202020204" pitchFamily="34" charset="0"/>
              <a:buChar char="•"/>
            </a:pPr>
            <a:r>
              <a:rPr lang="en-GB" sz="1400" b="1" dirty="0">
                <a:latin typeface="Myriad Pro" panose="020B0503030403020204" charset="0"/>
                <a:cs typeface="Arial" panose="020B0604020202020204" pitchFamily="34" charset="0"/>
              </a:rPr>
              <a:t>Finland: </a:t>
            </a:r>
            <a:r>
              <a:rPr lang="en-GB" sz="1400" dirty="0">
                <a:latin typeface="Myriad Pro" panose="020B0503030403020204" charset="0"/>
                <a:cs typeface="Arial" panose="020B0604020202020204" pitchFamily="34" charset="0"/>
              </a:rPr>
              <a:t>May-Aug</a:t>
            </a:r>
          </a:p>
        </p:txBody>
      </p:sp>
      <p:sp>
        <p:nvSpPr>
          <p:cNvPr id="3" name="Oval 2">
            <a:extLst>
              <a:ext uri="{FF2B5EF4-FFF2-40B4-BE49-F238E27FC236}">
                <a16:creationId xmlns:a16="http://schemas.microsoft.com/office/drawing/2014/main" id="{7F6EECCD-E5CD-3301-D71B-FD28E79C3301}"/>
              </a:ext>
            </a:extLst>
          </p:cNvPr>
          <p:cNvSpPr/>
          <p:nvPr/>
        </p:nvSpPr>
        <p:spPr>
          <a:xfrm>
            <a:off x="5843879" y="1745306"/>
            <a:ext cx="1741714" cy="1324947"/>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661229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FE4B4-734D-838B-0001-C1F55BFEFDC6}"/>
              </a:ext>
            </a:extLst>
          </p:cNvPr>
          <p:cNvSpPr>
            <a:spLocks noGrp="1"/>
          </p:cNvSpPr>
          <p:nvPr>
            <p:ph type="title"/>
          </p:nvPr>
        </p:nvSpPr>
        <p:spPr>
          <a:xfrm>
            <a:off x="334696" y="0"/>
            <a:ext cx="8828969" cy="1173570"/>
          </a:xfrm>
        </p:spPr>
        <p:txBody>
          <a:bodyPr>
            <a:normAutofit/>
          </a:bodyPr>
          <a:lstStyle/>
          <a:p>
            <a:r>
              <a:rPr lang="en-IN" dirty="0"/>
              <a:t>oneM2M Visits from Countries</a:t>
            </a:r>
          </a:p>
        </p:txBody>
      </p:sp>
      <p:graphicFrame>
        <p:nvGraphicFramePr>
          <p:cNvPr id="7" name="Content Placeholder 6">
            <a:extLst>
              <a:ext uri="{FF2B5EF4-FFF2-40B4-BE49-F238E27FC236}">
                <a16:creationId xmlns:a16="http://schemas.microsoft.com/office/drawing/2014/main" id="{51BABDC4-94A4-653E-8276-0D8C385D878A}"/>
              </a:ext>
            </a:extLst>
          </p:cNvPr>
          <p:cNvGraphicFramePr>
            <a:graphicFrameLocks noGrp="1"/>
          </p:cNvGraphicFramePr>
          <p:nvPr>
            <p:ph idx="1"/>
          </p:nvPr>
        </p:nvGraphicFramePr>
        <p:xfrm>
          <a:off x="334963" y="14938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D2CEA466-7011-15EE-3CEA-232527AC8621}"/>
              </a:ext>
            </a:extLst>
          </p:cNvPr>
          <p:cNvSpPr>
            <a:spLocks noGrp="1"/>
          </p:cNvSpPr>
          <p:nvPr>
            <p:ph type="ftr" sz="quarter" idx="11"/>
          </p:nvPr>
        </p:nvSpPr>
        <p:spPr/>
        <p:txBody>
          <a:bodyPr/>
          <a:lstStyle/>
          <a:p>
            <a:endParaRPr lang="en-US"/>
          </a:p>
          <a:p>
            <a:r>
              <a:rPr lang="en-US"/>
              <a:t>© 2022 oneM2M</a:t>
            </a:r>
            <a:endParaRPr lang="en-US" dirty="0"/>
          </a:p>
        </p:txBody>
      </p:sp>
      <p:sp>
        <p:nvSpPr>
          <p:cNvPr id="3" name="Flowchart: Extract 2">
            <a:extLst>
              <a:ext uri="{FF2B5EF4-FFF2-40B4-BE49-F238E27FC236}">
                <a16:creationId xmlns:a16="http://schemas.microsoft.com/office/drawing/2014/main" id="{D0A5AC11-F052-C705-B98C-47201EBD91A0}"/>
              </a:ext>
            </a:extLst>
          </p:cNvPr>
          <p:cNvSpPr/>
          <p:nvPr/>
        </p:nvSpPr>
        <p:spPr>
          <a:xfrm>
            <a:off x="7267575" y="5054598"/>
            <a:ext cx="238125" cy="309564"/>
          </a:xfrm>
          <a:prstGeom prst="flowChartExtra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Flowchart: Extract 5">
            <a:extLst>
              <a:ext uri="{FF2B5EF4-FFF2-40B4-BE49-F238E27FC236}">
                <a16:creationId xmlns:a16="http://schemas.microsoft.com/office/drawing/2014/main" id="{8BD0C7BE-8E36-FE28-6FD3-4920593C8610}"/>
              </a:ext>
            </a:extLst>
          </p:cNvPr>
          <p:cNvSpPr/>
          <p:nvPr/>
        </p:nvSpPr>
        <p:spPr>
          <a:xfrm>
            <a:off x="7800975" y="5054598"/>
            <a:ext cx="238125" cy="309564"/>
          </a:xfrm>
          <a:prstGeom prst="flowChartExtra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Flowchart: Extract 7">
            <a:extLst>
              <a:ext uri="{FF2B5EF4-FFF2-40B4-BE49-F238E27FC236}">
                <a16:creationId xmlns:a16="http://schemas.microsoft.com/office/drawing/2014/main" id="{D9088C7E-43E8-C4C4-26E2-0F0092629282}"/>
              </a:ext>
            </a:extLst>
          </p:cNvPr>
          <p:cNvSpPr/>
          <p:nvPr/>
        </p:nvSpPr>
        <p:spPr>
          <a:xfrm>
            <a:off x="8801894" y="5054598"/>
            <a:ext cx="238125" cy="309564"/>
          </a:xfrm>
          <a:prstGeom prst="flowChartExtra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Flowchart: Extract 8">
            <a:extLst>
              <a:ext uri="{FF2B5EF4-FFF2-40B4-BE49-F238E27FC236}">
                <a16:creationId xmlns:a16="http://schemas.microsoft.com/office/drawing/2014/main" id="{4189FCEF-3A4D-191D-159B-FE013101D001}"/>
              </a:ext>
            </a:extLst>
          </p:cNvPr>
          <p:cNvSpPr/>
          <p:nvPr/>
        </p:nvSpPr>
        <p:spPr>
          <a:xfrm>
            <a:off x="9324975" y="5054598"/>
            <a:ext cx="238125" cy="309564"/>
          </a:xfrm>
          <a:prstGeom prst="flowChartExtra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Flowchart: Extract 9">
            <a:extLst>
              <a:ext uri="{FF2B5EF4-FFF2-40B4-BE49-F238E27FC236}">
                <a16:creationId xmlns:a16="http://schemas.microsoft.com/office/drawing/2014/main" id="{A129AD84-B362-F76E-DAF9-4B3A2C0509AE}"/>
              </a:ext>
            </a:extLst>
          </p:cNvPr>
          <p:cNvSpPr/>
          <p:nvPr/>
        </p:nvSpPr>
        <p:spPr>
          <a:xfrm>
            <a:off x="5592763" y="5054598"/>
            <a:ext cx="238125" cy="309564"/>
          </a:xfrm>
          <a:prstGeom prst="flowChartExtra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a:extLst>
              <a:ext uri="{FF2B5EF4-FFF2-40B4-BE49-F238E27FC236}">
                <a16:creationId xmlns:a16="http://schemas.microsoft.com/office/drawing/2014/main" id="{BD399D9D-2519-D62E-F8BD-F2ADD4ED4AC2}"/>
              </a:ext>
            </a:extLst>
          </p:cNvPr>
          <p:cNvSpPr/>
          <p:nvPr/>
        </p:nvSpPr>
        <p:spPr>
          <a:xfrm>
            <a:off x="657225" y="5736818"/>
            <a:ext cx="4686300" cy="4286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To be correlated with the Hackathons</a:t>
            </a:r>
            <a:endParaRPr lang="en-IN" dirty="0"/>
          </a:p>
        </p:txBody>
      </p:sp>
    </p:spTree>
    <p:extLst>
      <p:ext uri="{BB962C8B-B14F-4D97-AF65-F5344CB8AC3E}">
        <p14:creationId xmlns:p14="http://schemas.microsoft.com/office/powerpoint/2010/main" val="2223207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5AE15-D202-80CB-7F16-3A397DA8B2F9}"/>
              </a:ext>
            </a:extLst>
          </p:cNvPr>
          <p:cNvSpPr>
            <a:spLocks noGrp="1"/>
          </p:cNvSpPr>
          <p:nvPr>
            <p:ph type="title"/>
          </p:nvPr>
        </p:nvSpPr>
        <p:spPr>
          <a:xfrm>
            <a:off x="7524749" y="1485901"/>
            <a:ext cx="4362451" cy="2494954"/>
          </a:xfrm>
        </p:spPr>
        <p:txBody>
          <a:bodyPr>
            <a:normAutofit fontScale="90000"/>
          </a:bodyPr>
          <a:lstStyle/>
          <a:p>
            <a:r>
              <a:rPr lang="en-US" dirty="0"/>
              <a:t>oneM2M Champions  - Sponsored Campaign </a:t>
            </a:r>
            <a:endParaRPr lang="en-IN" dirty="0"/>
          </a:p>
        </p:txBody>
      </p:sp>
      <p:pic>
        <p:nvPicPr>
          <p:cNvPr id="7" name="Content Placeholder 6">
            <a:extLst>
              <a:ext uri="{FF2B5EF4-FFF2-40B4-BE49-F238E27FC236}">
                <a16:creationId xmlns:a16="http://schemas.microsoft.com/office/drawing/2014/main" id="{1BBB2152-169E-1893-B7CC-870FB06598DF}"/>
              </a:ext>
            </a:extLst>
          </p:cNvPr>
          <p:cNvPicPr>
            <a:picLocks noGrp="1" noChangeAspect="1"/>
          </p:cNvPicPr>
          <p:nvPr>
            <p:ph sz="half" idx="1"/>
          </p:nvPr>
        </p:nvPicPr>
        <p:blipFill rotWithShape="1">
          <a:blip r:embed="rId2"/>
          <a:srcRect l="36372" t="13712" r="40283" b="5242"/>
          <a:stretch/>
        </p:blipFill>
        <p:spPr>
          <a:xfrm>
            <a:off x="66675" y="0"/>
            <a:ext cx="3590925" cy="7012202"/>
          </a:xfrm>
        </p:spPr>
      </p:pic>
      <p:sp>
        <p:nvSpPr>
          <p:cNvPr id="5" name="Footer Placeholder 4">
            <a:extLst>
              <a:ext uri="{FF2B5EF4-FFF2-40B4-BE49-F238E27FC236}">
                <a16:creationId xmlns:a16="http://schemas.microsoft.com/office/drawing/2014/main" id="{862C6757-545A-8489-79BA-F4AF1F2662B5}"/>
              </a:ext>
            </a:extLst>
          </p:cNvPr>
          <p:cNvSpPr>
            <a:spLocks noGrp="1"/>
          </p:cNvSpPr>
          <p:nvPr>
            <p:ph type="ftr" sz="quarter" idx="11"/>
          </p:nvPr>
        </p:nvSpPr>
        <p:spPr/>
        <p:txBody>
          <a:bodyPr/>
          <a:lstStyle/>
          <a:p>
            <a:endParaRPr lang="en-US"/>
          </a:p>
          <a:p>
            <a:r>
              <a:rPr lang="en-US"/>
              <a:t>© 2022 oneM2M</a:t>
            </a:r>
            <a:endParaRPr lang="en-US" dirty="0"/>
          </a:p>
        </p:txBody>
      </p:sp>
      <p:pic>
        <p:nvPicPr>
          <p:cNvPr id="11" name="Picture 10">
            <a:extLst>
              <a:ext uri="{FF2B5EF4-FFF2-40B4-BE49-F238E27FC236}">
                <a16:creationId xmlns:a16="http://schemas.microsoft.com/office/drawing/2014/main" id="{C58F46B0-0F78-22C2-FC8D-116D092341CD}"/>
              </a:ext>
            </a:extLst>
          </p:cNvPr>
          <p:cNvPicPr>
            <a:picLocks noChangeAspect="1"/>
          </p:cNvPicPr>
          <p:nvPr/>
        </p:nvPicPr>
        <p:blipFill rotWithShape="1">
          <a:blip r:embed="rId3"/>
          <a:srcRect l="36954" t="15695" r="40703" b="20278"/>
          <a:stretch/>
        </p:blipFill>
        <p:spPr>
          <a:xfrm>
            <a:off x="3762374" y="0"/>
            <a:ext cx="3762375" cy="6064528"/>
          </a:xfrm>
          <a:prstGeom prst="rect">
            <a:avLst/>
          </a:prstGeom>
        </p:spPr>
      </p:pic>
      <p:sp>
        <p:nvSpPr>
          <p:cNvPr id="13" name="TextBox 12">
            <a:extLst>
              <a:ext uri="{FF2B5EF4-FFF2-40B4-BE49-F238E27FC236}">
                <a16:creationId xmlns:a16="http://schemas.microsoft.com/office/drawing/2014/main" id="{8CAE7CAF-09B4-AADA-40B9-89D151DBB69C}"/>
              </a:ext>
            </a:extLst>
          </p:cNvPr>
          <p:cNvSpPr txBox="1"/>
          <p:nvPr/>
        </p:nvSpPr>
        <p:spPr>
          <a:xfrm>
            <a:off x="7905749" y="4272677"/>
            <a:ext cx="4114800" cy="2031325"/>
          </a:xfrm>
          <a:prstGeom prst="rect">
            <a:avLst/>
          </a:prstGeom>
          <a:noFill/>
        </p:spPr>
        <p:txBody>
          <a:bodyPr wrap="square">
            <a:spAutoFit/>
          </a:bodyPr>
          <a:lstStyle/>
          <a:p>
            <a:r>
              <a:rPr lang="en-GB" sz="1800" b="1" dirty="0">
                <a:effectLst/>
                <a:latin typeface="Myriad Pro" panose="020B0503030403020204" charset="0"/>
                <a:ea typeface="Calibri" panose="020F0502020204030204" pitchFamily="34" charset="0"/>
              </a:rPr>
              <a:t>Campaigns 1&amp;2:</a:t>
            </a:r>
            <a:br>
              <a:rPr lang="en-GB" sz="1800" b="1" dirty="0">
                <a:effectLst/>
                <a:latin typeface="Myriad Pro" panose="020B0503030403020204" charset="0"/>
                <a:ea typeface="Calibri" panose="020F0502020204030204" pitchFamily="34" charset="0"/>
              </a:rPr>
            </a:br>
            <a:r>
              <a:rPr lang="en-GB" sz="1800" dirty="0">
                <a:effectLst/>
                <a:latin typeface="Myriad Pro" panose="020B0503030403020204" charset="0"/>
                <a:ea typeface="Calibri" panose="020F0502020204030204" pitchFamily="34" charset="0"/>
              </a:rPr>
              <a:t>Impressions: </a:t>
            </a:r>
            <a:r>
              <a:rPr lang="en-GB" sz="1800" b="1" dirty="0">
                <a:effectLst/>
                <a:latin typeface="Myriad Pro" panose="020B0503030403020204" charset="0"/>
                <a:ea typeface="Calibri" panose="020F0502020204030204" pitchFamily="34" charset="0"/>
              </a:rPr>
              <a:t>47,290</a:t>
            </a:r>
            <a:br>
              <a:rPr lang="en-GB" sz="1800" dirty="0">
                <a:effectLst/>
                <a:latin typeface="Myriad Pro" panose="020B0503030403020204" charset="0"/>
                <a:ea typeface="Calibri" panose="020F0502020204030204" pitchFamily="34" charset="0"/>
              </a:rPr>
            </a:br>
            <a:r>
              <a:rPr lang="en-GB" sz="1800" dirty="0">
                <a:effectLst/>
                <a:latin typeface="Myriad Pro" panose="020B0503030403020204" charset="0"/>
                <a:ea typeface="Calibri" panose="020F0502020204030204" pitchFamily="34" charset="0"/>
              </a:rPr>
              <a:t>Clicks: </a:t>
            </a:r>
            <a:r>
              <a:rPr lang="en-GB" sz="1800" b="1" dirty="0">
                <a:effectLst/>
                <a:latin typeface="Myriad Pro" panose="020B0503030403020204" charset="0"/>
                <a:ea typeface="Calibri" panose="020F0502020204030204" pitchFamily="34" charset="0"/>
              </a:rPr>
              <a:t>409 </a:t>
            </a:r>
            <a:br>
              <a:rPr lang="en-GB" sz="1800" dirty="0">
                <a:effectLst/>
                <a:latin typeface="Myriad Pro" panose="020B0503030403020204" charset="0"/>
                <a:ea typeface="Calibri" panose="020F0502020204030204" pitchFamily="34" charset="0"/>
              </a:rPr>
            </a:br>
            <a:r>
              <a:rPr lang="en-GB" sz="1800" dirty="0">
                <a:effectLst/>
                <a:latin typeface="Myriad Pro" panose="020B0503030403020204" charset="0"/>
                <a:ea typeface="Calibri" panose="020F0502020204030204" pitchFamily="34" charset="0"/>
              </a:rPr>
              <a:t>Cost per Click: </a:t>
            </a:r>
            <a:r>
              <a:rPr lang="en-GB" sz="1800" b="1" dirty="0">
                <a:effectLst/>
                <a:latin typeface="Myriad Pro" panose="020B0503030403020204" charset="0"/>
                <a:ea typeface="Calibri" panose="020F0502020204030204" pitchFamily="34" charset="0"/>
              </a:rPr>
              <a:t>$0.73 </a:t>
            </a:r>
            <a:endParaRPr lang="en-IN" sz="1800" dirty="0">
              <a:effectLst/>
              <a:latin typeface="Myriad Pro" panose="020B0503030403020204" charset="0"/>
              <a:ea typeface="Calibri" panose="020F0502020204030204" pitchFamily="34" charset="0"/>
            </a:endParaRPr>
          </a:p>
          <a:p>
            <a:r>
              <a:rPr lang="en-GB" sz="1800" dirty="0">
                <a:effectLst/>
                <a:latin typeface="Myriad Pro" panose="020B0503030403020204" charset="0"/>
                <a:ea typeface="Calibri" panose="020F0502020204030204" pitchFamily="34" charset="0"/>
              </a:rPr>
              <a:t>Key locations reached: </a:t>
            </a:r>
            <a:r>
              <a:rPr lang="en-GB" sz="1800" b="1" dirty="0">
                <a:effectLst/>
                <a:latin typeface="Myriad Pro" panose="020B0503030403020204" charset="0"/>
                <a:ea typeface="Calibri" panose="020F0502020204030204" pitchFamily="34" charset="0"/>
              </a:rPr>
              <a:t>India, United States, Canada, Colombia, Mexico, UK, Australia</a:t>
            </a:r>
            <a:r>
              <a:rPr lang="en-GB" sz="1800" dirty="0">
                <a:effectLst/>
                <a:latin typeface="Myriad Pro" panose="020B0503030403020204" charset="0"/>
                <a:ea typeface="Calibri" panose="020F0502020204030204" pitchFamily="34" charset="0"/>
              </a:rPr>
              <a:t> </a:t>
            </a:r>
            <a:endParaRPr lang="en-GB" dirty="0">
              <a:latin typeface="Myriad Pro" panose="020B0503030403020204" charset="0"/>
              <a:ea typeface="Calibri" panose="020F0502020204030204" pitchFamily="34" charset="0"/>
            </a:endParaRPr>
          </a:p>
        </p:txBody>
      </p:sp>
    </p:spTree>
    <p:extLst>
      <p:ext uri="{BB962C8B-B14F-4D97-AF65-F5344CB8AC3E}">
        <p14:creationId xmlns:p14="http://schemas.microsoft.com/office/powerpoint/2010/main" val="1034216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5AE15-D202-80CB-7F16-3A397DA8B2F9}"/>
              </a:ext>
            </a:extLst>
          </p:cNvPr>
          <p:cNvSpPr>
            <a:spLocks noGrp="1"/>
          </p:cNvSpPr>
          <p:nvPr>
            <p:ph type="title"/>
          </p:nvPr>
        </p:nvSpPr>
        <p:spPr>
          <a:xfrm>
            <a:off x="334696" y="0"/>
            <a:ext cx="10295204" cy="1173570"/>
          </a:xfrm>
        </p:spPr>
        <p:txBody>
          <a:bodyPr>
            <a:normAutofit fontScale="90000"/>
          </a:bodyPr>
          <a:lstStyle/>
          <a:p>
            <a:r>
              <a:rPr lang="en-US" dirty="0"/>
              <a:t>oneM2M Champions  - Sponsored Campaign (upcoming)</a:t>
            </a:r>
            <a:endParaRPr lang="en-IN" dirty="0"/>
          </a:p>
        </p:txBody>
      </p:sp>
      <p:sp>
        <p:nvSpPr>
          <p:cNvPr id="5" name="Footer Placeholder 4">
            <a:extLst>
              <a:ext uri="{FF2B5EF4-FFF2-40B4-BE49-F238E27FC236}">
                <a16:creationId xmlns:a16="http://schemas.microsoft.com/office/drawing/2014/main" id="{862C6757-545A-8489-79BA-F4AF1F2662B5}"/>
              </a:ext>
            </a:extLst>
          </p:cNvPr>
          <p:cNvSpPr>
            <a:spLocks noGrp="1"/>
          </p:cNvSpPr>
          <p:nvPr>
            <p:ph type="ftr" sz="quarter" idx="11"/>
          </p:nvPr>
        </p:nvSpPr>
        <p:spPr/>
        <p:txBody>
          <a:bodyPr/>
          <a:lstStyle/>
          <a:p>
            <a:endParaRPr lang="en-US"/>
          </a:p>
          <a:p>
            <a:r>
              <a:rPr lang="en-US"/>
              <a:t>© 2022 oneM2M</a:t>
            </a:r>
            <a:endParaRPr lang="en-US" dirty="0"/>
          </a:p>
        </p:txBody>
      </p:sp>
      <p:pic>
        <p:nvPicPr>
          <p:cNvPr id="8" name="Picture 7">
            <a:extLst>
              <a:ext uri="{FF2B5EF4-FFF2-40B4-BE49-F238E27FC236}">
                <a16:creationId xmlns:a16="http://schemas.microsoft.com/office/drawing/2014/main" id="{B19F7E71-D51A-5539-C09B-3F2C0443BFC6}"/>
              </a:ext>
            </a:extLst>
          </p:cNvPr>
          <p:cNvPicPr>
            <a:picLocks noChangeAspect="1"/>
          </p:cNvPicPr>
          <p:nvPr/>
        </p:nvPicPr>
        <p:blipFill rotWithShape="1">
          <a:blip r:embed="rId2"/>
          <a:srcRect l="33125" t="17113" r="37969" b="10555"/>
          <a:stretch/>
        </p:blipFill>
        <p:spPr>
          <a:xfrm>
            <a:off x="514350" y="1284695"/>
            <a:ext cx="3524250" cy="4960530"/>
          </a:xfrm>
          <a:prstGeom prst="rect">
            <a:avLst/>
          </a:prstGeom>
        </p:spPr>
      </p:pic>
      <p:pic>
        <p:nvPicPr>
          <p:cNvPr id="10" name="Picture 9">
            <a:extLst>
              <a:ext uri="{FF2B5EF4-FFF2-40B4-BE49-F238E27FC236}">
                <a16:creationId xmlns:a16="http://schemas.microsoft.com/office/drawing/2014/main" id="{2573F652-8667-F5D8-F98E-1313A4C3374A}"/>
              </a:ext>
            </a:extLst>
          </p:cNvPr>
          <p:cNvPicPr>
            <a:picLocks noChangeAspect="1"/>
          </p:cNvPicPr>
          <p:nvPr/>
        </p:nvPicPr>
        <p:blipFill rotWithShape="1">
          <a:blip r:embed="rId3"/>
          <a:srcRect l="32969" t="18733" r="38125" b="10694"/>
          <a:stretch/>
        </p:blipFill>
        <p:spPr>
          <a:xfrm>
            <a:off x="4333875" y="1306919"/>
            <a:ext cx="3431774" cy="4712881"/>
          </a:xfrm>
          <a:prstGeom prst="rect">
            <a:avLst/>
          </a:prstGeom>
        </p:spPr>
      </p:pic>
      <p:sp>
        <p:nvSpPr>
          <p:cNvPr id="6" name="TextBox 5">
            <a:extLst>
              <a:ext uri="{FF2B5EF4-FFF2-40B4-BE49-F238E27FC236}">
                <a16:creationId xmlns:a16="http://schemas.microsoft.com/office/drawing/2014/main" id="{ACAE2B82-5120-FC17-0202-DE003727C67A}"/>
              </a:ext>
            </a:extLst>
          </p:cNvPr>
          <p:cNvSpPr txBox="1"/>
          <p:nvPr/>
        </p:nvSpPr>
        <p:spPr>
          <a:xfrm>
            <a:off x="7967394" y="3224713"/>
            <a:ext cx="4114800" cy="369332"/>
          </a:xfrm>
          <a:prstGeom prst="rect">
            <a:avLst/>
          </a:prstGeom>
          <a:noFill/>
        </p:spPr>
        <p:txBody>
          <a:bodyPr wrap="square">
            <a:spAutoFit/>
          </a:bodyPr>
          <a:lstStyle/>
          <a:p>
            <a:r>
              <a:rPr lang="en-GB" sz="1800" b="1" dirty="0">
                <a:effectLst/>
                <a:latin typeface="Myriad Pro" panose="020B0503030403020204" charset="0"/>
                <a:ea typeface="Calibri" panose="020F0502020204030204" pitchFamily="34" charset="0"/>
              </a:rPr>
              <a:t>Campaign running till 8</a:t>
            </a:r>
            <a:r>
              <a:rPr lang="en-GB" sz="1800" b="1" baseline="30000" dirty="0">
                <a:effectLst/>
                <a:latin typeface="Myriad Pro" panose="020B0503030403020204" charset="0"/>
                <a:ea typeface="Calibri" panose="020F0502020204030204" pitchFamily="34" charset="0"/>
              </a:rPr>
              <a:t>th</a:t>
            </a:r>
            <a:r>
              <a:rPr lang="en-GB" sz="1800" b="1" dirty="0">
                <a:effectLst/>
                <a:latin typeface="Myriad Pro" panose="020B0503030403020204" charset="0"/>
                <a:ea typeface="Calibri" panose="020F0502020204030204" pitchFamily="34" charset="0"/>
              </a:rPr>
              <a:t> December</a:t>
            </a:r>
            <a:endParaRPr lang="en-GB" dirty="0">
              <a:latin typeface="Myriad Pro" panose="020B0503030403020204" charset="0"/>
              <a:ea typeface="Calibri" panose="020F0502020204030204" pitchFamily="34" charset="0"/>
            </a:endParaRPr>
          </a:p>
        </p:txBody>
      </p:sp>
    </p:spTree>
    <p:extLst>
      <p:ext uri="{BB962C8B-B14F-4D97-AF65-F5344CB8AC3E}">
        <p14:creationId xmlns:p14="http://schemas.microsoft.com/office/powerpoint/2010/main" val="4121125881"/>
      </p:ext>
    </p:extLst>
  </p:cSld>
  <p:clrMapOvr>
    <a:masterClrMapping/>
  </p:clrMapOvr>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8149</TotalTime>
  <Words>2526</Words>
  <Application>Microsoft Office PowerPoint</Application>
  <PresentationFormat>Widescreen</PresentationFormat>
  <Paragraphs>412</Paragraphs>
  <Slides>25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Myriad Pro</vt:lpstr>
      <vt:lpstr>Open Sans</vt:lpstr>
      <vt:lpstr>Arial</vt:lpstr>
      <vt:lpstr>Calibri</vt:lpstr>
      <vt:lpstr>Office Theme</vt:lpstr>
      <vt:lpstr>Marcom Report to TP62 Closing Plenary</vt:lpstr>
      <vt:lpstr>Outline</vt:lpstr>
      <vt:lpstr>Key Highlights (YTD CY’23)</vt:lpstr>
      <vt:lpstr>oneM2M Industry Day – 6th Dec’23</vt:lpstr>
      <vt:lpstr>oneM2M Brochure</vt:lpstr>
      <vt:lpstr>Website Visits</vt:lpstr>
      <vt:lpstr>oneM2M Visits from Countries</vt:lpstr>
      <vt:lpstr>oneM2M Champions  - Sponsored Campaign </vt:lpstr>
      <vt:lpstr>oneM2M Champions  - Sponsored Campaign (upcoming)</vt:lpstr>
      <vt:lpstr>MEC White Paper Sponsored Post  (12 -21 July 23)</vt:lpstr>
      <vt:lpstr>CY’23 Focus Activities (1 of 2)</vt:lpstr>
      <vt:lpstr>CY’23 Focus Activities (2 of 2)</vt:lpstr>
      <vt:lpstr>Plan for CY’2024</vt:lpstr>
      <vt:lpstr>Reference Slides</vt:lpstr>
      <vt:lpstr>Engagement – Executive Insights (CY23) from MARCOM 123  and upcoming</vt:lpstr>
      <vt:lpstr>Speaking Opportunities</vt:lpstr>
      <vt:lpstr>Thought Leadership – Articles CY’23 &amp; upcoming</vt:lpstr>
      <vt:lpstr>oneM2M in Press – from MARCOM 123 (oct 23)</vt:lpstr>
      <vt:lpstr>oneM2M in News – from MARCOM 123</vt:lpstr>
      <vt:lpstr>Page View Comparison CY2023</vt:lpstr>
      <vt:lpstr>ATIS Blog related to oneM2M</vt:lpstr>
      <vt:lpstr>oneM2M comms strategy </vt:lpstr>
      <vt:lpstr>oneM2M comms strategy </vt:lpstr>
      <vt:lpstr>oneM2M comms strategy </vt:lpstr>
      <vt:lpstr>Thank You</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Bindoo Srivastava</cp:lastModifiedBy>
  <cp:revision>176</cp:revision>
  <dcterms:created xsi:type="dcterms:W3CDTF">2017-09-21T15:46:31Z</dcterms:created>
  <dcterms:modified xsi:type="dcterms:W3CDTF">2023-12-08T03:58:45Z</dcterms:modified>
</cp:coreProperties>
</file>