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7" r:id="rId3"/>
    <p:sldId id="263" r:id="rId4"/>
    <p:sldId id="268" r:id="rId5"/>
    <p:sldId id="264" r:id="rId6"/>
    <p:sldId id="269" r:id="rId7"/>
    <p:sldId id="270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1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1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1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1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752"/>
    <p:restoredTop sz="94660"/>
  </p:normalViewPr>
  <p:slideViewPr>
    <p:cSldViewPr showGuides="1">
      <p:cViewPr varScale="1">
        <p:scale>
          <a:sx n="128" d="100"/>
          <a:sy n="128" d="100"/>
        </p:scale>
        <p:origin x="736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8" d="100"/>
          <a:sy n="68" d="100"/>
        </p:scale>
        <p:origin x="-325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D2606EA-8643-428D-AFC7-314E984A34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22456-2EFA-4962-8539-51DBE7D04BF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굴림" panose="020B0600000101010101" pitchFamily="34" charset="-127"/>
              </a:defRPr>
            </a:lvl1pPr>
          </a:lstStyle>
          <a:p>
            <a:fld id="{84CBCA90-6015-1543-8615-6921543C4FF5}" type="datetimeFigureOut">
              <a:rPr lang="en-US" altLang="ko-KR"/>
              <a:pPr/>
              <a:t>2/29/24</a:t>
            </a:fld>
            <a:endParaRPr lang="en-US" altLang="ko-K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0C97AD-31BD-4CDC-8976-AAE9D2875A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642DB1-5AF3-4E92-8E90-766A95D68D9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800E2D2-DF4D-1A4F-96E2-8FE156DC27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8C93322-CCD5-4911-95BC-DA366C88285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925F8C-8AD1-48F3-85D5-A78EB205EE3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굴림" panose="020B0600000101010101" pitchFamily="34" charset="-127"/>
              </a:defRPr>
            </a:lvl1pPr>
          </a:lstStyle>
          <a:p>
            <a:fld id="{8593C8D8-989F-3B49-B843-2001F5DA88F4}" type="datetimeFigureOut">
              <a:rPr lang="en-US" altLang="ko-KR"/>
              <a:pPr/>
              <a:t>2/29/24</a:t>
            </a:fld>
            <a:endParaRPr lang="en-US" altLang="ko-KR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8AE7F2F-88E9-4BFE-91A9-1F30AE80A4C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EEF2E2D-410C-44FD-920D-F4561A2DB8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91C276-C35B-4A48-8A7D-F3C0650B808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795F35-9F0C-4249-B079-A7612208D3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굴림" panose="020B0600000101010101" pitchFamily="34" charset="-127"/>
              </a:defRPr>
            </a:lvl1pPr>
          </a:lstStyle>
          <a:p>
            <a:fld id="{5926551D-17C1-554C-A701-C81223F6E36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AC11DFAF-69DC-DD48-B397-FA2611DEE8D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FE26B4CB-5A02-5E41-807D-80535D43F67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9E2134A7-4DB3-264C-964C-BB0128C758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AB5134F6-DE62-7E46-95A7-F9F3E1D1B842}" type="slidenum">
              <a:rPr lang="en-US" altLang="en-US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ew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">
            <a:extLst>
              <a:ext uri="{FF2B5EF4-FFF2-40B4-BE49-F238E27FC236}">
                <a16:creationId xmlns:a16="http://schemas.microsoft.com/office/drawing/2014/main" id="{6CD09565-E7FB-8744-9B20-7D5A97682AC7}"/>
              </a:ext>
            </a:extLst>
          </p:cNvPr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2">
            <a:extLst>
              <a:ext uri="{FF2B5EF4-FFF2-40B4-BE49-F238E27FC236}">
                <a16:creationId xmlns:a16="http://schemas.microsoft.com/office/drawing/2014/main" id="{3B85E369-057F-5243-B5BB-2F3CA935D344}"/>
              </a:ext>
            </a:extLst>
          </p:cNvPr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16553B2E-A07E-0840-9FDA-2B97E1545F8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94FAB53-0E3C-3642-9F6D-7CF4CA5948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F326343-A229-074A-8B51-51A5717707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21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">
            <a:extLst>
              <a:ext uri="{FF2B5EF4-FFF2-40B4-BE49-F238E27FC236}">
                <a16:creationId xmlns:a16="http://schemas.microsoft.com/office/drawing/2014/main" id="{59E3EE99-32F8-AF48-806C-B1B6E5FD55BD}"/>
              </a:ext>
            </a:extLst>
          </p:cNvPr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2">
            <a:extLst>
              <a:ext uri="{FF2B5EF4-FFF2-40B4-BE49-F238E27FC236}">
                <a16:creationId xmlns:a16="http://schemas.microsoft.com/office/drawing/2014/main" id="{2E213D4C-303E-964D-AB9C-6B4EDDA5E022}"/>
              </a:ext>
            </a:extLst>
          </p:cNvPr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35FBD9D0-0E0D-B14E-A5C1-831EEA08CC6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0D39AC7-9A03-7547-BF7B-9984B2838A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5788D26-ACBE-9D4D-85BB-5FF4656C7C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8175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907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29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C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C000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C0000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8D1F7C39-2137-2642-94C9-3573337338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28575"/>
            <a:ext cx="5981700" cy="408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0AADF856-5FEB-4F34-8DCF-F60CE8446B40}"/>
              </a:ext>
            </a:extLst>
          </p:cNvPr>
          <p:cNvSpPr/>
          <p:nvPr/>
        </p:nvSpPr>
        <p:spPr>
          <a:xfrm>
            <a:off x="457200" y="5256213"/>
            <a:ext cx="8229600" cy="1222375"/>
          </a:xfrm>
          <a:prstGeom prst="roundRect">
            <a:avLst/>
          </a:prstGeom>
          <a:noFill/>
          <a:ln>
            <a:solidFill>
              <a:srgbClr val="A0A0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24" name="Title 1">
            <a:extLst>
              <a:ext uri="{FF2B5EF4-FFF2-40B4-BE49-F238E27FC236}">
                <a16:creationId xmlns:a16="http://schemas.microsoft.com/office/drawing/2014/main" id="{A4A09158-EBF1-FF49-8E6E-CF26A7F049F5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 bwMode="auto">
          <a:xfrm>
            <a:off x="685800" y="3711575"/>
            <a:ext cx="7772400" cy="147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de-DE" sz="4800" b="1" dirty="0">
                <a:solidFill>
                  <a:srgbClr val="A0A0A3"/>
                </a:solidFill>
              </a:rPr>
              <a:t>RDM status report to TP#63</a:t>
            </a:r>
            <a:endParaRPr lang="en-US" altLang="en-US" sz="4800" b="1" dirty="0">
              <a:solidFill>
                <a:srgbClr val="A0A0A3"/>
              </a:solidFill>
            </a:endParaRPr>
          </a:p>
        </p:txBody>
      </p:sp>
      <p:sp>
        <p:nvSpPr>
          <p:cNvPr id="5125" name="TextBox 4">
            <a:extLst>
              <a:ext uri="{FF2B5EF4-FFF2-40B4-BE49-F238E27FC236}">
                <a16:creationId xmlns:a16="http://schemas.microsoft.com/office/drawing/2014/main" id="{10E2137A-4ECE-0D42-9A2A-B7BCD217D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5256213"/>
            <a:ext cx="595784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de-DE" dirty="0">
                <a:solidFill>
                  <a:srgbClr val="B42025"/>
                </a:solidFill>
              </a:rPr>
              <a:t>Group Name: oneM2M RDM WG1</a:t>
            </a:r>
          </a:p>
          <a:p>
            <a:pPr eaLnBrk="1" hangingPunct="1"/>
            <a:r>
              <a:rPr lang="en-US" altLang="de-DE" dirty="0">
                <a:solidFill>
                  <a:srgbClr val="B42025"/>
                </a:solidFill>
              </a:rPr>
              <a:t>Source: Massimo Vanetti, </a:t>
            </a:r>
            <a:r>
              <a:rPr lang="en-US" altLang="de-DE" dirty="0" err="1">
                <a:solidFill>
                  <a:srgbClr val="B42025"/>
                </a:solidFill>
              </a:rPr>
              <a:t>TaeHyun</a:t>
            </a:r>
            <a:r>
              <a:rPr lang="en-US" altLang="de-DE" dirty="0">
                <a:solidFill>
                  <a:srgbClr val="B42025"/>
                </a:solidFill>
              </a:rPr>
              <a:t> KIM (RDM chair, vice chair)</a:t>
            </a:r>
          </a:p>
          <a:p>
            <a:pPr eaLnBrk="1" hangingPunct="1"/>
            <a:r>
              <a:rPr lang="en-US" altLang="zh-CN" dirty="0">
                <a:solidFill>
                  <a:srgbClr val="B42025"/>
                </a:solidFill>
              </a:rPr>
              <a:t>Meeting Date: from 2024-02-26 to 2023-03-01</a:t>
            </a:r>
          </a:p>
          <a:p>
            <a:pPr eaLnBrk="1" hangingPunct="1"/>
            <a:r>
              <a:rPr lang="en-US" altLang="zh-CN" dirty="0">
                <a:solidFill>
                  <a:srgbClr val="B42025"/>
                </a:solidFill>
              </a:rPr>
              <a:t>Agenda Item: TP#63 -  Reports from Working Groups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4591C0CF-1F4B-414C-8AC9-E4EBC75D8C4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Summary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E57E8037-4140-C245-9690-6B4BB0360654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219200"/>
            <a:ext cx="8534400" cy="5029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r>
              <a:rPr lang="en-US" altLang="de-DE" dirty="0">
                <a:solidFill>
                  <a:schemeClr val="tx1"/>
                </a:solidFill>
              </a:rPr>
              <a:t>Contributions on </a:t>
            </a:r>
            <a:r>
              <a:rPr lang="en-US" altLang="de-DE" dirty="0" err="1">
                <a:solidFill>
                  <a:schemeClr val="tx1"/>
                </a:solidFill>
              </a:rPr>
              <a:t>MetaIoT</a:t>
            </a:r>
            <a:r>
              <a:rPr lang="en-US" altLang="de-DE" dirty="0">
                <a:solidFill>
                  <a:schemeClr val="tx1"/>
                </a:solidFill>
              </a:rPr>
              <a:t> discussed and noted:</a:t>
            </a:r>
          </a:p>
          <a:p>
            <a:pPr marL="800100" lvl="2" indent="-317500" eaLnBrk="1" hangingPunct="1"/>
            <a:r>
              <a:rPr lang="en-US" altLang="de-DE" dirty="0">
                <a:solidFill>
                  <a:schemeClr val="tx1"/>
                </a:solidFill>
              </a:rPr>
              <a:t>RDM-2024-0005</a:t>
            </a:r>
            <a:r>
              <a:rPr lang="en-US" altLang="de-DE" dirty="0"/>
              <a:t>R01</a:t>
            </a:r>
            <a:br>
              <a:rPr lang="en-US" altLang="de-DE" dirty="0"/>
            </a:br>
            <a:r>
              <a:rPr lang="en-US" altLang="de-DE" dirty="0"/>
              <a:t>“Use case for metaverse-based real-time smart farming”</a:t>
            </a: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r>
              <a:rPr lang="en-US" altLang="de-DE" dirty="0">
                <a:solidFill>
                  <a:schemeClr val="tx1"/>
                </a:solidFill>
              </a:rPr>
              <a:t>Initial contributions </a:t>
            </a:r>
            <a:r>
              <a:rPr lang="en-US" altLang="de-DE" sz="2800" dirty="0">
                <a:solidFill>
                  <a:schemeClr val="tx1"/>
                </a:solidFill>
              </a:rPr>
              <a:t>on Digital Twins support</a:t>
            </a:r>
            <a:br>
              <a:rPr lang="en-US" altLang="de-DE" sz="2800" dirty="0">
                <a:solidFill>
                  <a:schemeClr val="tx1"/>
                </a:solidFill>
              </a:rPr>
            </a:br>
            <a:r>
              <a:rPr lang="en-US" altLang="de-DE" sz="2800" dirty="0">
                <a:solidFill>
                  <a:schemeClr val="tx1"/>
                </a:solidFill>
              </a:rPr>
              <a:t>discussed and noted:</a:t>
            </a:r>
            <a:br>
              <a:rPr lang="en-US" altLang="de-DE" sz="2800" dirty="0">
                <a:solidFill>
                  <a:schemeClr val="tx1"/>
                </a:solidFill>
              </a:rPr>
            </a:br>
            <a:r>
              <a:rPr lang="en-US" altLang="de-DE" sz="2800" dirty="0">
                <a:solidFill>
                  <a:schemeClr val="tx1"/>
                </a:solidFill>
              </a:rPr>
              <a:t>RDM-2024-0006R03 “</a:t>
            </a:r>
            <a:r>
              <a:rPr lang="en-US" altLang="de-DE" sz="2800" dirty="0" err="1">
                <a:solidFill>
                  <a:schemeClr val="tx1"/>
                </a:solidFill>
              </a:rPr>
              <a:t>Digital_Twin_Composition</a:t>
            </a:r>
            <a:r>
              <a:rPr lang="en-US" altLang="de-DE" sz="2800" dirty="0">
                <a:solidFill>
                  <a:schemeClr val="tx1"/>
                </a:solidFill>
              </a:rPr>
              <a:t>”</a:t>
            </a:r>
            <a:br>
              <a:rPr lang="en-US" altLang="de-DE" sz="2800" dirty="0">
                <a:solidFill>
                  <a:schemeClr val="tx1"/>
                </a:solidFill>
              </a:rPr>
            </a:br>
            <a:r>
              <a:rPr lang="en-US" altLang="de-DE" sz="2800" dirty="0">
                <a:solidFill>
                  <a:schemeClr val="tx1"/>
                </a:solidFill>
              </a:rPr>
              <a:t>(first inputs from ETSI STF 628)</a:t>
            </a: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None/>
            </a:pPr>
            <a:endParaRPr lang="en-US" altLang="de-DE" dirty="0"/>
          </a:p>
          <a:p>
            <a:pPr marL="82550" lvl="1" indent="0" eaLnBrk="1" hangingPunct="1">
              <a:buNone/>
            </a:pP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None/>
            </a:pPr>
            <a:endParaRPr lang="en-US" altLang="de-DE" sz="3200" dirty="0">
              <a:solidFill>
                <a:schemeClr val="tx1"/>
              </a:solidFill>
            </a:endParaRPr>
          </a:p>
        </p:txBody>
      </p:sp>
      <p:sp>
        <p:nvSpPr>
          <p:cNvPr id="6148" name="Slide Number Placeholder 5">
            <a:extLst>
              <a:ext uri="{FF2B5EF4-FFF2-40B4-BE49-F238E27FC236}">
                <a16:creationId xmlns:a16="http://schemas.microsoft.com/office/drawing/2014/main" id="{9A3885C5-8964-6949-BC35-B203B7704D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endParaRPr lang="en-GB" altLang="en-US" dirty="0">
              <a:solidFill>
                <a:srgbClr val="898989"/>
              </a:solidFill>
              <a:latin typeface="Myriad pr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6029DCB3-B611-5F43-B207-AB766DC7585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de-DE" dirty="0"/>
              <a:t>Items for DECISION in TP</a:t>
            </a:r>
            <a:endParaRPr lang="en-US" altLang="en-US" dirty="0"/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23A367C5-E0C9-495F-A8A2-FF4D585E8465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174865"/>
            <a:ext cx="8534400" cy="54102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altLang="de-DE" sz="2400" dirty="0"/>
              <a:t>CR Pack for approval</a:t>
            </a:r>
            <a:endParaRPr lang="en-GB" altLang="de-DE" sz="2400" dirty="0">
              <a:solidFill>
                <a:srgbClr val="C00000"/>
              </a:solidFill>
            </a:endParaRPr>
          </a:p>
          <a:p>
            <a:pPr lvl="1">
              <a:defRPr/>
            </a:pPr>
            <a:r>
              <a:rPr lang="en-US" altLang="en-US" sz="1600" dirty="0"/>
              <a:t>None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chemeClr val="tx1"/>
                </a:solidFill>
              </a:rPr>
              <a:t>New TR/TS for approval </a:t>
            </a:r>
          </a:p>
          <a:p>
            <a:pPr lvl="1">
              <a:defRPr/>
            </a:pPr>
            <a:r>
              <a:rPr lang="en-US" sz="1600" dirty="0"/>
              <a:t>None</a:t>
            </a:r>
          </a:p>
          <a:p>
            <a:pPr>
              <a:defRPr/>
            </a:pPr>
            <a:r>
              <a:rPr lang="en-GB" altLang="en-US" sz="2800" dirty="0">
                <a:solidFill>
                  <a:schemeClr val="tx1"/>
                </a:solidFill>
              </a:rPr>
              <a:t>New WI proposal for approval</a:t>
            </a:r>
          </a:p>
          <a:p>
            <a:pPr lvl="1">
              <a:defRPr/>
            </a:pPr>
            <a:r>
              <a:rPr lang="en-US" sz="1600" dirty="0"/>
              <a:t>None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chemeClr val="tx1"/>
                </a:solidFill>
              </a:rPr>
              <a:t>WI update for approval</a:t>
            </a:r>
          </a:p>
          <a:p>
            <a:pPr lvl="1">
              <a:defRPr/>
            </a:pPr>
            <a:r>
              <a:rPr lang="en-US" altLang="ko-KR" sz="1600" dirty="0">
                <a:sym typeface="Wingdings" panose="05000000000000000000" pitchFamily="2" charset="2"/>
              </a:rPr>
              <a:t>None</a:t>
            </a:r>
          </a:p>
          <a:p>
            <a:pPr lvl="1">
              <a:defRPr/>
            </a:pPr>
            <a:endParaRPr lang="en-US" altLang="ko-KR" sz="1600" dirty="0">
              <a:sym typeface="Wingdings" panose="05000000000000000000" pitchFamily="2" charset="2"/>
            </a:endParaRPr>
          </a:p>
          <a:p>
            <a:pPr marL="457200" lvl="1" indent="0">
              <a:buNone/>
              <a:defRPr/>
            </a:pPr>
            <a:endParaRPr lang="en-US" altLang="ko-KR" sz="1600" dirty="0">
              <a:sym typeface="Wingdings" panose="05000000000000000000" pitchFamily="2" charset="2"/>
            </a:endParaRPr>
          </a:p>
        </p:txBody>
      </p:sp>
      <p:sp>
        <p:nvSpPr>
          <p:cNvPr id="8196" name="Slide Number Placeholder 5">
            <a:extLst>
              <a:ext uri="{FF2B5EF4-FFF2-40B4-BE49-F238E27FC236}">
                <a16:creationId xmlns:a16="http://schemas.microsoft.com/office/drawing/2014/main" id="{0EB40DA9-B9CE-EA49-88D8-80904FA288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2023 oneM2M Partners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0323D22D-B454-8242-9956-3843EE31862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de-DE" dirty="0"/>
              <a:t>Highlights</a:t>
            </a:r>
            <a:endParaRPr lang="en-US" altLang="en-US" dirty="0"/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5148B8D-DB36-46CE-BDEE-8491D717DF84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114300" y="1100667"/>
            <a:ext cx="8915400" cy="51816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altLang="de-DE" sz="2800" dirty="0"/>
              <a:t>Continued Activity in RDM</a:t>
            </a:r>
          </a:p>
          <a:p>
            <a:pPr lvl="1">
              <a:defRPr/>
            </a:pPr>
            <a:r>
              <a:rPr lang="en-US" altLang="de-DE" sz="1900" dirty="0"/>
              <a:t>WI-0015 - oneM2M Use Cases: no changes</a:t>
            </a:r>
          </a:p>
          <a:p>
            <a:pPr lvl="1">
              <a:defRPr/>
            </a:pPr>
            <a:r>
              <a:rPr lang="da-DK" altLang="de-DE" sz="1900" dirty="0">
                <a:sym typeface="Wingdings" panose="05000000000000000000" pitchFamily="2" charset="2"/>
              </a:rPr>
              <a:t>WI-0098 - IoT for Smart Lifts 40% (no </a:t>
            </a:r>
            <a:r>
              <a:rPr lang="da-DK" altLang="de-DE" sz="1900" dirty="0" err="1">
                <a:sym typeface="Wingdings" panose="05000000000000000000" pitchFamily="2" charset="2"/>
              </a:rPr>
              <a:t>changes</a:t>
            </a:r>
            <a:r>
              <a:rPr lang="da-DK" altLang="de-DE" sz="1900" dirty="0">
                <a:sym typeface="Wingdings" panose="05000000000000000000" pitchFamily="2" charset="2"/>
              </a:rPr>
              <a:t>)</a:t>
            </a:r>
          </a:p>
          <a:p>
            <a:pPr lvl="1">
              <a:defRPr/>
            </a:pPr>
            <a:r>
              <a:rPr lang="en-US" altLang="de-DE" sz="1900" dirty="0"/>
              <a:t>WI-0104 - SDT based Information Model and Mapping for Vertical Industries – SIMVI  </a:t>
            </a:r>
            <a:r>
              <a:rPr lang="en-US" altLang="de-DE" sz="1900" dirty="0">
                <a:sym typeface="Wingdings" panose="05000000000000000000" pitchFamily="2" charset="2"/>
              </a:rPr>
              <a:t>75%</a:t>
            </a:r>
            <a:br>
              <a:rPr lang="en-US" altLang="de-DE" sz="1900" dirty="0">
                <a:sym typeface="Wingdings" panose="05000000000000000000" pitchFamily="2" charset="2"/>
              </a:rPr>
            </a:br>
            <a:r>
              <a:rPr lang="en-US" altLang="de-DE" sz="1900" dirty="0">
                <a:sym typeface="Wingdings" panose="05000000000000000000" pitchFamily="2" charset="2"/>
              </a:rPr>
              <a:t>NOTE:</a:t>
            </a:r>
            <a:br>
              <a:rPr lang="en-US" altLang="de-DE" sz="1900" dirty="0">
                <a:sym typeface="Wingdings" panose="05000000000000000000" pitchFamily="2" charset="2"/>
              </a:rPr>
            </a:br>
            <a:r>
              <a:rPr lang="en-US" altLang="de-DE" sz="1900" dirty="0">
                <a:sym typeface="Wingdings" panose="05000000000000000000" pitchFamily="2" charset="2"/>
              </a:rPr>
              <a:t>TS-0023 is a collection of diverse SDTs, entries are being added over time on as needed basis by contributors, it is a continuously ongoing task. The current content is already consistent and fit for the current release.</a:t>
            </a:r>
            <a:endParaRPr lang="en-US" altLang="de-DE" sz="1900" dirty="0"/>
          </a:p>
          <a:p>
            <a:pPr lvl="1">
              <a:defRPr/>
            </a:pPr>
            <a:r>
              <a:rPr lang="en-US" altLang="de-DE" sz="1900" dirty="0">
                <a:sym typeface="Wingdings" panose="05000000000000000000" pitchFamily="2" charset="2"/>
              </a:rPr>
              <a:t>WI-0110</a:t>
            </a:r>
            <a:r>
              <a:rPr lang="en-US" altLang="de-DE" sz="1900" dirty="0"/>
              <a:t> -</a:t>
            </a:r>
            <a:r>
              <a:rPr lang="en-US" altLang="de-DE" sz="1900" dirty="0">
                <a:sym typeface="Wingdings" panose="05000000000000000000" pitchFamily="2" charset="2"/>
              </a:rPr>
              <a:t> metaverse IoT: 15%</a:t>
            </a:r>
          </a:p>
          <a:p>
            <a:pPr lvl="1">
              <a:defRPr/>
            </a:pPr>
            <a:r>
              <a:rPr lang="en-US" altLang="de-DE" sz="1900" dirty="0">
                <a:sym typeface="Wingdings" panose="05000000000000000000" pitchFamily="2" charset="2"/>
              </a:rPr>
              <a:t>WI-0118 - Digital Twins Enablement in oneM2M</a:t>
            </a:r>
            <a:br>
              <a:rPr lang="en-US" altLang="de-DE" sz="1900" dirty="0">
                <a:sym typeface="Wingdings" panose="05000000000000000000" pitchFamily="2" charset="2"/>
              </a:rPr>
            </a:br>
            <a:r>
              <a:rPr lang="en-US" altLang="de-DE" sz="1900" dirty="0">
                <a:sym typeface="Wingdings" panose="05000000000000000000" pitchFamily="2" charset="2"/>
              </a:rPr>
              <a:t>Discussion just beginning in TP#63, more progress expected in next TP</a:t>
            </a:r>
          </a:p>
        </p:txBody>
      </p:sp>
      <p:sp>
        <p:nvSpPr>
          <p:cNvPr id="9220" name="Slide Number Placeholder 5">
            <a:extLst>
              <a:ext uri="{FF2B5EF4-FFF2-40B4-BE49-F238E27FC236}">
                <a16:creationId xmlns:a16="http://schemas.microsoft.com/office/drawing/2014/main" id="{C25A391D-6087-6543-AE6F-D1C6F0A0DF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2023 oneM2M Partners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7E73A43A-79D4-3541-959C-DEB361B1387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de-DE"/>
              <a:t>Next Steps</a:t>
            </a:r>
            <a:endParaRPr lang="en-US" altLang="en-US"/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5872849A-F8E5-40DE-BAE3-E3819590B416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219200"/>
            <a:ext cx="8534400" cy="4876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de-DE" altLang="de-DE" sz="2300" dirty="0" err="1"/>
              <a:t>Continue</a:t>
            </a:r>
            <a:r>
              <a:rPr lang="de-DE" altLang="de-DE" sz="2300" dirty="0"/>
              <a:t> </a:t>
            </a:r>
            <a:r>
              <a:rPr lang="de-DE" altLang="de-DE" sz="2300" dirty="0" err="1"/>
              <a:t>to</a:t>
            </a:r>
            <a:r>
              <a:rPr lang="de-DE" altLang="de-DE" sz="2300" dirty="0"/>
              <a:t> </a:t>
            </a:r>
            <a:r>
              <a:rPr lang="de-DE" altLang="de-DE" sz="2300" dirty="0" err="1"/>
              <a:t>advance</a:t>
            </a:r>
            <a:r>
              <a:rPr lang="de-DE" altLang="de-DE" sz="2300" dirty="0"/>
              <a:t> Smart Lifts WI-0098</a:t>
            </a:r>
          </a:p>
          <a:p>
            <a:pPr>
              <a:defRPr/>
            </a:pPr>
            <a:r>
              <a:rPr lang="en-US" altLang="de-DE" sz="2400" dirty="0"/>
              <a:t>Continue to advance SDT based Information Model and Mapping for Vertical Industries (Rel.5):</a:t>
            </a:r>
          </a:p>
          <a:p>
            <a:pPr lvl="1">
              <a:defRPr/>
            </a:pPr>
            <a:r>
              <a:rPr lang="en-US" altLang="de-DE" sz="2000" dirty="0">
                <a:solidFill>
                  <a:schemeClr val="tx1"/>
                </a:solidFill>
              </a:rPr>
              <a:t>continue using TS-0023 as a testbed for GitLab based processing,</a:t>
            </a:r>
            <a:br>
              <a:rPr lang="en-US" altLang="de-DE" sz="2000" dirty="0">
                <a:solidFill>
                  <a:schemeClr val="tx1"/>
                </a:solidFill>
              </a:rPr>
            </a:br>
            <a:r>
              <a:rPr lang="en-US" altLang="de-DE" sz="2000" dirty="0">
                <a:solidFill>
                  <a:schemeClr val="tx1"/>
                </a:solidFill>
              </a:rPr>
              <a:t>this implies creating a new baseline and also a new CR:</a:t>
            </a:r>
            <a:br>
              <a:rPr lang="en-US" altLang="de-DE" sz="2000" dirty="0">
                <a:solidFill>
                  <a:schemeClr val="tx1"/>
                </a:solidFill>
              </a:rPr>
            </a:br>
            <a:r>
              <a:rPr lang="en-US" altLang="de-DE" sz="2000" dirty="0">
                <a:solidFill>
                  <a:schemeClr val="tx1"/>
                </a:solidFill>
              </a:rPr>
              <a:t>both these actions will be performed via GitLab for the very first time!</a:t>
            </a:r>
          </a:p>
          <a:p>
            <a:pPr>
              <a:defRPr/>
            </a:pPr>
            <a:r>
              <a:rPr lang="en-US" altLang="de-DE" sz="2400" dirty="0"/>
              <a:t>Advance the work item: </a:t>
            </a:r>
            <a:r>
              <a:rPr lang="en-US" altLang="de-DE" sz="2400" dirty="0">
                <a:sym typeface="Wingdings" panose="05000000000000000000" pitchFamily="2" charset="2"/>
              </a:rPr>
              <a:t>WI-0110 </a:t>
            </a:r>
            <a:r>
              <a:rPr lang="en-US" altLang="de-DE" sz="2400" dirty="0" err="1"/>
              <a:t>MetaIoT</a:t>
            </a:r>
            <a:r>
              <a:rPr lang="en-US" altLang="de-DE" sz="2400" dirty="0"/>
              <a:t> </a:t>
            </a:r>
          </a:p>
          <a:p>
            <a:pPr>
              <a:defRPr/>
            </a:pPr>
            <a:r>
              <a:rPr lang="en-US" altLang="de-DE" sz="2400" dirty="0"/>
              <a:t>Advance the work item: WI-0118 on Digital Twins</a:t>
            </a:r>
          </a:p>
          <a:p>
            <a:pPr>
              <a:defRPr/>
            </a:pPr>
            <a:r>
              <a:rPr lang="en-US" altLang="de-DE" sz="2400" dirty="0"/>
              <a:t>New action: determine which RDM documents switch to the new markdown process and </a:t>
            </a:r>
            <a:r>
              <a:rPr lang="en-US" altLang="de-DE" sz="2400"/>
              <a:t>their priorities</a:t>
            </a:r>
            <a:endParaRPr lang="en-US" altLang="de-DE" sz="2400" dirty="0"/>
          </a:p>
          <a:p>
            <a:pPr>
              <a:defRPr/>
            </a:pPr>
            <a:r>
              <a:rPr lang="de-DE" altLang="de-DE" sz="2300" dirty="0"/>
              <a:t>Meeting </a:t>
            </a:r>
            <a:r>
              <a:rPr lang="de-DE" altLang="de-DE" sz="2300" dirty="0" err="1"/>
              <a:t>minutes</a:t>
            </a:r>
            <a:r>
              <a:rPr lang="de-DE" altLang="de-DE" sz="2300" dirty="0"/>
              <a:t>:</a:t>
            </a:r>
            <a:br>
              <a:rPr lang="de-DE" altLang="de-DE" sz="2300" dirty="0"/>
            </a:br>
            <a:r>
              <a:rPr lang="de-DE" altLang="de-DE" sz="2300" dirty="0"/>
              <a:t>RDM-2024-00?? RDM 63 </a:t>
            </a:r>
            <a:r>
              <a:rPr lang="de-DE" altLang="de-DE" sz="2300" dirty="0" err="1"/>
              <a:t>Minutes</a:t>
            </a:r>
            <a:r>
              <a:rPr lang="de-DE" altLang="de-DE" sz="2300" dirty="0"/>
              <a:t> </a:t>
            </a:r>
            <a:br>
              <a:rPr lang="de-DE" altLang="de-DE" sz="2300" dirty="0"/>
            </a:br>
            <a:r>
              <a:rPr lang="de-DE" altLang="de-DE" sz="2300" dirty="0"/>
              <a:t>(THANKS Kim!)</a:t>
            </a:r>
          </a:p>
        </p:txBody>
      </p:sp>
      <p:sp>
        <p:nvSpPr>
          <p:cNvPr id="10244" name="Slide Number Placeholder 5">
            <a:extLst>
              <a:ext uri="{FF2B5EF4-FFF2-40B4-BE49-F238E27FC236}">
                <a16:creationId xmlns:a16="http://schemas.microsoft.com/office/drawing/2014/main" id="{DF9B0F81-A062-9B43-8E1C-446C93A8D79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2023 oneM2M Partners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4CD76A4-8384-434C-8A6E-14629BF5C13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de-DE" dirty="0"/>
              <a:t>Next Meetings / Calls</a:t>
            </a:r>
            <a:endParaRPr lang="en-US" altLang="en-US" dirty="0"/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70F1881F-C147-B54A-A9F2-C1E6921DEC86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219201"/>
            <a:ext cx="8229600" cy="3886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de-DE" sz="2800" dirty="0"/>
              <a:t>Conference Calls </a:t>
            </a:r>
          </a:p>
          <a:p>
            <a:pPr marL="457200" lvl="1" indent="0">
              <a:buNone/>
            </a:pPr>
            <a:r>
              <a:rPr lang="en-US" altLang="fr-FR" sz="2000" dirty="0">
                <a:solidFill>
                  <a:schemeClr val="tx1"/>
                </a:solidFill>
              </a:rPr>
              <a:t>2 conference call: </a:t>
            </a:r>
          </a:p>
          <a:p>
            <a:pPr lvl="1"/>
            <a:r>
              <a:rPr lang="en-US" altLang="fr-FR" sz="2000" dirty="0">
                <a:solidFill>
                  <a:schemeClr val="tx1"/>
                </a:solidFill>
              </a:rPr>
              <a:t>RDM# 63.1 (2024-03-12 13:00-15:00 UTC)</a:t>
            </a:r>
          </a:p>
          <a:p>
            <a:pPr lvl="1"/>
            <a:r>
              <a:rPr lang="en-US" altLang="fr-FR" sz="2000" dirty="0">
                <a:solidFill>
                  <a:schemeClr val="tx1"/>
                </a:solidFill>
              </a:rPr>
              <a:t>RDM# 63.2 (2024-04-04 13:00-15:00 UTC)</a:t>
            </a:r>
          </a:p>
          <a:p>
            <a:pPr marL="457200" lvl="1" indent="0">
              <a:buNone/>
            </a:pPr>
            <a:endParaRPr lang="en-US" altLang="fr-FR" sz="2000" dirty="0">
              <a:solidFill>
                <a:srgbClr val="FF0000"/>
              </a:solidFill>
            </a:endParaRPr>
          </a:p>
          <a:p>
            <a:r>
              <a:rPr lang="en-GB" altLang="de-DE" sz="2800" dirty="0"/>
              <a:t>RDM#64</a:t>
            </a:r>
          </a:p>
          <a:p>
            <a:pPr lvl="1"/>
            <a:r>
              <a:rPr lang="en-GB" altLang="de-DE" sz="2000" dirty="0">
                <a:solidFill>
                  <a:schemeClr val="tx1"/>
                </a:solidFill>
              </a:rPr>
              <a:t>TP#64 </a:t>
            </a:r>
            <a:r>
              <a:rPr lang="en-US" altLang="de-DE" sz="2000" dirty="0">
                <a:solidFill>
                  <a:schemeClr val="tx1"/>
                </a:solidFill>
              </a:rPr>
              <a:t>(2024-04-22)</a:t>
            </a:r>
            <a:endParaRPr lang="en-GB" altLang="de-DE" sz="2000" dirty="0">
              <a:solidFill>
                <a:schemeClr val="tx1"/>
              </a:solidFill>
            </a:endParaRPr>
          </a:p>
          <a:p>
            <a:pPr marL="1257300" lvl="3" indent="-317500" eaLnBrk="1" hangingPunct="1">
              <a:buFont typeface="Arial" panose="020B0604020202020204" pitchFamily="34" charset="0"/>
              <a:buChar char="•"/>
            </a:pPr>
            <a:r>
              <a:rPr lang="en-GB" altLang="de-DE" dirty="0">
                <a:solidFill>
                  <a:schemeClr val="tx1"/>
                </a:solidFill>
              </a:rPr>
              <a:t>Advance active WIs</a:t>
            </a:r>
          </a:p>
        </p:txBody>
      </p:sp>
      <p:sp>
        <p:nvSpPr>
          <p:cNvPr id="11268" name="Slide Number Placeholder 5">
            <a:extLst>
              <a:ext uri="{FF2B5EF4-FFF2-40B4-BE49-F238E27FC236}">
                <a16:creationId xmlns:a16="http://schemas.microsoft.com/office/drawing/2014/main" id="{8D194560-C507-144C-A418-6CBEADFFA3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2023 oneM2M Partners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C828DA1-1C22-40F7-BE50-75476AFD08CF}"/>
              </a:ext>
            </a:extLst>
          </p:cNvPr>
          <p:cNvSpPr txBox="1"/>
          <p:nvPr/>
        </p:nvSpPr>
        <p:spPr>
          <a:xfrm>
            <a:off x="2209800" y="3041247"/>
            <a:ext cx="3196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Britannic Bold" panose="020B0903060703020204" pitchFamily="34" charset="0"/>
              </a:rPr>
              <a:t>Thank You! </a:t>
            </a:r>
            <a:endParaRPr lang="fr-FR" sz="2800" dirty="0">
              <a:solidFill>
                <a:srgbClr val="C00000"/>
              </a:solidFill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773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26280</TotalTime>
  <Words>403</Words>
  <Application>Microsoft Macintosh PowerPoint</Application>
  <PresentationFormat>On-screen Show (4:3)</PresentationFormat>
  <Paragraphs>50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Britannic Bold</vt:lpstr>
      <vt:lpstr>Calibri</vt:lpstr>
      <vt:lpstr>Myriad pro</vt:lpstr>
      <vt:lpstr>Wingdings</vt:lpstr>
      <vt:lpstr>Office Theme</vt:lpstr>
      <vt:lpstr>RDM status report to TP#63</vt:lpstr>
      <vt:lpstr>Summary</vt:lpstr>
      <vt:lpstr>Items for DECISION in TP</vt:lpstr>
      <vt:lpstr>Highlights</vt:lpstr>
      <vt:lpstr>Next Steps</vt:lpstr>
      <vt:lpstr>Next Meetings / Calls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&lt;Presentation Title&gt;</dc:title>
  <dc:creator>oneM2M</dc:creator>
  <cp:lastModifiedBy>massimo vanetti</cp:lastModifiedBy>
  <cp:revision>404</cp:revision>
  <dcterms:created xsi:type="dcterms:W3CDTF">2012-09-11T22:52:11Z</dcterms:created>
  <dcterms:modified xsi:type="dcterms:W3CDTF">2024-03-01T08:37:58Z</dcterms:modified>
</cp:coreProperties>
</file>