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39" r:id="rId2"/>
  </p:sldMasterIdLst>
  <p:notesMasterIdLst>
    <p:notesMasterId r:id="rId10"/>
  </p:notesMasterIdLst>
  <p:sldIdLst>
    <p:sldId id="275" r:id="rId3"/>
    <p:sldId id="262" r:id="rId4"/>
    <p:sldId id="263" r:id="rId5"/>
    <p:sldId id="323" r:id="rId6"/>
    <p:sldId id="325" r:id="rId7"/>
    <p:sldId id="324" r:id="rId8"/>
    <p:sldId id="321" r:id="rId9"/>
  </p:sldIdLst>
  <p:sldSz cx="12192000" cy="6858000"/>
  <p:notesSz cx="6858000" cy="9144000"/>
  <p:embeddedFontLst>
    <p:embeddedFont>
      <p:font typeface="Myriad Pro" panose="020B0503030403020204" pitchFamily="34" charset="0"/>
      <p:regular r:id="rId11"/>
      <p:bold r:id="rId12"/>
      <p:italic r:id="rId13"/>
      <p:boldItalic r:id="rId14"/>
    </p:embeddedFont>
    <p:embeddedFont>
      <p:font typeface="Myriad Pro Light"/>
      <p:regular r:id="rId15"/>
      <p:bold r:id="rId16"/>
      <p:italic r:id="rId17"/>
      <p:boldItalic r:id="rId18"/>
    </p:embeddedFont>
    <p:embeddedFont>
      <p:font typeface="Oswald" pitchFamily="2" charset="77"/>
      <p:regular r:id="rId19"/>
      <p:bold r:id="rId20"/>
    </p:embeddedFont>
    <p:embeddedFont>
      <p:font typeface="Verdana" panose="020B0604030504040204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2" autoAdjust="0"/>
    <p:restoredTop sz="94660"/>
  </p:normalViewPr>
  <p:slideViewPr>
    <p:cSldViewPr snapToGrid="0">
      <p:cViewPr varScale="1">
        <p:scale>
          <a:sx n="168" d="100"/>
          <a:sy n="168" d="100"/>
        </p:scale>
        <p:origin x="-56" y="6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8E301-3DFA-4C73-9BFF-EDACBE8CE9B5}" type="datetimeFigureOut">
              <a:rPr lang="en-IN" smtClean="0"/>
              <a:t>21/04/24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5934-9E10-4F0A-88EF-5F62E8EA33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C5F33-9A43-4E24-B6A0-E861521AB4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52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4/21/24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4/21/24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4/21/24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4/21/24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4/21/24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2021oneM2M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40" r:id="rId3"/>
    <p:sldLayoutId id="2147483650" r:id="rId4"/>
    <p:sldLayoutId id="2147483651" r:id="rId5"/>
    <p:sldLayoutId id="214748365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2022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9.png"/><Relationship Id="rId18" Type="http://schemas.openxmlformats.org/officeDocument/2006/relationships/hyperlink" Target="https://www.onem2m.org/" TargetMode="External"/><Relationship Id="rId3" Type="http://schemas.openxmlformats.org/officeDocument/2006/relationships/hyperlink" Target="https://twitter.com/oneM2M" TargetMode="External"/><Relationship Id="rId7" Type="http://schemas.openxmlformats.org/officeDocument/2006/relationships/image" Target="../media/image5.png"/><Relationship Id="rId12" Type="http://schemas.openxmlformats.org/officeDocument/2006/relationships/hyperlink" Target="https://github.com/oneM2M-Tutorials" TargetMode="External"/><Relationship Id="rId1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/Onem2mOrg" TargetMode="External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5" Type="http://schemas.openxmlformats.org/officeDocument/2006/relationships/hyperlink" Target="https://wiki.onem2m.org/index.php?title=Main_Page" TargetMode="External"/><Relationship Id="rId10" Type="http://schemas.openxmlformats.org/officeDocument/2006/relationships/image" Target="../media/image7.png"/><Relationship Id="rId19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hyperlink" Target="https://www.linkedin.com/company/onem2m/" TargetMode="External"/><Relationship Id="rId1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nkedin.com/company/onem2m/" TargetMode="External"/><Relationship Id="rId13" Type="http://schemas.openxmlformats.org/officeDocument/2006/relationships/image" Target="../media/image10.svg"/><Relationship Id="rId1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6.svg"/><Relationship Id="rId12" Type="http://schemas.openxmlformats.org/officeDocument/2006/relationships/image" Target="../media/image9.png"/><Relationship Id="rId17" Type="http://schemas.openxmlformats.org/officeDocument/2006/relationships/hyperlink" Target="https://www.onem2m.org/" TargetMode="External"/><Relationship Id="rId2" Type="http://schemas.openxmlformats.org/officeDocument/2006/relationships/hyperlink" Target="https://twitter.com/oneM2M" TargetMode="External"/><Relationship Id="rId16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hyperlink" Target="https://github.com/oneM2M-Tutorials" TargetMode="External"/><Relationship Id="rId5" Type="http://schemas.openxmlformats.org/officeDocument/2006/relationships/hyperlink" Target="https://www.youtube.com/c/Onem2mOrg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8.svg"/><Relationship Id="rId19" Type="http://schemas.openxmlformats.org/officeDocument/2006/relationships/image" Target="../media/image14.svg"/><Relationship Id="rId4" Type="http://schemas.openxmlformats.org/officeDocument/2006/relationships/image" Target="../media/image4.svg"/><Relationship Id="rId9" Type="http://schemas.openxmlformats.org/officeDocument/2006/relationships/image" Target="../media/image7.png"/><Relationship Id="rId14" Type="http://schemas.openxmlformats.org/officeDocument/2006/relationships/hyperlink" Target="https://wiki.onem2m.org/index.php?title=Main_Pa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Collocation plan with IEEE WF-IoT 2024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823729"/>
            <a:ext cx="9144000" cy="1655762"/>
          </a:xfrm>
        </p:spPr>
        <p:txBody>
          <a:bodyPr/>
          <a:lstStyle/>
          <a:p>
            <a:r>
              <a:rPr lang="en-US" dirty="0" err="1"/>
              <a:t>JaeSeung</a:t>
            </a:r>
            <a:r>
              <a:rPr lang="en-US" dirty="0"/>
              <a:t> Song, TP Vice Chair </a:t>
            </a:r>
          </a:p>
          <a:p>
            <a:r>
              <a:rPr lang="en-US" dirty="0"/>
              <a:t>Sejong University</a:t>
            </a:r>
          </a:p>
          <a:p>
            <a:r>
              <a:rPr lang="en-US" dirty="0"/>
              <a:t>2024-02-22</a:t>
            </a:r>
          </a:p>
        </p:txBody>
      </p:sp>
      <p:pic>
        <p:nvPicPr>
          <p:cNvPr id="5" name="Graphic 2">
            <a:hlinkClick r:id="rId3"/>
            <a:extLst>
              <a:ext uri="{FF2B5EF4-FFF2-40B4-BE49-F238E27FC236}">
                <a16:creationId xmlns:a16="http://schemas.microsoft.com/office/drawing/2014/main" id="{D31E8FD0-0B5D-4C91-AB59-DFFD06869A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93545" y="6360805"/>
            <a:ext cx="314632" cy="314632"/>
          </a:xfrm>
          <a:prstGeom prst="rect">
            <a:avLst/>
          </a:prstGeom>
        </p:spPr>
      </p:pic>
      <p:pic>
        <p:nvPicPr>
          <p:cNvPr id="6" name="Graphic 6">
            <a:hlinkClick r:id="rId6"/>
            <a:extLst>
              <a:ext uri="{FF2B5EF4-FFF2-40B4-BE49-F238E27FC236}">
                <a16:creationId xmlns:a16="http://schemas.microsoft.com/office/drawing/2014/main" id="{60407491-2336-44B1-A03C-506501EE02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24712" y="6360448"/>
            <a:ext cx="314632" cy="314632"/>
          </a:xfrm>
          <a:prstGeom prst="rect">
            <a:avLst/>
          </a:prstGeom>
        </p:spPr>
      </p:pic>
      <p:pic>
        <p:nvPicPr>
          <p:cNvPr id="7" name="Graphic 8">
            <a:hlinkClick r:id="rId9"/>
            <a:extLst>
              <a:ext uri="{FF2B5EF4-FFF2-40B4-BE49-F238E27FC236}">
                <a16:creationId xmlns:a16="http://schemas.microsoft.com/office/drawing/2014/main" id="{0C61B551-2C15-4589-9371-4E66CC3910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11938" y="6366067"/>
            <a:ext cx="309013" cy="309013"/>
          </a:xfrm>
          <a:prstGeom prst="rect">
            <a:avLst/>
          </a:prstGeom>
        </p:spPr>
      </p:pic>
      <p:pic>
        <p:nvPicPr>
          <p:cNvPr id="8" name="Graphic 10">
            <a:hlinkClick r:id="rId12"/>
            <a:extLst>
              <a:ext uri="{FF2B5EF4-FFF2-40B4-BE49-F238E27FC236}">
                <a16:creationId xmlns:a16="http://schemas.microsoft.com/office/drawing/2014/main" id="{FC008F05-60FE-4A57-BB93-D1714A32C00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43105" y="6360448"/>
            <a:ext cx="314632" cy="314632"/>
          </a:xfrm>
          <a:prstGeom prst="rect">
            <a:avLst/>
          </a:prstGeom>
        </p:spPr>
      </p:pic>
      <p:pic>
        <p:nvPicPr>
          <p:cNvPr id="9" name="Graphic 12">
            <a:hlinkClick r:id="rId15"/>
            <a:extLst>
              <a:ext uri="{FF2B5EF4-FFF2-40B4-BE49-F238E27FC236}">
                <a16:creationId xmlns:a16="http://schemas.microsoft.com/office/drawing/2014/main" id="{1CA865EE-2680-40B4-8B86-0EA9D7DCEC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61498" y="6360805"/>
            <a:ext cx="314632" cy="314632"/>
          </a:xfrm>
          <a:prstGeom prst="rect">
            <a:avLst/>
          </a:prstGeom>
        </p:spPr>
      </p:pic>
      <p:pic>
        <p:nvPicPr>
          <p:cNvPr id="10" name="Graphic 5">
            <a:hlinkClick r:id="rId18"/>
            <a:extLst>
              <a:ext uri="{FF2B5EF4-FFF2-40B4-BE49-F238E27FC236}">
                <a16:creationId xmlns:a16="http://schemas.microsoft.com/office/drawing/2014/main" id="{AB9213B8-83EA-4A4F-BE92-B7FECCB7B95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876559" y="6360983"/>
            <a:ext cx="313200" cy="313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9FD122-E56B-228D-63C2-9AC993F5F6AF}"/>
              </a:ext>
            </a:extLst>
          </p:cNvPr>
          <p:cNvSpPr txBox="1"/>
          <p:nvPr/>
        </p:nvSpPr>
        <p:spPr>
          <a:xfrm>
            <a:off x="-1" y="9177"/>
            <a:ext cx="7187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effectLst/>
                <a:latin typeface="Verdana" panose="020B0604030504040204" pitchFamily="34" charset="0"/>
              </a:rPr>
              <a:t>TP-2024-0033-TP_67_collocation_plan_with_IEEE_WF-IoT_2024</a:t>
            </a:r>
            <a:endParaRPr lang="en-KR" sz="1600" dirty="0"/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CA2CDCCB-E9AB-2093-2266-2891D0BF6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3578225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336214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8863FF3C-A8C1-02E4-D4E2-0FDB09EFC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 to IEEE WF-IoT 2024</a:t>
            </a:r>
          </a:p>
        </p:txBody>
      </p:sp>
      <p:pic>
        <p:nvPicPr>
          <p:cNvPr id="3" name="Picture 2" descr="A blue and white text and blue lines&#10;&#10;Description automatically generated with medium confidence">
            <a:extLst>
              <a:ext uri="{FF2B5EF4-FFF2-40B4-BE49-F238E27FC236}">
                <a16:creationId xmlns:a16="http://schemas.microsoft.com/office/drawing/2014/main" id="{4BE4AC54-0D9D-F5F4-2CB7-D17F1DB41F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" y="1412611"/>
            <a:ext cx="7772400" cy="20251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E86491E-CF15-42CF-191C-6C7DB6BC3E3C}"/>
              </a:ext>
            </a:extLst>
          </p:cNvPr>
          <p:cNvSpPr txBox="1"/>
          <p:nvPr/>
        </p:nvSpPr>
        <p:spPr>
          <a:xfrm>
            <a:off x="8060635" y="1303282"/>
            <a:ext cx="399762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600" b="0" i="0" cap="all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IMPORTANT DATES</a:t>
            </a:r>
          </a:p>
          <a:p>
            <a:pPr algn="l"/>
            <a:endParaRPr lang="en-US" sz="1600" b="0" i="0" cap="all" dirty="0">
              <a:solidFill>
                <a:srgbClr val="404041"/>
              </a:solidFill>
              <a:effectLst/>
              <a:highlight>
                <a:srgbClr val="F1F1F2"/>
              </a:highlight>
              <a:latin typeface="Oswald" panose="020F0502020204030204" pitchFamily="34" charset="0"/>
            </a:endParaRPr>
          </a:p>
          <a:p>
            <a:pPr algn="l"/>
            <a:r>
              <a:rPr lang="en-US" sz="1600" b="0" i="0" dirty="0">
                <a:solidFill>
                  <a:srgbClr val="005F98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Call For Papers</a:t>
            </a:r>
          </a:p>
          <a:p>
            <a:pPr algn="l"/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Full Paper Submission: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22 April 2024 (Extended)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Notification of Acceptance: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15 July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Final Paper Submission: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1 August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/>
            <a:endParaRPr lang="en-US" sz="1600" b="0" i="0" dirty="0">
              <a:solidFill>
                <a:srgbClr val="005F98"/>
              </a:solidFill>
              <a:effectLst/>
              <a:highlight>
                <a:srgbClr val="F1F1F2"/>
              </a:highlight>
              <a:latin typeface="Oswald" panose="020F0502020204030204" pitchFamily="34" charset="0"/>
            </a:endParaRPr>
          </a:p>
          <a:p>
            <a:pPr algn="l"/>
            <a:r>
              <a:rPr lang="en-US" sz="1600" b="0" i="0" dirty="0">
                <a:solidFill>
                  <a:srgbClr val="005F98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Other Dates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 rtl="0"/>
            <a:endParaRPr lang="en-US" sz="1600" b="0" i="0" dirty="0">
              <a:solidFill>
                <a:srgbClr val="58595B"/>
              </a:solidFill>
              <a:effectLst/>
              <a:highlight>
                <a:srgbClr val="F1F1F2"/>
              </a:highlight>
              <a:latin typeface="Oswald" panose="020F0502020204030204" pitchFamily="34" charset="0"/>
            </a:endParaRP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Special Sessions Proposals: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15 April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Workshop Proposals: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15 April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Special Sessions and Workshops</a:t>
            </a:r>
            <a:b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</a:br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Paper Submission: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20 July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PhD/MS Paper Submissions: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F1F1F2"/>
                </a:highlight>
                <a:latin typeface="Oswald" panose="020F0502020204030204" pitchFamily="34" charset="0"/>
              </a:rPr>
              <a:t>31 May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F1F1F2"/>
              </a:highlight>
              <a:latin typeface="Lucida Grande" panose="020B0600040502020204" pitchFamily="34" charset="0"/>
            </a:endParaRP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00FF00"/>
                </a:highlight>
                <a:latin typeface="Oswald" panose="020F0502020204030204" pitchFamily="34" charset="0"/>
              </a:rPr>
              <a:t>Speaker Nominations and Content</a:t>
            </a:r>
            <a:br>
              <a:rPr lang="en-US" sz="1600" b="0" i="0" dirty="0">
                <a:solidFill>
                  <a:srgbClr val="58595B"/>
                </a:solidFill>
                <a:effectLst/>
                <a:highlight>
                  <a:srgbClr val="00FF00"/>
                </a:highlight>
                <a:latin typeface="Oswald" panose="020F0502020204030204" pitchFamily="34" charset="0"/>
              </a:rPr>
            </a:br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00FF00"/>
                </a:highlight>
                <a:latin typeface="Oswald" panose="020F0502020204030204" pitchFamily="34" charset="0"/>
              </a:rPr>
              <a:t>for WIE, YP. and Entrepreneurial </a:t>
            </a:r>
          </a:p>
          <a:p>
            <a:pPr algn="l" rtl="0"/>
            <a:r>
              <a:rPr lang="en-US" sz="1600" b="0" i="0" dirty="0">
                <a:solidFill>
                  <a:srgbClr val="58595B"/>
                </a:solidFill>
                <a:effectLst/>
                <a:highlight>
                  <a:srgbClr val="00FF00"/>
                </a:highlight>
                <a:latin typeface="Oswald" panose="020F0502020204030204" pitchFamily="34" charset="0"/>
              </a:rPr>
              <a:t>Program: </a:t>
            </a:r>
            <a:r>
              <a:rPr lang="en-US" sz="1600" b="0" i="0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Oswald" panose="020F0502020204030204" pitchFamily="34" charset="0"/>
              </a:rPr>
              <a:t>1 June 2024</a:t>
            </a:r>
            <a:endParaRPr lang="en-US" sz="1600" b="0" i="0" dirty="0">
              <a:solidFill>
                <a:srgbClr val="404041"/>
              </a:solidFill>
              <a:effectLst/>
              <a:highlight>
                <a:srgbClr val="00FF00"/>
              </a:highlight>
              <a:latin typeface="Lucida Grande" panose="020B06000405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DDFA2-8B56-AAB5-BEE1-A0E7291DA141}"/>
              </a:ext>
            </a:extLst>
          </p:cNvPr>
          <p:cNvSpPr txBox="1"/>
          <p:nvPr/>
        </p:nvSpPr>
        <p:spPr>
          <a:xfrm>
            <a:off x="133742" y="3749373"/>
            <a:ext cx="7772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b="0" i="0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Lucida Grande" panose="020B0600040502020204" pitchFamily="34" charset="0"/>
              </a:rPr>
              <a:t>The </a:t>
            </a:r>
            <a:r>
              <a:rPr lang="en-US" b="1" i="0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Lucida Grande" panose="020B0600040502020204" pitchFamily="34" charset="0"/>
              </a:rPr>
              <a:t>2024 IEEE 10</a:t>
            </a:r>
            <a:r>
              <a:rPr lang="en-US" b="1" i="0" baseline="30000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Lucida Grande" panose="020B0600040502020204" pitchFamily="34" charset="0"/>
              </a:rPr>
              <a:t>th</a:t>
            </a:r>
            <a:r>
              <a:rPr lang="en-US" b="1" i="0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Lucida Grande" panose="020B0600040502020204" pitchFamily="34" charset="0"/>
              </a:rPr>
              <a:t> World Forum on Internet of Things</a:t>
            </a:r>
            <a:r>
              <a:rPr lang="en-US" b="0" i="0" dirty="0">
                <a:solidFill>
                  <a:srgbClr val="404041"/>
                </a:solidFill>
                <a:effectLst/>
                <a:highlight>
                  <a:srgbClr val="F1F1F2"/>
                </a:highlight>
                <a:latin typeface="Lucida Grande" panose="020B0600040502020204" pitchFamily="34" charset="0"/>
              </a:rPr>
              <a:t> (WF-IoT 2024) brings the latest from the research and academic community. It includes a broad program of papers and presentations on the latest technology developments and innovations in the many fields and disciplines that drive the utility and vitality of IoT solutions and applications. </a:t>
            </a:r>
            <a:endParaRPr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317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E51932FA-3DA0-4FD8-FDFC-B8001D79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>
            <a:normAutofit/>
          </a:bodyPr>
          <a:lstStyle/>
          <a:p>
            <a:r>
              <a:rPr lang="en-US" dirty="0"/>
              <a:t>IEEE WF-IoT 2019 Program</a:t>
            </a:r>
          </a:p>
        </p:txBody>
      </p:sp>
      <p:pic>
        <p:nvPicPr>
          <p:cNvPr id="3" name="Picture 2" descr="A calendar with different colored squares&#10;&#10;Description automatically generated">
            <a:extLst>
              <a:ext uri="{FF2B5EF4-FFF2-40B4-BE49-F238E27FC236}">
                <a16:creationId xmlns:a16="http://schemas.microsoft.com/office/drawing/2014/main" id="{081810D9-8C04-F1BD-EE08-F28709122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337" y="1173570"/>
            <a:ext cx="5680242" cy="52669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3739E9-2443-8C72-B943-F8C41C80C0AD}"/>
              </a:ext>
            </a:extLst>
          </p:cNvPr>
          <p:cNvSpPr txBox="1"/>
          <p:nvPr/>
        </p:nvSpPr>
        <p:spPr>
          <a:xfrm>
            <a:off x="504202" y="1204957"/>
            <a:ext cx="55224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WF-IoT program</a:t>
            </a: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Hybrid program because of COVID-19 (2020~2023)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 onsite program (before 2019, after 2024)</a:t>
            </a: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Composed of Technical Paper Presentations (TP), Tutorials (TUT), Industry Forum (IF), Special Sessions (SS), Workshops (WS)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Program Structure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ko-KR" b="0" i="0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day: Workshops and tutorials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day: Plenary, Main program, Industry forums, special sessions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day: Plenary, Main program, Industry forums, special sessions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ko-KR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day: Plenary, Main program</a:t>
            </a:r>
          </a:p>
        </p:txBody>
      </p:sp>
    </p:spTree>
    <p:extLst>
      <p:ext uri="{BB962C8B-B14F-4D97-AF65-F5344CB8AC3E}">
        <p14:creationId xmlns:p14="http://schemas.microsoft.com/office/powerpoint/2010/main" val="1103194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E51932FA-3DA0-4FD8-FDFC-B8001D79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Collocate oneM2M TP with IEEE WF-IoT 2024</a:t>
            </a:r>
          </a:p>
        </p:txBody>
      </p:sp>
      <p:pic>
        <p:nvPicPr>
          <p:cNvPr id="3" name="Picture 2" descr="A calendar with different colored squares&#10;&#10;Description automatically generated">
            <a:extLst>
              <a:ext uri="{FF2B5EF4-FFF2-40B4-BE49-F238E27FC236}">
                <a16:creationId xmlns:a16="http://schemas.microsoft.com/office/drawing/2014/main" id="{5CC7B98E-9416-996E-7F82-F57CF9BD8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30"/>
          <a:stretch/>
        </p:blipFill>
        <p:spPr>
          <a:xfrm>
            <a:off x="5729201" y="1399375"/>
            <a:ext cx="6344977" cy="45342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3BC232-0D63-55B9-CB68-EA358520DFF7}"/>
              </a:ext>
            </a:extLst>
          </p:cNvPr>
          <p:cNvSpPr txBox="1"/>
          <p:nvPr/>
        </p:nvSpPr>
        <p:spPr>
          <a:xfrm>
            <a:off x="346421" y="1401416"/>
            <a:ext cx="552246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oneM2M engagements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Plenary speaker (SC chair or TP chair)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Industry forum programs (two sessions)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Tutorials (??)</a:t>
            </a: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Confirmed schedule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Industry Forum Programs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Industry Forum on Global Data Standards Landscape (GIES 2024)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Industry Forum on oneM2M Global IoT Standards and its Eco 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see attached two submitted proposals to WF-IoT 2024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9B5C9C-8367-1121-CA55-DB53C61B7C5C}"/>
              </a:ext>
            </a:extLst>
          </p:cNvPr>
          <p:cNvSpPr/>
          <p:nvPr/>
        </p:nvSpPr>
        <p:spPr>
          <a:xfrm>
            <a:off x="6609522" y="1769165"/>
            <a:ext cx="1133061" cy="496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Sunday</a:t>
            </a:r>
          </a:p>
          <a:p>
            <a:pPr algn="ctr"/>
            <a:r>
              <a:rPr lang="en-KR" sz="1400" b="1" dirty="0"/>
              <a:t>10 Nov</a:t>
            </a:r>
            <a:endParaRPr lang="en-KR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2E16C7-C8CF-C6A7-BD7A-4BB3D4E57F6B}"/>
              </a:ext>
            </a:extLst>
          </p:cNvPr>
          <p:cNvSpPr/>
          <p:nvPr/>
        </p:nvSpPr>
        <p:spPr>
          <a:xfrm>
            <a:off x="7858347" y="1769165"/>
            <a:ext cx="1133061" cy="496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Monday</a:t>
            </a:r>
          </a:p>
          <a:p>
            <a:pPr algn="ctr"/>
            <a:r>
              <a:rPr lang="en-KR" sz="1400" b="1" dirty="0"/>
              <a:t>11 Nov</a:t>
            </a:r>
            <a:endParaRPr lang="en-KR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29395F-7324-F68D-7143-18A8D9F9FF10}"/>
              </a:ext>
            </a:extLst>
          </p:cNvPr>
          <p:cNvSpPr/>
          <p:nvPr/>
        </p:nvSpPr>
        <p:spPr>
          <a:xfrm>
            <a:off x="9445488" y="1769164"/>
            <a:ext cx="1133061" cy="496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Tuesday</a:t>
            </a:r>
          </a:p>
          <a:p>
            <a:pPr algn="ctr"/>
            <a:r>
              <a:rPr lang="en-KR" sz="1400" b="1" dirty="0"/>
              <a:t>12 Nov</a:t>
            </a:r>
            <a:endParaRPr lang="en-KR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94BA0DD-FD78-D240-8070-F2540E371D3B}"/>
              </a:ext>
            </a:extLst>
          </p:cNvPr>
          <p:cNvSpPr/>
          <p:nvPr/>
        </p:nvSpPr>
        <p:spPr>
          <a:xfrm>
            <a:off x="10911300" y="1769164"/>
            <a:ext cx="1035535" cy="4969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Wed.</a:t>
            </a:r>
          </a:p>
          <a:p>
            <a:pPr algn="ctr"/>
            <a:r>
              <a:rPr lang="en-KR" sz="1400" b="1" dirty="0"/>
              <a:t>13 Nov</a:t>
            </a:r>
            <a:endParaRPr lang="en-KR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0841E11-182B-074B-D2C1-9FB603AEB5E8}"/>
              </a:ext>
            </a:extLst>
          </p:cNvPr>
          <p:cNvSpPr/>
          <p:nvPr/>
        </p:nvSpPr>
        <p:spPr>
          <a:xfrm>
            <a:off x="6689034" y="2822713"/>
            <a:ext cx="983974" cy="144117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oneM2M </a:t>
            </a:r>
          </a:p>
          <a:p>
            <a:pPr algn="ctr"/>
            <a:r>
              <a:rPr lang="en-KR" sz="1400" b="1" dirty="0"/>
              <a:t>Tutorial (?)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FB4CCF-5107-3605-2C18-147751259677}"/>
              </a:ext>
            </a:extLst>
          </p:cNvPr>
          <p:cNvSpPr/>
          <p:nvPr/>
        </p:nvSpPr>
        <p:spPr>
          <a:xfrm>
            <a:off x="7858347" y="3795350"/>
            <a:ext cx="1133061" cy="9370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oneM2M </a:t>
            </a:r>
          </a:p>
          <a:p>
            <a:pPr algn="ctr"/>
            <a:r>
              <a:rPr lang="en-KR" sz="1400" b="1" dirty="0"/>
              <a:t>Industry Forum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12D216-8F7E-97F8-AD9B-90BABF266795}"/>
              </a:ext>
            </a:extLst>
          </p:cNvPr>
          <p:cNvSpPr/>
          <p:nvPr/>
        </p:nvSpPr>
        <p:spPr>
          <a:xfrm>
            <a:off x="9445488" y="3197981"/>
            <a:ext cx="1133061" cy="9370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Global Data Standards</a:t>
            </a:r>
          </a:p>
          <a:p>
            <a:pPr algn="ctr"/>
            <a:r>
              <a:rPr lang="en-KR" sz="1400" b="1" dirty="0"/>
              <a:t>Industry</a:t>
            </a:r>
          </a:p>
          <a:p>
            <a:pPr algn="ctr"/>
            <a:r>
              <a:rPr lang="en-KR" sz="1400" b="1" dirty="0"/>
              <a:t>Forum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B90500-6870-8057-FC3A-91863ACC5D75}"/>
              </a:ext>
            </a:extLst>
          </p:cNvPr>
          <p:cNvSpPr/>
          <p:nvPr/>
        </p:nvSpPr>
        <p:spPr>
          <a:xfrm>
            <a:off x="7858347" y="2401643"/>
            <a:ext cx="1133061" cy="4685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400" b="1" dirty="0"/>
              <a:t>oneM2M</a:t>
            </a:r>
          </a:p>
          <a:p>
            <a:pPr algn="ctr"/>
            <a:r>
              <a:rPr lang="en-KR" sz="1400" b="1" dirty="0"/>
              <a:t>Keynote</a:t>
            </a:r>
          </a:p>
        </p:txBody>
      </p:sp>
    </p:spTree>
    <p:extLst>
      <p:ext uri="{BB962C8B-B14F-4D97-AF65-F5344CB8AC3E}">
        <p14:creationId xmlns:p14="http://schemas.microsoft.com/office/powerpoint/2010/main" val="4131789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E51932FA-3DA0-4FD8-FDFC-B8001D79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Collocate oneM2M TP with IEEE WF-IoT 2024</a:t>
            </a:r>
          </a:p>
        </p:txBody>
      </p:sp>
      <p:pic>
        <p:nvPicPr>
          <p:cNvPr id="13" name="Picture 12" descr="A paper with text on it&#10;&#10;Description automatically generated">
            <a:extLst>
              <a:ext uri="{FF2B5EF4-FFF2-40B4-BE49-F238E27FC236}">
                <a16:creationId xmlns:a16="http://schemas.microsoft.com/office/drawing/2014/main" id="{C9690B0A-BA94-385B-219F-B3E6A6C4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3" y="1173570"/>
            <a:ext cx="3791557" cy="5226609"/>
          </a:xfrm>
          <a:prstGeom prst="rect">
            <a:avLst/>
          </a:prstGeom>
        </p:spPr>
      </p:pic>
      <p:pic>
        <p:nvPicPr>
          <p:cNvPr id="16" name="Picture 15" descr="A white paper with black text&#10;&#10;Description automatically generated">
            <a:extLst>
              <a:ext uri="{FF2B5EF4-FFF2-40B4-BE49-F238E27FC236}">
                <a16:creationId xmlns:a16="http://schemas.microsoft.com/office/drawing/2014/main" id="{44F449B2-991F-1DAB-1184-0CCB267E7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617" y="1204004"/>
            <a:ext cx="3841723" cy="5287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19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2">
            <a:extLst>
              <a:ext uri="{FF2B5EF4-FFF2-40B4-BE49-F238E27FC236}">
                <a16:creationId xmlns:a16="http://schemas.microsoft.com/office/drawing/2014/main" id="{E51932FA-3DA0-4FD8-FDFC-B8001D791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>
            <a:normAutofit fontScale="90000"/>
          </a:bodyPr>
          <a:lstStyle/>
          <a:p>
            <a:r>
              <a:rPr lang="en-US" dirty="0"/>
              <a:t>Suggested oneM2M TP 67 schedule considering collocation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3BC232-0D63-55B9-CB68-EA358520DFF7}"/>
              </a:ext>
            </a:extLst>
          </p:cNvPr>
          <p:cNvSpPr txBox="1"/>
          <p:nvPr/>
        </p:nvSpPr>
        <p:spPr>
          <a:xfrm>
            <a:off x="346420" y="1401416"/>
            <a:ext cx="1156363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oneM2M TP #67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Type: Hybrid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Location: Ottawa, CA / </a:t>
            </a:r>
            <a:r>
              <a:rPr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</a:t>
            </a: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ko-KR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en-US" altLang="ko-KR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Schedule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 Nov: Collocation with WF-IoT 2024 (Tutorial?)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11. Nov (Mon): Collocation with WF-IoT 2024 (Plenary and Industry Forum)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 Nov (Tue): Collocation with WF-IoT 2024 (Plenary and Industry Forum)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 Nov (Wed): oneM2M TP #67 (Hybrid: Ottawa or </a:t>
            </a:r>
            <a:r>
              <a:rPr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 Nov (Thu): oneM2M TP #67 (Hybrid: Ottawa or </a:t>
            </a:r>
            <a:r>
              <a:rPr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 Nov (Fri): oneM2M TP #67 (Hybrid: Ottawa or </a:t>
            </a:r>
            <a:r>
              <a:rPr lang="en-US" altLang="ko-KR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Goto</a:t>
            </a:r>
            <a:r>
              <a:rPr lang="en-US" altLang="ko-K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meeting)</a:t>
            </a:r>
          </a:p>
        </p:txBody>
      </p:sp>
    </p:spTree>
    <p:extLst>
      <p:ext uri="{BB962C8B-B14F-4D97-AF65-F5344CB8AC3E}">
        <p14:creationId xmlns:p14="http://schemas.microsoft.com/office/powerpoint/2010/main" val="63727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941EEC-5FE8-4E18-91CC-0E747972B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132" y="2623396"/>
            <a:ext cx="11001183" cy="983404"/>
          </a:xfrm>
        </p:spPr>
        <p:txBody>
          <a:bodyPr>
            <a:normAutofit fontScale="90000"/>
          </a:bodyPr>
          <a:lstStyle/>
          <a:p>
            <a:pPr algn="ctr"/>
            <a:r>
              <a:rPr lang="de-AT" sz="6600" dirty="0" err="1">
                <a:solidFill>
                  <a:schemeClr val="accent1"/>
                </a:solidFill>
              </a:rPr>
              <a:t>Thank</a:t>
            </a:r>
            <a:r>
              <a:rPr lang="de-AT" sz="6600" dirty="0">
                <a:solidFill>
                  <a:schemeClr val="accent1"/>
                </a:solidFill>
              </a:rPr>
              <a:t> </a:t>
            </a:r>
            <a:r>
              <a:rPr lang="de-AT" sz="6600" dirty="0" err="1">
                <a:solidFill>
                  <a:schemeClr val="accent1"/>
                </a:solidFill>
              </a:rPr>
              <a:t>You</a:t>
            </a:r>
            <a:endParaRPr lang="en-US" sz="6600" dirty="0">
              <a:solidFill>
                <a:schemeClr val="accent1"/>
              </a:solidFill>
            </a:endParaRPr>
          </a:p>
        </p:txBody>
      </p:sp>
      <p:pic>
        <p:nvPicPr>
          <p:cNvPr id="5" name="Graphic 2">
            <a:hlinkClick r:id="rId2"/>
            <a:extLst>
              <a:ext uri="{FF2B5EF4-FFF2-40B4-BE49-F238E27FC236}">
                <a16:creationId xmlns:a16="http://schemas.microsoft.com/office/drawing/2014/main" id="{34628A18-80F6-4D10-BD9A-6DD3C8036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13058" y="4121766"/>
            <a:ext cx="314632" cy="314632"/>
          </a:xfrm>
          <a:prstGeom prst="rect">
            <a:avLst/>
          </a:prstGeom>
        </p:spPr>
      </p:pic>
      <p:pic>
        <p:nvPicPr>
          <p:cNvPr id="6" name="Graphic 6">
            <a:hlinkClick r:id="rId5"/>
            <a:extLst>
              <a:ext uri="{FF2B5EF4-FFF2-40B4-BE49-F238E27FC236}">
                <a16:creationId xmlns:a16="http://schemas.microsoft.com/office/drawing/2014/main" id="{89ECFBB5-BC6A-416E-B143-69F4C9FB06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44225" y="4121409"/>
            <a:ext cx="314632" cy="314632"/>
          </a:xfrm>
          <a:prstGeom prst="rect">
            <a:avLst/>
          </a:prstGeom>
        </p:spPr>
      </p:pic>
      <p:pic>
        <p:nvPicPr>
          <p:cNvPr id="7" name="Graphic 8">
            <a:hlinkClick r:id="rId8"/>
            <a:extLst>
              <a:ext uri="{FF2B5EF4-FFF2-40B4-BE49-F238E27FC236}">
                <a16:creationId xmlns:a16="http://schemas.microsoft.com/office/drawing/2014/main" id="{0FEF56F1-3E13-448D-A722-EA8EAC970D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31451" y="4127028"/>
            <a:ext cx="309013" cy="309013"/>
          </a:xfrm>
          <a:prstGeom prst="rect">
            <a:avLst/>
          </a:prstGeom>
        </p:spPr>
      </p:pic>
      <p:pic>
        <p:nvPicPr>
          <p:cNvPr id="8" name="Graphic 10">
            <a:hlinkClick r:id="rId11"/>
            <a:extLst>
              <a:ext uri="{FF2B5EF4-FFF2-40B4-BE49-F238E27FC236}">
                <a16:creationId xmlns:a16="http://schemas.microsoft.com/office/drawing/2014/main" id="{9A81CE7B-3179-46F4-A0F5-FC663D5FA5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62618" y="4121409"/>
            <a:ext cx="314632" cy="314632"/>
          </a:xfrm>
          <a:prstGeom prst="rect">
            <a:avLst/>
          </a:prstGeom>
        </p:spPr>
      </p:pic>
      <p:pic>
        <p:nvPicPr>
          <p:cNvPr id="9" name="Graphic 12">
            <a:hlinkClick r:id="rId14"/>
            <a:extLst>
              <a:ext uri="{FF2B5EF4-FFF2-40B4-BE49-F238E27FC236}">
                <a16:creationId xmlns:a16="http://schemas.microsoft.com/office/drawing/2014/main" id="{20FA21CB-159B-481D-B877-8A03F0CC0C9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981011" y="4121766"/>
            <a:ext cx="314632" cy="314632"/>
          </a:xfrm>
          <a:prstGeom prst="rect">
            <a:avLst/>
          </a:prstGeom>
        </p:spPr>
      </p:pic>
      <p:pic>
        <p:nvPicPr>
          <p:cNvPr id="10" name="Graphic 5">
            <a:hlinkClick r:id="rId17"/>
            <a:extLst>
              <a:ext uri="{FF2B5EF4-FFF2-40B4-BE49-F238E27FC236}">
                <a16:creationId xmlns:a16="http://schemas.microsoft.com/office/drawing/2014/main" id="{D51880D4-29CE-4095-BDCF-373D3AC5BBB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96072" y="4121944"/>
            <a:ext cx="313200" cy="3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17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487</Words>
  <Application>Microsoft Macintosh PowerPoint</Application>
  <PresentationFormat>Widescreen</PresentationFormat>
  <Paragraphs>78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Lucida Grande</vt:lpstr>
      <vt:lpstr>Myriad Pro</vt:lpstr>
      <vt:lpstr>Calibri</vt:lpstr>
      <vt:lpstr>Myriad Pro Light</vt:lpstr>
      <vt:lpstr>Wingdings</vt:lpstr>
      <vt:lpstr>Verdana</vt:lpstr>
      <vt:lpstr>Oswald</vt:lpstr>
      <vt:lpstr>Office Theme</vt:lpstr>
      <vt:lpstr>Office Theme</vt:lpstr>
      <vt:lpstr>Collocation plan with IEEE WF-IoT 2024</vt:lpstr>
      <vt:lpstr>Introduction to IEEE WF-IoT 2024</vt:lpstr>
      <vt:lpstr>IEEE WF-IoT 2019 Program</vt:lpstr>
      <vt:lpstr>Collocate oneM2M TP with IEEE WF-IoT 2024</vt:lpstr>
      <vt:lpstr>Collocate oneM2M TP with IEEE WF-IoT 2024</vt:lpstr>
      <vt:lpstr>Suggested oneM2M TP 67 schedule considering collocation</vt:lpstr>
      <vt:lpstr>Thank You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송재승</cp:lastModifiedBy>
  <cp:revision>88</cp:revision>
  <dcterms:created xsi:type="dcterms:W3CDTF">2017-09-21T15:46:31Z</dcterms:created>
  <dcterms:modified xsi:type="dcterms:W3CDTF">2024-04-21T10:47:21Z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5339bf0-f345-473a-9ec8-6ca7c8197055_Enabled">
    <vt:lpwstr>true</vt:lpwstr>
  </property>
  <property fmtid="{D5CDD505-2E9C-101B-9397-08002B2CF9AE}" pid="3" name="MSIP_Label_55339bf0-f345-473a-9ec8-6ca7c8197055_SetDate">
    <vt:lpwstr>2022-06-29T10:25:08Z</vt:lpwstr>
  </property>
  <property fmtid="{D5CDD505-2E9C-101B-9397-08002B2CF9AE}" pid="4" name="MSIP_Label_55339bf0-f345-473a-9ec8-6ca7c8197055_Method">
    <vt:lpwstr>Privileged</vt:lpwstr>
  </property>
  <property fmtid="{D5CDD505-2E9C-101B-9397-08002B2CF9AE}" pid="5" name="MSIP_Label_55339bf0-f345-473a-9ec8-6ca7c8197055_Name">
    <vt:lpwstr>OFFEN</vt:lpwstr>
  </property>
  <property fmtid="{D5CDD505-2E9C-101B-9397-08002B2CF9AE}" pid="6" name="MSIP_Label_55339bf0-f345-473a-9ec8-6ca7c8197055_SiteId">
    <vt:lpwstr>d313b56f-f400-44d3-8403-4b468b3d8ded</vt:lpwstr>
  </property>
  <property fmtid="{D5CDD505-2E9C-101B-9397-08002B2CF9AE}" pid="7" name="MSIP_Label_55339bf0-f345-473a-9ec8-6ca7c8197055_ActionId">
    <vt:lpwstr>99ab4846-56c0-4385-a47e-bfc8431a7392</vt:lpwstr>
  </property>
  <property fmtid="{D5CDD505-2E9C-101B-9397-08002B2CF9AE}" pid="8" name="MSIP_Label_55339bf0-f345-473a-9ec8-6ca7c8197055_ContentBits">
    <vt:lpwstr>0</vt:lpwstr>
  </property>
</Properties>
</file>