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4" r:id="rId6"/>
    <p:sldId id="329" r:id="rId7"/>
    <p:sldId id="323" r:id="rId8"/>
    <p:sldId id="322" r:id="rId9"/>
    <p:sldId id="32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/>
  </p:normalViewPr>
  <p:slideViewPr>
    <p:cSldViewPr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4/25/24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4/25/24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6846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mber.onem2m.org/Application/documentApp/documentinfo/?documentId=36849&amp;fromList=Y" TargetMode="External"/><Relationship Id="rId5" Type="http://schemas.openxmlformats.org/officeDocument/2006/relationships/hyperlink" Target="https://member.onem2m.org/Application/documentApp/documentinfo/?documentId=36848&amp;fromList=Y" TargetMode="External"/><Relationship Id="rId4" Type="http://schemas.openxmlformats.org/officeDocument/2006/relationships/hyperlink" Target="https://member.onem2m.org/Application/documentApp/documentinfo/?documentId=36847&amp;fromList=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TP64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2396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2024-04-22 to 2023-04-25</a:t>
            </a:r>
          </a:p>
          <a:p>
            <a:pPr eaLnBrk="1" hangingPunct="1"/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>
                <a:solidFill>
                  <a:srgbClr val="C00000"/>
                </a:solidFill>
              </a:rPr>
              <a:t>6</a:t>
            </a:r>
            <a:r>
              <a:rPr lang="en-GB" altLang="en-US" sz="2400" dirty="0"/>
              <a:t> new CRs have been agreed for </a:t>
            </a:r>
            <a:r>
              <a:rPr lang="en-GB" altLang="en-US" sz="2400" b="1" dirty="0"/>
              <a:t>TS-0001, TS-0004, TS-0008, TS-0022 and TS-0041</a:t>
            </a:r>
          </a:p>
          <a:p>
            <a:pPr lvl="1"/>
            <a:r>
              <a:rPr lang="en-GB" altLang="en-US" sz="2000" dirty="0"/>
              <a:t>Includes the CR for changes to the CoAP binding of primitive parameters</a:t>
            </a:r>
            <a:endParaRPr lang="en-GB" altLang="en-US" sz="2000" b="1" dirty="0"/>
          </a:p>
          <a:p>
            <a:r>
              <a:rPr lang="en-GB" altLang="en-US" sz="2400" dirty="0"/>
              <a:t>Release 5 versions of TS-0008 and TS-0022 now ready to start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10</a:t>
            </a:r>
            <a:r>
              <a:rPr lang="en-GB" altLang="en-US" sz="2400" dirty="0"/>
              <a:t> agreed contributions are now pending waiting for other </a:t>
            </a:r>
            <a:r>
              <a:rPr lang="en-GB" altLang="en-US" sz="2400" b="1" dirty="0"/>
              <a:t>Rel-5 </a:t>
            </a:r>
            <a:r>
              <a:rPr lang="en-GB" altLang="en-US" sz="2400" dirty="0"/>
              <a:t>specs to be started</a:t>
            </a:r>
          </a:p>
          <a:p>
            <a:r>
              <a:rPr lang="en-GB" altLang="en-US" sz="2400" dirty="0"/>
              <a:t>Work has started on TR-0071 (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Integrating NGSI-LD API)</a:t>
            </a:r>
          </a:p>
          <a:p>
            <a:r>
              <a:rPr lang="en-US" altLang="en-US" sz="2400" dirty="0"/>
              <a:t>Work </a:t>
            </a:r>
            <a:r>
              <a:rPr lang="en-US" altLang="en-US" sz="2400"/>
              <a:t>on TR-0063 </a:t>
            </a:r>
            <a:r>
              <a:rPr lang="en-US" altLang="en-US" sz="2400" dirty="0"/>
              <a:t>(Effective </a:t>
            </a:r>
            <a:r>
              <a:rPr lang="en-US" altLang="en-US" sz="2400"/>
              <a:t>IoT communication) has </a:t>
            </a:r>
            <a:r>
              <a:rPr lang="en-US" altLang="en-US" sz="2400" dirty="0"/>
              <a:t>restarted </a:t>
            </a:r>
            <a:endParaRPr lang="en-GB" altLang="en-US" sz="2400" dirty="0"/>
          </a:p>
          <a:p>
            <a:r>
              <a:rPr lang="en-GB" altLang="en-US" sz="2400" dirty="0"/>
              <a:t>108 issues currently open, 83 have been closed</a:t>
            </a:r>
          </a:p>
          <a:p>
            <a:r>
              <a:rPr lang="en-GB" altLang="en-US" sz="2400" dirty="0"/>
              <a:t>We have a question for the TP meeting concerning a new feature added to TS-0001 / TS-0004.</a:t>
            </a:r>
          </a:p>
          <a:p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New Feature Question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/>
              <a:t>We have agreed a CR for release 5 that adds a small bit of new functionality. It is an API feature that permits querying or deleting multiple &lt;</a:t>
            </a:r>
            <a:r>
              <a:rPr lang="en-GB" altLang="en-US" sz="2400" dirty="0" err="1"/>
              <a:t>contentInstance</a:t>
            </a:r>
            <a:r>
              <a:rPr lang="en-GB" altLang="en-US" sz="2400" dirty="0"/>
              <a:t>&gt;s in a single API call.</a:t>
            </a:r>
          </a:p>
          <a:p>
            <a:pPr lvl="1"/>
            <a:r>
              <a:rPr lang="en-GB" altLang="en-US" sz="2000" dirty="0"/>
              <a:t>It is implemented by defining a new Filter Criterion and using it on a GET or DELETE request targeting the parent’s &lt;latest&gt; or &lt;oldest&gt;.</a:t>
            </a:r>
          </a:p>
          <a:p>
            <a:r>
              <a:rPr lang="en-GB" altLang="en-US" sz="2400" dirty="0"/>
              <a:t>The question is whether we can retro-fit this to R3 and R4 or not</a:t>
            </a:r>
          </a:p>
          <a:p>
            <a:pPr lvl="1"/>
            <a:r>
              <a:rPr lang="en-GB" altLang="en-US" sz="2000" dirty="0"/>
              <a:t>We have made many changes to TS-0001/TS-0004 since publishing the ratified versions some years ago, however these have been limited to errors, omissions and clarifications to the text rather than new features.  </a:t>
            </a:r>
          </a:p>
          <a:p>
            <a:pPr lvl="1"/>
            <a:r>
              <a:rPr lang="en-GB" altLang="en-US" sz="2000" dirty="0"/>
              <a:t>Are we permitted to add new functionality or would this require ratification of a new 3a or 4a version?</a:t>
            </a:r>
          </a:p>
          <a:p>
            <a:pPr lvl="1"/>
            <a:r>
              <a:rPr lang="en-GB" altLang="en-US" sz="2000" dirty="0"/>
              <a:t>We note that there are currently no conformance tests for R3 or R4. </a:t>
            </a:r>
          </a:p>
          <a:p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72818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97EB69-FFDB-A887-E086-3D003E0DC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47" y="1828800"/>
            <a:ext cx="8409247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TS-0001 – </a:t>
            </a:r>
            <a:r>
              <a:rPr lang="en-GB" sz="2400" dirty="0">
                <a:hlinkClick r:id="rId3"/>
              </a:rPr>
              <a:t>TP-2024-0036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  <a:endParaRPr lang="en-US" altLang="en-US" sz="2400" dirty="0"/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4"/>
              </a:rPr>
              <a:t>TP-2024-0037</a:t>
            </a:r>
            <a:r>
              <a:rPr lang="en-GB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r>
              <a:rPr lang="en-US" altLang="en-US" sz="2400" dirty="0"/>
              <a:t>TS-0008 – </a:t>
            </a:r>
            <a:r>
              <a:rPr lang="en-GB" sz="2400" dirty="0">
                <a:hlinkClick r:id="rId5"/>
              </a:rPr>
              <a:t>TP-2024-0038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02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r>
              <a:rPr lang="en-US" altLang="en-US" sz="2400" dirty="0"/>
              <a:t>TS-0041 – </a:t>
            </a:r>
            <a:r>
              <a:rPr lang="en-GB" sz="2400" dirty="0">
                <a:hlinkClick r:id="rId6"/>
              </a:rPr>
              <a:t>TP-2024-0039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6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119379"/>
              </p:ext>
            </p:extLst>
          </p:nvPr>
        </p:nvGraphicFramePr>
        <p:xfrm>
          <a:off x="1219200" y="1465684"/>
          <a:ext cx="6400800" cy="227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Tue 7 May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64.2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20 May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123122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64.3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3 Jun </a:t>
                      </a: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13883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SDS 64.4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10 Jun 2024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12:00-13:30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9375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402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Myriad pro</vt:lpstr>
      <vt:lpstr>Times New Roman</vt:lpstr>
      <vt:lpstr>Office Theme</vt:lpstr>
      <vt:lpstr>SDS Status Report to TP64</vt:lpstr>
      <vt:lpstr>Summary</vt:lpstr>
      <vt:lpstr>New Feature Question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Peter Niblett</cp:lastModifiedBy>
  <cp:revision>671</cp:revision>
  <dcterms:created xsi:type="dcterms:W3CDTF">2012-09-11T22:52:11Z</dcterms:created>
  <dcterms:modified xsi:type="dcterms:W3CDTF">2024-04-26T07:14:40Z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