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0" r:id="rId2"/>
    <p:sldId id="567" r:id="rId3"/>
    <p:sldId id="557" r:id="rId4"/>
    <p:sldId id="558" r:id="rId5"/>
    <p:sldId id="559" r:id="rId6"/>
    <p:sldId id="568" r:id="rId7"/>
    <p:sldId id="563" r:id="rId8"/>
    <p:sldId id="564" r:id="rId9"/>
    <p:sldId id="569" r:id="rId10"/>
    <p:sldId id="492" r:id="rId11"/>
  </p:sldIdLst>
  <p:sldSz cx="12192000" cy="6858000"/>
  <p:notesSz cx="6858000" cy="9144000"/>
  <p:embeddedFontLst>
    <p:embeddedFont>
      <p:font typeface="Myriad Pro" panose="020B0503030403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5033" autoAdjust="0"/>
  </p:normalViewPr>
  <p:slideViewPr>
    <p:cSldViewPr snapToGrid="0">
      <p:cViewPr varScale="1">
        <p:scale>
          <a:sx n="60" d="100"/>
          <a:sy n="60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08:18:03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9T11:58:21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7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79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6/21/2024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6/21/2024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6/21/2024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6/21/2024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6/21/2024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Onem2mOrg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iki.onem2m.org/index.php?title=Main_Page" TargetMode="External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onem2m/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github.com/oneM2M-Tutorials" TargetMode="External"/><Relationship Id="rId4" Type="http://schemas.openxmlformats.org/officeDocument/2006/relationships/hyperlink" Target="https://x.com/i/flow/login?redirect_after_login=%2FoneM2M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harmonization-m2m/partn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nem2m.org/harmonization-m2m/ip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technical/partners-releases" TargetMode="External"/><Relationship Id="rId2" Type="http://schemas.openxmlformats.org/officeDocument/2006/relationships/hyperlink" Target="https://www.onem2m.org/harmonization-m2m/partner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nem2m.org/technical/partners-release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em2m.org/harmonization-m2m/ipr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nem2m.org/harmonization-m2m/iprs" TargetMode="External"/><Relationship Id="rId1" Type="http://schemas.openxmlformats.org/officeDocument/2006/relationships/slideLayout" Target="../slideLayouts/slideLayout4.xml"/><Relationship Id="rId23" Type="http://schemas.openxmlformats.org/officeDocument/2006/relationships/image" Target="../media/image170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Myriad Pro" panose="020B0503030403020204" charset="0"/>
              </a:rPr>
              <a:t>Treatment of artifacts </a:t>
            </a:r>
            <a:r>
              <a:rPr lang="en-GB">
                <a:latin typeface="Myriad Pro" panose="020B0503030403020204" charset="0"/>
              </a:rPr>
              <a:t>affected by exit </a:t>
            </a:r>
            <a:r>
              <a:rPr lang="en-GB" dirty="0">
                <a:latin typeface="Myriad Pro" panose="020B0503030403020204" charset="0"/>
              </a:rPr>
              <a:t>of Partners</a:t>
            </a:r>
            <a:endParaRPr lang="en-US" dirty="0">
              <a:latin typeface="Myriad Pro" panose="020B050303040302020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Myriad Pro" panose="020B0503030403020204" charset="0"/>
              </a:rPr>
              <a:t>Bindoo Srivastava, Marcom Chair</a:t>
            </a:r>
          </a:p>
          <a:p>
            <a:r>
              <a:rPr lang="en-GB" sz="3200" b="1" dirty="0">
                <a:latin typeface="Myriad Pro" panose="020B0503030403020204" charset="0"/>
              </a:rPr>
              <a:t>24 June 2024</a:t>
            </a:r>
            <a:endParaRPr lang="en-US" sz="32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10" name="Picture 9" descr="A white globe in a grey circ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EF86B8B-F03F-5607-1CD8-13AAB22F4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04873" y="4127027"/>
            <a:ext cx="329504" cy="334497"/>
          </a:xfrm>
          <a:prstGeom prst="rect">
            <a:avLst/>
          </a:prstGeom>
        </p:spPr>
      </p:pic>
      <p:pic>
        <p:nvPicPr>
          <p:cNvPr id="12" name="Picture 11" descr="A white x in a circl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7B15814-E24A-8C05-47A9-E59C7F495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13033" y="4127028"/>
            <a:ext cx="304399" cy="309011"/>
          </a:xfrm>
          <a:prstGeom prst="rect">
            <a:avLst/>
          </a:prstGeom>
        </p:spPr>
      </p:pic>
      <p:pic>
        <p:nvPicPr>
          <p:cNvPr id="14" name="Picture 13" descr="A grey circle with white letter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BCF39BD-B686-1C26-50E7-4795BFA27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93" y="4121944"/>
            <a:ext cx="313200" cy="313200"/>
          </a:xfrm>
          <a:prstGeom prst="rect">
            <a:avLst/>
          </a:prstGeom>
        </p:spPr>
      </p:pic>
      <p:pic>
        <p:nvPicPr>
          <p:cNvPr id="15" name="Picture 14" descr="A white and red play butt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A0D803FB-44FE-482C-751E-06F5E343A2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000" y="4115093"/>
            <a:ext cx="329504" cy="329504"/>
          </a:xfrm>
          <a:prstGeom prst="rect">
            <a:avLst/>
          </a:prstGeom>
        </p:spPr>
      </p:pic>
      <p:pic>
        <p:nvPicPr>
          <p:cNvPr id="16" name="Picture 15" descr="A white cat in a grey circl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510B47AB-C39C-8DB0-119E-65A9EEFC2E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60" y="4110326"/>
            <a:ext cx="314632" cy="319399"/>
          </a:xfrm>
          <a:prstGeom prst="rect">
            <a:avLst/>
          </a:prstGeom>
        </p:spPr>
      </p:pic>
      <p:pic>
        <p:nvPicPr>
          <p:cNvPr id="17" name="Picture 16" descr="A white letter in a circle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A3F44BC3-1370-BC8B-DB17-16C05F66F6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48" y="4117873"/>
            <a:ext cx="314632" cy="3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yriad Pro" panose="020B0503030403020204" charset="0"/>
              </a:rPr>
              <a:t>Context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8"/>
            <a:ext cx="11520607" cy="4862431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MARCOM is carrying out changes on impacted pages on oneM2M website due to exit of Partners</a:t>
            </a: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000" dirty="0">
              <a:solidFill>
                <a:srgbClr val="000000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r>
              <a:rPr lang="en-GB" sz="20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Content on certain pages and artifacts requires discussions/decisions from TP/SC</a:t>
            </a: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r>
              <a:rPr lang="en-GB" sz="2000" dirty="0">
                <a:solidFill>
                  <a:srgbClr val="000000"/>
                </a:solidFill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The same are described in this document</a:t>
            </a:r>
            <a:endParaRPr lang="en-GB" sz="2000" dirty="0">
              <a:solidFill>
                <a:srgbClr val="000000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000" b="1" dirty="0">
              <a:solidFill>
                <a:srgbClr val="000000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Partner Transpositions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3"/>
              </a:rPr>
              <a:t>https://www.onem2m.org/harmonization-m2m/partners</a:t>
            </a:r>
            <a:endParaRPr lang="en-IN" sz="2000" b="1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IN" sz="2000" b="1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IPRs - </a:t>
            </a:r>
            <a:r>
              <a:rPr lang="en-GB" sz="2000" b="1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4"/>
              </a:rPr>
              <a:t>https://www.onem2m.org/harmonization-m2m/iprs</a:t>
            </a:r>
            <a:endParaRPr lang="en-GB" sz="2000" b="1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Myriad Pro" panose="020B0503030403020204" charset="0"/>
              </a:rPr>
              <a:t>Other Affected Artifacts</a:t>
            </a:r>
            <a:endParaRPr lang="en-GB" sz="2000" b="1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highlight>
                <a:srgbClr val="00FFFF"/>
              </a:highlight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ts val="300"/>
              </a:spcAft>
              <a:buFont typeface="+mj-lt"/>
              <a:buAutoNum type="arabicPeriod"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marL="0" indent="0" fontAlgn="base">
              <a:spcBef>
                <a:spcPts val="600"/>
              </a:spcBef>
              <a:spcAft>
                <a:spcPts val="300"/>
              </a:spcAft>
              <a:buNone/>
              <a:tabLst>
                <a:tab pos="180340" algn="l"/>
              </a:tabLst>
            </a:pPr>
            <a:endParaRPr lang="en-GB" sz="2100" u="sng" dirty="0">
              <a:solidFill>
                <a:srgbClr val="1155CC"/>
              </a:solidFill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pPr fontAlgn="base"/>
            <a:endParaRPr lang="en-US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 panose="020B0503030403020204" charset="0"/>
            </a:endParaRPr>
          </a:p>
          <a:p>
            <a:r>
              <a:rPr lang="en-US" dirty="0">
                <a:latin typeface="Myriad Pro" panose="020B0503030403020204" charset="0"/>
              </a:rPr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238831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050275" cy="1173570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ts val="300"/>
              </a:spcAft>
              <a:tabLst>
                <a:tab pos="180340" algn="l"/>
              </a:tabLst>
            </a:pPr>
            <a:r>
              <a:rPr lang="en-IN" sz="3200" dirty="0">
                <a:latin typeface="Myriad Pro" panose="020B0503030403020204" charset="0"/>
              </a:rPr>
              <a:t>Partner Transpositions</a:t>
            </a:r>
            <a:br>
              <a:rPr lang="en-GB" sz="3200" dirty="0">
                <a:solidFill>
                  <a:srgbClr val="000000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</a:br>
            <a:r>
              <a:rPr lang="en-GB" sz="2800" u="sng" dirty="0">
                <a:solidFill>
                  <a:srgbClr val="1155CC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  <a:hlinkClick r:id="rId2"/>
              </a:rPr>
              <a:t>https://www.onem2m.org/harmonization-m2m/partners</a:t>
            </a:r>
            <a:endParaRPr lang="en-IN" sz="3200" dirty="0"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1026" name="Picture 2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9A88B67-0EEC-D3F3-969A-CA3B85ABF5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" r="5873" b="8224"/>
          <a:stretch/>
        </p:blipFill>
        <p:spPr bwMode="auto">
          <a:xfrm>
            <a:off x="207042" y="1173570"/>
            <a:ext cx="9743417" cy="50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13F34-E6FB-388C-33D3-7BA09632CE9F}"/>
              </a:ext>
            </a:extLst>
          </p:cNvPr>
          <p:cNvSpPr txBox="1"/>
          <p:nvPr/>
        </p:nvSpPr>
        <p:spPr>
          <a:xfrm>
            <a:off x="9415496" y="3023635"/>
            <a:ext cx="240325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63133"/>
                </a:solidFill>
                <a:latin typeface="Myriad Pro" panose="020B0503030403020204" charset="0"/>
              </a:rPr>
              <a:t>Date of Transposition – not provided. What does it signify? (Date of </a:t>
            </a:r>
            <a:r>
              <a:rPr lang="en-GB" dirty="0" err="1">
                <a:solidFill>
                  <a:srgbClr val="C63133"/>
                </a:solidFill>
                <a:latin typeface="Myriad Pro" panose="020B0503030403020204" charset="0"/>
              </a:rPr>
              <a:t>Rel</a:t>
            </a:r>
            <a:r>
              <a:rPr lang="en-GB" dirty="0">
                <a:solidFill>
                  <a:srgbClr val="C63133"/>
                </a:solidFill>
                <a:latin typeface="Myriad Pro" panose="020B0503030403020204" charset="0"/>
              </a:rPr>
              <a:t> by oneM2M?)</a:t>
            </a:r>
          </a:p>
          <a:p>
            <a:endParaRPr lang="en-GB" dirty="0">
              <a:solidFill>
                <a:srgbClr val="C63133"/>
              </a:solidFill>
              <a:effectLst/>
              <a:latin typeface="Myriad Pro" panose="020B0503030403020204" charset="0"/>
              <a:ea typeface="Times New Roman" panose="02020603050405020304" pitchFamily="18" charset="0"/>
              <a:cs typeface="Open Sans" panose="020B0604020202020204" charset="0"/>
            </a:endParaRPr>
          </a:p>
          <a:p>
            <a:r>
              <a:rPr lang="en-GB" dirty="0">
                <a:solidFill>
                  <a:srgbClr val="C63133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Specs </a:t>
            </a:r>
            <a:r>
              <a:rPr lang="en-GB" dirty="0">
                <a:solidFill>
                  <a:srgbClr val="C63133"/>
                </a:solidFill>
                <a:latin typeface="Myriad Pro" panose="020B0503030403020204" charset="0"/>
              </a:rPr>
              <a:t>transposed</a:t>
            </a:r>
            <a:r>
              <a:rPr lang="en-GB" dirty="0">
                <a:solidFill>
                  <a:srgbClr val="C63133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cs typeface="Open Sans" panose="020B0604020202020204" charset="0"/>
              </a:rPr>
              <a:t> by all Partners for previous Releases (2/2A/3) not listed</a:t>
            </a:r>
          </a:p>
          <a:p>
            <a:endParaRPr lang="en-IN" sz="1600" dirty="0">
              <a:latin typeface="Myriad Pro" panose="020B0503030403020204" charset="0"/>
            </a:endParaRPr>
          </a:p>
          <a:p>
            <a:endParaRPr lang="en-IN" dirty="0">
              <a:latin typeface="Myriad Pro" panose="020B050303040302020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3B7A624-948F-7693-ECFD-3FB2A6D0EA7C}"/>
              </a:ext>
            </a:extLst>
          </p:cNvPr>
          <p:cNvSpPr/>
          <p:nvPr/>
        </p:nvSpPr>
        <p:spPr>
          <a:xfrm>
            <a:off x="5223909" y="2347140"/>
            <a:ext cx="872091" cy="903767"/>
          </a:xfrm>
          <a:custGeom>
            <a:avLst/>
            <a:gdLst>
              <a:gd name="connsiteX0" fmla="*/ 0 w 872091"/>
              <a:gd name="connsiteY0" fmla="*/ 382772 h 903767"/>
              <a:gd name="connsiteX1" fmla="*/ 31898 w 872091"/>
              <a:gd name="connsiteY1" fmla="*/ 446567 h 903767"/>
              <a:gd name="connsiteX2" fmla="*/ 106326 w 872091"/>
              <a:gd name="connsiteY2" fmla="*/ 648586 h 903767"/>
              <a:gd name="connsiteX3" fmla="*/ 212651 w 872091"/>
              <a:gd name="connsiteY3" fmla="*/ 765544 h 903767"/>
              <a:gd name="connsiteX4" fmla="*/ 255182 w 872091"/>
              <a:gd name="connsiteY4" fmla="*/ 818707 h 903767"/>
              <a:gd name="connsiteX5" fmla="*/ 287079 w 872091"/>
              <a:gd name="connsiteY5" fmla="*/ 839972 h 903767"/>
              <a:gd name="connsiteX6" fmla="*/ 446568 w 872091"/>
              <a:gd name="connsiteY6" fmla="*/ 903767 h 903767"/>
              <a:gd name="connsiteX7" fmla="*/ 723014 w 872091"/>
              <a:gd name="connsiteY7" fmla="*/ 839972 h 903767"/>
              <a:gd name="connsiteX8" fmla="*/ 850605 w 872091"/>
              <a:gd name="connsiteY8" fmla="*/ 680483 h 903767"/>
              <a:gd name="connsiteX9" fmla="*/ 871870 w 872091"/>
              <a:gd name="connsiteY9" fmla="*/ 606055 h 903767"/>
              <a:gd name="connsiteX10" fmla="*/ 861237 w 872091"/>
              <a:gd name="connsiteY10" fmla="*/ 552893 h 903767"/>
              <a:gd name="connsiteX11" fmla="*/ 797442 w 872091"/>
              <a:gd name="connsiteY11" fmla="*/ 382772 h 903767"/>
              <a:gd name="connsiteX12" fmla="*/ 776177 w 872091"/>
              <a:gd name="connsiteY12" fmla="*/ 318976 h 903767"/>
              <a:gd name="connsiteX13" fmla="*/ 765544 w 872091"/>
              <a:gd name="connsiteY13" fmla="*/ 276446 h 903767"/>
              <a:gd name="connsiteX14" fmla="*/ 733647 w 872091"/>
              <a:gd name="connsiteY14" fmla="*/ 180753 h 903767"/>
              <a:gd name="connsiteX15" fmla="*/ 659219 w 872091"/>
              <a:gd name="connsiteY15" fmla="*/ 106325 h 903767"/>
              <a:gd name="connsiteX16" fmla="*/ 616689 w 872091"/>
              <a:gd name="connsiteY16" fmla="*/ 74427 h 903767"/>
              <a:gd name="connsiteX17" fmla="*/ 467833 w 872091"/>
              <a:gd name="connsiteY17" fmla="*/ 0 h 903767"/>
              <a:gd name="connsiteX18" fmla="*/ 318977 w 872091"/>
              <a:gd name="connsiteY18" fmla="*/ 31897 h 903767"/>
              <a:gd name="connsiteX19" fmla="*/ 265814 w 872091"/>
              <a:gd name="connsiteY19" fmla="*/ 63795 h 903767"/>
              <a:gd name="connsiteX20" fmla="*/ 159489 w 872091"/>
              <a:gd name="connsiteY20" fmla="*/ 159488 h 903767"/>
              <a:gd name="connsiteX21" fmla="*/ 63796 w 872091"/>
              <a:gd name="connsiteY21" fmla="*/ 265813 h 903767"/>
              <a:gd name="connsiteX22" fmla="*/ 63796 w 872091"/>
              <a:gd name="connsiteY22" fmla="*/ 425302 h 903767"/>
              <a:gd name="connsiteX23" fmla="*/ 42530 w 872091"/>
              <a:gd name="connsiteY23" fmla="*/ 489097 h 9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2091" h="903767">
                <a:moveTo>
                  <a:pt x="0" y="382772"/>
                </a:moveTo>
                <a:cubicBezTo>
                  <a:pt x="10633" y="404037"/>
                  <a:pt x="23068" y="424492"/>
                  <a:pt x="31898" y="446567"/>
                </a:cubicBezTo>
                <a:cubicBezTo>
                  <a:pt x="58551" y="513199"/>
                  <a:pt x="75271" y="583889"/>
                  <a:pt x="106326" y="648586"/>
                </a:cubicBezTo>
                <a:cubicBezTo>
                  <a:pt x="121833" y="680892"/>
                  <a:pt x="188533" y="738746"/>
                  <a:pt x="212651" y="765544"/>
                </a:cubicBezTo>
                <a:cubicBezTo>
                  <a:pt x="227833" y="782412"/>
                  <a:pt x="239135" y="802660"/>
                  <a:pt x="255182" y="818707"/>
                </a:cubicBezTo>
                <a:cubicBezTo>
                  <a:pt x="264218" y="827743"/>
                  <a:pt x="276121" y="833397"/>
                  <a:pt x="287079" y="839972"/>
                </a:cubicBezTo>
                <a:cubicBezTo>
                  <a:pt x="378734" y="894965"/>
                  <a:pt x="342120" y="877655"/>
                  <a:pt x="446568" y="903767"/>
                </a:cubicBezTo>
                <a:cubicBezTo>
                  <a:pt x="538717" y="882502"/>
                  <a:pt x="635954" y="876907"/>
                  <a:pt x="723014" y="839972"/>
                </a:cubicBezTo>
                <a:cubicBezTo>
                  <a:pt x="747918" y="829407"/>
                  <a:pt x="831867" y="706716"/>
                  <a:pt x="850605" y="680483"/>
                </a:cubicBezTo>
                <a:cubicBezTo>
                  <a:pt x="857693" y="655674"/>
                  <a:pt x="869727" y="631768"/>
                  <a:pt x="871870" y="606055"/>
                </a:cubicBezTo>
                <a:cubicBezTo>
                  <a:pt x="873371" y="588046"/>
                  <a:pt x="866952" y="570037"/>
                  <a:pt x="861237" y="552893"/>
                </a:cubicBezTo>
                <a:cubicBezTo>
                  <a:pt x="842085" y="495438"/>
                  <a:pt x="816593" y="440227"/>
                  <a:pt x="797442" y="382772"/>
                </a:cubicBezTo>
                <a:cubicBezTo>
                  <a:pt x="790354" y="361507"/>
                  <a:pt x="782618" y="340446"/>
                  <a:pt x="776177" y="318976"/>
                </a:cubicBezTo>
                <a:cubicBezTo>
                  <a:pt x="771978" y="304979"/>
                  <a:pt x="769841" y="290413"/>
                  <a:pt x="765544" y="276446"/>
                </a:cubicBezTo>
                <a:cubicBezTo>
                  <a:pt x="755656" y="244310"/>
                  <a:pt x="757422" y="204528"/>
                  <a:pt x="733647" y="180753"/>
                </a:cubicBezTo>
                <a:cubicBezTo>
                  <a:pt x="708838" y="155944"/>
                  <a:pt x="685180" y="129926"/>
                  <a:pt x="659219" y="106325"/>
                </a:cubicBezTo>
                <a:cubicBezTo>
                  <a:pt x="646107" y="94405"/>
                  <a:pt x="631639" y="83941"/>
                  <a:pt x="616689" y="74427"/>
                </a:cubicBezTo>
                <a:cubicBezTo>
                  <a:pt x="549409" y="31612"/>
                  <a:pt x="539635" y="30772"/>
                  <a:pt x="467833" y="0"/>
                </a:cubicBezTo>
                <a:cubicBezTo>
                  <a:pt x="403152" y="8085"/>
                  <a:pt x="376445" y="5775"/>
                  <a:pt x="318977" y="31897"/>
                </a:cubicBezTo>
                <a:cubicBezTo>
                  <a:pt x="300163" y="40449"/>
                  <a:pt x="283009" y="52331"/>
                  <a:pt x="265814" y="63795"/>
                </a:cubicBezTo>
                <a:cubicBezTo>
                  <a:pt x="222956" y="92368"/>
                  <a:pt x="195544" y="119428"/>
                  <a:pt x="159489" y="159488"/>
                </a:cubicBezTo>
                <a:lnTo>
                  <a:pt x="63796" y="265813"/>
                </a:lnTo>
                <a:cubicBezTo>
                  <a:pt x="73919" y="346799"/>
                  <a:pt x="81642" y="347972"/>
                  <a:pt x="63796" y="425302"/>
                </a:cubicBezTo>
                <a:cubicBezTo>
                  <a:pt x="58756" y="447143"/>
                  <a:pt x="42530" y="489097"/>
                  <a:pt x="42530" y="489097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83BB-2F77-9343-8437-CCAA7912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33" y="136525"/>
            <a:ext cx="9546644" cy="942917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100" dirty="0"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1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43DF1-79B6-0117-7B05-94B4C3C3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14:cNvPr>
              <p14:cNvContentPartPr/>
              <p14:nvPr/>
            </p14:nvContentPartPr>
            <p14:xfrm>
              <a:off x="4821977" y="30912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11A289-462D-7202-6054-711554308F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7977" y="298320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376125-6ED1-EE34-282A-9CC9C9963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5950" r="6565" b="8859"/>
          <a:stretch/>
        </p:blipFill>
        <p:spPr bwMode="auto">
          <a:xfrm>
            <a:off x="51071" y="1297173"/>
            <a:ext cx="9464771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7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299A-E0DB-1489-39D3-852B8245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10" y="131673"/>
            <a:ext cx="9908761" cy="1173570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Myriad Pro" panose="020B0503030403020204" charset="0"/>
              </a:rPr>
              <a:t>Partner Transpositions </a:t>
            </a:r>
            <a:r>
              <a:rPr lang="en-IN" sz="31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https://www.onem2m.org/technical/partners-releases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22BA7-235A-8590-3016-26874E69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307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3CE4A7C-439D-CC94-BF92-AC1BBB799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6411" r="5643" b="10122"/>
          <a:stretch/>
        </p:blipFill>
        <p:spPr bwMode="auto">
          <a:xfrm>
            <a:off x="511867" y="1305242"/>
            <a:ext cx="10300334" cy="51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1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701C-0B14-A402-C668-115A200A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9787499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 points for Partner Transpositions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48A2-4BB8-A638-AE60-491C98C0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43554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</a:rPr>
              <a:t>1.	How to treat transpositions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latin typeface="Myriad Pro" panose="020B0503030403020204" charset="0"/>
              </a:rPr>
              <a:t>carried out for </a:t>
            </a:r>
            <a:r>
              <a:rPr lang="en-IN" sz="2800" dirty="0" err="1">
                <a:latin typeface="Myriad Pro" panose="020B0503030403020204" charset="0"/>
              </a:rPr>
              <a:t>Rel</a:t>
            </a:r>
            <a:r>
              <a:rPr lang="en-IN" sz="2800" dirty="0">
                <a:latin typeface="Myriad Pro" panose="020B0503030403020204" charset="0"/>
              </a:rPr>
              <a:t> 4 </a:t>
            </a:r>
            <a:r>
              <a:rPr lang="en-IN" sz="2800" dirty="0" err="1">
                <a:latin typeface="Myriad Pro" panose="020B0503030403020204" charset="0"/>
              </a:rPr>
              <a:t>wrt</a:t>
            </a:r>
            <a:r>
              <a:rPr lang="en-IN" sz="2800" dirty="0">
                <a:latin typeface="Myriad Pro" panose="020B0503030403020204" charset="0"/>
              </a:rPr>
              <a:t> ATIS/TTC/ARIB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latin typeface="Myriad Pro" panose="020B0503030403020204" charset="0"/>
              </a:rPr>
              <a:t>and for future releases?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>
              <a:latin typeface="Myriad Pro" panose="020B0503030403020204" charset="0"/>
            </a:endParaRPr>
          </a:p>
          <a:p>
            <a:pPr marL="0" indent="0">
              <a:buNone/>
            </a:pPr>
            <a:r>
              <a:rPr lang="en-IN" sz="2800" b="1" dirty="0">
                <a:solidFill>
                  <a:srgbClr val="000000"/>
                </a:solidFill>
                <a:latin typeface="Myriad Pro" panose="020B0503030403020204" charset="0"/>
              </a:rPr>
              <a:t>Suggestion: </a:t>
            </a:r>
            <a:r>
              <a:rPr lang="en-IN" sz="2800" dirty="0">
                <a:solidFill>
                  <a:srgbClr val="000000"/>
                </a:solidFill>
                <a:latin typeface="Myriad Pro" panose="020B0503030403020204" charset="0"/>
              </a:rPr>
              <a:t>Should we list only the partners who have transposed giving the relevant links – instead of the full list- where few columns may remain empty in case transposition not done or partner has left).</a:t>
            </a:r>
          </a:p>
          <a:p>
            <a:pPr marL="0" indent="0">
              <a:buNone/>
            </a:pPr>
            <a:endParaRPr lang="en-IN" sz="2800" dirty="0">
              <a:solidFill>
                <a:srgbClr val="000000"/>
              </a:solidFill>
              <a:latin typeface="Myriad Pro" panose="020B0503030403020204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000000"/>
                </a:solidFill>
                <a:latin typeface="Myriad Pro" panose="020B0503030403020204" charset="0"/>
              </a:rPr>
              <a:t>2. How to </a:t>
            </a:r>
            <a:r>
              <a:rPr lang="en-IN" sz="2800" b="1" dirty="0">
                <a:solidFill>
                  <a:srgbClr val="000000"/>
                </a:solidFill>
                <a:latin typeface="Myriad Pro" panose="020B0503030403020204" charset="0"/>
              </a:rPr>
              <a:t>acknowledge </a:t>
            </a:r>
            <a:r>
              <a:rPr lang="en-IN" b="1" dirty="0">
                <a:solidFill>
                  <a:srgbClr val="000000"/>
                </a:solidFill>
                <a:latin typeface="Myriad Pro" panose="020B0503030403020204" charset="0"/>
              </a:rPr>
              <a:t>leaving partners</a:t>
            </a:r>
            <a:r>
              <a:rPr lang="en-IN" dirty="0">
                <a:solidFill>
                  <a:srgbClr val="000000"/>
                </a:solidFill>
                <a:latin typeface="Myriad Pro" panose="020B0503030403020204" charset="0"/>
              </a:rPr>
              <a:t> for their role in </a:t>
            </a:r>
            <a:r>
              <a:rPr lang="en-IN" dirty="0" err="1">
                <a:solidFill>
                  <a:srgbClr val="000000"/>
                </a:solidFill>
                <a:latin typeface="Myriad Pro" panose="020B0503030403020204" charset="0"/>
              </a:rPr>
              <a:t>Rel</a:t>
            </a:r>
            <a:r>
              <a:rPr lang="en-IN" dirty="0">
                <a:solidFill>
                  <a:srgbClr val="000000"/>
                </a:solidFill>
                <a:latin typeface="Myriad Pro" panose="020B0503030403020204" charset="0"/>
              </a:rPr>
              <a:t> 4 and previous releases?</a:t>
            </a:r>
          </a:p>
          <a:p>
            <a:pPr marL="0" indent="0">
              <a:buNone/>
            </a:pPr>
            <a:endParaRPr lang="en-IN" sz="2800" dirty="0">
              <a:solidFill>
                <a:srgbClr val="000000"/>
              </a:solidFill>
              <a:latin typeface="Myriad Pro" panose="020B0503030403020204" charset="0"/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3. How to handle </a:t>
            </a:r>
            <a:r>
              <a:rPr lang="en-IN" b="1" dirty="0"/>
              <a:t>Licensing issues</a:t>
            </a:r>
            <a:r>
              <a:rPr lang="en-IN" dirty="0"/>
              <a:t> </a:t>
            </a:r>
            <a:r>
              <a:rPr lang="en-IN" dirty="0" err="1"/>
              <a:t>wrt</a:t>
            </a:r>
            <a:r>
              <a:rPr lang="en-IN" dirty="0"/>
              <a:t> Transposed standards?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050E8-A6F9-DEB6-7E1F-2A081651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10809-5A3F-D187-68FE-7169D52D7A20}"/>
              </a:ext>
            </a:extLst>
          </p:cNvPr>
          <p:cNvSpPr/>
          <p:nvPr/>
        </p:nvSpPr>
        <p:spPr>
          <a:xfrm>
            <a:off x="8676167" y="5364080"/>
            <a:ext cx="3413052" cy="909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few points here may require SC level deliberations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0177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0B34-B36F-BFDD-B659-F24F37C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79510"/>
            <a:ext cx="10276114" cy="1379175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 – Copyright/Trademark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32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E5032-4533-FBEA-A898-6FBD5CFE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7170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89B64E7-F3E4-2DDD-517A-8C47D8C9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753" b="9661"/>
          <a:stretch/>
        </p:blipFill>
        <p:spPr bwMode="auto">
          <a:xfrm>
            <a:off x="209361" y="1258397"/>
            <a:ext cx="10827234" cy="54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7054F5-D1F5-F011-D2FD-ABA45DE33FAA}"/>
              </a:ext>
            </a:extLst>
          </p:cNvPr>
          <p:cNvSpPr/>
          <p:nvPr/>
        </p:nvSpPr>
        <p:spPr>
          <a:xfrm>
            <a:off x="8778948" y="2461346"/>
            <a:ext cx="3413052" cy="909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item may require SC level deliberations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8323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F9EB-AABF-B6FA-2AC5-BAB54DB7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39" y="87259"/>
            <a:ext cx="9247817" cy="117357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Myriad Pro" panose="020B0503030403020204" charset="0"/>
              </a:rPr>
              <a:t>IPRs: Essential Patents </a:t>
            </a:r>
            <a:br>
              <a:rPr lang="en-IN" sz="3600" dirty="0">
                <a:latin typeface="Myriad Pro" panose="020B0503030403020204" charset="0"/>
              </a:rPr>
            </a:br>
            <a:r>
              <a:rPr lang="en-IN" sz="3600" b="0" i="0" dirty="0">
                <a:solidFill>
                  <a:srgbClr val="000000"/>
                </a:solidFill>
                <a:effectLst/>
                <a:latin typeface="Myriad Pro" panose="020B0503030403020204" charset="0"/>
                <a:hlinkClick r:id="rId2"/>
              </a:rPr>
              <a:t>https://www.onem2m.org/harmonization-m2m/iprs</a:t>
            </a:r>
            <a:endParaRPr lang="en-IN" sz="24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99603-64EB-AFFF-7A9B-B17F2E6F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8194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E30509C-6F0E-E122-45F6-81AF399C9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0" t="6205" r="5740" b="11062"/>
          <a:stretch/>
        </p:blipFill>
        <p:spPr bwMode="auto">
          <a:xfrm>
            <a:off x="284031" y="1314256"/>
            <a:ext cx="10163562" cy="49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14:cNvPr>
              <p14:cNvContentPartPr/>
              <p14:nvPr/>
            </p14:nvContentPartPr>
            <p14:xfrm>
              <a:off x="5562497" y="224216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DAED21-CB7A-5B65-811D-4684EDAB2CD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8857" y="2134166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6DEB974-8ADF-F786-2AA0-5D662BC53181}"/>
              </a:ext>
            </a:extLst>
          </p:cNvPr>
          <p:cNvSpPr/>
          <p:nvPr/>
        </p:nvSpPr>
        <p:spPr>
          <a:xfrm>
            <a:off x="8741067" y="5089179"/>
            <a:ext cx="3413052" cy="909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item may require SC level deliberations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65703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701C-0B14-A402-C668-115A200A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Affected Artifacts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48A2-4BB8-A638-AE60-491C98C0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435546" cy="4351338"/>
          </a:xfrm>
        </p:spPr>
        <p:txBody>
          <a:bodyPr>
            <a:normAutofit fontScale="85000" lnSpcReduction="10000"/>
          </a:bodyPr>
          <a:lstStyle/>
          <a:p>
            <a:pPr marL="457200" algn="just">
              <a:spcBef>
                <a:spcPts val="600"/>
              </a:spcBef>
              <a:spcAft>
                <a:spcPts val="0"/>
              </a:spcAft>
              <a:tabLst>
                <a:tab pos="180340" algn="l"/>
              </a:tabLst>
            </a:pPr>
            <a:r>
              <a:rPr lang="en-IN" dirty="0"/>
              <a:t>Boiler plate templates (including for Technical Reports and specifications), Presentation materials  to be reviewed/updated</a:t>
            </a:r>
          </a:p>
          <a:p>
            <a:pPr marL="457200" algn="just">
              <a:spcAft>
                <a:spcPts val="0"/>
              </a:spcAft>
              <a:tabLst>
                <a:tab pos="180340" algn="l"/>
              </a:tabLst>
            </a:pPr>
            <a:endParaRPr lang="en-IN" dirty="0"/>
          </a:p>
          <a:p>
            <a:pPr marL="457200" algn="just">
              <a:spcAft>
                <a:spcPts val="0"/>
              </a:spcAft>
              <a:tabLst>
                <a:tab pos="180340" algn="l"/>
              </a:tabLst>
            </a:pPr>
            <a:r>
              <a:rPr lang="en-IN" dirty="0"/>
              <a:t>Content of Wiki, artifacts generated by tools such as XMLs to be reviewed/updated</a:t>
            </a:r>
          </a:p>
          <a:p>
            <a:pPr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n-IN" dirty="0"/>
              <a:t> </a:t>
            </a:r>
          </a:p>
          <a:p>
            <a:pPr marL="457200" algn="just">
              <a:spcAft>
                <a:spcPts val="0"/>
              </a:spcAft>
              <a:tabLst>
                <a:tab pos="180340" algn="l"/>
              </a:tabLst>
            </a:pPr>
            <a:r>
              <a:rPr lang="en-IN" dirty="0"/>
              <a:t>Should documents generated </a:t>
            </a:r>
            <a:r>
              <a:rPr lang="en-IN" b="1" dirty="0"/>
              <a:t>only after</a:t>
            </a:r>
            <a:r>
              <a:rPr lang="en-IN" dirty="0"/>
              <a:t> 1st June onwards be modified? </a:t>
            </a:r>
          </a:p>
          <a:p>
            <a:pPr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n-IN" dirty="0"/>
              <a:t> </a:t>
            </a:r>
          </a:p>
          <a:p>
            <a:pPr marL="457200" algn="just">
              <a:spcAft>
                <a:spcPts val="0"/>
              </a:spcAft>
              <a:tabLst>
                <a:tab pos="180340" algn="l"/>
              </a:tabLst>
            </a:pPr>
            <a:r>
              <a:rPr lang="en-IN" dirty="0"/>
              <a:t>How to handle CRs on past baseline documents? </a:t>
            </a:r>
          </a:p>
          <a:p>
            <a:pPr indent="0" algn="just">
              <a:spcAft>
                <a:spcPts val="0"/>
              </a:spcAft>
              <a:buNone/>
              <a:tabLst>
                <a:tab pos="180340" algn="l"/>
              </a:tabLst>
            </a:pPr>
            <a:r>
              <a:rPr lang="en-IN" dirty="0"/>
              <a:t> </a:t>
            </a:r>
          </a:p>
          <a:p>
            <a:pPr marL="457200" algn="just">
              <a:spcAft>
                <a:spcPts val="0"/>
              </a:spcAft>
              <a:tabLst>
                <a:tab pos="180340" algn="l"/>
              </a:tabLst>
            </a:pPr>
            <a:r>
              <a:rPr lang="en-IN" dirty="0"/>
              <a:t>Should the process for generating baseline documents be updated in respect of Partner Roles?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050E8-A6F9-DEB6-7E1F-2A081651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CA83B-67D4-DF81-6D2E-AA543C3B4946}"/>
              </a:ext>
            </a:extLst>
          </p:cNvPr>
          <p:cNvSpPr/>
          <p:nvPr/>
        </p:nvSpPr>
        <p:spPr>
          <a:xfrm>
            <a:off x="8778948" y="5629783"/>
            <a:ext cx="3413052" cy="909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few points here may require SC level deliberations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7408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8491</TotalTime>
  <Words>421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Myriad Pro</vt:lpstr>
      <vt:lpstr>Arial</vt:lpstr>
      <vt:lpstr>Calibri</vt:lpstr>
      <vt:lpstr>Office Theme</vt:lpstr>
      <vt:lpstr>Treatment of artifacts affected by exit of Partners</vt:lpstr>
      <vt:lpstr>Context</vt:lpstr>
      <vt:lpstr>Partner Transpositions https://www.onem2m.org/harmonization-m2m/partners</vt:lpstr>
      <vt:lpstr>Partner Transpositions https://www.onem2m.org/technical/partners-releases</vt:lpstr>
      <vt:lpstr>Partner Transpositions https://www.onem2m.org/technical/partners-releases</vt:lpstr>
      <vt:lpstr>Discussion points for Partner Transpositions</vt:lpstr>
      <vt:lpstr>IPRs – Copyright/Trademark https://www.onem2m.org/harmonization-m2m/iprs</vt:lpstr>
      <vt:lpstr>IPRs: Essential Patents  https://www.onem2m.org/harmonization-m2m/iprs</vt:lpstr>
      <vt:lpstr>Other Affected Artifacts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202</cp:revision>
  <dcterms:created xsi:type="dcterms:W3CDTF">2017-09-21T15:46:31Z</dcterms:created>
  <dcterms:modified xsi:type="dcterms:W3CDTF">2024-06-21T10:49:02Z</dcterms:modified>
</cp:coreProperties>
</file>