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60" r:id="rId2"/>
    <p:sldId id="558" r:id="rId3"/>
    <p:sldId id="601" r:id="rId4"/>
    <p:sldId id="561" r:id="rId5"/>
    <p:sldId id="604" r:id="rId6"/>
    <p:sldId id="605" r:id="rId7"/>
    <p:sldId id="606" r:id="rId8"/>
    <p:sldId id="584" r:id="rId9"/>
    <p:sldId id="607" r:id="rId10"/>
    <p:sldId id="608" r:id="rId11"/>
    <p:sldId id="603" r:id="rId12"/>
    <p:sldId id="609" r:id="rId13"/>
    <p:sldId id="492" r:id="rId14"/>
  </p:sldIdLst>
  <p:sldSz cx="12192000" cy="6858000"/>
  <p:notesSz cx="6858000" cy="9144000"/>
  <p:embeddedFontLst>
    <p:embeddedFont>
      <p:font typeface="Myriad Pro" panose="020B0503030403020204" charset="0"/>
      <p:regular r:id="rId16"/>
      <p:bold r:id="rId17"/>
      <p:italic r:id="rId18"/>
      <p:boldItalic r:id="rId19"/>
    </p:embeddedFont>
    <p:embeddedFont>
      <p:font typeface="Poppins" panose="020B0604020202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6313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7451" autoAdjust="0"/>
  </p:normalViewPr>
  <p:slideViewPr>
    <p:cSldViewPr snapToGrid="0">
      <p:cViewPr varScale="1">
        <p:scale>
          <a:sx n="56" d="100"/>
          <a:sy n="56" d="100"/>
        </p:scale>
        <p:origin x="110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19-11-2024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tsi.org/e-brochure/Magazine/August-2024/mobile/index.html#p=2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a:t>
            </a:fld>
            <a:endParaRPr lang="en-IN"/>
          </a:p>
        </p:txBody>
      </p:sp>
    </p:spTree>
    <p:extLst>
      <p:ext uri="{BB962C8B-B14F-4D97-AF65-F5344CB8AC3E}">
        <p14:creationId xmlns:p14="http://schemas.microsoft.com/office/powerpoint/2010/main" val="163270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33A52E01-2E75-9143-F637-C40AC875AE12}"/>
            </a:ext>
          </a:extLst>
        </p:cNvPr>
        <p:cNvGrpSpPr/>
        <p:nvPr/>
      </p:nvGrpSpPr>
      <p:grpSpPr>
        <a:xfrm>
          <a:off x="0" y="0"/>
          <a:ext cx="0" cy="0"/>
          <a:chOff x="0" y="0"/>
          <a:chExt cx="0" cy="0"/>
        </a:xfrm>
      </p:grpSpPr>
      <p:sp>
        <p:nvSpPr>
          <p:cNvPr id="86" name="Google Shape;86;g19bea0c9e96_0_1:notes">
            <a:extLst>
              <a:ext uri="{FF2B5EF4-FFF2-40B4-BE49-F238E27FC236}">
                <a16:creationId xmlns:a16="http://schemas.microsoft.com/office/drawing/2014/main" id="{00EA1E5F-706D-9E22-5CA3-0D61D8009C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a:extLst>
              <a:ext uri="{FF2B5EF4-FFF2-40B4-BE49-F238E27FC236}">
                <a16:creationId xmlns:a16="http://schemas.microsoft.com/office/drawing/2014/main" id="{DBC791F1-5541-DF29-A7BE-D734E0B8E82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b="0" dirty="0"/>
              <a:t>External Publication -&gt;</a:t>
            </a:r>
            <a:endParaRPr lang="en-IN" b="1" dirty="0"/>
          </a:p>
          <a:p>
            <a:pPr marL="0" lvl="0" indent="0" algn="l" rtl="0">
              <a:spcBef>
                <a:spcPts val="0"/>
              </a:spcBef>
              <a:spcAft>
                <a:spcPts val="0"/>
              </a:spcAft>
              <a:buNone/>
            </a:pPr>
            <a:r>
              <a:rPr lang="en-US" sz="1800" i="0" u="sng" dirty="0">
                <a:solidFill>
                  <a:srgbClr val="1155CC"/>
                </a:solidFill>
                <a:effectLst/>
                <a:latin typeface="Arial" panose="020B0604020202020204" pitchFamily="34" charset="0"/>
                <a:hlinkClick r:id="rId3"/>
              </a:rPr>
              <a:t>ETSI Enjoy (DT about cellular-satellite and oneM2M)</a:t>
            </a:r>
            <a:endParaRPr lang="en-IN" b="0" dirty="0"/>
          </a:p>
        </p:txBody>
      </p:sp>
      <p:sp>
        <p:nvSpPr>
          <p:cNvPr id="88" name="Google Shape;88;g19bea0c9e96_0_1:notes">
            <a:extLst>
              <a:ext uri="{FF2B5EF4-FFF2-40B4-BE49-F238E27FC236}">
                <a16:creationId xmlns:a16="http://schemas.microsoft.com/office/drawing/2014/main" id="{D31CEB12-1FA6-3BA6-73AD-40811AFEEA1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6</a:t>
            </a:fld>
            <a:endParaRPr lang="en-IN"/>
          </a:p>
        </p:txBody>
      </p:sp>
    </p:spTree>
    <p:extLst>
      <p:ext uri="{BB962C8B-B14F-4D97-AF65-F5344CB8AC3E}">
        <p14:creationId xmlns:p14="http://schemas.microsoft.com/office/powerpoint/2010/main" val="428713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7</a:t>
            </a:fld>
            <a:endParaRPr lang="en-IN"/>
          </a:p>
        </p:txBody>
      </p:sp>
    </p:spTree>
    <p:extLst>
      <p:ext uri="{BB962C8B-B14F-4D97-AF65-F5344CB8AC3E}">
        <p14:creationId xmlns:p14="http://schemas.microsoft.com/office/powerpoint/2010/main" val="132094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3246369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674E741A-13F2-1E57-76A9-97D9359CB6E2}"/>
              </a:ext>
            </a:extLst>
          </p:cNvPr>
          <p:cNvSpPr>
            <a:spLocks noGrp="1"/>
          </p:cNvSpPr>
          <p:nvPr>
            <p:ph type="dt" sz="half" idx="10"/>
          </p:nvPr>
        </p:nvSpPr>
        <p:spPr/>
        <p:txBody>
          <a:bodyPr/>
          <a:lstStyle/>
          <a:p>
            <a:fld id="{9E058FE6-AB99-4D72-9CDA-307144A060F5}" type="datetime3">
              <a:rPr lang="en-US" smtClean="0"/>
              <a:t>19 November 2024</a:t>
            </a:fld>
            <a:endParaRPr lang="en-IN"/>
          </a:p>
        </p:txBody>
      </p:sp>
      <p:sp>
        <p:nvSpPr>
          <p:cNvPr id="11" name="Footer Placeholder 10">
            <a:extLst>
              <a:ext uri="{FF2B5EF4-FFF2-40B4-BE49-F238E27FC236}">
                <a16:creationId xmlns:a16="http://schemas.microsoft.com/office/drawing/2014/main" id="{3860283C-4B8C-9A84-81C7-F88C58B298D9}"/>
              </a:ext>
            </a:extLst>
          </p:cNvPr>
          <p:cNvSpPr>
            <a:spLocks noGrp="1"/>
          </p:cNvSpPr>
          <p:nvPr>
            <p:ph type="ftr" sz="quarter" idx="11"/>
          </p:nvPr>
        </p:nvSpPr>
        <p:spPr/>
        <p:txBody>
          <a:bodyPr/>
          <a:lstStyle/>
          <a:p>
            <a:r>
              <a:rPr lang="en-IN"/>
              <a:t>Marcom Update to TP#67</a:t>
            </a:r>
            <a:endParaRPr lang="en-IN" dirty="0"/>
          </a:p>
        </p:txBody>
      </p:sp>
      <p:sp>
        <p:nvSpPr>
          <p:cNvPr id="12" name="Slide Number Placeholder 11">
            <a:extLst>
              <a:ext uri="{FF2B5EF4-FFF2-40B4-BE49-F238E27FC236}">
                <a16:creationId xmlns:a16="http://schemas.microsoft.com/office/drawing/2014/main" id="{B1511E9D-E98B-738C-AE99-9B5D24DC1058}"/>
              </a:ext>
            </a:extLst>
          </p:cNvPr>
          <p:cNvSpPr>
            <a:spLocks noGrp="1"/>
          </p:cNvSpPr>
          <p:nvPr>
            <p:ph type="sldNum" sz="quarter" idx="12"/>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0087" y="6098485"/>
            <a:ext cx="2743200" cy="365125"/>
          </a:xfrm>
          <a:prstGeom prst="rect">
            <a:avLst/>
          </a:prstGeom>
        </p:spPr>
        <p:txBody>
          <a:bodyPr/>
          <a:lstStyle>
            <a:lvl1pPr>
              <a:defRPr b="0" i="0">
                <a:latin typeface="Myriad Pro" panose="020B0503030403020204" pitchFamily="34" charset="0"/>
              </a:defRPr>
            </a:lvl1pPr>
          </a:lstStyle>
          <a:p>
            <a:fld id="{1CF83CFB-00EE-4E83-AB02-5637CD97D18D}" type="datetime3">
              <a:rPr lang="en-US" smtClean="0"/>
              <a:t>19 November 2024</a:t>
            </a:fld>
            <a:endParaRPr lang="en-US" dirty="0"/>
          </a:p>
        </p:txBody>
      </p:sp>
      <p:sp>
        <p:nvSpPr>
          <p:cNvPr id="5" name="Footer Placeholder 4"/>
          <p:cNvSpPr>
            <a:spLocks noGrp="1"/>
          </p:cNvSpPr>
          <p:nvPr>
            <p:ph type="ftr" sz="quarter" idx="11"/>
          </p:nvPr>
        </p:nvSpPr>
        <p:spPr>
          <a:xfrm>
            <a:off x="4038600" y="6103178"/>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r>
              <a:rPr lang="en-US"/>
              <a:t>Marcom Update to TP#67</a:t>
            </a:r>
            <a:endParaRPr lang="en-US" dirty="0"/>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276" y="1282355"/>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762276" y="4251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62276" y="6127750"/>
            <a:ext cx="2743200" cy="365125"/>
          </a:xfrm>
          <a:prstGeom prst="rect">
            <a:avLst/>
          </a:prstGeom>
        </p:spPr>
        <p:txBody>
          <a:bodyPr/>
          <a:lstStyle>
            <a:lvl1pPr>
              <a:defRPr b="0" i="0">
                <a:latin typeface="Myriad Pro" panose="020B0503030403020204" pitchFamily="34" charset="0"/>
              </a:defRPr>
            </a:lvl1pPr>
          </a:lstStyle>
          <a:p>
            <a:fld id="{212DFA68-64A7-49F8-9611-DD6AA7F7AC1D}" type="datetime3">
              <a:rPr lang="en-US" smtClean="0"/>
              <a:t>19 November 2024</a:t>
            </a:fld>
            <a:endParaRPr lang="en-US" dirty="0"/>
          </a:p>
        </p:txBody>
      </p:sp>
      <p:sp>
        <p:nvSpPr>
          <p:cNvPr id="5" name="Footer Placeholder 4"/>
          <p:cNvSpPr>
            <a:spLocks noGrp="1"/>
          </p:cNvSpPr>
          <p:nvPr>
            <p:ph type="ftr" sz="quarter" idx="11"/>
          </p:nvPr>
        </p:nvSpPr>
        <p:spPr>
          <a:xfrm>
            <a:off x="4038600" y="6108424"/>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r>
              <a:rPr lang="en-US"/>
              <a:t>Marcom Update to TP#67</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79783" y="143799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43799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79783" y="6113117"/>
            <a:ext cx="2743200" cy="365125"/>
          </a:xfrm>
          <a:prstGeom prst="rect">
            <a:avLst/>
          </a:prstGeom>
        </p:spPr>
        <p:txBody>
          <a:bodyPr/>
          <a:lstStyle>
            <a:lvl1pPr>
              <a:defRPr b="0" i="0">
                <a:latin typeface="Myriad Pro" panose="020B0503030403020204" pitchFamily="34" charset="0"/>
              </a:defRPr>
            </a:lvl1pPr>
          </a:lstStyle>
          <a:p>
            <a:fld id="{F54F94DF-DF47-4423-AB45-430D02B8AD4B}" type="datetime3">
              <a:rPr lang="en-US" smtClean="0"/>
              <a:t>19 November 2024</a:t>
            </a:fld>
            <a:endParaRPr lang="en-US" dirty="0"/>
          </a:p>
        </p:txBody>
      </p:sp>
      <p:sp>
        <p:nvSpPr>
          <p:cNvPr id="6" name="Footer Placeholder 5"/>
          <p:cNvSpPr>
            <a:spLocks noGrp="1"/>
          </p:cNvSpPr>
          <p:nvPr>
            <p:ph type="ftr" sz="quarter" idx="11"/>
          </p:nvPr>
        </p:nvSpPr>
        <p:spPr>
          <a:xfrm>
            <a:off x="4038600" y="6113116"/>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r>
              <a:rPr lang="en-US" dirty="0"/>
              <a:t>Marcom Update to TP#67</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E2C7-4677-7082-D0AD-DAA75FBE29C9}"/>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C8F36310-9FA7-D7E5-9972-F1F161DAF942}"/>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133D8A3E-BB15-2D22-E219-A6A2FC737D3E}"/>
              </a:ext>
            </a:extLst>
          </p:cNvPr>
          <p:cNvSpPr>
            <a:spLocks noGrp="1"/>
          </p:cNvSpPr>
          <p:nvPr>
            <p:ph type="dt" sz="half" idx="11"/>
          </p:nvPr>
        </p:nvSpPr>
        <p:spPr/>
        <p:txBody>
          <a:bodyPr/>
          <a:lstStyle/>
          <a:p>
            <a:fld id="{6ED68535-4BE8-4A58-8226-8F4F1CFEC15F}" type="datetime3">
              <a:rPr lang="en-US" smtClean="0"/>
              <a:t>19 November 2024</a:t>
            </a:fld>
            <a:endParaRPr lang="en-IN" dirty="0"/>
          </a:p>
        </p:txBody>
      </p:sp>
      <p:sp>
        <p:nvSpPr>
          <p:cNvPr id="5" name="Footer Placeholder 4">
            <a:extLst>
              <a:ext uri="{FF2B5EF4-FFF2-40B4-BE49-F238E27FC236}">
                <a16:creationId xmlns:a16="http://schemas.microsoft.com/office/drawing/2014/main" id="{88977740-A408-3937-C028-B162DCFDAC71}"/>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252152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34737" y="6131959"/>
            <a:ext cx="2743200" cy="365125"/>
          </a:xfrm>
          <a:prstGeom prst="rect">
            <a:avLst/>
          </a:prstGeom>
        </p:spPr>
        <p:txBody>
          <a:bodyPr/>
          <a:lstStyle>
            <a:lvl1pPr>
              <a:defRPr b="0" i="0">
                <a:latin typeface="Myriad Pro" panose="020B0503030403020204" pitchFamily="34" charset="0"/>
              </a:defRPr>
            </a:lvl1pPr>
          </a:lstStyle>
          <a:p>
            <a:fld id="{FF65C14C-A73F-4286-A532-C3EE1E7A26D0}" type="datetime3">
              <a:rPr lang="en-US" smtClean="0"/>
              <a:t>19 November 2024</a:t>
            </a:fld>
            <a:endParaRPr lang="en-US" dirty="0"/>
          </a:p>
        </p:txBody>
      </p:sp>
      <p:sp>
        <p:nvSpPr>
          <p:cNvPr id="4" name="Footer Placeholder 3"/>
          <p:cNvSpPr>
            <a:spLocks noGrp="1"/>
          </p:cNvSpPr>
          <p:nvPr>
            <p:ph type="ftr" sz="quarter" idx="11"/>
          </p:nvPr>
        </p:nvSpPr>
        <p:spPr>
          <a:xfrm>
            <a:off x="3889513" y="613251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r>
              <a:rPr lang="en-US"/>
              <a:t>Marcom Update to TP#67</a:t>
            </a:r>
            <a:endParaRPr lang="en-US" dirty="0"/>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56A4-CE00-67C5-A10E-A7F12052C01A}"/>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A4DA58FB-D6F6-DDA4-5F1F-ABEE3E538EC3}"/>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DCA703E8-6DFA-9FCF-2D9A-88FFA109E4DD}"/>
              </a:ext>
            </a:extLst>
          </p:cNvPr>
          <p:cNvSpPr>
            <a:spLocks noGrp="1"/>
          </p:cNvSpPr>
          <p:nvPr>
            <p:ph type="dt" sz="half" idx="11"/>
          </p:nvPr>
        </p:nvSpPr>
        <p:spPr/>
        <p:txBody>
          <a:bodyPr/>
          <a:lstStyle/>
          <a:p>
            <a:fld id="{71995C3F-6F2F-4701-8E14-129E3E7CA310}" type="datetime3">
              <a:rPr lang="en-US" smtClean="0"/>
              <a:t>19 November 2024</a:t>
            </a:fld>
            <a:endParaRPr lang="en-IN" dirty="0"/>
          </a:p>
        </p:txBody>
      </p:sp>
      <p:sp>
        <p:nvSpPr>
          <p:cNvPr id="5" name="Footer Placeholder 4">
            <a:extLst>
              <a:ext uri="{FF2B5EF4-FFF2-40B4-BE49-F238E27FC236}">
                <a16:creationId xmlns:a16="http://schemas.microsoft.com/office/drawing/2014/main" id="{7FCEDD15-C281-8C3E-B391-95A6C7963052}"/>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286649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0FF8-983B-68CA-C6AF-0D81EE8DEC20}"/>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BA65D3EA-4534-516A-7402-3666CEC993D2}"/>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82338D3F-8592-570B-7842-F6FD2A6FAA1F}"/>
              </a:ext>
            </a:extLst>
          </p:cNvPr>
          <p:cNvSpPr>
            <a:spLocks noGrp="1"/>
          </p:cNvSpPr>
          <p:nvPr>
            <p:ph type="dt" sz="half" idx="11"/>
          </p:nvPr>
        </p:nvSpPr>
        <p:spPr/>
        <p:txBody>
          <a:bodyPr/>
          <a:lstStyle/>
          <a:p>
            <a:fld id="{70CFF51A-9507-41F9-A4A2-F4BD4FBC7BB2}" type="datetime3">
              <a:rPr lang="en-US" smtClean="0"/>
              <a:t>19 November 2024</a:t>
            </a:fld>
            <a:endParaRPr lang="en-IN" dirty="0"/>
          </a:p>
        </p:txBody>
      </p:sp>
      <p:sp>
        <p:nvSpPr>
          <p:cNvPr id="5" name="Footer Placeholder 4">
            <a:extLst>
              <a:ext uri="{FF2B5EF4-FFF2-40B4-BE49-F238E27FC236}">
                <a16:creationId xmlns:a16="http://schemas.microsoft.com/office/drawing/2014/main" id="{B0B4ECE7-02E7-2181-7339-1DBDDBF6DACB}"/>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183121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EFC1-0209-876A-29C3-6BE3868C0DAE}"/>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344A86E6-853B-B42A-D1A5-6B75A90DB5FD}"/>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16C81F08-9202-3746-B7A5-B7CBE8059AF9}"/>
              </a:ext>
            </a:extLst>
          </p:cNvPr>
          <p:cNvSpPr>
            <a:spLocks noGrp="1"/>
          </p:cNvSpPr>
          <p:nvPr>
            <p:ph type="dt" sz="half" idx="11"/>
          </p:nvPr>
        </p:nvSpPr>
        <p:spPr/>
        <p:txBody>
          <a:bodyPr/>
          <a:lstStyle/>
          <a:p>
            <a:fld id="{D3D6241A-6340-497B-B55F-3AFA4FDF3748}" type="datetime3">
              <a:rPr lang="en-US" smtClean="0"/>
              <a:t>19 November 2024</a:t>
            </a:fld>
            <a:endParaRPr lang="en-IN" dirty="0"/>
          </a:p>
        </p:txBody>
      </p:sp>
      <p:sp>
        <p:nvSpPr>
          <p:cNvPr id="5" name="Footer Placeholder 4">
            <a:extLst>
              <a:ext uri="{FF2B5EF4-FFF2-40B4-BE49-F238E27FC236}">
                <a16:creationId xmlns:a16="http://schemas.microsoft.com/office/drawing/2014/main" id="{77F07A19-9048-ADB7-430A-6B9B8A170BA3}"/>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410974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132F-123B-1FD1-0B4C-CB127DE821E4}"/>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6D98F1F3-D9E7-567B-B36E-2ABFB8BDD7A1}"/>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C7D579F2-5F9F-E43E-90D1-94892C666928}"/>
              </a:ext>
            </a:extLst>
          </p:cNvPr>
          <p:cNvSpPr>
            <a:spLocks noGrp="1"/>
          </p:cNvSpPr>
          <p:nvPr>
            <p:ph type="dt" sz="half" idx="11"/>
          </p:nvPr>
        </p:nvSpPr>
        <p:spPr/>
        <p:txBody>
          <a:bodyPr/>
          <a:lstStyle/>
          <a:p>
            <a:fld id="{4394AAFF-646C-431A-924D-5853CFD5C2EC}" type="datetime3">
              <a:rPr lang="en-US" smtClean="0"/>
              <a:t>19 November 2024</a:t>
            </a:fld>
            <a:endParaRPr lang="en-IN"/>
          </a:p>
        </p:txBody>
      </p:sp>
      <p:sp>
        <p:nvSpPr>
          <p:cNvPr id="5" name="Footer Placeholder 4">
            <a:extLst>
              <a:ext uri="{FF2B5EF4-FFF2-40B4-BE49-F238E27FC236}">
                <a16:creationId xmlns:a16="http://schemas.microsoft.com/office/drawing/2014/main" id="{14923789-B179-F3DE-4FDD-4BA68E1E03F1}"/>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384720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F5A1-CA33-426A-384C-57322B75D379}"/>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9346F5A3-54A9-C106-96BB-702DBCC8AB90}"/>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9EF07B4F-C740-9846-FE4B-CEA960A99DC5}"/>
              </a:ext>
            </a:extLst>
          </p:cNvPr>
          <p:cNvSpPr>
            <a:spLocks noGrp="1"/>
          </p:cNvSpPr>
          <p:nvPr>
            <p:ph type="dt" sz="half" idx="11"/>
          </p:nvPr>
        </p:nvSpPr>
        <p:spPr/>
        <p:txBody>
          <a:bodyPr/>
          <a:lstStyle/>
          <a:p>
            <a:fld id="{83434B1D-5828-4C07-B65A-6B75CCC4CFF8}" type="datetime3">
              <a:rPr lang="en-US" smtClean="0"/>
              <a:t>19 November 2024</a:t>
            </a:fld>
            <a:endParaRPr lang="en-IN"/>
          </a:p>
        </p:txBody>
      </p:sp>
      <p:sp>
        <p:nvSpPr>
          <p:cNvPr id="5" name="Footer Placeholder 4">
            <a:extLst>
              <a:ext uri="{FF2B5EF4-FFF2-40B4-BE49-F238E27FC236}">
                <a16:creationId xmlns:a16="http://schemas.microsoft.com/office/drawing/2014/main" id="{1FDA3A21-E3B0-8D70-2CBF-0862C5D27903}"/>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171176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1618-1E1B-9B4B-CC5F-66D1978F505F}"/>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CA4D01AA-9C41-F299-2791-54C9DB8B7B5A}"/>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4B8A86CA-0C1C-3409-2657-7BFEB6BA2211}"/>
              </a:ext>
            </a:extLst>
          </p:cNvPr>
          <p:cNvSpPr>
            <a:spLocks noGrp="1"/>
          </p:cNvSpPr>
          <p:nvPr>
            <p:ph type="dt" sz="half" idx="11"/>
          </p:nvPr>
        </p:nvSpPr>
        <p:spPr/>
        <p:txBody>
          <a:bodyPr/>
          <a:lstStyle/>
          <a:p>
            <a:fld id="{686B668B-82A0-4132-85AC-30B004BE8129}" type="datetime3">
              <a:rPr lang="en-US" smtClean="0"/>
              <a:t>19 November 2024</a:t>
            </a:fld>
            <a:endParaRPr lang="en-IN" dirty="0"/>
          </a:p>
        </p:txBody>
      </p:sp>
      <p:sp>
        <p:nvSpPr>
          <p:cNvPr id="5" name="Footer Placeholder 4">
            <a:extLst>
              <a:ext uri="{FF2B5EF4-FFF2-40B4-BE49-F238E27FC236}">
                <a16:creationId xmlns:a16="http://schemas.microsoft.com/office/drawing/2014/main" id="{EDD3BF75-FDE3-E832-F4EC-670A47591E5A}"/>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427762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A2D2-BCB4-D8AF-4758-134631CDE91D}"/>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5FAC5259-784F-3EAC-C8E1-650F13E4F417}"/>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122BD0A0-12B2-E256-E17F-C4DBACF4BEE0}"/>
              </a:ext>
            </a:extLst>
          </p:cNvPr>
          <p:cNvSpPr>
            <a:spLocks noGrp="1"/>
          </p:cNvSpPr>
          <p:nvPr>
            <p:ph type="dt" sz="half" idx="11"/>
          </p:nvPr>
        </p:nvSpPr>
        <p:spPr/>
        <p:txBody>
          <a:bodyPr/>
          <a:lstStyle/>
          <a:p>
            <a:fld id="{1FF74703-8F9D-4199-9724-CD829F8A03BC}" type="datetime3">
              <a:rPr lang="en-US" smtClean="0"/>
              <a:t>19 November 2024</a:t>
            </a:fld>
            <a:endParaRPr lang="en-IN"/>
          </a:p>
        </p:txBody>
      </p:sp>
      <p:sp>
        <p:nvSpPr>
          <p:cNvPr id="5" name="Footer Placeholder 4">
            <a:extLst>
              <a:ext uri="{FF2B5EF4-FFF2-40B4-BE49-F238E27FC236}">
                <a16:creationId xmlns:a16="http://schemas.microsoft.com/office/drawing/2014/main" id="{FD437C1B-9D10-5F24-1DD3-7A7D56DEDC01}"/>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52228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7463-3CD8-F5B5-759A-7D6E3D525A25}"/>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0FFB47D0-62F3-EA1B-DEED-38CA2ABA6A4A}"/>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917CEDF2-D036-8E05-1153-289C297EC170}"/>
              </a:ext>
            </a:extLst>
          </p:cNvPr>
          <p:cNvSpPr>
            <a:spLocks noGrp="1"/>
          </p:cNvSpPr>
          <p:nvPr>
            <p:ph type="dt" sz="half" idx="11"/>
          </p:nvPr>
        </p:nvSpPr>
        <p:spPr/>
        <p:txBody>
          <a:bodyPr/>
          <a:lstStyle/>
          <a:p>
            <a:fld id="{FBCCD652-A237-4D9F-98AA-20D71D384889}" type="datetime3">
              <a:rPr lang="en-US" smtClean="0"/>
              <a:t>19 November 2024</a:t>
            </a:fld>
            <a:endParaRPr lang="en-IN"/>
          </a:p>
        </p:txBody>
      </p:sp>
      <p:sp>
        <p:nvSpPr>
          <p:cNvPr id="5" name="Footer Placeholder 4">
            <a:extLst>
              <a:ext uri="{FF2B5EF4-FFF2-40B4-BE49-F238E27FC236}">
                <a16:creationId xmlns:a16="http://schemas.microsoft.com/office/drawing/2014/main" id="{FCF25B03-512A-A2AD-EBB6-9E93B3D1C629}"/>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239926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42B1-65DF-C65F-7D67-02BECC0F7F6D}"/>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139F837A-FF7D-D8A7-DECF-6B6E500D59F7}"/>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
        <p:nvSpPr>
          <p:cNvPr id="4" name="Date Placeholder 3">
            <a:extLst>
              <a:ext uri="{FF2B5EF4-FFF2-40B4-BE49-F238E27FC236}">
                <a16:creationId xmlns:a16="http://schemas.microsoft.com/office/drawing/2014/main" id="{AACA7009-CF11-1228-7FCE-D40EDA4137E4}"/>
              </a:ext>
            </a:extLst>
          </p:cNvPr>
          <p:cNvSpPr>
            <a:spLocks noGrp="1"/>
          </p:cNvSpPr>
          <p:nvPr>
            <p:ph type="dt" sz="half" idx="11"/>
          </p:nvPr>
        </p:nvSpPr>
        <p:spPr/>
        <p:txBody>
          <a:bodyPr/>
          <a:lstStyle/>
          <a:p>
            <a:fld id="{71C90901-5886-4875-A6FB-6628E0605E72}" type="datetime3">
              <a:rPr lang="en-US" smtClean="0"/>
              <a:t>19 November 2024</a:t>
            </a:fld>
            <a:endParaRPr lang="en-IN"/>
          </a:p>
        </p:txBody>
      </p:sp>
      <p:sp>
        <p:nvSpPr>
          <p:cNvPr id="5" name="Footer Placeholder 4">
            <a:extLst>
              <a:ext uri="{FF2B5EF4-FFF2-40B4-BE49-F238E27FC236}">
                <a16:creationId xmlns:a16="http://schemas.microsoft.com/office/drawing/2014/main" id="{750943BA-F650-2760-B2E9-4629505C19B0}"/>
              </a:ext>
            </a:extLst>
          </p:cNvPr>
          <p:cNvSpPr>
            <a:spLocks noGrp="1"/>
          </p:cNvSpPr>
          <p:nvPr>
            <p:ph type="ftr" sz="quarter" idx="12"/>
          </p:nvPr>
        </p:nvSpPr>
        <p:spPr/>
        <p:txBody>
          <a:bodyPr/>
          <a:lstStyle/>
          <a:p>
            <a:r>
              <a:rPr lang="en-IN"/>
              <a:t>Marcom Update to TP#67</a:t>
            </a:r>
            <a:endParaRPr lang="en-IN" dirty="0"/>
          </a:p>
        </p:txBody>
      </p:sp>
    </p:spTree>
    <p:extLst>
      <p:ext uri="{BB962C8B-B14F-4D97-AF65-F5344CB8AC3E}">
        <p14:creationId xmlns:p14="http://schemas.microsoft.com/office/powerpoint/2010/main" val="259628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E4F3BEE-74EE-DB69-15D2-A2464AEF0269}"/>
              </a:ext>
            </a:extLst>
          </p:cNvPr>
          <p:cNvSpPr>
            <a:spLocks noGrp="1"/>
          </p:cNvSpPr>
          <p:nvPr>
            <p:ph type="dt" sz="half" idx="2"/>
          </p:nvPr>
        </p:nvSpPr>
        <p:spPr>
          <a:xfrm>
            <a:off x="334696" y="6136964"/>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6E6E05-2AA5-42D5-BD76-0CD10725C13D}" type="datetime3">
              <a:rPr lang="en-US" smtClean="0"/>
              <a:t>19 November 2024</a:t>
            </a:fld>
            <a:endParaRPr lang="en-IN" dirty="0"/>
          </a:p>
        </p:txBody>
      </p:sp>
      <p:sp>
        <p:nvSpPr>
          <p:cNvPr id="5" name="Footer Placeholder 4">
            <a:extLst>
              <a:ext uri="{FF2B5EF4-FFF2-40B4-BE49-F238E27FC236}">
                <a16:creationId xmlns:a16="http://schemas.microsoft.com/office/drawing/2014/main" id="{178ABEF0-4ED7-CA91-F859-F2F889E3DFAF}"/>
              </a:ext>
            </a:extLst>
          </p:cNvPr>
          <p:cNvSpPr>
            <a:spLocks noGrp="1"/>
          </p:cNvSpPr>
          <p:nvPr>
            <p:ph type="ftr" sz="quarter" idx="3"/>
          </p:nvPr>
        </p:nvSpPr>
        <p:spPr>
          <a:xfrm>
            <a:off x="3969026" y="6115325"/>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IN" dirty="0"/>
              <a:t>Marcom Update to TP#67</a:t>
            </a: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7" r:id="rId3"/>
    <p:sldLayoutId id="2147483665" r:id="rId4"/>
    <p:sldLayoutId id="2147483663" r:id="rId5"/>
    <p:sldLayoutId id="2147483668" r:id="rId6"/>
    <p:sldLayoutId id="2147483666" r:id="rId7"/>
    <p:sldLayoutId id="2147483664" r:id="rId8"/>
    <p:sldLayoutId id="2147483662" r:id="rId9"/>
    <p:sldLayoutId id="2147483650" r:id="rId10"/>
    <p:sldLayoutId id="2147483651" r:id="rId11"/>
    <p:sldLayoutId id="2147483652" r:id="rId12"/>
    <p:sldLayoutId id="2147483669" r:id="rId13"/>
    <p:sldLayoutId id="2147483654" r:id="rId14"/>
    <p:sldLayoutId id="2147483671" r:id="rId15"/>
    <p:sldLayoutId id="2147483670" r:id="rId16"/>
  </p:sldLayoutIdLst>
  <p:hf sldNum="0" hdr="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posts/onem2m_hackathon-iot-standardsmatter-activity-7254669064743129089-2MHv?utm_source=share&amp;utm_medium=member_desktop" TargetMode="External"/><Relationship Id="rId2" Type="http://schemas.openxmlformats.org/officeDocument/2006/relationships/hyperlink" Target="https://www.onem2m.org/iot-events/event/931-onem2m-international-hackathon-2024" TargetMode="Externa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hyperlink" Target="https://edgecomputing-expo.com/global/"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c/Onem2mOrg" TargetMode="Externa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https://wiki.onem2m.org/index.php?title=Main_Page" TargetMode="External"/><Relationship Id="rId2" Type="http://schemas.openxmlformats.org/officeDocument/2006/relationships/hyperlink" Target="https://www.onem2m.org/technical/partners-releases" TargetMode="External"/><Relationship Id="rId1" Type="http://schemas.openxmlformats.org/officeDocument/2006/relationships/slideLayout" Target="../slideLayouts/slideLayout2.xml"/><Relationship Id="rId6" Type="http://schemas.openxmlformats.org/officeDocument/2006/relationships/hyperlink" Target="https://www.linkedin.com/company/onem2m/" TargetMode="Externa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hyperlink" Target="https://github.com/oneM2M-Tutorials" TargetMode="External"/><Relationship Id="rId4" Type="http://schemas.openxmlformats.org/officeDocument/2006/relationships/hyperlink" Target="https://x.com/i/flow/login?redirect_after_login=%2FoneM2M"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onem2m.org/iot-news/newsletter" TargetMode="External"/><Relationship Id="rId2" Type="http://schemas.openxmlformats.org/officeDocument/2006/relationships/hyperlink" Target="https://nvlpubs.nist.gov/nistpubs/SpecialPublications/NIST.SP.1900-207.pdf" TargetMode="External"/><Relationship Id="rId1" Type="http://schemas.openxmlformats.org/officeDocument/2006/relationships/slideLayout" Target="../slideLayouts/slideLayout10.xml"/><Relationship Id="rId4" Type="http://schemas.openxmlformats.org/officeDocument/2006/relationships/hyperlink" Target="mailto:contact@oneM2M.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vlpubs.nist.gov/nistpubs/SpecialPublications/NIST.SP.1900-207.pdf"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mailto:contact@oneM2M.org" TargetMode="External"/><Relationship Id="rId5" Type="http://schemas.openxmlformats.org/officeDocument/2006/relationships/hyperlink" Target="mailto:oneM2M_PressMedia@list.onem2m.org" TargetMode="External"/><Relationship Id="rId4" Type="http://schemas.openxmlformats.org/officeDocument/2006/relationships/hyperlink" Target="https://docs.google.com/spreadsheets/d/1RikZmqw7vbcXsvmrHTCGTgK2TDCld51rI7za7ZtpYAk/edit#gid=199404875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onem2m.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www.onem2m.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nem2m.org/technical/partners-release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fiot2024.iot.ieee.or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hyperlink" Target="https://member.onem2m.org/Application/Meeting/updateMeeting/?meetingId=2203&amp;view=true" TargetMode="External"/><Relationship Id="rId4" Type="http://schemas.openxmlformats.org/officeDocument/2006/relationships/hyperlink" Target="https://www.linkedin.com/posts/onem2m_iot-iot-standardsmatter-activity-7261762305594421252-gf6W?utm_source=share&amp;utm_medium=member_deskto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mber.onem2m.org/Application/Meeting/updateMeeting/?meetingId=2206&amp;view=true" TargetMode="External"/><Relationship Id="rId2" Type="http://schemas.openxmlformats.org/officeDocument/2006/relationships/hyperlink" Target="https://www.linkedin.com/posts/onem2m_iot-iot-standardsmatter-activity-7262132069567229952-bNkR?utm_source=share&amp;utm_medium=member_desktop" TargetMode="Externa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Updates for TP#67</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19 November 2024</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C09A-FBB1-4BFE-E725-954D06C6D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54195-5B75-4AF4-0D5C-FC3A2F820D61}"/>
              </a:ext>
            </a:extLst>
          </p:cNvPr>
          <p:cNvSpPr>
            <a:spLocks noGrp="1"/>
          </p:cNvSpPr>
          <p:nvPr>
            <p:ph type="title"/>
          </p:nvPr>
        </p:nvSpPr>
        <p:spPr>
          <a:xfrm>
            <a:off x="179408" y="23149"/>
            <a:ext cx="9661822" cy="1012744"/>
          </a:xfrm>
        </p:spPr>
        <p:txBody>
          <a:bodyPr>
            <a:normAutofit/>
          </a:bodyPr>
          <a:lstStyle/>
          <a:p>
            <a:r>
              <a:rPr lang="en-IN" sz="3200" dirty="0">
                <a:latin typeface="Myriad Pro" panose="020B0503030403020204" charset="0"/>
              </a:rPr>
              <a:t>Recent/Ongoing Events – 3/3</a:t>
            </a:r>
            <a:endParaRPr lang="en-IN" sz="3200" dirty="0">
              <a:solidFill>
                <a:srgbClr val="0070C0"/>
              </a:solidFill>
            </a:endParaRPr>
          </a:p>
        </p:txBody>
      </p:sp>
      <p:sp>
        <p:nvSpPr>
          <p:cNvPr id="4" name="Footer Placeholder 3">
            <a:extLst>
              <a:ext uri="{FF2B5EF4-FFF2-40B4-BE49-F238E27FC236}">
                <a16:creationId xmlns:a16="http://schemas.microsoft.com/office/drawing/2014/main" id="{2D1F4F8B-F295-168D-FA6C-183748314BD5}"/>
              </a:ext>
            </a:extLst>
          </p:cNvPr>
          <p:cNvSpPr>
            <a:spLocks noGrp="1"/>
          </p:cNvSpPr>
          <p:nvPr>
            <p:ph type="ftr" sz="quarter" idx="11"/>
          </p:nvPr>
        </p:nvSpPr>
        <p:spPr/>
        <p:txBody>
          <a:bodyPr/>
          <a:lstStyle/>
          <a:p>
            <a:r>
              <a:rPr lang="en-US" dirty="0">
                <a:solidFill>
                  <a:schemeClr val="tx1"/>
                </a:solidFill>
              </a:rPr>
              <a:t>Marcom Update to TP#67</a:t>
            </a:r>
          </a:p>
        </p:txBody>
      </p:sp>
      <p:sp>
        <p:nvSpPr>
          <p:cNvPr id="8" name="TextBox 7">
            <a:extLst>
              <a:ext uri="{FF2B5EF4-FFF2-40B4-BE49-F238E27FC236}">
                <a16:creationId xmlns:a16="http://schemas.microsoft.com/office/drawing/2014/main" id="{9141CE74-297A-CF00-F889-C6B965668563}"/>
              </a:ext>
            </a:extLst>
          </p:cNvPr>
          <p:cNvSpPr txBox="1"/>
          <p:nvPr/>
        </p:nvSpPr>
        <p:spPr>
          <a:xfrm>
            <a:off x="179408" y="2799362"/>
            <a:ext cx="4038600" cy="1261884"/>
          </a:xfrm>
          <a:prstGeom prst="rect">
            <a:avLst/>
          </a:prstGeom>
          <a:noFill/>
        </p:spPr>
        <p:txBody>
          <a:bodyPr wrap="square" rtlCol="0">
            <a:spAutoFit/>
          </a:bodyPr>
          <a:lstStyle/>
          <a:p>
            <a:r>
              <a:rPr lang="en-IN" sz="2000" b="1" dirty="0">
                <a:solidFill>
                  <a:srgbClr val="0070C0"/>
                </a:solidFill>
                <a:latin typeface="Myriad Pro" panose="020B0503030403020204" charset="0"/>
                <a:hlinkClick r:id="rId2">
                  <a:extLst>
                    <a:ext uri="{A12FA001-AC4F-418D-AE19-62706E023703}">
                      <ahyp:hlinkClr xmlns:ahyp="http://schemas.microsoft.com/office/drawing/2018/hyperlinkcolor" val="tx"/>
                    </a:ext>
                  </a:extLst>
                </a:hlinkClick>
              </a:rPr>
              <a:t>4</a:t>
            </a:r>
            <a:r>
              <a:rPr lang="en-IN" sz="2000" b="1" baseline="30000" dirty="0">
                <a:solidFill>
                  <a:srgbClr val="0070C0"/>
                </a:solidFill>
                <a:latin typeface="Myriad Pro" panose="020B0503030403020204" charset="0"/>
                <a:hlinkClick r:id="rId2">
                  <a:extLst>
                    <a:ext uri="{A12FA001-AC4F-418D-AE19-62706E023703}">
                      <ahyp:hlinkClr xmlns:ahyp="http://schemas.microsoft.com/office/drawing/2018/hyperlinkcolor" val="tx"/>
                    </a:ext>
                  </a:extLst>
                </a:hlinkClick>
              </a:rPr>
              <a:t>th</a:t>
            </a:r>
            <a:r>
              <a:rPr lang="en-IN" sz="2000" b="1" dirty="0">
                <a:solidFill>
                  <a:srgbClr val="0070C0"/>
                </a:solidFill>
                <a:latin typeface="Myriad Pro" panose="020B0503030403020204" charset="0"/>
                <a:hlinkClick r:id="rId2">
                  <a:extLst>
                    <a:ext uri="{A12FA001-AC4F-418D-AE19-62706E023703}">
                      <ahyp:hlinkClr xmlns:ahyp="http://schemas.microsoft.com/office/drawing/2018/hyperlinkcolor" val="tx"/>
                    </a:ext>
                  </a:extLst>
                </a:hlinkClick>
              </a:rPr>
              <a:t> oneM2M Annual International Hackathon (Sep-Dec 2024)</a:t>
            </a:r>
            <a:endParaRPr lang="en-IN" sz="2000" b="1" dirty="0">
              <a:solidFill>
                <a:srgbClr val="0070C0"/>
              </a:solidFill>
              <a:latin typeface="Myriad Pro" panose="020B0503030403020204" charset="0"/>
            </a:endParaRPr>
          </a:p>
          <a:p>
            <a:endParaRPr lang="en-IN" dirty="0">
              <a:latin typeface="Myriad Pro" panose="020B0503030403020204" charset="0"/>
            </a:endParaRPr>
          </a:p>
          <a:p>
            <a:r>
              <a:rPr lang="en-IN" dirty="0">
                <a:latin typeface="Myriad Pro" panose="020B0503030403020204" charset="0"/>
              </a:rPr>
              <a:t>LinkedIn Post -</a:t>
            </a:r>
            <a:r>
              <a:rPr lang="en-IN" dirty="0">
                <a:solidFill>
                  <a:srgbClr val="0070C0"/>
                </a:solidFill>
                <a:latin typeface="Myriad Pro" panose="020B0503030403020204" charset="0"/>
              </a:rPr>
              <a:t> </a:t>
            </a:r>
            <a:r>
              <a:rPr lang="en-IN" dirty="0">
                <a:solidFill>
                  <a:srgbClr val="0070C0"/>
                </a:solidFill>
                <a:latin typeface="Myriad Pro" panose="020B0503030403020204" charset="0"/>
                <a:hlinkClick r:id="rId3">
                  <a:extLst>
                    <a:ext uri="{A12FA001-AC4F-418D-AE19-62706E023703}">
                      <ahyp:hlinkClr xmlns:ahyp="http://schemas.microsoft.com/office/drawing/2018/hyperlinkcolor" val="tx"/>
                    </a:ext>
                  </a:extLst>
                </a:hlinkClick>
              </a:rPr>
              <a:t>Link</a:t>
            </a:r>
            <a:endParaRPr lang="en-IN" dirty="0">
              <a:solidFill>
                <a:srgbClr val="0070C0"/>
              </a:solidFill>
              <a:latin typeface="Myriad Pro" panose="020B0503030403020204" charset="0"/>
            </a:endParaRPr>
          </a:p>
        </p:txBody>
      </p:sp>
      <p:pic>
        <p:nvPicPr>
          <p:cNvPr id="10" name="Picture 9" descr="A screenshot of a social media post&#10;&#10;Description automatically generated">
            <a:extLst>
              <a:ext uri="{FF2B5EF4-FFF2-40B4-BE49-F238E27FC236}">
                <a16:creationId xmlns:a16="http://schemas.microsoft.com/office/drawing/2014/main" id="{661A8353-2542-4B86-9870-0DCD846D8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310" y="1439721"/>
            <a:ext cx="7674307" cy="4671712"/>
          </a:xfrm>
          <a:prstGeom prst="rect">
            <a:avLst/>
          </a:prstGeom>
        </p:spPr>
      </p:pic>
      <p:sp>
        <p:nvSpPr>
          <p:cNvPr id="11" name="Date Placeholder 10">
            <a:extLst>
              <a:ext uri="{FF2B5EF4-FFF2-40B4-BE49-F238E27FC236}">
                <a16:creationId xmlns:a16="http://schemas.microsoft.com/office/drawing/2014/main" id="{B17B2E46-4B06-3D55-87CC-E4623649E8F2}"/>
              </a:ext>
            </a:extLst>
          </p:cNvPr>
          <p:cNvSpPr>
            <a:spLocks noGrp="1"/>
          </p:cNvSpPr>
          <p:nvPr>
            <p:ph type="dt" sz="half" idx="10"/>
          </p:nvPr>
        </p:nvSpPr>
        <p:spPr/>
        <p:txBody>
          <a:bodyPr/>
          <a:lstStyle/>
          <a:p>
            <a:fld id="{B0626833-366C-47B8-83F6-3B6FBECDECEC}" type="datetime3">
              <a:rPr lang="en-US" smtClean="0"/>
              <a:t>19 November 2024</a:t>
            </a:fld>
            <a:endParaRPr lang="en-US" dirty="0"/>
          </a:p>
        </p:txBody>
      </p:sp>
    </p:spTree>
    <p:extLst>
      <p:ext uri="{BB962C8B-B14F-4D97-AF65-F5344CB8AC3E}">
        <p14:creationId xmlns:p14="http://schemas.microsoft.com/office/powerpoint/2010/main" val="281074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0A88-CD63-EBD8-38A3-E91DB180CE90}"/>
              </a:ext>
            </a:extLst>
          </p:cNvPr>
          <p:cNvSpPr>
            <a:spLocks noGrp="1"/>
          </p:cNvSpPr>
          <p:nvPr>
            <p:ph type="title"/>
          </p:nvPr>
        </p:nvSpPr>
        <p:spPr/>
        <p:txBody>
          <a:bodyPr/>
          <a:lstStyle/>
          <a:p>
            <a:r>
              <a:rPr lang="en-IN" dirty="0"/>
              <a:t>Upcoming/Potential Events</a:t>
            </a:r>
          </a:p>
        </p:txBody>
      </p:sp>
      <p:sp>
        <p:nvSpPr>
          <p:cNvPr id="3" name="Content Placeholder 2">
            <a:extLst>
              <a:ext uri="{FF2B5EF4-FFF2-40B4-BE49-F238E27FC236}">
                <a16:creationId xmlns:a16="http://schemas.microsoft.com/office/drawing/2014/main" id="{0624B83C-D4D1-9269-1DF3-76FB40C9C122}"/>
              </a:ext>
            </a:extLst>
          </p:cNvPr>
          <p:cNvSpPr>
            <a:spLocks noGrp="1"/>
          </p:cNvSpPr>
          <p:nvPr>
            <p:ph idx="1"/>
          </p:nvPr>
        </p:nvSpPr>
        <p:spPr/>
        <p:txBody>
          <a:bodyPr/>
          <a:lstStyle/>
          <a:p>
            <a:pPr algn="l">
              <a:spcAft>
                <a:spcPts val="1500"/>
              </a:spcAft>
            </a:pPr>
            <a:r>
              <a:rPr lang="en-US" sz="2400" b="1" i="0" dirty="0">
                <a:solidFill>
                  <a:srgbClr val="0070C0"/>
                </a:solidFill>
                <a:effectLst/>
                <a:latin typeface="Myriad Pro" panose="020B0503030403020204" charset="0"/>
                <a:hlinkClick r:id="rId2">
                  <a:extLst>
                    <a:ext uri="{A12FA001-AC4F-418D-AE19-62706E023703}">
                      <ahyp:hlinkClr xmlns:ahyp="http://schemas.microsoft.com/office/drawing/2018/hyperlinkcolor" val="tx"/>
                    </a:ext>
                  </a:extLst>
                </a:hlinkClick>
              </a:rPr>
              <a:t>Edge Computing Expo Global | In-Person Event | 5-6 February 2025 | Olympia, London</a:t>
            </a:r>
            <a:r>
              <a:rPr lang="en-US" sz="2400" b="1" i="0" dirty="0">
                <a:solidFill>
                  <a:srgbClr val="0070C0"/>
                </a:solidFill>
                <a:effectLst/>
                <a:latin typeface="Poppins" panose="00000500000000000000" pitchFamily="2" charset="0"/>
              </a:rPr>
              <a:t> </a:t>
            </a:r>
          </a:p>
          <a:p>
            <a:pPr marL="457200" lvl="2">
              <a:lnSpc>
                <a:spcPct val="100000"/>
              </a:lnSpc>
              <a:spcBef>
                <a:spcPts val="0"/>
              </a:spcBef>
            </a:pPr>
            <a:r>
              <a:rPr lang="en-US" dirty="0"/>
              <a:t>Bob Flynn  moderated a session in the Jun’24 event</a:t>
            </a:r>
          </a:p>
          <a:p>
            <a:pPr marL="457200" lvl="2">
              <a:lnSpc>
                <a:spcPct val="100000"/>
              </a:lnSpc>
              <a:spcBef>
                <a:spcPts val="0"/>
              </a:spcBef>
            </a:pPr>
            <a:r>
              <a:rPr lang="en-US" dirty="0"/>
              <a:t>Rana </a:t>
            </a:r>
            <a:r>
              <a:rPr lang="en-US" dirty="0" err="1"/>
              <a:t>Kamill</a:t>
            </a:r>
            <a:r>
              <a:rPr lang="en-US" dirty="0"/>
              <a:t> joined a panel in the Oct’24 event</a:t>
            </a:r>
            <a:r>
              <a:rPr lang="en-US" sz="1800" i="0" dirty="0">
                <a:solidFill>
                  <a:srgbClr val="FFFFFF"/>
                </a:solidFill>
                <a:effectLst/>
                <a:latin typeface="Poppins" panose="00000500000000000000" pitchFamily="2" charset="0"/>
              </a:rPr>
              <a:t>-6 FEBRU</a:t>
            </a:r>
            <a:endParaRPr lang="en-IN" sz="2800" dirty="0"/>
          </a:p>
          <a:p>
            <a:endParaRPr lang="en-IN" sz="2000" dirty="0"/>
          </a:p>
          <a:p>
            <a:r>
              <a:rPr lang="en-IN" sz="2400" dirty="0"/>
              <a:t>Stakeholders Day hosted by TSDSI in Feb ’25 during TP#68 (tentatively 12</a:t>
            </a:r>
            <a:r>
              <a:rPr lang="en-IN" sz="2400" baseline="30000" dirty="0"/>
              <a:t>th</a:t>
            </a:r>
            <a:r>
              <a:rPr lang="en-IN" sz="2400" dirty="0"/>
              <a:t> Feb)</a:t>
            </a:r>
          </a:p>
        </p:txBody>
      </p:sp>
      <p:sp>
        <p:nvSpPr>
          <p:cNvPr id="4" name="Footer Placeholder 3">
            <a:extLst>
              <a:ext uri="{FF2B5EF4-FFF2-40B4-BE49-F238E27FC236}">
                <a16:creationId xmlns:a16="http://schemas.microsoft.com/office/drawing/2014/main" id="{1E04C5A8-80E2-1E51-24AC-90E2A7E06066}"/>
              </a:ext>
            </a:extLst>
          </p:cNvPr>
          <p:cNvSpPr>
            <a:spLocks noGrp="1"/>
          </p:cNvSpPr>
          <p:nvPr>
            <p:ph type="ftr" sz="quarter" idx="11"/>
          </p:nvPr>
        </p:nvSpPr>
        <p:spPr/>
        <p:txBody>
          <a:bodyPr/>
          <a:lstStyle/>
          <a:p>
            <a:r>
              <a:rPr lang="en-US" dirty="0">
                <a:solidFill>
                  <a:schemeClr val="tx1"/>
                </a:solidFill>
              </a:rPr>
              <a:t>Marcom Update to TP#67</a:t>
            </a:r>
          </a:p>
        </p:txBody>
      </p:sp>
      <p:sp>
        <p:nvSpPr>
          <p:cNvPr id="5" name="Date Placeholder 4">
            <a:extLst>
              <a:ext uri="{FF2B5EF4-FFF2-40B4-BE49-F238E27FC236}">
                <a16:creationId xmlns:a16="http://schemas.microsoft.com/office/drawing/2014/main" id="{0205EDB2-9D6C-4729-7902-73CE8727BAA1}"/>
              </a:ext>
            </a:extLst>
          </p:cNvPr>
          <p:cNvSpPr>
            <a:spLocks noGrp="1"/>
          </p:cNvSpPr>
          <p:nvPr>
            <p:ph type="dt" sz="half" idx="10"/>
          </p:nvPr>
        </p:nvSpPr>
        <p:spPr/>
        <p:txBody>
          <a:bodyPr/>
          <a:lstStyle/>
          <a:p>
            <a:fld id="{3E93E82A-C3C8-4AD4-887A-22E18F597353}" type="datetime3">
              <a:rPr lang="en-US" smtClean="0"/>
              <a:t>19 November 2024</a:t>
            </a:fld>
            <a:endParaRPr lang="en-US" dirty="0"/>
          </a:p>
        </p:txBody>
      </p:sp>
    </p:spTree>
    <p:extLst>
      <p:ext uri="{BB962C8B-B14F-4D97-AF65-F5344CB8AC3E}">
        <p14:creationId xmlns:p14="http://schemas.microsoft.com/office/powerpoint/2010/main" val="272510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EB68-011C-CD10-3CCE-62019AFAB576}"/>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F83389F5-AA30-05C2-91D8-51F33DC9F9D6}"/>
              </a:ext>
            </a:extLst>
          </p:cNvPr>
          <p:cNvPicPr>
            <a:picLocks noGrp="1" noChangeAspect="1"/>
          </p:cNvPicPr>
          <p:nvPr>
            <p:ph idx="1"/>
          </p:nvPr>
        </p:nvPicPr>
        <p:blipFill>
          <a:blip r:embed="rId2"/>
          <a:srcRect t="18346" b="28997"/>
          <a:stretch/>
        </p:blipFill>
        <p:spPr>
          <a:xfrm>
            <a:off x="110403" y="1173570"/>
            <a:ext cx="9260075" cy="2742826"/>
          </a:xfrm>
        </p:spPr>
      </p:pic>
      <p:sp>
        <p:nvSpPr>
          <p:cNvPr id="4" name="Date Placeholder 3">
            <a:extLst>
              <a:ext uri="{FF2B5EF4-FFF2-40B4-BE49-F238E27FC236}">
                <a16:creationId xmlns:a16="http://schemas.microsoft.com/office/drawing/2014/main" id="{70A00ABB-A00F-9F16-CD96-B7A22AF58278}"/>
              </a:ext>
            </a:extLst>
          </p:cNvPr>
          <p:cNvSpPr>
            <a:spLocks noGrp="1"/>
          </p:cNvSpPr>
          <p:nvPr>
            <p:ph type="dt" sz="half" idx="10"/>
          </p:nvPr>
        </p:nvSpPr>
        <p:spPr/>
        <p:txBody>
          <a:bodyPr/>
          <a:lstStyle/>
          <a:p>
            <a:fld id="{1CF83CFB-00EE-4E83-AB02-5637CD97D18D}" type="datetime3">
              <a:rPr lang="en-US" smtClean="0"/>
              <a:t>19 November 2024</a:t>
            </a:fld>
            <a:endParaRPr lang="en-US" dirty="0"/>
          </a:p>
        </p:txBody>
      </p:sp>
      <p:sp>
        <p:nvSpPr>
          <p:cNvPr id="5" name="Footer Placeholder 4">
            <a:extLst>
              <a:ext uri="{FF2B5EF4-FFF2-40B4-BE49-F238E27FC236}">
                <a16:creationId xmlns:a16="http://schemas.microsoft.com/office/drawing/2014/main" id="{F8DAD1C9-F8B1-92B8-DB40-D6290F492888}"/>
              </a:ext>
            </a:extLst>
          </p:cNvPr>
          <p:cNvSpPr>
            <a:spLocks noGrp="1"/>
          </p:cNvSpPr>
          <p:nvPr>
            <p:ph type="ftr" sz="quarter" idx="11"/>
          </p:nvPr>
        </p:nvSpPr>
        <p:spPr/>
        <p:txBody>
          <a:bodyPr/>
          <a:lstStyle/>
          <a:p>
            <a:r>
              <a:rPr lang="en-US"/>
              <a:t>Marcom Update to TP#67</a:t>
            </a:r>
            <a:endParaRPr lang="en-US" dirty="0"/>
          </a:p>
        </p:txBody>
      </p:sp>
      <p:pic>
        <p:nvPicPr>
          <p:cNvPr id="10" name="Content Placeholder 6">
            <a:extLst>
              <a:ext uri="{FF2B5EF4-FFF2-40B4-BE49-F238E27FC236}">
                <a16:creationId xmlns:a16="http://schemas.microsoft.com/office/drawing/2014/main" id="{7D4CE7C1-145F-2282-6F8B-2089FE8FE713}"/>
              </a:ext>
            </a:extLst>
          </p:cNvPr>
          <p:cNvPicPr>
            <a:picLocks noChangeAspect="1"/>
          </p:cNvPicPr>
          <p:nvPr/>
        </p:nvPicPr>
        <p:blipFill>
          <a:blip r:embed="rId3"/>
          <a:srcRect t="16817" b="42655"/>
          <a:stretch/>
        </p:blipFill>
        <p:spPr>
          <a:xfrm>
            <a:off x="1901687" y="4090216"/>
            <a:ext cx="10410986" cy="2373394"/>
          </a:xfrm>
          <a:prstGeom prst="rect">
            <a:avLst/>
          </a:prstGeom>
        </p:spPr>
      </p:pic>
    </p:spTree>
    <p:extLst>
      <p:ext uri="{BB962C8B-B14F-4D97-AF65-F5344CB8AC3E}">
        <p14:creationId xmlns:p14="http://schemas.microsoft.com/office/powerpoint/2010/main" val="122892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2" name="Picture 1" descr="A white globe in a grey circle&#10;&#10;Description automatically generated">
            <a:hlinkClick r:id="rId2"/>
            <a:extLst>
              <a:ext uri="{FF2B5EF4-FFF2-40B4-BE49-F238E27FC236}">
                <a16:creationId xmlns:a16="http://schemas.microsoft.com/office/drawing/2014/main" id="{60753081-25D7-9B4D-9184-CF0B6BD2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942396" y="4131339"/>
            <a:ext cx="329504" cy="334497"/>
          </a:xfrm>
          <a:prstGeom prst="rect">
            <a:avLst/>
          </a:prstGeom>
        </p:spPr>
      </p:pic>
      <p:pic>
        <p:nvPicPr>
          <p:cNvPr id="4" name="Picture 3" descr="A white x in a circle&#10;&#10;Description automatically generated">
            <a:hlinkClick r:id="rId4"/>
            <a:extLst>
              <a:ext uri="{FF2B5EF4-FFF2-40B4-BE49-F238E27FC236}">
                <a16:creationId xmlns:a16="http://schemas.microsoft.com/office/drawing/2014/main" id="{4692D801-8EC6-AF54-A8E8-285DF1BAC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350556" y="4131340"/>
            <a:ext cx="304399" cy="309011"/>
          </a:xfrm>
          <a:prstGeom prst="rect">
            <a:avLst/>
          </a:prstGeom>
        </p:spPr>
      </p:pic>
      <p:pic>
        <p:nvPicPr>
          <p:cNvPr id="8" name="Picture 7" descr="A grey circle with white letters&#10;&#10;Description automatically generated">
            <a:hlinkClick r:id="rId6"/>
            <a:extLst>
              <a:ext uri="{FF2B5EF4-FFF2-40B4-BE49-F238E27FC236}">
                <a16:creationId xmlns:a16="http://schemas.microsoft.com/office/drawing/2014/main" id="{30351661-0104-D129-F46B-3D45C8F149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716" y="4126256"/>
            <a:ext cx="313200" cy="313200"/>
          </a:xfrm>
          <a:prstGeom prst="rect">
            <a:avLst/>
          </a:prstGeom>
        </p:spPr>
      </p:pic>
      <p:pic>
        <p:nvPicPr>
          <p:cNvPr id="10" name="Picture 9" descr="A white and red play button&#10;&#10;Description automatically generated">
            <a:hlinkClick r:id="rId8"/>
            <a:extLst>
              <a:ext uri="{FF2B5EF4-FFF2-40B4-BE49-F238E27FC236}">
                <a16:creationId xmlns:a16="http://schemas.microsoft.com/office/drawing/2014/main" id="{61FC36E6-C854-C30F-6FB6-2F8AA4A676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6133523" y="4119405"/>
            <a:ext cx="329504" cy="329504"/>
          </a:xfrm>
          <a:prstGeom prst="rect">
            <a:avLst/>
          </a:prstGeom>
        </p:spPr>
      </p:pic>
      <p:pic>
        <p:nvPicPr>
          <p:cNvPr id="12" name="Picture 11" descr="A white cat in a grey circle&#10;&#10;Description automatically generated">
            <a:hlinkClick r:id="rId10"/>
            <a:extLst>
              <a:ext uri="{FF2B5EF4-FFF2-40B4-BE49-F238E27FC236}">
                <a16:creationId xmlns:a16="http://schemas.microsoft.com/office/drawing/2014/main" id="{4DDBAC42-6073-D5DA-11AA-7C1C9E33EB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1683" y="4114638"/>
            <a:ext cx="314632" cy="319399"/>
          </a:xfrm>
          <a:prstGeom prst="rect">
            <a:avLst/>
          </a:prstGeom>
        </p:spPr>
      </p:pic>
      <p:pic>
        <p:nvPicPr>
          <p:cNvPr id="14" name="Picture 13" descr="A white letter in a circle&#10;&#10;Description automatically generated">
            <a:hlinkClick r:id="rId12"/>
            <a:extLst>
              <a:ext uri="{FF2B5EF4-FFF2-40B4-BE49-F238E27FC236}">
                <a16:creationId xmlns:a16="http://schemas.microsoft.com/office/drawing/2014/main" id="{D7CD7656-C99E-BE52-8931-A81E23DE72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971" y="4122185"/>
            <a:ext cx="314632" cy="319399"/>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3BB-2F77-9343-8437-CCAA79126384}"/>
              </a:ext>
            </a:extLst>
          </p:cNvPr>
          <p:cNvSpPr>
            <a:spLocks noGrp="1"/>
          </p:cNvSpPr>
          <p:nvPr>
            <p:ph type="title"/>
          </p:nvPr>
        </p:nvSpPr>
        <p:spPr>
          <a:xfrm>
            <a:off x="239192" y="136525"/>
            <a:ext cx="10047807" cy="942917"/>
          </a:xfrm>
        </p:spPr>
        <p:txBody>
          <a:bodyPr>
            <a:normAutofit/>
          </a:bodyPr>
          <a:lstStyle/>
          <a:p>
            <a:r>
              <a:rPr lang="en-IN" sz="3200" dirty="0">
                <a:latin typeface="Myriad Pro" panose="020B0503030403020204" charset="0"/>
              </a:rPr>
              <a:t>Outline</a:t>
            </a:r>
          </a:p>
        </p:txBody>
      </p:sp>
      <p:sp>
        <p:nvSpPr>
          <p:cNvPr id="4" name="Footer Placeholder 3">
            <a:extLst>
              <a:ext uri="{FF2B5EF4-FFF2-40B4-BE49-F238E27FC236}">
                <a16:creationId xmlns:a16="http://schemas.microsoft.com/office/drawing/2014/main" id="{F8A43DF1-79B6-0117-7B05-94B4C3C32075}"/>
              </a:ext>
            </a:extLst>
          </p:cNvPr>
          <p:cNvSpPr>
            <a:spLocks noGrp="1"/>
          </p:cNvSpPr>
          <p:nvPr>
            <p:ph type="ftr" sz="quarter" idx="11"/>
          </p:nvPr>
        </p:nvSpPr>
        <p:spPr/>
        <p:txBody>
          <a:bodyPr/>
          <a:lstStyle/>
          <a:p>
            <a:r>
              <a:rPr lang="en-US" dirty="0">
                <a:solidFill>
                  <a:schemeClr val="tx1"/>
                </a:solidFill>
              </a:rPr>
              <a:t>Marcom Update to TP#67</a:t>
            </a:r>
          </a:p>
        </p:txBody>
      </p:sp>
      <p:sp>
        <p:nvSpPr>
          <p:cNvPr id="12" name="TextBox 11">
            <a:extLst>
              <a:ext uri="{FF2B5EF4-FFF2-40B4-BE49-F238E27FC236}">
                <a16:creationId xmlns:a16="http://schemas.microsoft.com/office/drawing/2014/main" id="{DEA3AFEC-8F55-BCCC-A1DA-BD96A10FF818}"/>
              </a:ext>
            </a:extLst>
          </p:cNvPr>
          <p:cNvSpPr txBox="1"/>
          <p:nvPr/>
        </p:nvSpPr>
        <p:spPr>
          <a:xfrm>
            <a:off x="239192" y="1804183"/>
            <a:ext cx="10371333"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yriad Pro" panose="020B0503030403020204" charset="0"/>
              </a:rPr>
              <a:t>Snapshot of MARCOM activities in CY’24  </a:t>
            </a:r>
          </a:p>
          <a:p>
            <a:pPr marL="342900" indent="-342900">
              <a:buFont typeface="Arial" panose="020B0604020202020204" pitchFamily="34" charset="0"/>
              <a:buChar char="•"/>
            </a:pPr>
            <a:r>
              <a:rPr lang="en-IN" sz="2400" dirty="0">
                <a:latin typeface="Myriad Pro" panose="020B0503030403020204" charset="0"/>
              </a:rPr>
              <a:t>Metrics </a:t>
            </a:r>
            <a:r>
              <a:rPr lang="en-IN" sz="2400" dirty="0"/>
              <a:t>(YTD’24 till 6</a:t>
            </a:r>
            <a:r>
              <a:rPr lang="en-IN" sz="2400" baseline="30000" dirty="0"/>
              <a:t>th</a:t>
            </a:r>
            <a:r>
              <a:rPr lang="en-IN" sz="2400" dirty="0"/>
              <a:t> Nov 2024)</a:t>
            </a:r>
            <a:endParaRPr lang="en-IN" sz="2400" dirty="0">
              <a:latin typeface="Myriad Pro" panose="020B0503030403020204" charset="0"/>
            </a:endParaRPr>
          </a:p>
          <a:p>
            <a:pPr marL="342900" indent="-342900">
              <a:buFont typeface="Arial" panose="020B0604020202020204" pitchFamily="34" charset="0"/>
              <a:buChar char="•"/>
            </a:pPr>
            <a:r>
              <a:rPr lang="en-IN" sz="2400" dirty="0">
                <a:latin typeface="Myriad Pro" panose="020B0503030403020204" charset="0"/>
              </a:rPr>
              <a:t>White Paper</a:t>
            </a:r>
          </a:p>
          <a:p>
            <a:pPr marL="342900" indent="-342900">
              <a:buFont typeface="Arial" panose="020B0604020202020204" pitchFamily="34" charset="0"/>
              <a:buChar char="•"/>
            </a:pPr>
            <a:r>
              <a:rPr lang="en-IN" sz="2400" dirty="0"/>
              <a:t>Updated Boiler Plate Template</a:t>
            </a:r>
          </a:p>
          <a:p>
            <a:pPr marL="342900" indent="-342900">
              <a:buFont typeface="Arial" panose="020B0604020202020204" pitchFamily="34" charset="0"/>
              <a:buChar char="•"/>
            </a:pPr>
            <a:r>
              <a:rPr lang="en-IN" sz="2400" dirty="0">
                <a:latin typeface="Myriad Pro" panose="020B0503030403020204" charset="0"/>
              </a:rPr>
              <a:t>Partners Transpositions Tabulation</a:t>
            </a:r>
          </a:p>
          <a:p>
            <a:pPr marL="342900" indent="-342900">
              <a:buFont typeface="Arial" panose="020B0604020202020204" pitchFamily="34" charset="0"/>
              <a:buChar char="•"/>
            </a:pPr>
            <a:r>
              <a:rPr lang="en-IN" sz="2400" dirty="0">
                <a:latin typeface="Myriad Pro" panose="020B0503030403020204" charset="0"/>
              </a:rPr>
              <a:t>Recent/Ongoing Events</a:t>
            </a:r>
          </a:p>
          <a:p>
            <a:pPr marL="342900" indent="-342900">
              <a:buFont typeface="Arial" panose="020B0604020202020204" pitchFamily="34" charset="0"/>
              <a:buChar char="•"/>
            </a:pPr>
            <a:r>
              <a:rPr lang="en-IN" sz="2400" dirty="0">
                <a:latin typeface="Myriad Pro" panose="020B0503030403020204" charset="0"/>
              </a:rPr>
              <a:t>Upcoming/Potential Events</a:t>
            </a:r>
          </a:p>
          <a:p>
            <a:pPr marL="342900" indent="-342900">
              <a:buFont typeface="Arial" panose="020B0604020202020204" pitchFamily="34" charset="0"/>
              <a:buChar char="•"/>
            </a:pPr>
            <a:r>
              <a:rPr lang="en-US" sz="2400" dirty="0">
                <a:latin typeface="Myriad Pro" panose="020B0503030403020204" charset="0"/>
              </a:rPr>
              <a:t>oneM2M in Press and PR Engagement</a:t>
            </a:r>
            <a:endParaRPr lang="en-IN" sz="2400" dirty="0"/>
          </a:p>
        </p:txBody>
      </p:sp>
      <p:sp>
        <p:nvSpPr>
          <p:cNvPr id="3" name="Date Placeholder 2">
            <a:extLst>
              <a:ext uri="{FF2B5EF4-FFF2-40B4-BE49-F238E27FC236}">
                <a16:creationId xmlns:a16="http://schemas.microsoft.com/office/drawing/2014/main" id="{678E3C2A-1334-FDF1-5A88-22AA1029A5D6}"/>
              </a:ext>
            </a:extLst>
          </p:cNvPr>
          <p:cNvSpPr>
            <a:spLocks noGrp="1"/>
          </p:cNvSpPr>
          <p:nvPr>
            <p:ph type="dt" sz="half" idx="10"/>
          </p:nvPr>
        </p:nvSpPr>
        <p:spPr/>
        <p:txBody>
          <a:bodyPr/>
          <a:lstStyle/>
          <a:p>
            <a:fld id="{B359CC72-B64D-4C71-B489-740401214F77}" type="datetime3">
              <a:rPr lang="en-US" smtClean="0"/>
              <a:t>19 November 2024</a:t>
            </a:fld>
            <a:endParaRPr lang="en-US" dirty="0"/>
          </a:p>
        </p:txBody>
      </p:sp>
    </p:spTree>
    <p:extLst>
      <p:ext uri="{BB962C8B-B14F-4D97-AF65-F5344CB8AC3E}">
        <p14:creationId xmlns:p14="http://schemas.microsoft.com/office/powerpoint/2010/main" val="13674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2C59-565A-6ABF-6F76-B51484B5A256}"/>
              </a:ext>
            </a:extLst>
          </p:cNvPr>
          <p:cNvSpPr>
            <a:spLocks noGrp="1"/>
          </p:cNvSpPr>
          <p:nvPr>
            <p:ph type="title"/>
          </p:nvPr>
        </p:nvSpPr>
        <p:spPr>
          <a:xfrm>
            <a:off x="334696" y="136525"/>
            <a:ext cx="10325588" cy="982826"/>
          </a:xfrm>
        </p:spPr>
        <p:txBody>
          <a:bodyPr>
            <a:normAutofit/>
          </a:bodyPr>
          <a:lstStyle/>
          <a:p>
            <a:r>
              <a:rPr lang="en-US" sz="3200" dirty="0">
                <a:latin typeface="Myriad Pro" panose="020B0503030403020204" charset="0"/>
              </a:rPr>
              <a:t>Snapshot of MARCOM activities in CY’24 </a:t>
            </a:r>
            <a:endParaRPr lang="en-IN" sz="3200" dirty="0"/>
          </a:p>
        </p:txBody>
      </p:sp>
      <p:sp>
        <p:nvSpPr>
          <p:cNvPr id="3" name="Content Placeholder 2">
            <a:extLst>
              <a:ext uri="{FF2B5EF4-FFF2-40B4-BE49-F238E27FC236}">
                <a16:creationId xmlns:a16="http://schemas.microsoft.com/office/drawing/2014/main" id="{B07E2B15-32D7-5D4E-DDD1-D7F6DD2D15BD}"/>
              </a:ext>
            </a:extLst>
          </p:cNvPr>
          <p:cNvSpPr>
            <a:spLocks noGrp="1"/>
          </p:cNvSpPr>
          <p:nvPr>
            <p:ph idx="1"/>
          </p:nvPr>
        </p:nvSpPr>
        <p:spPr/>
        <p:txBody>
          <a:bodyPr>
            <a:normAutofit fontScale="85000" lnSpcReduction="10000"/>
          </a:bodyPr>
          <a:lstStyle/>
          <a:p>
            <a:pPr>
              <a:lnSpc>
                <a:spcPct val="105000"/>
              </a:lnSpc>
            </a:pPr>
            <a:r>
              <a:rPr lang="en-US" sz="1800" dirty="0">
                <a:latin typeface="Myriad Pro" panose="020B0503030403020204" charset="0"/>
                <a:ea typeface="Times New Roman" panose="02020603050405020304" pitchFamily="18" charset="0"/>
                <a:cs typeface="Times New Roman" panose="02020603050405020304" pitchFamily="18" charset="0"/>
              </a:rPr>
              <a:t>Made a </a:t>
            </a:r>
            <a:r>
              <a:rPr lang="en-US" sz="1800" dirty="0">
                <a:effectLst/>
                <a:latin typeface="Myriad Pro" panose="020B0503030403020204" charset="0"/>
                <a:ea typeface="Times New Roman" panose="02020603050405020304" pitchFamily="18" charset="0"/>
                <a:cs typeface="Times New Roman" panose="02020603050405020304" pitchFamily="18" charset="0"/>
              </a:rPr>
              <a:t>submission to NIST (the US Federal standards agency</a:t>
            </a:r>
            <a:r>
              <a:rPr lang="en-US" sz="1800" dirty="0">
                <a:latin typeface="Myriad Pro" panose="020B0503030403020204" charset="0"/>
                <a:cs typeface="Times New Roman" panose="02020603050405020304" pitchFamily="18" charset="0"/>
              </a:rPr>
              <a:t>) The US' National Institute of Standards and Technology in response to its call for public consultatio</a:t>
            </a:r>
            <a:r>
              <a:rPr lang="en-US" sz="1800" dirty="0">
                <a:latin typeface="Myriad Pro" panose="020B0503030403020204" charset="0"/>
                <a:cs typeface="Times New Roman" panose="02020603050405020304" pitchFamily="18" charset="0"/>
                <a:hlinkClick r:id="rId2">
                  <a:extLst>
                    <a:ext uri="{A12FA001-AC4F-418D-AE19-62706E023703}">
                      <ahyp:hlinkClr xmlns:ahyp="http://schemas.microsoft.com/office/drawing/2018/hyperlinkcolor" val="tx"/>
                    </a:ext>
                  </a:extLst>
                </a:hlinkClick>
              </a:rPr>
              <a:t>n</a:t>
            </a:r>
            <a:r>
              <a:rPr lang="en-US" sz="1800" dirty="0">
                <a:latin typeface="Myriad Pro" panose="020B0503030403020204" charset="0"/>
                <a:cs typeface="Times New Roman" panose="02020603050405020304" pitchFamily="18" charset="0"/>
              </a:rPr>
              <a:t> on </a:t>
            </a:r>
            <a:r>
              <a:rPr lang="en-US" sz="1800" dirty="0">
                <a:latin typeface="Myriad Pro" panose="020B0503030403020204" charset="0"/>
                <a:cs typeface="Times New Roman" panose="02020603050405020304" pitchFamily="18" charset="0"/>
                <a:hlinkClick r:id="rId2">
                  <a:extLst>
                    <a:ext uri="{A12FA001-AC4F-418D-AE19-62706E023703}">
                      <ahyp:hlinkClr xmlns:ahyp="http://schemas.microsoft.com/office/drawing/2018/hyperlinkcolor" val="tx"/>
                    </a:ext>
                  </a:extLst>
                </a:hlinkClick>
              </a:rPr>
              <a:t>Strategic Plan for the Global Community Technology Challenge (GCTC)</a:t>
            </a:r>
            <a:r>
              <a:rPr lang="en-US" sz="1800" dirty="0">
                <a:latin typeface="Myriad Pro" panose="020B0503030403020204" charset="0"/>
                <a:cs typeface="Times New Roman" panose="02020603050405020304" pitchFamily="18" charset="0"/>
              </a:rPr>
              <a:t>. oneM2M has been cited in the document in context of importance of standardization (for economies of scale) and interoperability (the foundation for cross-silo innovation and collaboration between cities and across regions).</a:t>
            </a:r>
          </a:p>
          <a:p>
            <a:pPr>
              <a:lnSpc>
                <a:spcPct val="105000"/>
              </a:lnSpc>
            </a:pPr>
            <a:r>
              <a:rPr lang="en-US" sz="1800" dirty="0">
                <a:effectLst/>
                <a:latin typeface="Myriad Pro" panose="020B0503030403020204" charset="0"/>
                <a:ea typeface="Times New Roman" panose="02020603050405020304" pitchFamily="18" charset="0"/>
                <a:cs typeface="Times New Roman" panose="02020603050405020304" pitchFamily="18" charset="0"/>
              </a:rPr>
              <a:t>13 Executive Interviews published with one more on semantics and another to summarize the November TP. </a:t>
            </a:r>
            <a:r>
              <a:rPr lang="en-IN" sz="1800" dirty="0">
                <a:latin typeface="Myriad Pro" panose="020B0503030403020204" charset="0"/>
                <a:cs typeface="Times New Roman" panose="02020603050405020304" pitchFamily="18" charset="0"/>
              </a:rPr>
              <a:t>Executive Insights with participants from India received high viewership figures.</a:t>
            </a:r>
            <a:endParaRPr lang="en-US" sz="1800" dirty="0">
              <a:latin typeface="Myriad Pro" panose="020B0503030403020204" charset="0"/>
              <a:cs typeface="Times New Roman" panose="02020603050405020304" pitchFamily="18" charset="0"/>
            </a:endParaRPr>
          </a:p>
          <a:p>
            <a:pPr>
              <a:lnSpc>
                <a:spcPct val="105000"/>
              </a:lnSpc>
            </a:pPr>
            <a:r>
              <a:rPr lang="en-US" sz="1800" dirty="0">
                <a:effectLst/>
                <a:latin typeface="Myriad Pro" panose="020B0503030403020204" charset="0"/>
                <a:ea typeface="Times New Roman" panose="02020603050405020304" pitchFamily="18" charset="0"/>
                <a:cs typeface="Times New Roman" panose="02020603050405020304" pitchFamily="18" charset="0"/>
              </a:rPr>
              <a:t>Increased LinkedIn followers by 135 to reach 1578. (59 total posts till end Oct ‘24). Engagement mainly from </a:t>
            </a:r>
            <a:r>
              <a:rPr lang="en-US" sz="1800" dirty="0">
                <a:effectLst/>
                <a:highlight>
                  <a:srgbClr val="00FFFF"/>
                </a:highlight>
                <a:latin typeface="Myriad Pro" panose="020B0503030403020204" charset="0"/>
                <a:ea typeface="Times New Roman" panose="02020603050405020304" pitchFamily="18" charset="0"/>
                <a:cs typeface="Times New Roman" panose="02020603050405020304" pitchFamily="18" charset="0"/>
              </a:rPr>
              <a:t>India, Korea, Europe and US. </a:t>
            </a:r>
          </a:p>
          <a:p>
            <a:pPr>
              <a:lnSpc>
                <a:spcPct val="105000"/>
              </a:lnSpc>
            </a:pPr>
            <a:r>
              <a:rPr lang="en-IN" sz="1800" dirty="0">
                <a:effectLst/>
                <a:latin typeface="Myriad Pro" panose="020B0503030403020204" charset="0"/>
                <a:ea typeface="Times New Roman" panose="02020603050405020304" pitchFamily="18" charset="0"/>
                <a:cs typeface="Times New Roman" panose="02020603050405020304" pitchFamily="18" charset="0"/>
              </a:rPr>
              <a:t>Steered study on </a:t>
            </a:r>
            <a:r>
              <a:rPr lang="en-IN" sz="1800" dirty="0">
                <a:latin typeface="Myriad Pro" panose="020B0503030403020204" charset="0"/>
                <a:ea typeface="Times New Roman" panose="02020603050405020304" pitchFamily="18" charset="0"/>
                <a:cs typeface="Times New Roman" panose="02020603050405020304" pitchFamily="18" charset="0"/>
              </a:rPr>
              <a:t>impact of exit of partners and transposition references</a:t>
            </a:r>
          </a:p>
          <a:p>
            <a:pPr>
              <a:lnSpc>
                <a:spcPct val="105000"/>
              </a:lnSpc>
            </a:pPr>
            <a:r>
              <a:rPr lang="en-GB" sz="1800" kern="0" dirty="0">
                <a:solidFill>
                  <a:schemeClr val="tx2"/>
                </a:solidFill>
                <a:uFill>
                  <a:solidFill>
                    <a:srgbClr val="000000"/>
                  </a:solidFill>
                </a:uFill>
                <a:latin typeface="Myriad Pro" panose="020B0503030403020204" charset="0"/>
              </a:rPr>
              <a:t>Notifications being sent regularly to subscriber list . </a:t>
            </a:r>
            <a:r>
              <a:rPr lang="en-GB" sz="1800" kern="0" dirty="0">
                <a:solidFill>
                  <a:srgbClr val="0070C0"/>
                </a:solidFill>
                <a:uFill>
                  <a:solidFill>
                    <a:srgbClr val="000000"/>
                  </a:solidFill>
                </a:uFill>
                <a:latin typeface="Myriad Pro" panose="020B0503030403020204" charset="0"/>
                <a:hlinkClick r:id="rId3">
                  <a:extLst>
                    <a:ext uri="{A12FA001-AC4F-418D-AE19-62706E023703}">
                      <ahyp:hlinkClr xmlns:ahyp="http://schemas.microsoft.com/office/drawing/2018/hyperlinkcolor" val="tx"/>
                    </a:ext>
                  </a:extLst>
                </a:hlinkClick>
              </a:rPr>
              <a:t>Click here </a:t>
            </a:r>
            <a:r>
              <a:rPr lang="en-GB" sz="1800" kern="0" dirty="0">
                <a:solidFill>
                  <a:schemeClr val="tx2"/>
                </a:solidFill>
                <a:uFill>
                  <a:solidFill>
                    <a:srgbClr val="000000"/>
                  </a:solidFill>
                </a:uFill>
                <a:latin typeface="Myriad Pro" panose="020B0503030403020204" charset="0"/>
              </a:rPr>
              <a:t>to Sign up to oneM2M news.</a:t>
            </a:r>
          </a:p>
          <a:p>
            <a:pPr>
              <a:lnSpc>
                <a:spcPct val="105000"/>
              </a:lnSpc>
            </a:pPr>
            <a:r>
              <a:rPr lang="en-GB" sz="1800" kern="0" dirty="0">
                <a:solidFill>
                  <a:schemeClr val="tx2"/>
                </a:solidFill>
                <a:uFill>
                  <a:solidFill>
                    <a:srgbClr val="000000"/>
                  </a:solidFill>
                </a:uFill>
                <a:latin typeface="Myriad Pro" panose="020B0503030403020204" charset="0"/>
              </a:rPr>
              <a:t>A new oneM2M Contact email – </a:t>
            </a:r>
            <a:r>
              <a:rPr lang="en-GB" sz="1800" kern="0" dirty="0">
                <a:solidFill>
                  <a:schemeClr val="tx2"/>
                </a:solidFill>
                <a:uFill>
                  <a:solidFill>
                    <a:srgbClr val="000000"/>
                  </a:solidFill>
                </a:uFill>
                <a:latin typeface="Myriad Pro" panose="020B0503030403020204" charset="0"/>
                <a:hlinkClick r:id="rId4">
                  <a:extLst>
                    <a:ext uri="{A12FA001-AC4F-418D-AE19-62706E023703}">
                      <ahyp:hlinkClr xmlns:ahyp="http://schemas.microsoft.com/office/drawing/2018/hyperlinkcolor" val="tx"/>
                    </a:ext>
                  </a:extLst>
                </a:hlinkClick>
              </a:rPr>
              <a:t>contact@oneM2M.org</a:t>
            </a:r>
            <a:r>
              <a:rPr lang="en-GB" sz="1800" kern="0" dirty="0">
                <a:solidFill>
                  <a:schemeClr val="tx2"/>
                </a:solidFill>
                <a:uFill>
                  <a:solidFill>
                    <a:srgbClr val="000000"/>
                  </a:solidFill>
                </a:uFill>
                <a:latin typeface="Myriad Pro" panose="020B0503030403020204" charset="0"/>
              </a:rPr>
              <a:t> created to handle communications with external agencies</a:t>
            </a:r>
            <a:endParaRPr lang="en-IN" sz="1800" dirty="0">
              <a:solidFill>
                <a:schemeClr val="tx2"/>
              </a:solidFill>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engagements – new regions</a:t>
            </a:r>
          </a:p>
          <a:p>
            <a:pPr lvl="1">
              <a:lnSpc>
                <a:spcPct val="105000"/>
              </a:lnSpc>
            </a:pPr>
            <a:r>
              <a:rPr lang="en-US" sz="1800" i="0" dirty="0">
                <a:solidFill>
                  <a:schemeClr val="tx2"/>
                </a:solidFill>
                <a:effectLst/>
                <a:latin typeface="Myriad Pro" panose="020B0503030403020204" charset="0"/>
              </a:rPr>
              <a:t>The 36th APT Standardization Program Forum (ASTAP-36)</a:t>
            </a:r>
          </a:p>
          <a:p>
            <a:pPr lvl="1">
              <a:lnSpc>
                <a:spcPct val="105000"/>
              </a:lnSpc>
            </a:pPr>
            <a:r>
              <a:rPr lang="en-IN" sz="1800" i="0" u="none" strike="noStrike" dirty="0">
                <a:solidFill>
                  <a:schemeClr val="tx2"/>
                </a:solidFill>
                <a:effectLst/>
                <a:latin typeface="Myriad Pro" panose="020B0503030403020204" charset="0"/>
              </a:rPr>
              <a:t>IEEE IoT Event (10-13 Nov), Ottawa</a:t>
            </a:r>
          </a:p>
          <a:p>
            <a:pPr marL="457200" lvl="1" indent="0">
              <a:lnSpc>
                <a:spcPct val="105000"/>
              </a:lnSpc>
              <a:buNone/>
            </a:pPr>
            <a:endParaRPr lang="en-IN" sz="1800" dirty="0">
              <a:solidFill>
                <a:schemeClr val="tx2"/>
              </a:solidFill>
              <a:highlight>
                <a:srgbClr val="FFFF00"/>
              </a:highlight>
              <a:latin typeface="Myriad Pro" panose="020B0503030403020204"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D842EE4F-0482-178C-464C-DD9CF40B38AA}"/>
              </a:ext>
            </a:extLst>
          </p:cNvPr>
          <p:cNvSpPr>
            <a:spLocks noGrp="1"/>
          </p:cNvSpPr>
          <p:nvPr>
            <p:ph type="ftr" sz="quarter" idx="11"/>
          </p:nvPr>
        </p:nvSpPr>
        <p:spPr/>
        <p:txBody>
          <a:bodyPr/>
          <a:lstStyle/>
          <a:p>
            <a:r>
              <a:rPr lang="en-US" dirty="0">
                <a:solidFill>
                  <a:schemeClr val="tx1"/>
                </a:solidFill>
              </a:rPr>
              <a:t>Marcom Update to TP#67</a:t>
            </a:r>
          </a:p>
        </p:txBody>
      </p:sp>
      <p:sp>
        <p:nvSpPr>
          <p:cNvPr id="5" name="Date Placeholder 4">
            <a:extLst>
              <a:ext uri="{FF2B5EF4-FFF2-40B4-BE49-F238E27FC236}">
                <a16:creationId xmlns:a16="http://schemas.microsoft.com/office/drawing/2014/main" id="{8EE099F9-4107-4B4E-1880-B2DAE5A1A28C}"/>
              </a:ext>
            </a:extLst>
          </p:cNvPr>
          <p:cNvSpPr>
            <a:spLocks noGrp="1"/>
          </p:cNvSpPr>
          <p:nvPr>
            <p:ph type="dt" sz="half" idx="10"/>
          </p:nvPr>
        </p:nvSpPr>
        <p:spPr/>
        <p:txBody>
          <a:bodyPr/>
          <a:lstStyle/>
          <a:p>
            <a:fld id="{8C9871E8-E677-4728-81E7-FD70FED64121}" type="datetime3">
              <a:rPr lang="en-US" smtClean="0"/>
              <a:t>19 November 2024</a:t>
            </a:fld>
            <a:endParaRPr lang="en-US" dirty="0"/>
          </a:p>
        </p:txBody>
      </p:sp>
    </p:spTree>
    <p:extLst>
      <p:ext uri="{BB962C8B-B14F-4D97-AF65-F5344CB8AC3E}">
        <p14:creationId xmlns:p14="http://schemas.microsoft.com/office/powerpoint/2010/main" val="36987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3F8DB5E-CCD6-E621-C53B-6BDF867753E6}"/>
            </a:ext>
          </a:extLst>
        </p:cNvPr>
        <p:cNvGrpSpPr/>
        <p:nvPr/>
      </p:nvGrpSpPr>
      <p:grpSpPr>
        <a:xfrm>
          <a:off x="0" y="0"/>
          <a:ext cx="0" cy="0"/>
          <a:chOff x="0" y="0"/>
          <a:chExt cx="0" cy="0"/>
        </a:xfrm>
      </p:grpSpPr>
      <p:sp>
        <p:nvSpPr>
          <p:cNvPr id="90" name="Google Shape;90;g19bea0c9e96_0_1">
            <a:extLst>
              <a:ext uri="{FF2B5EF4-FFF2-40B4-BE49-F238E27FC236}">
                <a16:creationId xmlns:a16="http://schemas.microsoft.com/office/drawing/2014/main" id="{EB2DE6E4-4602-7083-B67F-FF16EC310A1D}"/>
              </a:ext>
            </a:extLst>
          </p:cNvPr>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sz="3200" dirty="0"/>
              <a:t>Metrics (YTD’24 till 6</a:t>
            </a:r>
            <a:r>
              <a:rPr lang="en-IN" sz="3200" baseline="30000" dirty="0"/>
              <a:t>th</a:t>
            </a:r>
            <a:r>
              <a:rPr lang="en-IN" sz="3200" dirty="0"/>
              <a:t> Nov 2024)</a:t>
            </a:r>
            <a:endParaRPr sz="3200" dirty="0"/>
          </a:p>
        </p:txBody>
      </p:sp>
      <p:sp>
        <p:nvSpPr>
          <p:cNvPr id="91" name="Google Shape;91;g19bea0c9e96_0_1">
            <a:extLst>
              <a:ext uri="{FF2B5EF4-FFF2-40B4-BE49-F238E27FC236}">
                <a16:creationId xmlns:a16="http://schemas.microsoft.com/office/drawing/2014/main" id="{E9F78FBB-81D9-72C6-4E5F-6B623831B3C6}"/>
              </a:ext>
            </a:extLst>
          </p:cNvPr>
          <p:cNvSpPr txBox="1">
            <a:spLocks/>
          </p:cNvSpPr>
          <p:nvPr/>
        </p:nvSpPr>
        <p:spPr>
          <a:xfrm>
            <a:off x="132750" y="1164530"/>
            <a:ext cx="7117693" cy="398054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External Publications: 2 published</a:t>
            </a:r>
            <a:r>
              <a:rPr lang="en-US" dirty="0">
                <a:latin typeface="Myriad Pro" panose="020B0503030403020204" charset="0"/>
              </a:rPr>
              <a:t>  (ETSI </a:t>
            </a:r>
            <a:r>
              <a:rPr lang="en-US" dirty="0" err="1">
                <a:latin typeface="Myriad Pro" panose="020B0503030403020204" charset="0"/>
              </a:rPr>
              <a:t>Enjoi</a:t>
            </a:r>
            <a:r>
              <a:rPr lang="en-US" dirty="0">
                <a:latin typeface="Myriad Pro" panose="020B0503030403020204" charset="0"/>
              </a:rPr>
              <a: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Engagement: </a:t>
            </a:r>
            <a:r>
              <a:rPr kumimoji="0" lang="en-US" i="0" u="none" strike="noStrike" kern="1200" cap="none" spc="0" normalizeH="0" baseline="0" noProof="0" dirty="0">
                <a:ln>
                  <a:noFill/>
                </a:ln>
                <a:solidFill>
                  <a:schemeClr val="tx1"/>
                </a:solidFill>
                <a:effectLst/>
                <a:uLnTx/>
                <a:uFillTx/>
                <a:latin typeface="Myriad Pro" panose="020B0503030403020204" charset="0"/>
              </a:rPr>
              <a:t>13 Executive Insights published</a:t>
            </a:r>
            <a:endParaRPr lang="en-US" dirty="0">
              <a:latin typeface="Myriad Pro" panose="020B0503030403020204" charset="0"/>
            </a:endParaRPr>
          </a:p>
          <a:p>
            <a:pPr algn="l"/>
            <a:r>
              <a:rPr lang="en-US" b="1" dirty="0">
                <a:latin typeface="Myriad Pro" panose="020B0503030403020204" charset="0"/>
              </a:rPr>
              <a:t>Regional Outreach: 0</a:t>
            </a: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NIST has cited oneM2M in its </a:t>
            </a:r>
            <a:r>
              <a:rPr lang="en-US" b="0" i="0" u="none" strike="noStrike" dirty="0">
                <a:solidFill>
                  <a:srgbClr val="B42025"/>
                </a:solidFill>
                <a:effectLst/>
                <a:latin typeface="Myriad Pro" panose="020B0503030403020204" charset="0"/>
                <a:hlinkClick r:id="rId3"/>
              </a:rPr>
              <a:t>Strategic Plan for the Global Community Technology Challenge (GCTC)</a:t>
            </a: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Visibility: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yriad Pro" panose="020B0503030403020204" charset="0"/>
              </a:rPr>
              <a:t>Total Events organized – 1@oneM2M (</a:t>
            </a:r>
            <a:r>
              <a:rPr lang="en-US" b="1" dirty="0">
                <a:latin typeface="Myriad Pro" panose="020B0503030403020204" charset="0"/>
              </a:rPr>
              <a:t>oneM2M workshop in </a:t>
            </a:r>
            <a:r>
              <a:rPr lang="en-US" dirty="0">
                <a:latin typeface="Myriad Pro" panose="020B0503030403020204" charset="0"/>
              </a:rPr>
              <a:t>ASTAP32</a:t>
            </a:r>
            <a:r>
              <a:rPr kumimoji="0" lang="en-US" b="0" i="0" u="none" strike="noStrike" kern="1200" cap="none" spc="0" normalizeH="0" baseline="0" noProof="0" dirty="0">
                <a:ln>
                  <a:noFill/>
                </a:ln>
                <a:solidFill>
                  <a:schemeClr val="tx1"/>
                </a:solidFill>
                <a:effectLst/>
                <a:uLnTx/>
                <a:uFillTx/>
                <a:latin typeface="Myriad Pro" panose="020B0503030403020204" charset="0"/>
              </a:rPr>
              <a:t>)</a:t>
            </a:r>
            <a:endParaRPr kumimoji="0" b="0" i="0" u="none" strike="sngStrike" kern="1200" cap="none" spc="0" normalizeH="0" baseline="0" noProof="0" dirty="0">
              <a:ln>
                <a:noFill/>
              </a:ln>
              <a:solidFill>
                <a:schemeClr val="tx1"/>
              </a:solidFill>
              <a:effectLst/>
              <a:highlight>
                <a:srgbClr val="00FFFF"/>
              </a:highligh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latin typeface="Myriad Pro" panose="020B0503030403020204" charset="0"/>
              </a:rPr>
              <a:t>Speaking Opportunities – 3</a:t>
            </a: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Social Media: LinkedIn </a:t>
            </a:r>
            <a:r>
              <a:rPr kumimoji="0" lang="en-US" b="0" i="0" u="none" strike="noStrike" kern="1200" cap="none" spc="0" normalizeH="0" baseline="0" noProof="0" dirty="0">
                <a:ln>
                  <a:noFill/>
                </a:ln>
                <a:solidFill>
                  <a:schemeClr val="tx1"/>
                </a:solidFill>
                <a:effectLst/>
                <a:uLnTx/>
                <a:uFillTx/>
                <a:latin typeface="Myriad Pro" panose="020B0503030403020204" charset="0"/>
              </a:rPr>
              <a:t>1578 followers (</a:t>
            </a:r>
            <a:r>
              <a:rPr kumimoji="0" lang="en-US" b="0" i="0" u="none" strike="noStrike" kern="1200" cap="none" spc="0" normalizeH="0" baseline="0" noProof="0" dirty="0">
                <a:ln>
                  <a:noFill/>
                </a:ln>
                <a:solidFill>
                  <a:srgbClr val="00B050"/>
                </a:solidFill>
                <a:effectLst/>
                <a:uLnTx/>
                <a:uFillTx/>
                <a:latin typeface="Myriad Pro" panose="020B0503030403020204" charset="0"/>
              </a:rPr>
              <a:t>▲132 in CY’24</a:t>
            </a:r>
            <a:r>
              <a:rPr kumimoji="0" lang="en-US" b="0" i="0" u="none" strike="noStrike" kern="1200" cap="none" spc="0" normalizeH="0" baseline="0" noProof="0" dirty="0">
                <a:ln>
                  <a:noFill/>
                </a:ln>
                <a:solidFill>
                  <a:schemeClr val="tx1"/>
                </a:solidFill>
                <a:effectLst/>
                <a:uLnTx/>
                <a:uFillTx/>
                <a:latin typeface="Myriad Pro" panose="020B0503030403020204" charset="0"/>
              </a:rPr>
              <a:t>), 59 total posts; Twitter 1451 followers (dip till Jun and then </a:t>
            </a:r>
            <a:r>
              <a:rPr kumimoji="0" lang="en-US" b="0" i="0" u="none" strike="noStrike" kern="1200" cap="none" spc="0" normalizeH="0" baseline="0" noProof="0" dirty="0">
                <a:ln>
                  <a:noFill/>
                </a:ln>
                <a:solidFill>
                  <a:srgbClr val="00B050"/>
                </a:solidFill>
                <a:effectLst/>
                <a:uLnTx/>
                <a:uFillTx/>
                <a:latin typeface="Myriad Pro" panose="020B0503030403020204" charset="0"/>
              </a:rPr>
              <a:t>▲</a:t>
            </a:r>
            <a:r>
              <a:rPr kumimoji="0" lang="en-US" b="0" i="0" u="none" strike="noStrike" kern="1200" cap="none" spc="0" normalizeH="0" baseline="0" noProof="0" dirty="0">
                <a:ln>
                  <a:noFill/>
                </a:ln>
                <a:effectLst/>
                <a:uLnTx/>
                <a:uFillTx/>
                <a:latin typeface="Myriad Pro" panose="020B0503030403020204" charset="0"/>
              </a:rPr>
              <a:t>)</a:t>
            </a:r>
            <a:r>
              <a:rPr kumimoji="0" lang="en-US" b="0" i="0" u="none" strike="noStrike" kern="1200" cap="none" spc="0" normalizeH="0" baseline="0" noProof="0" dirty="0">
                <a:ln>
                  <a:noFill/>
                </a:ln>
                <a:solidFill>
                  <a:schemeClr val="tx1"/>
                </a:solidFill>
                <a:effectLst/>
                <a:uLnTx/>
                <a:uFillTx/>
                <a:latin typeface="Myriad Pro" panose="020B0503030403020204" charset="0"/>
              </a:rPr>
              <a:t>, 261 total posts</a:t>
            </a:r>
            <a:endParaRPr kumimoji="0" lang="en-US" b="1" i="0" u="none" strike="noStrike" kern="1200" cap="none" spc="0" normalizeH="0" baseline="0" noProof="0" dirty="0">
              <a:ln>
                <a:noFill/>
              </a:ln>
              <a:solidFill>
                <a:schemeClr val="tx1"/>
              </a:solidFill>
              <a:effectLst/>
              <a:highlight>
                <a:srgbClr val="FFFF00"/>
              </a:highligh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Communiques &amp; PRs:</a:t>
            </a:r>
            <a:r>
              <a:rPr kumimoji="0" lang="en-US" i="0" u="none" strike="noStrike" kern="1200" cap="none" spc="0" normalizeH="0" baseline="0" noProof="0" dirty="0">
                <a:ln>
                  <a:noFill/>
                </a:ln>
                <a:solidFill>
                  <a:schemeClr val="tx1"/>
                </a:solidFill>
                <a:effectLst/>
                <a:uLnTx/>
                <a:uFillTx/>
                <a:latin typeface="Myriad Pro" panose="020B0503030403020204" charset="0"/>
              </a:rPr>
              <a:t> </a:t>
            </a:r>
            <a:r>
              <a:rPr lang="en-US" dirty="0">
                <a:latin typeface="Myriad Pro" panose="020B0503030403020204" charset="0"/>
              </a:rPr>
              <a:t>- N/A</a:t>
            </a:r>
          </a:p>
        </p:txBody>
      </p:sp>
      <p:sp>
        <p:nvSpPr>
          <p:cNvPr id="3" name="TextBox 2">
            <a:extLst>
              <a:ext uri="{FF2B5EF4-FFF2-40B4-BE49-F238E27FC236}">
                <a16:creationId xmlns:a16="http://schemas.microsoft.com/office/drawing/2014/main" id="{AB9FBF2A-ABDC-2079-1148-37F90344E192}"/>
              </a:ext>
            </a:extLst>
          </p:cNvPr>
          <p:cNvSpPr txBox="1"/>
          <p:nvPr/>
        </p:nvSpPr>
        <p:spPr>
          <a:xfrm>
            <a:off x="8465820" y="6218896"/>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4"/>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D43873AC-55F0-C25D-D00B-7F5E8E502ABB}"/>
              </a:ext>
            </a:extLst>
          </p:cNvPr>
          <p:cNvSpPr>
            <a:spLocks noGrp="1"/>
          </p:cNvSpPr>
          <p:nvPr>
            <p:ph type="ftr" sz="quarter" idx="11"/>
          </p:nvPr>
        </p:nvSpPr>
        <p:spPr>
          <a:xfrm>
            <a:off x="4038600" y="612704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yriad Pro" panose="020B0503030403020204" charset="0"/>
                <a:ea typeface="+mn-ea"/>
                <a:cs typeface="+mn-cs"/>
              </a:rPr>
              <a:t>Marcom Update to TP#67</a:t>
            </a:r>
          </a:p>
        </p:txBody>
      </p:sp>
      <p:sp>
        <p:nvSpPr>
          <p:cNvPr id="5" name="TextBox 4">
            <a:extLst>
              <a:ext uri="{FF2B5EF4-FFF2-40B4-BE49-F238E27FC236}">
                <a16:creationId xmlns:a16="http://schemas.microsoft.com/office/drawing/2014/main" id="{00887F97-275B-6C7A-8ADA-335CA37856C7}"/>
              </a:ext>
            </a:extLst>
          </p:cNvPr>
          <p:cNvSpPr txBox="1"/>
          <p:nvPr/>
        </p:nvSpPr>
        <p:spPr>
          <a:xfrm>
            <a:off x="7250446" y="1533576"/>
            <a:ext cx="4293854" cy="3139321"/>
          </a:xfrm>
          <a:prstGeom prst="rect">
            <a:avLst/>
          </a:prstGeom>
          <a:noFill/>
        </p:spPr>
        <p:txBody>
          <a:bodyPr wrap="square">
            <a:spAutoFit/>
          </a:bodyPr>
          <a:lstStyle/>
          <a:p>
            <a:pPr marL="0" marR="0" lvl="0" indent="0" algn="l" rtl="0">
              <a:spcBef>
                <a:spcPts val="0"/>
              </a:spcBef>
              <a:spcAft>
                <a:spcPts val="0"/>
              </a:spcAft>
              <a:buNone/>
            </a:pPr>
            <a:r>
              <a:rPr lang="en-US" dirty="0">
                <a:solidFill>
                  <a:schemeClr val="dk1"/>
                </a:solidFill>
                <a:latin typeface="Myriad Pro" panose="020B0503030403020204" charset="0"/>
                <a:ea typeface="Open Sans"/>
                <a:cs typeface="Open Sans"/>
                <a:sym typeface="Open Sans"/>
              </a:rPr>
              <a:t>oneM2M in the News – 1210 Subscribers</a:t>
            </a:r>
            <a:endParaRPr lang="en-US" dirty="0">
              <a:latin typeface="Myriad Pro" panose="020B0503030403020204" charset="0"/>
            </a:endParaRPr>
          </a:p>
          <a:p>
            <a:pPr marL="0" marR="0" lvl="0" indent="0" algn="l" rtl="0">
              <a:spcBef>
                <a:spcPts val="0"/>
              </a:spcBef>
              <a:spcAft>
                <a:spcPts val="0"/>
              </a:spcAft>
              <a:buNone/>
            </a:pPr>
            <a:endParaRPr lang="en-US"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dirty="0">
                <a:solidFill>
                  <a:schemeClr val="dk1"/>
                </a:solidFill>
                <a:latin typeface="Myriad Pro" panose="020B0503030403020204" charset="0"/>
                <a:ea typeface="Open Sans"/>
                <a:cs typeface="Open Sans"/>
                <a:sym typeface="Open Sans"/>
              </a:rPr>
              <a:t>Press Releases – 0</a:t>
            </a:r>
            <a:endParaRPr lang="en-US" dirty="0">
              <a:latin typeface="Myriad Pro" panose="020B0503030403020204" charset="0"/>
            </a:endParaRPr>
          </a:p>
          <a:p>
            <a:pPr marL="0" marR="0" lvl="0" indent="0" algn="l" rtl="0">
              <a:spcBef>
                <a:spcPts val="0"/>
              </a:spcBef>
              <a:spcAft>
                <a:spcPts val="0"/>
              </a:spcAft>
              <a:buNone/>
            </a:pPr>
            <a:endParaRPr lang="en-US"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b="0" dirty="0">
                <a:solidFill>
                  <a:schemeClr val="dk1"/>
                </a:solidFill>
                <a:latin typeface="Myriad Pro" panose="020B0503030403020204" charset="0"/>
                <a:ea typeface="Open Sans"/>
                <a:cs typeface="Open Sans"/>
                <a:sym typeface="Open Sans"/>
              </a:rPr>
              <a:t>Media queries  to  </a:t>
            </a:r>
            <a:r>
              <a:rPr lang="en-US" b="0" u="sng" dirty="0">
                <a:solidFill>
                  <a:srgbClr val="0000FF"/>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oneM2M_PressMedia@list.onem2m.org</a:t>
            </a:r>
            <a:r>
              <a:rPr lang="en-US" b="0" dirty="0">
                <a:solidFill>
                  <a:schemeClr val="dk1"/>
                </a:solidFill>
                <a:latin typeface="Myriad Pro" panose="020B0503030403020204" charset="0"/>
                <a:ea typeface="Open Sans"/>
                <a:cs typeface="Open Sans"/>
                <a:sym typeface="Open Sans"/>
              </a:rPr>
              <a:t> being forwarded to Bindoo, </a:t>
            </a:r>
            <a:r>
              <a:rPr lang="en-US" b="0" dirty="0" err="1">
                <a:solidFill>
                  <a:schemeClr val="dk1"/>
                </a:solidFill>
                <a:latin typeface="Myriad Pro" panose="020B0503030403020204" charset="0"/>
                <a:ea typeface="Open Sans"/>
                <a:cs typeface="Open Sans"/>
                <a:sym typeface="Open Sans"/>
              </a:rPr>
              <a:t>Aurindam</a:t>
            </a:r>
            <a:r>
              <a:rPr lang="en-US" b="0" dirty="0">
                <a:solidFill>
                  <a:schemeClr val="dk1"/>
                </a:solidFill>
                <a:latin typeface="Myriad Pro" panose="020B0503030403020204" charset="0"/>
                <a:ea typeface="Open Sans"/>
                <a:cs typeface="Open Sans"/>
                <a:sym typeface="Open Sans"/>
              </a:rPr>
              <a:t>, Ken, Akash</a:t>
            </a:r>
          </a:p>
          <a:p>
            <a:pPr marL="0" marR="0" lvl="0" indent="0" algn="l" rtl="0">
              <a:spcBef>
                <a:spcPts val="0"/>
              </a:spcBef>
              <a:spcAft>
                <a:spcPts val="0"/>
              </a:spcAft>
              <a:buNone/>
            </a:pPr>
            <a:endParaRPr lang="en-US"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b="1" dirty="0">
                <a:solidFill>
                  <a:schemeClr val="dk1"/>
                </a:solidFill>
                <a:latin typeface="Myriad Pro" panose="020B0503030403020204" charset="0"/>
                <a:ea typeface="Open Sans"/>
                <a:cs typeface="Open Sans"/>
                <a:sym typeface="Open Sans"/>
                <a:hlinkClick r:id="rId6"/>
              </a:rPr>
              <a:t>notifications being sent to subscriber list</a:t>
            </a:r>
            <a:endParaRPr lang="en-US" b="1" dirty="0">
              <a:solidFill>
                <a:schemeClr val="dk1"/>
              </a:solidFill>
              <a:latin typeface="Myriad Pro" panose="020B0503030403020204" charset="0"/>
              <a:ea typeface="Open Sans"/>
              <a:cs typeface="Open Sans"/>
              <a:sym typeface="Open Sans"/>
            </a:endParaRPr>
          </a:p>
        </p:txBody>
      </p:sp>
      <p:cxnSp>
        <p:nvCxnSpPr>
          <p:cNvPr id="6" name="Google Shape;238;p18">
            <a:extLst>
              <a:ext uri="{FF2B5EF4-FFF2-40B4-BE49-F238E27FC236}">
                <a16:creationId xmlns:a16="http://schemas.microsoft.com/office/drawing/2014/main" id="{610CF740-768B-8B52-4A76-176BE76B06B1}"/>
              </a:ext>
            </a:extLst>
          </p:cNvPr>
          <p:cNvCxnSpPr/>
          <p:nvPr/>
        </p:nvCxnSpPr>
        <p:spPr>
          <a:xfrm>
            <a:off x="7250446" y="1453566"/>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4" name="Date Placeholder 3">
            <a:extLst>
              <a:ext uri="{FF2B5EF4-FFF2-40B4-BE49-F238E27FC236}">
                <a16:creationId xmlns:a16="http://schemas.microsoft.com/office/drawing/2014/main" id="{1140AAF5-6D9A-0DFB-CA76-9F72606B3DFC}"/>
              </a:ext>
            </a:extLst>
          </p:cNvPr>
          <p:cNvSpPr>
            <a:spLocks noGrp="1"/>
          </p:cNvSpPr>
          <p:nvPr>
            <p:ph type="dt" sz="half" idx="10"/>
          </p:nvPr>
        </p:nvSpPr>
        <p:spPr/>
        <p:txBody>
          <a:bodyPr/>
          <a:lstStyle/>
          <a:p>
            <a:fld id="{36D009BA-EF75-4C87-93C5-C7DBE87D138B}" type="datetime3">
              <a:rPr lang="en-US" smtClean="0"/>
              <a:t>19 November 2024</a:t>
            </a:fld>
            <a:endParaRPr lang="en-US" dirty="0"/>
          </a:p>
        </p:txBody>
      </p:sp>
    </p:spTree>
    <p:extLst>
      <p:ext uri="{BB962C8B-B14F-4D97-AF65-F5344CB8AC3E}">
        <p14:creationId xmlns:p14="http://schemas.microsoft.com/office/powerpoint/2010/main" val="55523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8153-05BE-EFEC-5F8C-B7BE24F4709E}"/>
              </a:ext>
            </a:extLst>
          </p:cNvPr>
          <p:cNvSpPr>
            <a:spLocks noGrp="1"/>
          </p:cNvSpPr>
          <p:nvPr>
            <p:ph type="title"/>
          </p:nvPr>
        </p:nvSpPr>
        <p:spPr/>
        <p:txBody>
          <a:bodyPr>
            <a:normAutofit/>
          </a:bodyPr>
          <a:lstStyle/>
          <a:p>
            <a:r>
              <a:rPr lang="en-IN" sz="3200" dirty="0"/>
              <a:t>White Paper</a:t>
            </a:r>
          </a:p>
        </p:txBody>
      </p:sp>
      <p:sp>
        <p:nvSpPr>
          <p:cNvPr id="4" name="Footer Placeholder 3">
            <a:extLst>
              <a:ext uri="{FF2B5EF4-FFF2-40B4-BE49-F238E27FC236}">
                <a16:creationId xmlns:a16="http://schemas.microsoft.com/office/drawing/2014/main" id="{31C28056-1285-55D5-C6A5-7AD98BA2AE7F}"/>
              </a:ext>
            </a:extLst>
          </p:cNvPr>
          <p:cNvSpPr>
            <a:spLocks noGrp="1"/>
          </p:cNvSpPr>
          <p:nvPr>
            <p:ph type="ftr" sz="quarter" idx="11"/>
          </p:nvPr>
        </p:nvSpPr>
        <p:spPr/>
        <p:txBody>
          <a:bodyPr/>
          <a:lstStyle/>
          <a:p>
            <a:r>
              <a:rPr lang="en-US" dirty="0">
                <a:solidFill>
                  <a:schemeClr val="tx1"/>
                </a:solidFill>
              </a:rPr>
              <a:t>Marcom Update to TP#67</a:t>
            </a:r>
          </a:p>
        </p:txBody>
      </p:sp>
      <p:sp>
        <p:nvSpPr>
          <p:cNvPr id="5" name="Content Placeholder 2">
            <a:extLst>
              <a:ext uri="{FF2B5EF4-FFF2-40B4-BE49-F238E27FC236}">
                <a16:creationId xmlns:a16="http://schemas.microsoft.com/office/drawing/2014/main" id="{AC844851-8678-03C9-A99B-FC42EE78BAEC}"/>
              </a:ext>
            </a:extLst>
          </p:cNvPr>
          <p:cNvSpPr>
            <a:spLocks noGrp="1"/>
          </p:cNvSpPr>
          <p:nvPr>
            <p:ph idx="1"/>
          </p:nvPr>
        </p:nvSpPr>
        <p:spPr>
          <a:xfrm>
            <a:off x="334963" y="1493838"/>
            <a:ext cx="10515600" cy="4351337"/>
          </a:xfrm>
        </p:spPr>
        <p:txBody>
          <a:bodyPr>
            <a:normAutofit fontScale="32500" lnSpcReduction="20000"/>
          </a:bodyPr>
          <a:lstStyle/>
          <a:p>
            <a:pPr marL="0" indent="0">
              <a:buNone/>
            </a:pPr>
            <a:r>
              <a:rPr lang="en-IN" sz="7400" dirty="0">
                <a:latin typeface="Myriad Pro" panose="020B0503030403020204" charset="0"/>
                <a:ea typeface="Times New Roman" panose="02020603050405020304" pitchFamily="18" charset="0"/>
              </a:rPr>
              <a:t>White Paper to re-iterate our relevance in the current ecosystem of AI / Digital Twins/ Edge/ Metaverse/ Data interoperability and so on</a:t>
            </a:r>
            <a:endParaRPr lang="en-US" sz="7400" b="1" i="0" dirty="0">
              <a:effectLst/>
              <a:latin typeface="Myriad Pro" panose="020B0503030403020204" charset="0"/>
            </a:endParaRPr>
          </a:p>
          <a:p>
            <a:pPr marL="0" indent="0">
              <a:buNone/>
            </a:pPr>
            <a:endParaRPr lang="en-US" sz="6000" b="1" i="0" dirty="0">
              <a:effectLst/>
              <a:latin typeface="Myriad Pro" panose="020B0503030403020204" charset="0"/>
            </a:endParaRPr>
          </a:p>
          <a:p>
            <a:pPr marL="0" indent="0">
              <a:buNone/>
            </a:pPr>
            <a:r>
              <a:rPr lang="en-US" sz="6000" b="1" i="0" dirty="0">
                <a:effectLst/>
                <a:latin typeface="Myriad Pro" panose="020B0503030403020204" charset="0"/>
              </a:rPr>
              <a:t>It is proposed </a:t>
            </a:r>
            <a:r>
              <a:rPr lang="en-US" sz="6000" b="1" dirty="0">
                <a:latin typeface="Myriad Pro" panose="020B0503030403020204" charset="0"/>
              </a:rPr>
              <a:t>to address:</a:t>
            </a:r>
          </a:p>
          <a:p>
            <a:pPr marL="0" indent="0">
              <a:buNone/>
            </a:pPr>
            <a:endParaRPr lang="en-US" sz="5000" i="0" dirty="0">
              <a:effectLst/>
              <a:latin typeface="Myriad Pro" panose="020B0503030403020204" charset="0"/>
            </a:endParaRPr>
          </a:p>
          <a:p>
            <a:pPr marL="800100" lvl="1" indent="-342900">
              <a:buFont typeface="+mj-lt"/>
              <a:buAutoNum type="arabicPeriod"/>
            </a:pPr>
            <a:r>
              <a:rPr lang="en-US" sz="5500" i="0" dirty="0">
                <a:effectLst/>
                <a:latin typeface="Myriad Pro" panose="020B0503030403020204" charset="0"/>
              </a:rPr>
              <a:t>Where is the industry in relation to IoT adoption? How mature are the enabling technologies? What has been learned from past 10 years? </a:t>
            </a:r>
          </a:p>
          <a:p>
            <a:pPr marL="800100" lvl="1" indent="-342900">
              <a:buFont typeface="+mj-lt"/>
              <a:buAutoNum type="arabicPeriod"/>
            </a:pPr>
            <a:r>
              <a:rPr lang="en-US" sz="5500" i="0" dirty="0">
                <a:effectLst/>
                <a:latin typeface="Myriad Pro" panose="020B0503030403020204" charset="0"/>
              </a:rPr>
              <a:t>Discussion of implementation (design) choices and situations that benefit from an IoT platform capability.</a:t>
            </a:r>
          </a:p>
          <a:p>
            <a:pPr marL="800100" lvl="1" indent="-342900">
              <a:buFont typeface="+mj-lt"/>
              <a:buAutoNum type="arabicPeriod"/>
            </a:pPr>
            <a:r>
              <a:rPr lang="en-US" sz="5500" i="0" dirty="0">
                <a:effectLst/>
                <a:latin typeface="Myriad Pro" panose="020B0503030403020204" charset="0"/>
              </a:rPr>
              <a:t>What are the pros and cons of building quickly using available </a:t>
            </a:r>
            <a:r>
              <a:rPr lang="en-US" sz="5500" i="0" dirty="0" err="1">
                <a:effectLst/>
                <a:latin typeface="Myriad Pro" panose="020B0503030403020204" charset="0"/>
              </a:rPr>
              <a:t>hyperscaler</a:t>
            </a:r>
            <a:r>
              <a:rPr lang="en-US" sz="5500" i="0" dirty="0">
                <a:effectLst/>
                <a:latin typeface="Myriad Pro" panose="020B0503030403020204" charset="0"/>
              </a:rPr>
              <a:t> offerings and building progressively? What are the standardization implications? Vendor or technology lock-in implications?</a:t>
            </a:r>
          </a:p>
          <a:p>
            <a:pPr marL="800100" lvl="1" indent="-342900">
              <a:buFont typeface="+mj-lt"/>
              <a:buAutoNum type="arabicPeriod"/>
            </a:pPr>
            <a:r>
              <a:rPr lang="en-US" sz="5500" i="0" dirty="0">
                <a:effectLst/>
                <a:latin typeface="Myriad Pro" panose="020B0503030403020204" charset="0"/>
              </a:rPr>
              <a:t>What are some of the experiences from oneM2M adopters? Lessons learned and advice for other organizations</a:t>
            </a:r>
          </a:p>
          <a:p>
            <a:pPr marL="800100" lvl="1" indent="-342900">
              <a:buFont typeface="+mj-lt"/>
              <a:buAutoNum type="arabicPeriod"/>
            </a:pPr>
            <a:r>
              <a:rPr lang="en-US" sz="5500" i="0" dirty="0">
                <a:effectLst/>
                <a:latin typeface="Arial" panose="020B0604020202020204" pitchFamily="34" charset="0"/>
              </a:rPr>
              <a:t>Reiterate that oneM2M can connect systems/sources that go beyond pure IoT. </a:t>
            </a:r>
          </a:p>
          <a:p>
            <a:pPr marL="800100" lvl="1" indent="-342900">
              <a:buFont typeface="+mj-lt"/>
              <a:buAutoNum type="arabicPeriod"/>
            </a:pPr>
            <a:endParaRPr lang="en-US" sz="5000" dirty="0">
              <a:latin typeface="Arial" panose="020B0604020202020204" pitchFamily="34" charset="0"/>
            </a:endParaRPr>
          </a:p>
          <a:p>
            <a:pPr marL="457200" lvl="1" indent="0">
              <a:buNone/>
            </a:pPr>
            <a:r>
              <a:rPr lang="en-US" sz="5500" b="1" dirty="0">
                <a:latin typeface="Arial" panose="020B0604020202020204" pitchFamily="34" charset="0"/>
              </a:rPr>
              <a:t>Key message: MATURE - RELEVANT - FORWARD THINKING</a:t>
            </a:r>
            <a:endParaRPr lang="en-US" sz="5500" b="1" dirty="0">
              <a:latin typeface="Myriad Pro" panose="020B0503030403020204" charset="0"/>
            </a:endParaRPr>
          </a:p>
          <a:p>
            <a:pPr marL="0" indent="0">
              <a:buNone/>
            </a:pPr>
            <a:endParaRPr lang="en-US" sz="5000" b="1" i="0" dirty="0">
              <a:effectLst/>
              <a:latin typeface="Myriad Pro" panose="020B0503030403020204" charset="0"/>
            </a:endParaRPr>
          </a:p>
        </p:txBody>
      </p:sp>
      <p:sp>
        <p:nvSpPr>
          <p:cNvPr id="6" name="Date Placeholder 5">
            <a:extLst>
              <a:ext uri="{FF2B5EF4-FFF2-40B4-BE49-F238E27FC236}">
                <a16:creationId xmlns:a16="http://schemas.microsoft.com/office/drawing/2014/main" id="{2768A49D-9BC2-FA5D-463C-5443CD6D7BAB}"/>
              </a:ext>
            </a:extLst>
          </p:cNvPr>
          <p:cNvSpPr>
            <a:spLocks noGrp="1"/>
          </p:cNvSpPr>
          <p:nvPr>
            <p:ph type="dt" sz="half" idx="10"/>
          </p:nvPr>
        </p:nvSpPr>
        <p:spPr/>
        <p:txBody>
          <a:bodyPr/>
          <a:lstStyle/>
          <a:p>
            <a:fld id="{34BB87FB-6A85-467C-902F-1AC9BFE628DB}" type="datetime3">
              <a:rPr lang="en-US" smtClean="0"/>
              <a:t>19 November 2024</a:t>
            </a:fld>
            <a:endParaRPr lang="en-US" dirty="0"/>
          </a:p>
        </p:txBody>
      </p:sp>
    </p:spTree>
    <p:extLst>
      <p:ext uri="{BB962C8B-B14F-4D97-AF65-F5344CB8AC3E}">
        <p14:creationId xmlns:p14="http://schemas.microsoft.com/office/powerpoint/2010/main" val="132617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041A-AC84-3961-62B3-6AFA54B5D639}"/>
              </a:ext>
            </a:extLst>
          </p:cNvPr>
          <p:cNvSpPr>
            <a:spLocks noGrp="1"/>
          </p:cNvSpPr>
          <p:nvPr>
            <p:ph type="title"/>
          </p:nvPr>
        </p:nvSpPr>
        <p:spPr>
          <a:xfrm>
            <a:off x="150470" y="23149"/>
            <a:ext cx="9098671" cy="1018572"/>
          </a:xfrm>
        </p:spPr>
        <p:txBody>
          <a:bodyPr>
            <a:normAutofit/>
          </a:bodyPr>
          <a:lstStyle/>
          <a:p>
            <a:r>
              <a:rPr lang="en-IN" sz="3200" dirty="0"/>
              <a:t>Boiler Plate Template Revision</a:t>
            </a:r>
          </a:p>
        </p:txBody>
      </p:sp>
      <p:sp>
        <p:nvSpPr>
          <p:cNvPr id="4" name="Footer Placeholder 3">
            <a:extLst>
              <a:ext uri="{FF2B5EF4-FFF2-40B4-BE49-F238E27FC236}">
                <a16:creationId xmlns:a16="http://schemas.microsoft.com/office/drawing/2014/main" id="{76BE1D52-2E56-511B-6E5F-1327C72E8D19}"/>
              </a:ext>
            </a:extLst>
          </p:cNvPr>
          <p:cNvSpPr>
            <a:spLocks noGrp="1"/>
          </p:cNvSpPr>
          <p:nvPr>
            <p:ph type="ftr" sz="quarter" idx="11"/>
          </p:nvPr>
        </p:nvSpPr>
        <p:spPr/>
        <p:txBody>
          <a:bodyPr/>
          <a:lstStyle/>
          <a:p>
            <a:r>
              <a:rPr lang="en-US"/>
              <a:t>Marcom Update to TP#67</a:t>
            </a:r>
            <a:endParaRPr lang="en-US" dirty="0"/>
          </a:p>
        </p:txBody>
      </p:sp>
      <p:graphicFrame>
        <p:nvGraphicFramePr>
          <p:cNvPr id="5" name="Table 4">
            <a:extLst>
              <a:ext uri="{FF2B5EF4-FFF2-40B4-BE49-F238E27FC236}">
                <a16:creationId xmlns:a16="http://schemas.microsoft.com/office/drawing/2014/main" id="{27FBF5CD-EFFB-8DFD-9E8A-6C493687FC9C}"/>
              </a:ext>
            </a:extLst>
          </p:cNvPr>
          <p:cNvGraphicFramePr>
            <a:graphicFrameLocks noGrp="1"/>
          </p:cNvGraphicFramePr>
          <p:nvPr>
            <p:extLst>
              <p:ext uri="{D42A27DB-BD31-4B8C-83A1-F6EECF244321}">
                <p14:modId xmlns:p14="http://schemas.microsoft.com/office/powerpoint/2010/main" val="3117614539"/>
              </p:ext>
            </p:extLst>
          </p:nvPr>
        </p:nvGraphicFramePr>
        <p:xfrm>
          <a:off x="0" y="1041721"/>
          <a:ext cx="12192000" cy="6065520"/>
        </p:xfrm>
        <a:graphic>
          <a:graphicData uri="http://schemas.openxmlformats.org/drawingml/2006/table">
            <a:tbl>
              <a:tblPr firstRow="1" bandRow="1">
                <a:tableStyleId>{5C22544A-7EE6-4342-B048-85BDC9FD1C3A}</a:tableStyleId>
              </a:tblPr>
              <a:tblGrid>
                <a:gridCol w="5460471">
                  <a:extLst>
                    <a:ext uri="{9D8B030D-6E8A-4147-A177-3AD203B41FA5}">
                      <a16:colId xmlns:a16="http://schemas.microsoft.com/office/drawing/2014/main" val="294735819"/>
                    </a:ext>
                  </a:extLst>
                </a:gridCol>
                <a:gridCol w="6731529">
                  <a:extLst>
                    <a:ext uri="{9D8B030D-6E8A-4147-A177-3AD203B41FA5}">
                      <a16:colId xmlns:a16="http://schemas.microsoft.com/office/drawing/2014/main" val="898998764"/>
                    </a:ext>
                  </a:extLst>
                </a:gridCol>
              </a:tblGrid>
              <a:tr h="4949439">
                <a:tc>
                  <a:txBody>
                    <a:bodyPr/>
                    <a:lstStyle/>
                    <a:p>
                      <a:pPr algn="l"/>
                      <a:r>
                        <a:rPr lang="en-IN" sz="1400" dirty="0">
                          <a:solidFill>
                            <a:schemeClr val="tx1"/>
                          </a:solidFill>
                        </a:rPr>
                        <a:t>Older Version</a:t>
                      </a:r>
                      <a:br>
                        <a:rPr lang="en-IN" sz="1600" b="1" kern="1200" dirty="0">
                          <a:solidFill>
                            <a:schemeClr val="tx1"/>
                          </a:solidFill>
                          <a:effectLst/>
                          <a:latin typeface="+mn-lt"/>
                          <a:ea typeface="+mn-ea"/>
                          <a:cs typeface="+mn-cs"/>
                        </a:rPr>
                      </a:br>
                      <a:r>
                        <a:rPr lang="en-IN" sz="1800" b="0" kern="1200" dirty="0">
                          <a:solidFill>
                            <a:schemeClr val="tx1"/>
                          </a:solidFill>
                          <a:effectLst/>
                          <a:latin typeface="+mn-lt"/>
                          <a:ea typeface="+mn-ea"/>
                          <a:cs typeface="+mn-cs"/>
                        </a:rPr>
                        <a:t>oneM2M is the global standards initiative that covers requirements, architecture, API specifications, security solutions and interoperability for Machine-to-Machine and IoT technologies. </a:t>
                      </a:r>
                      <a:r>
                        <a:rPr lang="en-IN" sz="1800" b="0" kern="1200" dirty="0">
                          <a:solidFill>
                            <a:schemeClr val="tx1"/>
                          </a:solidFill>
                          <a:effectLst/>
                          <a:highlight>
                            <a:srgbClr val="00FFFF"/>
                          </a:highlight>
                          <a:latin typeface="+mn-lt"/>
                          <a:ea typeface="+mn-ea"/>
                          <a:cs typeface="+mn-cs"/>
                        </a:rPr>
                        <a:t>oneM2M was formed in 2012 and consists of eight of the wo</a:t>
                      </a:r>
                      <a:r>
                        <a:rPr lang="en-IN" sz="1800" b="0" kern="1200" dirty="0">
                          <a:solidFill>
                            <a:schemeClr val="tx1"/>
                          </a:solidFill>
                          <a:effectLst/>
                          <a:latin typeface="+mn-lt"/>
                          <a:ea typeface="+mn-ea"/>
                          <a:cs typeface="+mn-cs"/>
                        </a:rPr>
                        <a:t>rld’s preeminent standards development organizations: ARIB (Japan), ATIS (U.S.), CCSA (China), ETSI (Europe), TIA (U.S.), TSDSI (India), TTA (Korea), and TTC (Japan), </a:t>
                      </a:r>
                      <a:r>
                        <a:rPr lang="en-IN" sz="1800" b="0" kern="1200" dirty="0">
                          <a:solidFill>
                            <a:srgbClr val="FF0000"/>
                          </a:solidFill>
                          <a:effectLst/>
                          <a:highlight>
                            <a:srgbClr val="00FFFF"/>
                          </a:highlight>
                          <a:latin typeface="+mn-lt"/>
                          <a:ea typeface="+mn-ea"/>
                          <a:cs typeface="+mn-cs"/>
                        </a:rPr>
                        <a:t>together with industry fora or consortia (Global Platform) and over 200 member organizations</a:t>
                      </a:r>
                      <a:r>
                        <a:rPr lang="en-IN" sz="1800" b="0" kern="1200" dirty="0">
                          <a:solidFill>
                            <a:schemeClr val="tx1"/>
                          </a:solidFill>
                          <a:effectLst/>
                          <a:latin typeface="+mn-lt"/>
                          <a:ea typeface="+mn-ea"/>
                          <a:cs typeface="+mn-cs"/>
                        </a:rPr>
                        <a:t>. </a:t>
                      </a:r>
                      <a:r>
                        <a:rPr lang="en-IN" sz="1800" b="0" kern="1200" dirty="0">
                          <a:solidFill>
                            <a:schemeClr val="tx1"/>
                          </a:solidFill>
                          <a:effectLst/>
                          <a:highlight>
                            <a:srgbClr val="00FFFF"/>
                          </a:highlight>
                          <a:latin typeface="+mn-lt"/>
                          <a:ea typeface="+mn-ea"/>
                          <a:cs typeface="+mn-cs"/>
                        </a:rPr>
                        <a:t>oneM2M specifications provide a framework to support applications and services such as </a:t>
                      </a:r>
                      <a:r>
                        <a:rPr lang="en-IN" sz="1800" b="0" kern="1200" dirty="0">
                          <a:solidFill>
                            <a:schemeClr val="tx1"/>
                          </a:solidFill>
                          <a:effectLst/>
                          <a:latin typeface="+mn-lt"/>
                          <a:ea typeface="+mn-ea"/>
                          <a:cs typeface="+mn-cs"/>
                        </a:rPr>
                        <a:t>the smart grid, connected car, home automation, public safety, and health. oneM2M actively encourages industry associations and forums with specific application requirements to participate in oneM2M, in order to ensure that the solutions developed support their specific needs. For more information, including how to join and participate in oneM2M, see: </a:t>
                      </a:r>
                      <a:r>
                        <a:rPr lang="en-IN" sz="1800" b="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www.onem2m.org</a:t>
                      </a:r>
                      <a:r>
                        <a:rPr lang="en-IN" sz="1800" b="0" kern="1200" dirty="0">
                          <a:solidFill>
                            <a:schemeClr val="tx1"/>
                          </a:solidFill>
                          <a:effectLst/>
                          <a:latin typeface="+mn-lt"/>
                          <a:ea typeface="+mn-ea"/>
                          <a:cs typeface="+mn-cs"/>
                        </a:rPr>
                        <a:t>. </a:t>
                      </a:r>
                      <a:r>
                        <a:rPr lang="en-IN" sz="1800" b="0" kern="1200" dirty="0">
                          <a:solidFill>
                            <a:srgbClr val="FF0000"/>
                          </a:solidFill>
                          <a:effectLst/>
                          <a:highlight>
                            <a:srgbClr val="00FFFF"/>
                          </a:highlight>
                          <a:latin typeface="+mn-lt"/>
                          <a:ea typeface="+mn-ea"/>
                          <a:cs typeface="+mn-cs"/>
                        </a:rPr>
                        <a:t>For more information on oneM2M’s current work, please visit </a:t>
                      </a:r>
                      <a:r>
                        <a:rPr lang="en-IN" sz="1800" b="0" u="sng" kern="1200" dirty="0">
                          <a:solidFill>
                            <a:srgbClr val="FF0000"/>
                          </a:solidFill>
                          <a:effectLst/>
                          <a:highlight>
                            <a:srgbClr val="00FFFF"/>
                          </a:highlight>
                          <a:latin typeface="+mn-lt"/>
                          <a:ea typeface="+mn-ea"/>
                          <a:cs typeface="+mn-cs"/>
                          <a:hlinkClick r:id="rId4">
                            <a:extLst>
                              <a:ext uri="{A12FA001-AC4F-418D-AE19-62706E023703}">
                                <ahyp:hlinkClr xmlns:ahyp="http://schemas.microsoft.com/office/drawing/2018/hyperlinkcolor" val="tx"/>
                              </a:ext>
                            </a:extLst>
                          </a:hlinkClick>
                        </a:rPr>
                        <a:t>http://www.onem2m.org/</a:t>
                      </a:r>
                      <a:r>
                        <a:rPr lang="en-IN" sz="1800" b="0" kern="1200" dirty="0">
                          <a:solidFill>
                            <a:srgbClr val="FF0000"/>
                          </a:solidFill>
                          <a:effectLst/>
                          <a:highlight>
                            <a:srgbClr val="00FFFF"/>
                          </a:highlight>
                          <a:latin typeface="+mn-lt"/>
                          <a:ea typeface="+mn-ea"/>
                          <a:cs typeface="+mn-cs"/>
                        </a:rPr>
                        <a:t>.</a:t>
                      </a:r>
                      <a:endParaRPr lang="en-IN" sz="1600" b="0" kern="1200" dirty="0">
                        <a:solidFill>
                          <a:srgbClr val="FF0000"/>
                        </a:solidFill>
                        <a:effectLst/>
                        <a:highlight>
                          <a:srgbClr val="00FFFF"/>
                        </a:highlight>
                        <a:latin typeface="+mn-lt"/>
                        <a:ea typeface="+mn-ea"/>
                        <a:cs typeface="+mn-cs"/>
                      </a:endParaRPr>
                    </a:p>
                  </a:txBody>
                  <a:tcPr>
                    <a:solidFill>
                      <a:schemeClr val="tx1">
                        <a:lumMod val="20000"/>
                        <a:lumOff val="80000"/>
                      </a:schemeClr>
                    </a:solidFill>
                  </a:tcPr>
                </a:tc>
                <a:tc>
                  <a:txBody>
                    <a:bodyPr/>
                    <a:lstStyle/>
                    <a:p>
                      <a:pPr algn="ctr"/>
                      <a:r>
                        <a:rPr lang="en-IN" sz="2000" b="1" kern="1200" dirty="0">
                          <a:solidFill>
                            <a:schemeClr val="tx1"/>
                          </a:solidFill>
                          <a:effectLst/>
                          <a:latin typeface="+mn-lt"/>
                          <a:ea typeface="+mn-ea"/>
                          <a:cs typeface="+mn-cs"/>
                        </a:rPr>
                        <a:t>New Version</a:t>
                      </a:r>
                      <a:endParaRPr lang="en-IN" sz="1800" b="1" kern="1200" dirty="0">
                        <a:solidFill>
                          <a:schemeClr val="tx1"/>
                        </a:solidFill>
                        <a:effectLst/>
                        <a:latin typeface="+mn-lt"/>
                        <a:ea typeface="+mn-ea"/>
                        <a:cs typeface="+mn-cs"/>
                      </a:endParaRPr>
                    </a:p>
                    <a:p>
                      <a:r>
                        <a:rPr lang="en-IN" sz="1800" b="0" kern="1200" dirty="0">
                          <a:solidFill>
                            <a:schemeClr val="tx1"/>
                          </a:solidFill>
                          <a:effectLst/>
                          <a:latin typeface="+mn-lt"/>
                          <a:ea typeface="+mn-ea"/>
                          <a:cs typeface="+mn-cs"/>
                        </a:rPr>
                        <a:t>oneM2M is the global standards initiative that covers requirements, architecture, API specifications, security solutions and interoperability for Machine-to-Machine and IoT technologies. </a:t>
                      </a:r>
                      <a:r>
                        <a:rPr lang="en-IN" sz="1800" b="0" kern="1200" dirty="0">
                          <a:solidFill>
                            <a:schemeClr val="tx1"/>
                          </a:solidFill>
                          <a:effectLst/>
                          <a:highlight>
                            <a:srgbClr val="00FFFF"/>
                          </a:highlight>
                          <a:latin typeface="+mn-lt"/>
                          <a:ea typeface="+mn-ea"/>
                          <a:cs typeface="+mn-cs"/>
                        </a:rPr>
                        <a:t>oneM2M was launched in 2012 as a global partnership initiative between eight of the world’s </a:t>
                      </a:r>
                      <a:r>
                        <a:rPr lang="en-IN" sz="1800" b="0" kern="1200" dirty="0">
                          <a:solidFill>
                            <a:schemeClr val="tx1"/>
                          </a:solidFill>
                          <a:effectLst/>
                          <a:latin typeface="+mn-lt"/>
                          <a:ea typeface="+mn-ea"/>
                          <a:cs typeface="+mn-cs"/>
                        </a:rPr>
                        <a:t>preeminent standards development organizations: ARIB (Japan), ATIS (North America), CCSA (China), ETSI (Europe), TIA (North America), TSDSI (India), TTA (Korea), and TTC (Japan) to develop technical specifi­cations for distributed M2M/IoT systems.  </a:t>
                      </a:r>
                      <a:r>
                        <a:rPr lang="en-IN" sz="1800" b="0" kern="1200" dirty="0">
                          <a:solidFill>
                            <a:schemeClr val="tx1"/>
                          </a:solidFill>
                          <a:effectLst/>
                          <a:highlight>
                            <a:srgbClr val="00FFFF"/>
                          </a:highlight>
                          <a:latin typeface="+mn-lt"/>
                          <a:ea typeface="+mn-ea"/>
                          <a:cs typeface="+mn-cs"/>
                        </a:rPr>
                        <a:t>oneM2M's horizontal architecture standardises a set of common service functions as a middleware between an IoT application layer and the communications networks and connected devices layer, that can be used to design, deploy and manage end-to-end IoT systems to serve applications and services in diverse verticals such as </a:t>
                      </a:r>
                      <a:r>
                        <a:rPr lang="en-IN" sz="1800" b="0" kern="1200" dirty="0">
                          <a:solidFill>
                            <a:schemeClr val="tx1"/>
                          </a:solidFill>
                          <a:effectLst/>
                          <a:latin typeface="+mn-lt"/>
                          <a:ea typeface="+mn-ea"/>
                          <a:cs typeface="+mn-cs"/>
                        </a:rPr>
                        <a:t>the smart grid, connected car, home automation, public safety, and health. oneM2M actively encourages industry associations and forums with specific application requirements to participate in oneM2M, in order to ensure that the solutions developed support their specific needs. For more information, including how to join and participate in oneM2M, see: </a:t>
                      </a:r>
                      <a:r>
                        <a:rPr lang="en-IN" sz="1800" b="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www.onem2m.org</a:t>
                      </a:r>
                      <a:r>
                        <a:rPr lang="en-IN" sz="1800" b="0" kern="1200" dirty="0">
                          <a:solidFill>
                            <a:schemeClr val="tx1"/>
                          </a:solidFill>
                          <a:effectLst/>
                          <a:latin typeface="+mn-lt"/>
                          <a:ea typeface="+mn-ea"/>
                          <a:cs typeface="+mn-cs"/>
                        </a:rPr>
                        <a:t>.</a:t>
                      </a:r>
                      <a:endParaRPr lang="en-IN" sz="1800" b="0" dirty="0">
                        <a:solidFill>
                          <a:schemeClr val="tx1"/>
                        </a:solidFill>
                      </a:endParaRPr>
                    </a:p>
                  </a:txBody>
                  <a:tcPr>
                    <a:solidFill>
                      <a:schemeClr val="tx1">
                        <a:lumMod val="20000"/>
                        <a:lumOff val="80000"/>
                      </a:schemeClr>
                    </a:solidFill>
                  </a:tcPr>
                </a:tc>
                <a:extLst>
                  <a:ext uri="{0D108BD9-81ED-4DB2-BD59-A6C34878D82A}">
                    <a16:rowId xmlns:a16="http://schemas.microsoft.com/office/drawing/2014/main" val="1882238629"/>
                  </a:ext>
                </a:extLst>
              </a:tr>
            </a:tbl>
          </a:graphicData>
        </a:graphic>
      </p:graphicFrame>
      <p:sp>
        <p:nvSpPr>
          <p:cNvPr id="6" name="Date Placeholder 5">
            <a:extLst>
              <a:ext uri="{FF2B5EF4-FFF2-40B4-BE49-F238E27FC236}">
                <a16:creationId xmlns:a16="http://schemas.microsoft.com/office/drawing/2014/main" id="{020EDB4B-4E99-2A20-0459-261D3883125F}"/>
              </a:ext>
            </a:extLst>
          </p:cNvPr>
          <p:cNvSpPr>
            <a:spLocks noGrp="1"/>
          </p:cNvSpPr>
          <p:nvPr>
            <p:ph type="dt" sz="half" idx="10"/>
          </p:nvPr>
        </p:nvSpPr>
        <p:spPr/>
        <p:txBody>
          <a:bodyPr/>
          <a:lstStyle/>
          <a:p>
            <a:fld id="{997AC9D3-93C3-4810-835B-7EB429AB3E23}" type="datetime3">
              <a:rPr lang="en-US" smtClean="0"/>
              <a:t>19 November 2024</a:t>
            </a:fld>
            <a:endParaRPr lang="en-US" dirty="0"/>
          </a:p>
        </p:txBody>
      </p:sp>
    </p:spTree>
    <p:extLst>
      <p:ext uri="{BB962C8B-B14F-4D97-AF65-F5344CB8AC3E}">
        <p14:creationId xmlns:p14="http://schemas.microsoft.com/office/powerpoint/2010/main" val="392533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83CA-C84E-BAFE-B2B0-CFD6A0EB0565}"/>
              </a:ext>
            </a:extLst>
          </p:cNvPr>
          <p:cNvSpPr>
            <a:spLocks noGrp="1"/>
          </p:cNvSpPr>
          <p:nvPr>
            <p:ph type="title"/>
          </p:nvPr>
        </p:nvSpPr>
        <p:spPr>
          <a:xfrm>
            <a:off x="334695" y="23149"/>
            <a:ext cx="10302438" cy="1012743"/>
          </a:xfrm>
        </p:spPr>
        <p:txBody>
          <a:bodyPr>
            <a:normAutofit/>
          </a:bodyPr>
          <a:lstStyle/>
          <a:p>
            <a:r>
              <a:rPr lang="en-US" sz="3200" i="0" dirty="0">
                <a:effectLst/>
                <a:latin typeface="Myriad Pro" panose="020B0503030403020204" charset="0"/>
              </a:rPr>
              <a:t>Partners </a:t>
            </a:r>
            <a:r>
              <a:rPr lang="en-US" sz="3200" dirty="0">
                <a:latin typeface="Myriad Pro" panose="020B0503030403020204" charset="0"/>
              </a:rPr>
              <a:t>T</a:t>
            </a:r>
            <a:r>
              <a:rPr lang="en-US" sz="3200" i="0" dirty="0">
                <a:effectLst/>
                <a:latin typeface="Myriad Pro" panose="020B0503030403020204" charset="0"/>
              </a:rPr>
              <a:t>ranspositions  Tabulation</a:t>
            </a:r>
            <a:br>
              <a:rPr lang="en-US" sz="3600" i="0" dirty="0">
                <a:effectLst/>
                <a:latin typeface="Myriad Pro" panose="020B0503030403020204" charset="0"/>
              </a:rPr>
            </a:br>
            <a:r>
              <a:rPr lang="en-IN" sz="1800" dirty="0">
                <a:hlinkClick r:id="rId3"/>
              </a:rPr>
              <a:t>https://www.onem2m.org/technical/partners-releases</a:t>
            </a:r>
            <a:endParaRPr lang="en-IN" sz="1800" dirty="0"/>
          </a:p>
        </p:txBody>
      </p:sp>
      <p:sp>
        <p:nvSpPr>
          <p:cNvPr id="4" name="Footer Placeholder 3">
            <a:extLst>
              <a:ext uri="{FF2B5EF4-FFF2-40B4-BE49-F238E27FC236}">
                <a16:creationId xmlns:a16="http://schemas.microsoft.com/office/drawing/2014/main" id="{41BC501F-4034-1274-698B-019E22BA8438}"/>
              </a:ext>
            </a:extLst>
          </p:cNvPr>
          <p:cNvSpPr>
            <a:spLocks noGrp="1"/>
          </p:cNvSpPr>
          <p:nvPr>
            <p:ph type="ftr" sz="quarter" idx="11"/>
          </p:nvPr>
        </p:nvSpPr>
        <p:spPr/>
        <p:txBody>
          <a:bodyPr/>
          <a:lstStyle/>
          <a:p>
            <a:r>
              <a:rPr lang="en-US" dirty="0">
                <a:solidFill>
                  <a:schemeClr val="tx1"/>
                </a:solidFill>
              </a:rPr>
              <a:t>Marcom Update to TP#67</a:t>
            </a:r>
          </a:p>
        </p:txBody>
      </p:sp>
      <p:graphicFrame>
        <p:nvGraphicFramePr>
          <p:cNvPr id="6" name="Content Placeholder 4">
            <a:extLst>
              <a:ext uri="{FF2B5EF4-FFF2-40B4-BE49-F238E27FC236}">
                <a16:creationId xmlns:a16="http://schemas.microsoft.com/office/drawing/2014/main" id="{2FDBCAC4-2348-94AF-F49A-2C12E1EFA018}"/>
              </a:ext>
            </a:extLst>
          </p:cNvPr>
          <p:cNvGraphicFramePr>
            <a:graphicFrameLocks noGrp="1"/>
          </p:cNvGraphicFramePr>
          <p:nvPr>
            <p:ph idx="1"/>
            <p:extLst>
              <p:ext uri="{D42A27DB-BD31-4B8C-83A1-F6EECF244321}">
                <p14:modId xmlns:p14="http://schemas.microsoft.com/office/powerpoint/2010/main" val="3791366438"/>
              </p:ext>
            </p:extLst>
          </p:nvPr>
        </p:nvGraphicFramePr>
        <p:xfrm>
          <a:off x="208965" y="1219300"/>
          <a:ext cx="11433751" cy="4691084"/>
        </p:xfrm>
        <a:graphic>
          <a:graphicData uri="http://schemas.openxmlformats.org/drawingml/2006/table">
            <a:tbl>
              <a:tblPr/>
              <a:tblGrid>
                <a:gridCol w="1639856">
                  <a:extLst>
                    <a:ext uri="{9D8B030D-6E8A-4147-A177-3AD203B41FA5}">
                      <a16:colId xmlns:a16="http://schemas.microsoft.com/office/drawing/2014/main" val="753673955"/>
                    </a:ext>
                  </a:extLst>
                </a:gridCol>
                <a:gridCol w="1916769">
                  <a:extLst>
                    <a:ext uri="{9D8B030D-6E8A-4147-A177-3AD203B41FA5}">
                      <a16:colId xmlns:a16="http://schemas.microsoft.com/office/drawing/2014/main" val="2725896537"/>
                    </a:ext>
                  </a:extLst>
                </a:gridCol>
                <a:gridCol w="2231850">
                  <a:extLst>
                    <a:ext uri="{9D8B030D-6E8A-4147-A177-3AD203B41FA5}">
                      <a16:colId xmlns:a16="http://schemas.microsoft.com/office/drawing/2014/main" val="3674466738"/>
                    </a:ext>
                  </a:extLst>
                </a:gridCol>
                <a:gridCol w="2678225">
                  <a:extLst>
                    <a:ext uri="{9D8B030D-6E8A-4147-A177-3AD203B41FA5}">
                      <a16:colId xmlns:a16="http://schemas.microsoft.com/office/drawing/2014/main" val="3070340731"/>
                    </a:ext>
                  </a:extLst>
                </a:gridCol>
                <a:gridCol w="2967051">
                  <a:extLst>
                    <a:ext uri="{9D8B030D-6E8A-4147-A177-3AD203B41FA5}">
                      <a16:colId xmlns:a16="http://schemas.microsoft.com/office/drawing/2014/main" val="1327360311"/>
                    </a:ext>
                  </a:extLst>
                </a:gridCol>
              </a:tblGrid>
              <a:tr h="498256">
                <a:tc>
                  <a:txBody>
                    <a:bodyPr/>
                    <a:lstStyle/>
                    <a:p>
                      <a:r>
                        <a:rPr lang="en-IN" sz="2400" b="1" dirty="0">
                          <a:solidFill>
                            <a:schemeClr val="bg1"/>
                          </a:solidFill>
                          <a:effectLst/>
                          <a:latin typeface="Myriad Pro" panose="020B0503030403020204" charset="0"/>
                        </a:rPr>
                        <a:t>Partner</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1</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2</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2A</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r>
                        <a:rPr lang="en-IN" sz="2400" b="1" dirty="0" err="1">
                          <a:solidFill>
                            <a:schemeClr val="bg1"/>
                          </a:solidFill>
                          <a:effectLst/>
                          <a:latin typeface="Myriad Pro" panose="020B0503030403020204" charset="0"/>
                        </a:rPr>
                        <a:t>Rel</a:t>
                      </a:r>
                      <a:r>
                        <a:rPr lang="en-IN" sz="2400" b="1" dirty="0">
                          <a:solidFill>
                            <a:schemeClr val="bg1"/>
                          </a:solidFill>
                          <a:effectLst/>
                          <a:latin typeface="Myriad Pro" panose="020B0503030403020204" charset="0"/>
                        </a:rPr>
                        <a:t> 3</a:t>
                      </a:r>
                      <a:endParaRPr lang="en-IN" sz="2400" dirty="0">
                        <a:solidFill>
                          <a:schemeClr val="bg1"/>
                        </a:solidFill>
                        <a:effectLst/>
                        <a:latin typeface="Myriad Pro" panose="020B050303040302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463907013"/>
                  </a:ext>
                </a:extLst>
              </a:tr>
              <a:tr h="598017">
                <a:tc>
                  <a:txBody>
                    <a:bodyPr/>
                    <a:lstStyle/>
                    <a:p>
                      <a:r>
                        <a:rPr lang="en-IN" sz="1800" dirty="0">
                          <a:effectLst/>
                          <a:latin typeface="Myriad Pro" panose="020B0503030403020204" charset="0"/>
                        </a:rPr>
                        <a:t>ARIB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1800" dirty="0">
                          <a:effectLst/>
                          <a:latin typeface="Myriad Pro" panose="020B0503030403020204" charset="0"/>
                        </a:rPr>
                        <a:t> not transposed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mn-ea"/>
                          <a:cs typeface="+mn-cs"/>
                        </a:rPr>
                        <a:t>not transposed</a:t>
                      </a:r>
                      <a:endParaRPr lang="en-IN" sz="18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mn-ea"/>
                          <a:cs typeface="+mn-cs"/>
                        </a:rPr>
                        <a:t>not transposed</a:t>
                      </a:r>
                      <a:endParaRPr lang="en-IN" sz="18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mn-ea"/>
                          <a:cs typeface="+mn-cs"/>
                        </a:rPr>
                        <a:t>not transposed</a:t>
                      </a:r>
                      <a:endParaRPr lang="en-IN" sz="180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1783771"/>
                  </a:ext>
                </a:extLst>
              </a:tr>
              <a:tr h="522515">
                <a:tc>
                  <a:txBody>
                    <a:bodyPr/>
                    <a:lstStyle/>
                    <a:p>
                      <a:r>
                        <a:rPr lang="en-IN" sz="1800" dirty="0">
                          <a:effectLst/>
                          <a:latin typeface="Myriad Pro" panose="020B0503030403020204" charset="0"/>
                        </a:rPr>
                        <a:t>ATIS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18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kern="1200" dirty="0">
                          <a:solidFill>
                            <a:schemeClr val="tx1"/>
                          </a:solidFill>
                          <a:effectLst/>
                          <a:latin typeface="Myriad Pro" panose="020B0503030403020204" charset="0"/>
                          <a:ea typeface="+mn-ea"/>
                          <a:cs typeface="+mn-cs"/>
                        </a:rPr>
                        <a:t>Not transposed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yriad Pro" panose="020B0503030403020204" charset="0"/>
                          <a:ea typeface="+mn-ea"/>
                          <a:cs typeface="+mn-cs"/>
                        </a:rPr>
                        <a:t>Not transposed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141568"/>
                  </a:ext>
                </a:extLst>
              </a:tr>
              <a:tr h="370892">
                <a:tc>
                  <a:txBody>
                    <a:bodyPr/>
                    <a:lstStyle/>
                    <a:p>
                      <a:r>
                        <a:rPr lang="en-IN" sz="1800" dirty="0">
                          <a:effectLst/>
                          <a:latin typeface="Myriad Pro" panose="020B0503030403020204" charset="0"/>
                        </a:rPr>
                        <a:t>CCSA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dirty="0">
                          <a:effectLst/>
                          <a:latin typeface="Myriad Pro" panose="020B050303040302020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kern="1200" dirty="0">
                          <a:solidFill>
                            <a:schemeClr val="tx1"/>
                          </a:solidFill>
                          <a:effectLst/>
                          <a:latin typeface="Myriad Pro" panose="020B0503030403020204" charset="0"/>
                          <a:ea typeface="+mn-ea"/>
                          <a:cs typeface="+mn-cs"/>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IN" sz="1800" kern="1200" dirty="0">
                          <a:solidFill>
                            <a:schemeClr val="tx1"/>
                          </a:solidFill>
                          <a:effectLst/>
                          <a:latin typeface="Myriad Pro" panose="020B0503030403020204" charset="0"/>
                          <a:ea typeface="+mn-ea"/>
                          <a:cs typeface="+mn-cs"/>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829923"/>
                  </a:ext>
                </a:extLst>
              </a:tr>
              <a:tr h="507882">
                <a:tc>
                  <a:txBody>
                    <a:bodyPr/>
                    <a:lstStyle/>
                    <a:p>
                      <a:r>
                        <a:rPr lang="en-IN" sz="1800" dirty="0">
                          <a:effectLst/>
                          <a:latin typeface="Myriad Pro" panose="020B0503030403020204" charset="0"/>
                        </a:rPr>
                        <a:t>ETSI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18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dirty="0">
                          <a:effectLst/>
                          <a:latin typeface="Myriad Pro" panose="020B0503030403020204" charset="0"/>
                        </a:rPr>
                        <a:t>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kern="1200" dirty="0">
                          <a:solidFill>
                            <a:schemeClr val="tx1"/>
                          </a:solidFill>
                          <a:effectLst/>
                          <a:highlight>
                            <a:srgbClr val="FFFF00"/>
                          </a:highlight>
                          <a:latin typeface="Myriad Pro" panose="020B0503030403020204" charset="0"/>
                          <a:ea typeface="+mn-ea"/>
                          <a:cs typeface="+mn-cs"/>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IN" sz="1800" kern="1200" dirty="0">
                          <a:solidFill>
                            <a:schemeClr val="tx1"/>
                          </a:solidFill>
                          <a:effectLst/>
                          <a:highlight>
                            <a:srgbClr val="FFFF00"/>
                          </a:highlight>
                          <a:latin typeface="Myriad Pro" panose="020B0503030403020204" charset="0"/>
                          <a:ea typeface="+mn-ea"/>
                          <a:cs typeface="+mn-cs"/>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679008"/>
                  </a:ext>
                </a:extLst>
              </a:tr>
              <a:tr h="665018">
                <a:tc>
                  <a:txBody>
                    <a:bodyPr/>
                    <a:lstStyle/>
                    <a:p>
                      <a:r>
                        <a:rPr lang="en-IN" sz="1800" dirty="0">
                          <a:effectLst/>
                          <a:latin typeface="Myriad Pro" panose="020B0503030403020204" charset="0"/>
                        </a:rPr>
                        <a:t>TIA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1800" dirty="0">
                          <a:effectLst/>
                          <a:latin typeface="Myriad Pro" panose="020B0503030403020204" charset="0"/>
                        </a:rPr>
                        <a:t> 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Myriad Pro" panose="020B0503030403020204" charset="0"/>
                        </a:rPr>
                        <a:t> not transposed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Myriad Pro" panose="020B0503030403020204" charset="0"/>
                        </a:rPr>
                        <a:t> not transposed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Myriad Pro" panose="020B0503030403020204" charset="0"/>
                        </a:rPr>
                        <a:t> not transposed</a:t>
                      </a:r>
                      <a:endParaRPr lang="en-IN" sz="1800" kern="1200" dirty="0">
                        <a:solidFill>
                          <a:schemeClr val="tx1"/>
                        </a:solidFill>
                        <a:effectLst/>
                        <a:latin typeface="Myriad Pro" panose="020B050303040302020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468402"/>
                  </a:ext>
                </a:extLst>
              </a:tr>
              <a:tr h="498763">
                <a:tc>
                  <a:txBody>
                    <a:bodyPr/>
                    <a:lstStyle/>
                    <a:p>
                      <a:r>
                        <a:rPr lang="en-IN" sz="1800" dirty="0">
                          <a:effectLst/>
                          <a:latin typeface="Myriad Pro" panose="020B0503030403020204" charset="0"/>
                        </a:rPr>
                        <a:t>TSDSI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IN" sz="1800" dirty="0">
                          <a:effectLst/>
                          <a:latin typeface="Myriad Pro" panose="020B0503030403020204" charset="0"/>
                        </a:rPr>
                        <a:t> not applicable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dirty="0">
                          <a:effectLst/>
                          <a:latin typeface="Myriad Pro" panose="020B0503030403020204" charset="0"/>
                        </a:rPr>
                        <a:t>available*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kern="1200" dirty="0">
                          <a:solidFill>
                            <a:schemeClr val="tx1"/>
                          </a:solidFill>
                          <a:effectLst/>
                          <a:latin typeface="Myriad Pro" panose="020B0503030403020204" charset="0"/>
                          <a:ea typeface="+mn-ea"/>
                          <a:cs typeface="+mn-cs"/>
                        </a:rPr>
                        <a:t>Not transposed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IN" sz="1800" kern="1200" dirty="0">
                          <a:solidFill>
                            <a:schemeClr val="tx1"/>
                          </a:solidFill>
                          <a:effectLst/>
                          <a:latin typeface="Myriad Pro" panose="020B0503030403020204" charset="0"/>
                          <a:ea typeface="+mn-ea"/>
                          <a:cs typeface="+mn-cs"/>
                        </a:rPr>
                        <a:t>References provided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172665"/>
                  </a:ext>
                </a:extLst>
              </a:tr>
              <a:tr h="593767">
                <a:tc>
                  <a:txBody>
                    <a:bodyPr/>
                    <a:lstStyle/>
                    <a:p>
                      <a:r>
                        <a:rPr lang="en-IN" sz="1800" dirty="0">
                          <a:effectLst/>
                          <a:latin typeface="Myriad Pro" panose="020B0503030403020204" charset="0"/>
                        </a:rPr>
                        <a:t>TTA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kumimoji="0" lang="en-IN" sz="1800" b="0" i="0" u="none" strike="noStrike" kern="1200" cap="none" spc="0" normalizeH="0" baseline="0" noProof="0">
                          <a:ln>
                            <a:noFill/>
                          </a:ln>
                          <a:solidFill>
                            <a:srgbClr val="545054"/>
                          </a:solidFill>
                          <a:effectLst/>
                          <a:uLnTx/>
                          <a:uFillTx/>
                          <a:latin typeface="Myriad Pro" panose="020B0503030403020204" charset="0"/>
                          <a:ea typeface="+mn-ea"/>
                          <a:cs typeface="+mn-cs"/>
                        </a:rPr>
                        <a:t>available*</a:t>
                      </a:r>
                      <a:endParaRPr lang="en-IN" sz="1800" b="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kumimoji="0" lang="en-IN" sz="1800" b="0" i="0" u="none" strike="noStrike" kern="1200" cap="none" spc="0" normalizeH="0" baseline="0" noProof="0">
                          <a:ln>
                            <a:noFill/>
                          </a:ln>
                          <a:solidFill>
                            <a:srgbClr val="545054"/>
                          </a:solidFill>
                          <a:effectLst/>
                          <a:uLnTx/>
                          <a:uFillTx/>
                          <a:latin typeface="Myriad Pro" panose="020B0503030403020204" charset="0"/>
                          <a:ea typeface="+mn-ea"/>
                          <a:cs typeface="+mn-cs"/>
                        </a:rPr>
                        <a:t>available*</a:t>
                      </a:r>
                      <a:endParaRPr lang="en-IN" sz="1800" b="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800" kern="1200" dirty="0">
                          <a:solidFill>
                            <a:schemeClr val="tx1"/>
                          </a:solidFill>
                          <a:effectLst/>
                          <a:highlight>
                            <a:srgbClr val="FFFF00"/>
                          </a:highlight>
                          <a:latin typeface="Myriad Pro" panose="020B0503030403020204" charset="0"/>
                          <a:ea typeface="+mn-ea"/>
                          <a:cs typeface="+mn-cs"/>
                        </a:rPr>
                        <a:t>References being gathered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IN" sz="1800" kern="1200" dirty="0">
                          <a:solidFill>
                            <a:schemeClr val="tx1"/>
                          </a:solidFill>
                          <a:effectLst/>
                          <a:highlight>
                            <a:srgbClr val="FFFF00"/>
                          </a:highlight>
                          <a:latin typeface="Myriad Pro" panose="020B0503030403020204" charset="0"/>
                          <a:ea typeface="+mn-ea"/>
                          <a:cs typeface="+mn-cs"/>
                        </a:rPr>
                        <a:t>References being gathered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8979624"/>
                  </a:ext>
                </a:extLst>
              </a:tr>
              <a:tr h="435974">
                <a:tc>
                  <a:txBody>
                    <a:bodyPr/>
                    <a:lstStyle/>
                    <a:p>
                      <a:r>
                        <a:rPr lang="en-IN" sz="1800" dirty="0">
                          <a:effectLst/>
                          <a:latin typeface="Myriad Pro" panose="020B0503030403020204" charset="0"/>
                        </a:rPr>
                        <a:t>TTC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mn-ea"/>
                          <a:cs typeface="+mn-cs"/>
                        </a:rPr>
                        <a:t>available*</a:t>
                      </a:r>
                      <a:endParaRPr lang="en-IN" sz="1800" b="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mn-ea"/>
                          <a:cs typeface="+mn-cs"/>
                        </a:rPr>
                        <a:t>available*</a:t>
                      </a:r>
                      <a:endParaRPr lang="en-IN" sz="1800" b="0" dirty="0">
                        <a:effectLst/>
                        <a:latin typeface="Myriad Pro" panose="020B0503030403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kern="1200" dirty="0">
                          <a:solidFill>
                            <a:schemeClr val="tx1"/>
                          </a:solidFill>
                          <a:effectLst/>
                          <a:latin typeface="Myriad Pro" panose="020B0503030403020204" charset="0"/>
                          <a:ea typeface="+mn-ea"/>
                          <a:cs typeface="+mn-cs"/>
                        </a:rPr>
                        <a:t> references provided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IN" sz="1800" kern="1200" dirty="0">
                          <a:solidFill>
                            <a:schemeClr val="tx1"/>
                          </a:solidFill>
                          <a:effectLst/>
                          <a:latin typeface="Myriad Pro" panose="020B0503030403020204" charset="0"/>
                          <a:ea typeface="+mn-ea"/>
                          <a:cs typeface="+mn-cs"/>
                        </a:rPr>
                        <a:t>references provided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778624"/>
                  </a:ext>
                </a:extLst>
              </a:tr>
            </a:tbl>
          </a:graphicData>
        </a:graphic>
      </p:graphicFrame>
      <p:sp>
        <p:nvSpPr>
          <p:cNvPr id="7" name="Date Placeholder 6">
            <a:extLst>
              <a:ext uri="{FF2B5EF4-FFF2-40B4-BE49-F238E27FC236}">
                <a16:creationId xmlns:a16="http://schemas.microsoft.com/office/drawing/2014/main" id="{E5424A7A-D43C-1E35-F13F-DA0C09BDE253}"/>
              </a:ext>
            </a:extLst>
          </p:cNvPr>
          <p:cNvSpPr>
            <a:spLocks noGrp="1"/>
          </p:cNvSpPr>
          <p:nvPr>
            <p:ph type="dt" sz="half" idx="10"/>
          </p:nvPr>
        </p:nvSpPr>
        <p:spPr/>
        <p:txBody>
          <a:bodyPr/>
          <a:lstStyle/>
          <a:p>
            <a:fld id="{A3C867BB-5EDE-448A-A2A2-3E56275E1893}" type="datetime3">
              <a:rPr lang="en-US" smtClean="0"/>
              <a:t>19 November 2024</a:t>
            </a:fld>
            <a:endParaRPr lang="en-US" dirty="0"/>
          </a:p>
        </p:txBody>
      </p:sp>
    </p:spTree>
    <p:extLst>
      <p:ext uri="{BB962C8B-B14F-4D97-AF65-F5344CB8AC3E}">
        <p14:creationId xmlns:p14="http://schemas.microsoft.com/office/powerpoint/2010/main" val="69622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8319-DF1E-546A-BBAB-D0BDBE8C3F2C}"/>
              </a:ext>
            </a:extLst>
          </p:cNvPr>
          <p:cNvSpPr>
            <a:spLocks noGrp="1"/>
          </p:cNvSpPr>
          <p:nvPr>
            <p:ph type="title"/>
          </p:nvPr>
        </p:nvSpPr>
        <p:spPr>
          <a:xfrm>
            <a:off x="179408" y="23149"/>
            <a:ext cx="9661822" cy="1012744"/>
          </a:xfrm>
        </p:spPr>
        <p:txBody>
          <a:bodyPr>
            <a:normAutofit/>
          </a:bodyPr>
          <a:lstStyle/>
          <a:p>
            <a:r>
              <a:rPr lang="en-IN" sz="3200" dirty="0">
                <a:latin typeface="Myriad Pro" panose="020B0503030403020204" charset="0"/>
              </a:rPr>
              <a:t>Recent/Ongoing Events – 1/3</a:t>
            </a:r>
            <a:endParaRPr lang="en-IN" sz="3200" dirty="0">
              <a:solidFill>
                <a:srgbClr val="0070C0"/>
              </a:solidFill>
            </a:endParaRPr>
          </a:p>
        </p:txBody>
      </p:sp>
      <p:sp>
        <p:nvSpPr>
          <p:cNvPr id="4" name="Footer Placeholder 3">
            <a:extLst>
              <a:ext uri="{FF2B5EF4-FFF2-40B4-BE49-F238E27FC236}">
                <a16:creationId xmlns:a16="http://schemas.microsoft.com/office/drawing/2014/main" id="{359BC7F3-4DFB-17EB-7963-7A4FE6B1B757}"/>
              </a:ext>
            </a:extLst>
          </p:cNvPr>
          <p:cNvSpPr>
            <a:spLocks noGrp="1"/>
          </p:cNvSpPr>
          <p:nvPr>
            <p:ph type="ftr" sz="quarter" idx="11"/>
          </p:nvPr>
        </p:nvSpPr>
        <p:spPr/>
        <p:txBody>
          <a:bodyPr/>
          <a:lstStyle/>
          <a:p>
            <a:r>
              <a:rPr lang="en-US" dirty="0">
                <a:solidFill>
                  <a:schemeClr val="tx1"/>
                </a:solidFill>
              </a:rPr>
              <a:t>Marcom Update to TP#67</a:t>
            </a:r>
          </a:p>
        </p:txBody>
      </p:sp>
      <p:sp>
        <p:nvSpPr>
          <p:cNvPr id="6" name="Content Placeholder 5">
            <a:extLst>
              <a:ext uri="{FF2B5EF4-FFF2-40B4-BE49-F238E27FC236}">
                <a16:creationId xmlns:a16="http://schemas.microsoft.com/office/drawing/2014/main" id="{960A0946-177F-29B1-0F58-E3350AB09AB2}"/>
              </a:ext>
            </a:extLst>
          </p:cNvPr>
          <p:cNvSpPr>
            <a:spLocks noGrp="1"/>
          </p:cNvSpPr>
          <p:nvPr>
            <p:ph idx="1"/>
          </p:nvPr>
        </p:nvSpPr>
        <p:spPr>
          <a:xfrm>
            <a:off x="451413" y="2506180"/>
            <a:ext cx="4317357" cy="1961648"/>
          </a:xfrm>
        </p:spPr>
        <p:txBody>
          <a:bodyPr>
            <a:normAutofit lnSpcReduction="10000"/>
          </a:bodyPr>
          <a:lstStyle/>
          <a:p>
            <a:pPr marL="0" indent="0">
              <a:buNone/>
            </a:pPr>
            <a:r>
              <a:rPr lang="en-IN" sz="2000" b="1" dirty="0">
                <a:latin typeface="Myriad Pro" panose="020B0503030403020204" charset="0"/>
              </a:rPr>
              <a:t>oneM2M</a:t>
            </a:r>
            <a:r>
              <a:rPr lang="en-US" sz="2000" b="1" kern="100" dirty="0">
                <a:solidFill>
                  <a:srgbClr val="215E99"/>
                </a:solidFill>
                <a:effectLst/>
                <a:latin typeface="Myriad Pro" panose="020B0503030403020204" charset="0"/>
                <a:ea typeface="Malgun Gothic" panose="020B0503020000020004" pitchFamily="34" charset="-127"/>
                <a:cs typeface="Calibri" panose="020F0502020204030204" pitchFamily="34" charset="0"/>
              </a:rPr>
              <a:t> </a:t>
            </a:r>
            <a:r>
              <a:rPr lang="en-US" sz="2000" b="1" dirty="0">
                <a:latin typeface="Myriad Pro" panose="020B0503030403020204" charset="0"/>
              </a:rPr>
              <a:t>global IoT standards and its eco system (GIES 2024) </a:t>
            </a:r>
            <a:r>
              <a:rPr lang="en-IN" sz="2000" b="1" dirty="0">
                <a:latin typeface="Myriad Pro" panose="020B0503030403020204" charset="0"/>
              </a:rPr>
              <a:t>@ </a:t>
            </a:r>
            <a:r>
              <a:rPr lang="en-IN" sz="2000" b="1" dirty="0">
                <a:solidFill>
                  <a:srgbClr val="0070C0"/>
                </a:solidFill>
                <a:latin typeface="Myriad Pro" panose="020B0503030403020204" charset="0"/>
                <a:hlinkClick r:id="rId3">
                  <a:extLst>
                    <a:ext uri="{A12FA001-AC4F-418D-AE19-62706E023703}">
                      <ahyp:hlinkClr xmlns:ahyp="http://schemas.microsoft.com/office/drawing/2018/hyperlinkcolor" val="tx"/>
                    </a:ext>
                  </a:extLst>
                </a:hlinkClick>
              </a:rPr>
              <a:t>IEEE IoT WF</a:t>
            </a:r>
            <a:r>
              <a:rPr lang="en-IN" sz="2000" b="1" dirty="0">
                <a:solidFill>
                  <a:srgbClr val="0070C0"/>
                </a:solidFill>
                <a:latin typeface="Myriad Pro" panose="020B0503030403020204" charset="0"/>
              </a:rPr>
              <a:t>  </a:t>
            </a:r>
            <a:r>
              <a:rPr lang="en-IN" sz="2000" b="1" dirty="0">
                <a:latin typeface="Myriad Pro" panose="020B0503030403020204" charset="0"/>
              </a:rPr>
              <a:t>11 Nov2024 | 1030-1230 local time</a:t>
            </a:r>
          </a:p>
          <a:p>
            <a:pPr marL="0" indent="0">
              <a:buNone/>
            </a:pPr>
            <a:r>
              <a:rPr lang="en-IN" sz="2000" b="1" dirty="0">
                <a:latin typeface="Myriad Pro" panose="020B0503030403020204" charset="0"/>
              </a:rPr>
              <a:t>LinkedIn Post - </a:t>
            </a:r>
            <a:r>
              <a:rPr lang="en-IN" sz="2000" b="1" dirty="0">
                <a:solidFill>
                  <a:srgbClr val="0070C0"/>
                </a:solidFill>
                <a:latin typeface="Myriad Pro" panose="020B0503030403020204" charset="0"/>
                <a:hlinkClick r:id="rId4">
                  <a:extLst>
                    <a:ext uri="{A12FA001-AC4F-418D-AE19-62706E023703}">
                      <ahyp:hlinkClr xmlns:ahyp="http://schemas.microsoft.com/office/drawing/2018/hyperlinkcolor" val="tx"/>
                    </a:ext>
                  </a:extLst>
                </a:hlinkClick>
              </a:rPr>
              <a:t>Link</a:t>
            </a:r>
            <a:endParaRPr lang="en-IN" sz="2000" b="1" dirty="0">
              <a:solidFill>
                <a:srgbClr val="0070C0"/>
              </a:solidFill>
              <a:latin typeface="Myriad Pro" panose="020B0503030403020204" charset="0"/>
            </a:endParaRPr>
          </a:p>
          <a:p>
            <a:pPr marL="0" indent="0">
              <a:buNone/>
            </a:pPr>
            <a:r>
              <a:rPr lang="en-IN" sz="2000" b="1" dirty="0">
                <a:latin typeface="Myriad Pro" panose="020B0503030403020204" charset="0"/>
              </a:rPr>
              <a:t>PPTs to be uploaded at the link </a:t>
            </a:r>
            <a:r>
              <a:rPr lang="en-IN" sz="2000" b="1" dirty="0">
                <a:solidFill>
                  <a:srgbClr val="0070C0"/>
                </a:solidFill>
                <a:latin typeface="Myriad Pro" panose="020B0503030403020204" charset="0"/>
                <a:hlinkClick r:id="rId5">
                  <a:extLst>
                    <a:ext uri="{A12FA001-AC4F-418D-AE19-62706E023703}">
                      <ahyp:hlinkClr xmlns:ahyp="http://schemas.microsoft.com/office/drawing/2018/hyperlinkcolor" val="tx"/>
                    </a:ext>
                  </a:extLst>
                </a:hlinkClick>
              </a:rPr>
              <a:t>here</a:t>
            </a:r>
            <a:endParaRPr lang="en-IN" sz="2000" dirty="0">
              <a:latin typeface="Myriad Pro" panose="020B0503030403020204" charset="0"/>
            </a:endParaRPr>
          </a:p>
          <a:p>
            <a:endParaRPr lang="en-IN" sz="2000" dirty="0">
              <a:latin typeface="Myriad Pro" panose="020B0503030403020204" charset="0"/>
            </a:endParaRPr>
          </a:p>
          <a:p>
            <a:pPr marL="0" indent="0">
              <a:buNone/>
            </a:pPr>
            <a:endParaRPr lang="en-IN" sz="2000" dirty="0">
              <a:latin typeface="Myriad Pro" panose="020B0503030403020204" charset="0"/>
            </a:endParaRPr>
          </a:p>
          <a:p>
            <a:pPr marL="0" indent="0">
              <a:buNone/>
            </a:pPr>
            <a:endParaRPr lang="en-IN" sz="2000" dirty="0">
              <a:latin typeface="Myriad Pro" panose="020B0503030403020204" charset="0"/>
            </a:endParaRPr>
          </a:p>
        </p:txBody>
      </p:sp>
      <p:pic>
        <p:nvPicPr>
          <p:cNvPr id="5" name="Picture 4" descr="A screenshot of a computer&#10;&#10;Description automatically generated">
            <a:extLst>
              <a:ext uri="{FF2B5EF4-FFF2-40B4-BE49-F238E27FC236}">
                <a16:creationId xmlns:a16="http://schemas.microsoft.com/office/drawing/2014/main" id="{6E38ACE3-D8DE-C64F-B9A1-FC504BC99A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3437" y="1104796"/>
            <a:ext cx="6518476" cy="4993689"/>
          </a:xfrm>
          <a:prstGeom prst="rect">
            <a:avLst/>
          </a:prstGeom>
        </p:spPr>
      </p:pic>
      <p:sp>
        <p:nvSpPr>
          <p:cNvPr id="7" name="Date Placeholder 6">
            <a:extLst>
              <a:ext uri="{FF2B5EF4-FFF2-40B4-BE49-F238E27FC236}">
                <a16:creationId xmlns:a16="http://schemas.microsoft.com/office/drawing/2014/main" id="{0FA57606-3D88-9124-47F0-C0735B5E266C}"/>
              </a:ext>
            </a:extLst>
          </p:cNvPr>
          <p:cNvSpPr>
            <a:spLocks noGrp="1"/>
          </p:cNvSpPr>
          <p:nvPr>
            <p:ph type="dt" sz="half" idx="10"/>
          </p:nvPr>
        </p:nvSpPr>
        <p:spPr/>
        <p:txBody>
          <a:bodyPr/>
          <a:lstStyle/>
          <a:p>
            <a:fld id="{357458DE-3178-484E-A3D9-E95CE775487B}" type="datetime3">
              <a:rPr lang="en-US" smtClean="0"/>
              <a:t>19 November 2024</a:t>
            </a:fld>
            <a:endParaRPr lang="en-US" dirty="0"/>
          </a:p>
        </p:txBody>
      </p:sp>
    </p:spTree>
    <p:extLst>
      <p:ext uri="{BB962C8B-B14F-4D97-AF65-F5344CB8AC3E}">
        <p14:creationId xmlns:p14="http://schemas.microsoft.com/office/powerpoint/2010/main" val="428575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D76B4-A067-3AC4-A3B8-E8E10C8CC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766B0-D16D-BE6E-28D0-AA092433A09E}"/>
              </a:ext>
            </a:extLst>
          </p:cNvPr>
          <p:cNvSpPr>
            <a:spLocks noGrp="1"/>
          </p:cNvSpPr>
          <p:nvPr>
            <p:ph type="title"/>
          </p:nvPr>
        </p:nvSpPr>
        <p:spPr>
          <a:xfrm>
            <a:off x="179408" y="23149"/>
            <a:ext cx="9661822" cy="1012744"/>
          </a:xfrm>
        </p:spPr>
        <p:txBody>
          <a:bodyPr>
            <a:normAutofit/>
          </a:bodyPr>
          <a:lstStyle/>
          <a:p>
            <a:r>
              <a:rPr lang="en-IN" sz="3200" dirty="0">
                <a:latin typeface="Myriad Pro" panose="020B0503030403020204" charset="0"/>
              </a:rPr>
              <a:t>Recent/Ongoing Events – 2/3</a:t>
            </a:r>
            <a:endParaRPr lang="en-IN" sz="3200" dirty="0">
              <a:solidFill>
                <a:srgbClr val="0070C0"/>
              </a:solidFill>
            </a:endParaRPr>
          </a:p>
        </p:txBody>
      </p:sp>
      <p:sp>
        <p:nvSpPr>
          <p:cNvPr id="4" name="Footer Placeholder 3">
            <a:extLst>
              <a:ext uri="{FF2B5EF4-FFF2-40B4-BE49-F238E27FC236}">
                <a16:creationId xmlns:a16="http://schemas.microsoft.com/office/drawing/2014/main" id="{B2484D56-C671-74E3-5893-C1BF6D0A739E}"/>
              </a:ext>
            </a:extLst>
          </p:cNvPr>
          <p:cNvSpPr>
            <a:spLocks noGrp="1"/>
          </p:cNvSpPr>
          <p:nvPr>
            <p:ph type="ftr" sz="quarter" idx="11"/>
          </p:nvPr>
        </p:nvSpPr>
        <p:spPr/>
        <p:txBody>
          <a:bodyPr/>
          <a:lstStyle/>
          <a:p>
            <a:r>
              <a:rPr lang="en-US" dirty="0">
                <a:solidFill>
                  <a:schemeClr val="tx1"/>
                </a:solidFill>
              </a:rPr>
              <a:t>Marcom Update to TP#67</a:t>
            </a:r>
          </a:p>
        </p:txBody>
      </p:sp>
      <p:sp>
        <p:nvSpPr>
          <p:cNvPr id="8" name="TextBox 7">
            <a:extLst>
              <a:ext uri="{FF2B5EF4-FFF2-40B4-BE49-F238E27FC236}">
                <a16:creationId xmlns:a16="http://schemas.microsoft.com/office/drawing/2014/main" id="{885164B1-1B0B-D355-BF25-6BA685B71B56}"/>
              </a:ext>
            </a:extLst>
          </p:cNvPr>
          <p:cNvSpPr txBox="1"/>
          <p:nvPr/>
        </p:nvSpPr>
        <p:spPr>
          <a:xfrm>
            <a:off x="324092" y="2303362"/>
            <a:ext cx="4294208" cy="2708434"/>
          </a:xfrm>
          <a:prstGeom prst="rect">
            <a:avLst/>
          </a:prstGeom>
          <a:noFill/>
        </p:spPr>
        <p:txBody>
          <a:bodyPr wrap="square" rtlCol="0">
            <a:spAutoFit/>
          </a:bodyPr>
          <a:lstStyle/>
          <a:p>
            <a:endParaRPr lang="en-IN" sz="1800" dirty="0">
              <a:latin typeface="Myriad Pro" panose="020B0503030403020204" charset="0"/>
            </a:endParaRPr>
          </a:p>
          <a:p>
            <a:endParaRPr lang="en-IN" sz="1800" dirty="0">
              <a:latin typeface="Myriad Pro" panose="020B0503030403020204" charset="0"/>
            </a:endParaRPr>
          </a:p>
          <a:p>
            <a:pPr marL="0" indent="0">
              <a:buNone/>
            </a:pPr>
            <a:r>
              <a:rPr lang="en-IN" sz="2000" b="1" dirty="0">
                <a:latin typeface="Myriad Pro" panose="020B0503030403020204" charset="0"/>
              </a:rPr>
              <a:t>oneM2M GDSLAND 12 Nov2024 | 1020-1220 local time </a:t>
            </a:r>
          </a:p>
          <a:p>
            <a:pPr marL="0" indent="0">
              <a:buNone/>
            </a:pPr>
            <a:endParaRPr lang="en-IN" sz="2000" b="1" dirty="0">
              <a:solidFill>
                <a:srgbClr val="0070C0"/>
              </a:solidFill>
              <a:latin typeface="Myriad Pro" panose="020B0503030403020204" charset="0"/>
            </a:endParaRPr>
          </a:p>
          <a:p>
            <a:pPr marL="0" indent="0">
              <a:buNone/>
            </a:pPr>
            <a:r>
              <a:rPr lang="en-IN" sz="2000" b="1" dirty="0">
                <a:latin typeface="Myriad Pro" panose="020B0503030403020204" charset="0"/>
              </a:rPr>
              <a:t>LinkedIn Post - </a:t>
            </a:r>
            <a:r>
              <a:rPr lang="en-IN" sz="2000" b="1" dirty="0">
                <a:solidFill>
                  <a:srgbClr val="0070C0"/>
                </a:solidFill>
                <a:latin typeface="Myriad Pro" panose="020B0503030403020204" charset="0"/>
                <a:hlinkClick r:id="rId2">
                  <a:extLst>
                    <a:ext uri="{A12FA001-AC4F-418D-AE19-62706E023703}">
                      <ahyp:hlinkClr xmlns:ahyp="http://schemas.microsoft.com/office/drawing/2018/hyperlinkcolor" val="tx"/>
                    </a:ext>
                  </a:extLst>
                </a:hlinkClick>
              </a:rPr>
              <a:t>Link</a:t>
            </a:r>
            <a:endParaRPr lang="en-IN" sz="2000" b="1" dirty="0">
              <a:solidFill>
                <a:srgbClr val="0070C0"/>
              </a:solidFill>
              <a:latin typeface="Myriad Pro" panose="020B0503030403020204" charset="0"/>
            </a:endParaRPr>
          </a:p>
          <a:p>
            <a:endParaRPr lang="en-IN" sz="1800" b="1" dirty="0">
              <a:latin typeface="Myriad Pro" panose="020B0503030403020204" charset="0"/>
            </a:endParaRPr>
          </a:p>
          <a:p>
            <a:r>
              <a:rPr lang="en-IN" sz="1800" b="1" dirty="0">
                <a:latin typeface="Myriad Pro" panose="020B0503030403020204" charset="0"/>
              </a:rPr>
              <a:t>PPTs to be uploaded at the link </a:t>
            </a:r>
            <a:r>
              <a:rPr lang="en-IN" sz="1800" b="1" dirty="0">
                <a:solidFill>
                  <a:srgbClr val="0070C0"/>
                </a:solidFill>
                <a:latin typeface="Myriad Pro" panose="020B0503030403020204" charset="0"/>
                <a:hlinkClick r:id="rId3">
                  <a:extLst>
                    <a:ext uri="{A12FA001-AC4F-418D-AE19-62706E023703}">
                      <ahyp:hlinkClr xmlns:ahyp="http://schemas.microsoft.com/office/drawing/2018/hyperlinkcolor" val="tx"/>
                    </a:ext>
                  </a:extLst>
                </a:hlinkClick>
              </a:rPr>
              <a:t>here</a:t>
            </a:r>
            <a:endParaRPr lang="en-IN" sz="1800" b="1" dirty="0">
              <a:solidFill>
                <a:srgbClr val="0070C0"/>
              </a:solidFill>
              <a:latin typeface="Myriad Pro" panose="020B0503030403020204" charset="0"/>
            </a:endParaRPr>
          </a:p>
          <a:p>
            <a:endParaRPr lang="en-IN" dirty="0"/>
          </a:p>
        </p:txBody>
      </p:sp>
      <p:pic>
        <p:nvPicPr>
          <p:cNvPr id="10" name="Picture 9" descr="A screenshot of a social media post&#10;&#10;Description automatically generated">
            <a:extLst>
              <a:ext uri="{FF2B5EF4-FFF2-40B4-BE49-F238E27FC236}">
                <a16:creationId xmlns:a16="http://schemas.microsoft.com/office/drawing/2014/main" id="{49F839D9-E004-2F46-CE43-B2DFAA9EC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620" y="1359203"/>
            <a:ext cx="7122288" cy="4694236"/>
          </a:xfrm>
          <a:prstGeom prst="rect">
            <a:avLst/>
          </a:prstGeom>
        </p:spPr>
      </p:pic>
      <p:sp>
        <p:nvSpPr>
          <p:cNvPr id="11" name="Date Placeholder 10">
            <a:extLst>
              <a:ext uri="{FF2B5EF4-FFF2-40B4-BE49-F238E27FC236}">
                <a16:creationId xmlns:a16="http://schemas.microsoft.com/office/drawing/2014/main" id="{5B79A8E7-7268-0197-6381-15B1B6118042}"/>
              </a:ext>
            </a:extLst>
          </p:cNvPr>
          <p:cNvSpPr>
            <a:spLocks noGrp="1"/>
          </p:cNvSpPr>
          <p:nvPr>
            <p:ph type="dt" sz="half" idx="10"/>
          </p:nvPr>
        </p:nvSpPr>
        <p:spPr/>
        <p:txBody>
          <a:bodyPr/>
          <a:lstStyle/>
          <a:p>
            <a:fld id="{B1968F1F-ABEE-446B-B419-633F0EFAEAC4}" type="datetime3">
              <a:rPr lang="en-US" smtClean="0"/>
              <a:t>19 November 2024</a:t>
            </a:fld>
            <a:endParaRPr lang="en-US" dirty="0"/>
          </a:p>
        </p:txBody>
      </p:sp>
    </p:spTree>
    <p:extLst>
      <p:ext uri="{BB962C8B-B14F-4D97-AF65-F5344CB8AC3E}">
        <p14:creationId xmlns:p14="http://schemas.microsoft.com/office/powerpoint/2010/main" val="1611379073"/>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15063</TotalTime>
  <Words>1302</Words>
  <Application>Microsoft Office PowerPoint</Application>
  <PresentationFormat>Widescreen</PresentationFormat>
  <Paragraphs>155</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Myriad Pro</vt:lpstr>
      <vt:lpstr>Arial</vt:lpstr>
      <vt:lpstr>Calibri</vt:lpstr>
      <vt:lpstr>Poppins</vt:lpstr>
      <vt:lpstr>Office Theme</vt:lpstr>
      <vt:lpstr>Marcom Updates for TP#67</vt:lpstr>
      <vt:lpstr>Outline</vt:lpstr>
      <vt:lpstr>Snapshot of MARCOM activities in CY’24 </vt:lpstr>
      <vt:lpstr>Metrics (YTD’24 till 6th Nov 2024)</vt:lpstr>
      <vt:lpstr>White Paper</vt:lpstr>
      <vt:lpstr>Boiler Plate Template Revision</vt:lpstr>
      <vt:lpstr>Partners Transpositions  Tabulation https://www.onem2m.org/technical/partners-releases</vt:lpstr>
      <vt:lpstr>Recent/Ongoing Events – 1/3</vt:lpstr>
      <vt:lpstr>Recent/Ongoing Events – 2/3</vt:lpstr>
      <vt:lpstr>Recent/Ongoing Events – 3/3</vt:lpstr>
      <vt:lpstr>Upcoming/Potential Events</vt:lpstr>
      <vt:lpstr>PowerPoint Presentation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Bindoo Srivastava</cp:lastModifiedBy>
  <cp:revision>253</cp:revision>
  <dcterms:created xsi:type="dcterms:W3CDTF">2017-09-21T15:46:31Z</dcterms:created>
  <dcterms:modified xsi:type="dcterms:W3CDTF">2024-11-19T11:41:37Z</dcterms:modified>
</cp:coreProperties>
</file>